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1"/>
  </p:notesMasterIdLst>
  <p:sldIdLst>
    <p:sldId id="256" r:id="rId2"/>
    <p:sldId id="273" r:id="rId3"/>
    <p:sldId id="257" r:id="rId4"/>
    <p:sldId id="269" r:id="rId5"/>
    <p:sldId id="274" r:id="rId6"/>
    <p:sldId id="270" r:id="rId7"/>
    <p:sldId id="282" r:id="rId8"/>
    <p:sldId id="275" r:id="rId9"/>
    <p:sldId id="276" r:id="rId10"/>
    <p:sldId id="277" r:id="rId11"/>
    <p:sldId id="259" r:id="rId12"/>
    <p:sldId id="260" r:id="rId13"/>
    <p:sldId id="278" r:id="rId14"/>
    <p:sldId id="279" r:id="rId15"/>
    <p:sldId id="283" r:id="rId16"/>
    <p:sldId id="281" r:id="rId17"/>
    <p:sldId id="261" r:id="rId18"/>
    <p:sldId id="262" r:id="rId19"/>
    <p:sldId id="263" r:id="rId20"/>
    <p:sldId id="264" r:id="rId21"/>
    <p:sldId id="265" r:id="rId22"/>
    <p:sldId id="266" r:id="rId23"/>
    <p:sldId id="271" r:id="rId24"/>
    <p:sldId id="267" r:id="rId25"/>
    <p:sldId id="280" r:id="rId26"/>
    <p:sldId id="284" r:id="rId27"/>
    <p:sldId id="285" r:id="rId28"/>
    <p:sldId id="258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83" autoAdjust="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12299-ADF9-41DC-A04D-70E397B982F6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6E987-A2EF-44B7-A024-D0B266532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59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、请求统一通过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网关（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Zuul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）来访问内部服务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、网关接收到请求后，从注册中心（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Eureka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）获取可用服务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、由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Ribbon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进行均衡负载后，分发到后端具体实例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、微服务之间通过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Feign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进行通信处理业务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Hystrix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负责处理服务超时熔断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Turbine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监控服务间的调用和熔断相关指标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B6E987-A2EF-44B7-A024-D0B2665320B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625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8DC4EC-25E3-458C-A37D-661F9AE50C8A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81C1B6B-A7CA-4CDF-BC7A-9D9C181C692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888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C4EC-25E3-458C-A37D-661F9AE50C8A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1B6B-A7CA-4CDF-BC7A-9D9C181C6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46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C4EC-25E3-458C-A37D-661F9AE50C8A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1B6B-A7CA-4CDF-BC7A-9D9C181C6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64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C4EC-25E3-458C-A37D-661F9AE50C8A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1B6B-A7CA-4CDF-BC7A-9D9C181C6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88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C4EC-25E3-458C-A37D-661F9AE50C8A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1B6B-A7CA-4CDF-BC7A-9D9C181C692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13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C4EC-25E3-458C-A37D-661F9AE50C8A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1B6B-A7CA-4CDF-BC7A-9D9C181C6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18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C4EC-25E3-458C-A37D-661F9AE50C8A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1B6B-A7CA-4CDF-BC7A-9D9C181C6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32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C4EC-25E3-458C-A37D-661F9AE50C8A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1B6B-A7CA-4CDF-BC7A-9D9C181C6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249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C4EC-25E3-458C-A37D-661F9AE50C8A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1B6B-A7CA-4CDF-BC7A-9D9C181C6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30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C4EC-25E3-458C-A37D-661F9AE50C8A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1B6B-A7CA-4CDF-BC7A-9D9C181C6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31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C4EC-25E3-458C-A37D-661F9AE50C8A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1B6B-A7CA-4CDF-BC7A-9D9C181C6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82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08DC4EC-25E3-458C-A37D-661F9AE50C8A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81C1B6B-A7CA-4CDF-BC7A-9D9C181C6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03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qbgbook.gitbooks.io/spring-boot-reference-guide-zh/content/" TargetMode="External"/><Relationship Id="rId7" Type="http://schemas.openxmlformats.org/officeDocument/2006/relationships/hyperlink" Target="https://link.jianshu.com/?t=http://insights.thoughtworks.cn/category/microservices/" TargetMode="External"/><Relationship Id="rId2" Type="http://schemas.openxmlformats.org/officeDocument/2006/relationships/hyperlink" Target="https://spring.io/projects/spring-boo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q.aliyun.com/articles/2764?spm=a2c4e.11153940.blogcont8611.3.7ea85f19AuFwQg" TargetMode="External"/><Relationship Id="rId5" Type="http://schemas.openxmlformats.org/officeDocument/2006/relationships/hyperlink" Target="https://github.com/DocsHome/microservices" TargetMode="External"/><Relationship Id="rId4" Type="http://schemas.openxmlformats.org/officeDocument/2006/relationships/hyperlink" Target="http://projects.spring.io/spring-cloud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5E0C7-99E4-47BC-868A-0AEF315E2A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Spring Cloud</a:t>
            </a:r>
            <a:r>
              <a:rPr lang="zh-CN" altLang="en-US" dirty="0"/>
              <a:t>的微</a:t>
            </a:r>
            <a:r>
              <a:rPr lang="zh-CN" altLang="en-US"/>
              <a:t>服务架构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601C9A-4B55-43A3-B91B-F33C4086E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方伟俊</a:t>
            </a:r>
            <a:r>
              <a:rPr lang="en-US" altLang="zh-CN" dirty="0"/>
              <a:t>·2018-10-31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2247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30D73-BD71-4B37-B18A-1C9F25BCB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zh-CN" altLang="en-US" dirty="0"/>
              <a:t>微服务架构 </a:t>
            </a:r>
            <a:r>
              <a:rPr lang="en-US" altLang="zh-CN" dirty="0"/>
              <a:t>vs SOA</a:t>
            </a:r>
            <a:r>
              <a:rPr lang="zh-CN" altLang="en-US" dirty="0"/>
              <a:t>架构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A444F76-19E6-42E4-B177-60B7934EF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1371600"/>
          </a:xfrm>
        </p:spPr>
        <p:txBody>
          <a:bodyPr>
            <a:normAutofit/>
          </a:bodyPr>
          <a:lstStyle/>
          <a:p>
            <a:r>
              <a:rPr lang="zh-CN" altLang="en-US" dirty="0"/>
              <a:t>微服务架构</a:t>
            </a:r>
            <a:endParaRPr lang="en-US" altLang="zh-CN" dirty="0"/>
          </a:p>
          <a:p>
            <a:pPr lvl="1"/>
            <a:r>
              <a:rPr lang="zh-CN" altLang="en-US" dirty="0"/>
              <a:t>适合于较小和良好的分割，基于</a:t>
            </a:r>
            <a:r>
              <a:rPr lang="en-US" altLang="zh-CN" dirty="0"/>
              <a:t>Web</a:t>
            </a:r>
            <a:r>
              <a:rPr lang="zh-CN" altLang="en-US" dirty="0"/>
              <a:t>的系统</a:t>
            </a:r>
            <a:endParaRPr lang="en-US" altLang="zh-CN" dirty="0"/>
          </a:p>
          <a:p>
            <a:pPr marL="274320" lvl="1" indent="0">
              <a:buNone/>
            </a:pPr>
            <a:endParaRPr lang="en-US" altLang="zh-CN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45B6CA6-F229-405C-9C1C-8C9EDAFCC7D8}"/>
              </a:ext>
            </a:extLst>
          </p:cNvPr>
          <p:cNvSpPr txBox="1">
            <a:spLocks/>
          </p:cNvSpPr>
          <p:nvPr/>
        </p:nvSpPr>
        <p:spPr>
          <a:xfrm>
            <a:off x="1143000" y="2985793"/>
            <a:ext cx="9872871" cy="1138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SOA</a:t>
            </a:r>
            <a:r>
              <a:rPr lang="zh-CN" altLang="en-US" dirty="0"/>
              <a:t>架构</a:t>
            </a:r>
            <a:endParaRPr lang="en-US" altLang="zh-CN" dirty="0"/>
          </a:p>
          <a:p>
            <a:pPr lvl="1"/>
            <a:r>
              <a:rPr lang="zh-CN" altLang="en-US" dirty="0"/>
              <a:t>适合需要与许多其他应用程序集成的大型复杂企业应用程序环境</a:t>
            </a:r>
            <a:endParaRPr lang="en-US" altLang="zh-CN" dirty="0"/>
          </a:p>
          <a:p>
            <a:pPr marL="27432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1778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CF0E9-7296-45E2-A80C-42149C725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Spring Boot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7E16FA-1BC1-4816-BADB-47E648216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Spring Boot</a:t>
            </a:r>
            <a:r>
              <a:rPr lang="zh-CN" altLang="en-US" dirty="0"/>
              <a:t>是由</a:t>
            </a:r>
            <a:r>
              <a:rPr lang="en-US" altLang="zh-CN" dirty="0"/>
              <a:t>Pivotal</a:t>
            </a:r>
            <a:r>
              <a:rPr lang="zh-CN" altLang="en-US" dirty="0"/>
              <a:t>团队提供的全新框架，其设计目的是用来简化新</a:t>
            </a:r>
            <a:r>
              <a:rPr lang="en-US" altLang="zh-CN" dirty="0"/>
              <a:t>Spring</a:t>
            </a:r>
            <a:r>
              <a:rPr lang="zh-CN" altLang="en-US" dirty="0"/>
              <a:t>应用的初始搭建以及开发过程。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Spring Boot</a:t>
            </a:r>
            <a:r>
              <a:rPr lang="zh-CN" altLang="en-US" dirty="0"/>
              <a:t>是简化</a:t>
            </a:r>
            <a:r>
              <a:rPr lang="en-US" altLang="zh-CN" dirty="0"/>
              <a:t>Spring</a:t>
            </a:r>
            <a:r>
              <a:rPr lang="zh-CN" altLang="en-US" dirty="0"/>
              <a:t>应用开发的一个框架，整个</a:t>
            </a:r>
            <a:r>
              <a:rPr lang="en-US" altLang="zh-CN" dirty="0"/>
              <a:t>Spring</a:t>
            </a:r>
            <a:r>
              <a:rPr lang="zh-CN" altLang="en-US" dirty="0"/>
              <a:t>技术栈的一个大整合，</a:t>
            </a:r>
            <a:r>
              <a:rPr lang="en-US" altLang="zh-CN" dirty="0"/>
              <a:t>J2EE</a:t>
            </a:r>
            <a:r>
              <a:rPr lang="zh-CN" altLang="en-US" dirty="0"/>
              <a:t>开发的一站式解决方案，采用</a:t>
            </a:r>
            <a:r>
              <a:rPr lang="zh-CN" altLang="en-US" b="1" dirty="0">
                <a:solidFill>
                  <a:schemeClr val="tx1"/>
                </a:solidFill>
              </a:rPr>
              <a:t>习惯优于配置</a:t>
            </a:r>
            <a:r>
              <a:rPr lang="zh-CN" altLang="en-US" dirty="0"/>
              <a:t>的方式，帮我们默认配置了一些内容，从而可以使我们轻松使用即可。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4568BE-3860-4438-AD7B-F9A417DDA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925" y="5364013"/>
            <a:ext cx="28860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33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FFBF4-D6E3-4EC4-86FD-5FE8BF06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 Boot</a:t>
            </a:r>
            <a:r>
              <a:rPr lang="zh-CN" altLang="en-US" dirty="0"/>
              <a:t>的特性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0BE4D-7344-4D39-93A2-962A358CD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</p:spPr>
        <p:txBody>
          <a:bodyPr/>
          <a:lstStyle/>
          <a:p>
            <a:r>
              <a:rPr lang="zh-CN" altLang="en-US" dirty="0"/>
              <a:t>为所有</a:t>
            </a:r>
            <a:r>
              <a:rPr lang="en-US" altLang="zh-CN" dirty="0"/>
              <a:t>Spring</a:t>
            </a:r>
            <a:r>
              <a:rPr lang="zh-CN" altLang="en-US" dirty="0"/>
              <a:t>开发提供一个从根本上更快，且随处可得的入门体验。</a:t>
            </a:r>
          </a:p>
          <a:p>
            <a:r>
              <a:rPr lang="zh-CN" altLang="en-US" dirty="0"/>
              <a:t>开箱即用，但通过不采用默认设置可以快速摆脱这种方式。</a:t>
            </a:r>
          </a:p>
          <a:p>
            <a:r>
              <a:rPr lang="zh-CN" altLang="en-US" dirty="0"/>
              <a:t>提供一系列大型项目常用的非功能性特征，比如：内嵌服务器，安全，指标，健康检测，外部化配置。</a:t>
            </a:r>
          </a:p>
          <a:p>
            <a:r>
              <a:rPr lang="zh-CN" altLang="en-US" dirty="0"/>
              <a:t>绝对没有代码生成，也不需要</a:t>
            </a:r>
            <a:r>
              <a:rPr lang="en-US" altLang="zh-CN" dirty="0"/>
              <a:t>XML</a:t>
            </a:r>
            <a:r>
              <a:rPr lang="zh-CN" altLang="en-US" dirty="0"/>
              <a:t>配置。</a:t>
            </a:r>
          </a:p>
        </p:txBody>
      </p:sp>
    </p:spTree>
    <p:extLst>
      <p:ext uri="{BB962C8B-B14F-4D97-AF65-F5344CB8AC3E}">
        <p14:creationId xmlns:p14="http://schemas.microsoft.com/office/powerpoint/2010/main" val="944033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CF382-59F0-4E9B-A718-16DE4BFD8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Spring Cloud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0459B-7D37-4F92-BBC2-524946798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Spring Cloud</a:t>
            </a:r>
            <a:r>
              <a:rPr lang="zh-CN" altLang="en-US" dirty="0"/>
              <a:t>是一系列框架的有序集合。它利用</a:t>
            </a:r>
            <a:r>
              <a:rPr lang="en-US" altLang="zh-CN" dirty="0"/>
              <a:t>Spring Boot</a:t>
            </a:r>
            <a:r>
              <a:rPr lang="zh-CN" altLang="en-US" dirty="0"/>
              <a:t>的开发便利性巧妙地简化了分布式系统基础设施的开发，如服务发现注册、配置中心、消息总线、负载均衡、断路器、数据监控等，都可以用</a:t>
            </a:r>
            <a:r>
              <a:rPr lang="en-US" altLang="zh-CN" dirty="0"/>
              <a:t>Spring Boot</a:t>
            </a:r>
            <a:r>
              <a:rPr lang="zh-CN" altLang="en-US" dirty="0"/>
              <a:t>的开发风格做到一键启动和部署。</a:t>
            </a:r>
            <a:r>
              <a:rPr lang="en-US" altLang="zh-CN" dirty="0"/>
              <a:t>Spring Cloud</a:t>
            </a:r>
            <a:r>
              <a:rPr lang="zh-CN" altLang="en-US" dirty="0"/>
              <a:t>并没有重复制造轮子，它只是将目前各家公司开发的比较成熟、经得起实际考验的服务框架组合起来，通过</a:t>
            </a:r>
            <a:r>
              <a:rPr lang="en-US" altLang="zh-CN" dirty="0"/>
              <a:t>Spring Boot</a:t>
            </a:r>
            <a:r>
              <a:rPr lang="zh-CN" altLang="en-US" dirty="0"/>
              <a:t>风格进行再封装屏蔽掉了复杂的配置和实现原理，最终给开发者留出了一套简单易懂、易部署和易维护的分布式系统开发工具包。</a:t>
            </a:r>
          </a:p>
        </p:txBody>
      </p:sp>
    </p:spTree>
    <p:extLst>
      <p:ext uri="{BB962C8B-B14F-4D97-AF65-F5344CB8AC3E}">
        <p14:creationId xmlns:p14="http://schemas.microsoft.com/office/powerpoint/2010/main" val="1589870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FFBF4-D6E3-4EC4-86FD-5FE8BF06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 Cloud</a:t>
            </a:r>
            <a:r>
              <a:rPr lang="zh-CN" altLang="en-US" dirty="0"/>
              <a:t>的核心功能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0BE4D-7344-4D39-93A2-962A358CD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CN" dirty="0"/>
              <a:t>Spring Cloud</a:t>
            </a:r>
            <a:r>
              <a:rPr lang="zh-CN" altLang="en-US" dirty="0"/>
              <a:t>专注于提供良好的开箱即用经验的典型用例和可扩展性机制覆盖。</a:t>
            </a:r>
          </a:p>
          <a:p>
            <a:r>
              <a:rPr lang="zh-CN" altLang="en-US" dirty="0"/>
              <a:t>分布式</a:t>
            </a:r>
            <a:r>
              <a:rPr lang="en-US" altLang="zh-CN" dirty="0"/>
              <a:t>/</a:t>
            </a:r>
            <a:r>
              <a:rPr lang="zh-CN" altLang="en-US" dirty="0"/>
              <a:t>版本化配置</a:t>
            </a:r>
          </a:p>
          <a:p>
            <a:r>
              <a:rPr lang="zh-CN" altLang="en-US" dirty="0"/>
              <a:t>服务注册和发现</a:t>
            </a:r>
          </a:p>
          <a:p>
            <a:r>
              <a:rPr lang="zh-CN" altLang="en-US" dirty="0"/>
              <a:t>路由</a:t>
            </a:r>
          </a:p>
          <a:p>
            <a:r>
              <a:rPr lang="en-US" altLang="zh-CN" dirty="0"/>
              <a:t>service - to - service</a:t>
            </a:r>
            <a:r>
              <a:rPr lang="zh-CN" altLang="en-US" dirty="0"/>
              <a:t>调用</a:t>
            </a:r>
          </a:p>
          <a:p>
            <a:r>
              <a:rPr lang="zh-CN" altLang="en-US" dirty="0"/>
              <a:t>负载均衡</a:t>
            </a:r>
          </a:p>
          <a:p>
            <a:r>
              <a:rPr lang="zh-CN" altLang="en-US" dirty="0"/>
              <a:t>断路器</a:t>
            </a:r>
          </a:p>
          <a:p>
            <a:r>
              <a:rPr lang="zh-CN" altLang="en-US" dirty="0"/>
              <a:t>分布式消息传递</a:t>
            </a:r>
          </a:p>
        </p:txBody>
      </p:sp>
    </p:spTree>
    <p:extLst>
      <p:ext uri="{BB962C8B-B14F-4D97-AF65-F5344CB8AC3E}">
        <p14:creationId xmlns:p14="http://schemas.microsoft.com/office/powerpoint/2010/main" val="602036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FFBF4-D6E3-4EC4-86FD-5FE8BF06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为什么选择</a:t>
            </a:r>
            <a:r>
              <a:rPr lang="en-US" altLang="zh-CN" b="1" dirty="0"/>
              <a:t>Spring Cloud?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0BE4D-7344-4D39-93A2-962A358CD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</p:spPr>
        <p:txBody>
          <a:bodyPr>
            <a:normAutofit/>
          </a:bodyPr>
          <a:lstStyle/>
          <a:p>
            <a:r>
              <a:rPr lang="en-US" altLang="zh-CN" dirty="0"/>
              <a:t>Spring Cloud</a:t>
            </a:r>
            <a:r>
              <a:rPr lang="zh-CN" altLang="en-US" dirty="0"/>
              <a:t>的开发团队专注于企业级开源框架的研发，不论是在中国还是在世界上使用都非常广泛，开发出通用、开源、稳健的开源框架是他们的主业。</a:t>
            </a:r>
          </a:p>
          <a:p>
            <a:r>
              <a:rPr lang="en-US" altLang="zh-CN" dirty="0"/>
              <a:t>Spring Cloud</a:t>
            </a:r>
            <a:r>
              <a:rPr lang="zh-CN" altLang="en-US" dirty="0"/>
              <a:t>是微服务架构的生态环境，考虑到了微服务的各个方面，不像阿里的</a:t>
            </a:r>
            <a:r>
              <a:rPr lang="en-US" altLang="zh-CN" dirty="0"/>
              <a:t>Dubbo </a:t>
            </a:r>
            <a:r>
              <a:rPr lang="zh-CN" altLang="en-US" dirty="0"/>
              <a:t>框架只是专注于服务之间的治理。</a:t>
            </a:r>
          </a:p>
          <a:p>
            <a:r>
              <a:rPr lang="en-US" altLang="zh-CN" dirty="0"/>
              <a:t>Spring Cloud</a:t>
            </a:r>
            <a:r>
              <a:rPr lang="zh-CN" altLang="en-US" dirty="0"/>
              <a:t>的社区热度非常好，问题修复也非常及时，未来会更加完善和稳定。</a:t>
            </a:r>
          </a:p>
          <a:p>
            <a:r>
              <a:rPr lang="en-US" altLang="zh-CN" dirty="0"/>
              <a:t>Spring Cloud</a:t>
            </a:r>
            <a:r>
              <a:rPr lang="zh-CN" altLang="en-US" dirty="0"/>
              <a:t>也可以较好的兼容</a:t>
            </a:r>
            <a:r>
              <a:rPr lang="en-US" altLang="zh-CN" dirty="0"/>
              <a:t>python</a:t>
            </a:r>
            <a:r>
              <a:rPr lang="zh-CN" altLang="en-US" dirty="0"/>
              <a:t>、</a:t>
            </a:r>
            <a:r>
              <a:rPr lang="en-US" altLang="zh-CN" dirty="0"/>
              <a:t>php</a:t>
            </a:r>
            <a:r>
              <a:rPr lang="zh-CN" altLang="en-US" dirty="0"/>
              <a:t>等其他语言开发的微服务。因为采用</a:t>
            </a:r>
            <a:r>
              <a:rPr lang="en-US" altLang="zh-CN" dirty="0"/>
              <a:t>RESTful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Spring Cloud</a:t>
            </a:r>
            <a:r>
              <a:rPr lang="zh-CN" altLang="en-US" dirty="0"/>
              <a:t>与</a:t>
            </a:r>
            <a:r>
              <a:rPr lang="en-US" altLang="zh-CN" dirty="0"/>
              <a:t>Docker</a:t>
            </a:r>
            <a:r>
              <a:rPr lang="zh-CN" altLang="en-US" dirty="0"/>
              <a:t>可以完美组合使用。</a:t>
            </a:r>
          </a:p>
        </p:txBody>
      </p:sp>
    </p:spTree>
    <p:extLst>
      <p:ext uri="{BB962C8B-B14F-4D97-AF65-F5344CB8AC3E}">
        <p14:creationId xmlns:p14="http://schemas.microsoft.com/office/powerpoint/2010/main" val="1742523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FFBF4-D6E3-4EC4-86FD-5FE8BF06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 Cloud</a:t>
            </a:r>
            <a:r>
              <a:rPr lang="zh-CN" altLang="en-US" dirty="0"/>
              <a:t>和</a:t>
            </a:r>
            <a:r>
              <a:rPr lang="en-US" altLang="zh-CN" dirty="0"/>
              <a:t>Spring Boot</a:t>
            </a:r>
            <a:r>
              <a:rPr lang="zh-CN" altLang="en-US" dirty="0"/>
              <a:t>的关系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6FEBAA9-B670-494D-87B4-2EB0FDEC8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</p:spPr>
        <p:txBody>
          <a:bodyPr>
            <a:normAutofit/>
          </a:bodyPr>
          <a:lstStyle/>
          <a:p>
            <a:r>
              <a:rPr lang="en-US" altLang="zh-CN" dirty="0"/>
              <a:t>Spring Boot </a:t>
            </a:r>
            <a:r>
              <a:rPr lang="zh-CN" altLang="en-US" dirty="0"/>
              <a:t>是 </a:t>
            </a:r>
            <a:r>
              <a:rPr lang="en-US" altLang="zh-CN" dirty="0"/>
              <a:t>Spring </a:t>
            </a:r>
            <a:r>
              <a:rPr lang="zh-CN" altLang="en-US" dirty="0"/>
              <a:t>的一套快速配置脚手架，可以基于</a:t>
            </a:r>
            <a:r>
              <a:rPr lang="en-US" altLang="zh-CN" dirty="0"/>
              <a:t>Spring Boot </a:t>
            </a:r>
            <a:r>
              <a:rPr lang="zh-CN" altLang="en-US" dirty="0"/>
              <a:t>快速开发单个微服务，</a:t>
            </a:r>
            <a:r>
              <a:rPr lang="en-US" altLang="zh-CN" dirty="0"/>
              <a:t>Spring Cloud</a:t>
            </a:r>
            <a:r>
              <a:rPr lang="zh-CN" altLang="en-US" dirty="0"/>
              <a:t>是一个基于</a:t>
            </a:r>
            <a:r>
              <a:rPr lang="en-US" altLang="zh-CN" dirty="0"/>
              <a:t>Spring Boot</a:t>
            </a:r>
            <a:r>
              <a:rPr lang="zh-CN" altLang="en-US" dirty="0"/>
              <a:t>实现的云应用开发工具；</a:t>
            </a:r>
            <a:r>
              <a:rPr lang="en-US" altLang="zh-CN" dirty="0"/>
              <a:t>Spring Boot</a:t>
            </a:r>
            <a:r>
              <a:rPr lang="zh-CN" altLang="en-US" dirty="0"/>
              <a:t>专注于快速、方便集成的单个个体，</a:t>
            </a:r>
            <a:r>
              <a:rPr lang="en-US" altLang="zh-CN" dirty="0"/>
              <a:t>Spring Cloud</a:t>
            </a:r>
            <a:r>
              <a:rPr lang="zh-CN" altLang="en-US" dirty="0"/>
              <a:t>是关注全局的服务治理框架；</a:t>
            </a:r>
            <a:r>
              <a:rPr lang="en-US" altLang="zh-CN" dirty="0"/>
              <a:t>Spring Boot</a:t>
            </a:r>
            <a:r>
              <a:rPr lang="zh-CN" altLang="en-US" dirty="0"/>
              <a:t>使用了默认大于配置的理念，很多集成方案已经帮你选择好了，能不配置就不配置，</a:t>
            </a:r>
            <a:r>
              <a:rPr lang="en-US" altLang="zh-CN" dirty="0"/>
              <a:t>Spring Cloud</a:t>
            </a:r>
            <a:r>
              <a:rPr lang="zh-CN" altLang="en-US" dirty="0"/>
              <a:t>很大的一部分是基于</a:t>
            </a:r>
            <a:r>
              <a:rPr lang="en-US" altLang="zh-CN" dirty="0"/>
              <a:t>Spring Boot</a:t>
            </a:r>
            <a:r>
              <a:rPr lang="zh-CN" altLang="en-US" dirty="0"/>
              <a:t>来实现。</a:t>
            </a:r>
            <a:endParaRPr lang="en-US" altLang="zh-CN" dirty="0"/>
          </a:p>
          <a:p>
            <a:pPr marL="45720" indent="0">
              <a:buNone/>
            </a:pPr>
            <a:endParaRPr lang="en-US" altLang="zh-CN" dirty="0"/>
          </a:p>
          <a:p>
            <a:r>
              <a:rPr lang="en-US" altLang="zh-CN" dirty="0"/>
              <a:t>Spring Boot</a:t>
            </a:r>
            <a:r>
              <a:rPr lang="zh-CN" altLang="en-US" dirty="0"/>
              <a:t>可以离开</a:t>
            </a:r>
            <a:r>
              <a:rPr lang="en-US" altLang="zh-CN" dirty="0"/>
              <a:t>Spring Cloud</a:t>
            </a:r>
            <a:r>
              <a:rPr lang="zh-CN" altLang="en-US" dirty="0"/>
              <a:t>独立使用开发项目，但是</a:t>
            </a:r>
            <a:r>
              <a:rPr lang="en-US" altLang="zh-CN" dirty="0"/>
              <a:t>Spring Cloud</a:t>
            </a:r>
            <a:r>
              <a:rPr lang="zh-CN" altLang="en-US" dirty="0"/>
              <a:t>离不开</a:t>
            </a:r>
            <a:r>
              <a:rPr lang="en-US" altLang="zh-CN" dirty="0"/>
              <a:t>Spring Boot</a:t>
            </a:r>
            <a:r>
              <a:rPr lang="zh-CN" altLang="en-US" dirty="0"/>
              <a:t>，属于依赖的关系。</a:t>
            </a:r>
          </a:p>
        </p:txBody>
      </p:sp>
    </p:spTree>
    <p:extLst>
      <p:ext uri="{BB962C8B-B14F-4D97-AF65-F5344CB8AC3E}">
        <p14:creationId xmlns:p14="http://schemas.microsoft.com/office/powerpoint/2010/main" val="2514677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1D46F-1DBB-490A-813C-E0D10D01A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 Boot</a:t>
            </a:r>
            <a:r>
              <a:rPr lang="zh-CN" altLang="en-US" dirty="0"/>
              <a:t>快速入门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59BDC4-8ACA-4554-A2F8-A4ABC7161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开发工具：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JDK 1.8</a:t>
            </a:r>
            <a:r>
              <a:rPr lang="zh-CN" altLang="en-US" dirty="0"/>
              <a:t>、</a:t>
            </a:r>
            <a:r>
              <a:rPr lang="en-US" altLang="zh-CN" dirty="0"/>
              <a:t>Maven 3.5.3</a:t>
            </a:r>
            <a:r>
              <a:rPr lang="zh-CN" altLang="en-US" dirty="0"/>
              <a:t>、</a:t>
            </a:r>
            <a:r>
              <a:rPr lang="en-US" altLang="zh-CN" dirty="0"/>
              <a:t>IntelliJ IDEA 2017.2.6</a:t>
            </a:r>
          </a:p>
          <a:p>
            <a:r>
              <a:rPr lang="zh-CN" altLang="en-US" dirty="0"/>
              <a:t>环境准备：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、配置</a:t>
            </a:r>
            <a:r>
              <a:rPr lang="en-US" altLang="zh-CN" dirty="0"/>
              <a:t>JDK</a:t>
            </a:r>
            <a:r>
              <a:rPr lang="zh-CN" altLang="en-US" dirty="0"/>
              <a:t>环境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、配置</a:t>
            </a:r>
            <a:r>
              <a:rPr lang="en-US" altLang="zh-CN" dirty="0"/>
              <a:t>Maven</a:t>
            </a:r>
            <a:r>
              <a:rPr lang="zh-CN" altLang="en-US" dirty="0"/>
              <a:t>环境，修改</a:t>
            </a:r>
            <a:r>
              <a:rPr lang="en-US" altLang="zh-CN" dirty="0"/>
              <a:t>Maven</a:t>
            </a:r>
            <a:r>
              <a:rPr lang="zh-CN" altLang="en-US" dirty="0"/>
              <a:t>仓库路径，使用阿里云镜像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 IntelliJ IDEA</a:t>
            </a:r>
            <a:r>
              <a:rPr lang="zh-CN" altLang="en-US" dirty="0"/>
              <a:t>中配置</a:t>
            </a:r>
            <a:r>
              <a:rPr lang="en-US" altLang="zh-CN" dirty="0"/>
              <a:t>Maven</a:t>
            </a:r>
          </a:p>
        </p:txBody>
      </p:sp>
    </p:spTree>
    <p:extLst>
      <p:ext uri="{BB962C8B-B14F-4D97-AF65-F5344CB8AC3E}">
        <p14:creationId xmlns:p14="http://schemas.microsoft.com/office/powerpoint/2010/main" val="4065611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78633FC-8B66-490B-A9CF-3FD0D2BBB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641" y="489857"/>
            <a:ext cx="8273807" cy="5878286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23C6D641-7761-4BBD-828E-9AE541780F30}"/>
              </a:ext>
            </a:extLst>
          </p:cNvPr>
          <p:cNvSpPr/>
          <p:nvPr/>
        </p:nvSpPr>
        <p:spPr>
          <a:xfrm>
            <a:off x="4320073" y="1782147"/>
            <a:ext cx="401217" cy="2052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C0CC3FB-2497-4F63-8A4E-7EB89FF6DC3E}"/>
              </a:ext>
            </a:extLst>
          </p:cNvPr>
          <p:cNvSpPr/>
          <p:nvPr/>
        </p:nvSpPr>
        <p:spPr>
          <a:xfrm>
            <a:off x="4323183" y="2363755"/>
            <a:ext cx="706017" cy="2052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23E31E8-300A-4719-8E3F-5240477C1209}"/>
              </a:ext>
            </a:extLst>
          </p:cNvPr>
          <p:cNvSpPr/>
          <p:nvPr/>
        </p:nvSpPr>
        <p:spPr>
          <a:xfrm>
            <a:off x="4218991" y="2506824"/>
            <a:ext cx="401217" cy="2052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DC275D-057E-4353-927E-9E327DC6E865}"/>
              </a:ext>
            </a:extLst>
          </p:cNvPr>
          <p:cNvSpPr txBox="1"/>
          <p:nvPr/>
        </p:nvSpPr>
        <p:spPr>
          <a:xfrm>
            <a:off x="914400" y="1259633"/>
            <a:ext cx="2024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程序开发以及主程序入口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E628CC0-4140-4970-A0F2-097926C98335}"/>
              </a:ext>
            </a:extLst>
          </p:cNvPr>
          <p:cNvSpPr txBox="1"/>
          <p:nvPr/>
        </p:nvSpPr>
        <p:spPr>
          <a:xfrm>
            <a:off x="914400" y="2146334"/>
            <a:ext cx="2024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资源文件及配置文件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14B9642-52E4-4899-9365-555E2CE1F3C3}"/>
              </a:ext>
            </a:extLst>
          </p:cNvPr>
          <p:cNvSpPr txBox="1"/>
          <p:nvPr/>
        </p:nvSpPr>
        <p:spPr>
          <a:xfrm>
            <a:off x="914400" y="3105834"/>
            <a:ext cx="202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测试程序</a:t>
            </a: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68689C8B-549D-479A-B892-D3877773BA58}"/>
              </a:ext>
            </a:extLst>
          </p:cNvPr>
          <p:cNvCxnSpPr>
            <a:stCxn id="8" idx="3"/>
          </p:cNvCxnSpPr>
          <p:nvPr/>
        </p:nvCxnSpPr>
        <p:spPr>
          <a:xfrm>
            <a:off x="2939384" y="1582799"/>
            <a:ext cx="1380689" cy="30198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1CB05C15-9821-4395-B056-9103BFA9A37B}"/>
              </a:ext>
            </a:extLst>
          </p:cNvPr>
          <p:cNvCxnSpPr>
            <a:stCxn id="10" idx="3"/>
            <a:endCxn id="6" idx="1"/>
          </p:cNvCxnSpPr>
          <p:nvPr/>
        </p:nvCxnSpPr>
        <p:spPr>
          <a:xfrm flipV="1">
            <a:off x="2939384" y="2466392"/>
            <a:ext cx="1383799" cy="310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5411D921-D5DA-4464-897F-8105C9607921}"/>
              </a:ext>
            </a:extLst>
          </p:cNvPr>
          <p:cNvCxnSpPr>
            <a:stCxn id="11" idx="3"/>
          </p:cNvCxnSpPr>
          <p:nvPr/>
        </p:nvCxnSpPr>
        <p:spPr>
          <a:xfrm flipV="1">
            <a:off x="2939384" y="2620346"/>
            <a:ext cx="1380689" cy="67015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989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4C9EF0-BE2F-4239-A88F-81AA0377E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306" y="1254967"/>
            <a:ext cx="4919871" cy="4038600"/>
          </a:xfrm>
        </p:spPr>
        <p:txBody>
          <a:bodyPr/>
          <a:lstStyle/>
          <a:p>
            <a:r>
              <a:rPr lang="en-US" altLang="zh-CN" dirty="0"/>
              <a:t>Application.java </a:t>
            </a:r>
            <a:r>
              <a:rPr lang="zh-CN" altLang="en-US" dirty="0"/>
              <a:t>建议放到根目录下面</a:t>
            </a:r>
            <a:r>
              <a:rPr lang="en-US" altLang="zh-CN" dirty="0"/>
              <a:t>,</a:t>
            </a:r>
            <a:r>
              <a:rPr lang="zh-CN" altLang="en-US" dirty="0"/>
              <a:t>主要用于做一些框架配置</a:t>
            </a:r>
            <a:endParaRPr lang="en-US" altLang="zh-CN" dirty="0"/>
          </a:p>
          <a:p>
            <a:r>
              <a:rPr lang="en-US" altLang="zh-CN" dirty="0"/>
              <a:t>domain</a:t>
            </a:r>
            <a:r>
              <a:rPr lang="zh-CN" altLang="en-US" dirty="0"/>
              <a:t>目录主要用于实体（</a:t>
            </a:r>
            <a:r>
              <a:rPr lang="en-US" altLang="zh-CN" dirty="0"/>
              <a:t>Entity</a:t>
            </a:r>
            <a:r>
              <a:rPr lang="zh-CN" altLang="en-US" dirty="0"/>
              <a:t>）与数据访问层（</a:t>
            </a:r>
            <a:r>
              <a:rPr lang="en-US" altLang="zh-CN" dirty="0"/>
              <a:t>Repository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service </a:t>
            </a:r>
            <a:r>
              <a:rPr lang="zh-CN" altLang="en-US" dirty="0"/>
              <a:t>层主要是业务类代码</a:t>
            </a:r>
            <a:endParaRPr lang="en-US" altLang="zh-CN" dirty="0"/>
          </a:p>
          <a:p>
            <a:r>
              <a:rPr lang="en-US" altLang="zh-CN" dirty="0"/>
              <a:t>controller </a:t>
            </a:r>
            <a:r>
              <a:rPr lang="zh-CN" altLang="en-US" dirty="0"/>
              <a:t>负责页面访问控制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968C84-9C60-4D58-8380-77EEF4511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129" y="1093722"/>
            <a:ext cx="45339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4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0C17C-E8B9-4653-8E7B-C3CF44DD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F8FE09-8C08-47D1-8E4E-F9D7FB4A7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理论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实践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提问</a:t>
            </a:r>
          </a:p>
        </p:txBody>
      </p:sp>
    </p:spTree>
    <p:extLst>
      <p:ext uri="{BB962C8B-B14F-4D97-AF65-F5344CB8AC3E}">
        <p14:creationId xmlns:p14="http://schemas.microsoft.com/office/powerpoint/2010/main" val="2234222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C5570-CEFE-4749-B5BF-21804035A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pom.xml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8BCD4C-C88A-4DDA-8C87-9B33AE29C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947" y="251926"/>
            <a:ext cx="4541053" cy="6354147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66260733-D034-43DC-B222-EB68B3FE81F5}"/>
              </a:ext>
            </a:extLst>
          </p:cNvPr>
          <p:cNvSpPr/>
          <p:nvPr/>
        </p:nvSpPr>
        <p:spPr>
          <a:xfrm>
            <a:off x="6507947" y="251926"/>
            <a:ext cx="4035645" cy="10730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D941572-1EB9-4647-BA72-E8D71E9985FC}"/>
              </a:ext>
            </a:extLst>
          </p:cNvPr>
          <p:cNvSpPr/>
          <p:nvPr/>
        </p:nvSpPr>
        <p:spPr>
          <a:xfrm>
            <a:off x="6760651" y="3194182"/>
            <a:ext cx="3782942" cy="7619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7E39E51-CBF9-474C-9EE4-3BF756FF991B}"/>
              </a:ext>
            </a:extLst>
          </p:cNvPr>
          <p:cNvSpPr/>
          <p:nvPr/>
        </p:nvSpPr>
        <p:spPr>
          <a:xfrm>
            <a:off x="6760651" y="1663962"/>
            <a:ext cx="3782942" cy="7619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FB15675-5FC6-4B7F-B0FD-3243C5D5E817}"/>
              </a:ext>
            </a:extLst>
          </p:cNvPr>
          <p:cNvSpPr/>
          <p:nvPr/>
        </p:nvSpPr>
        <p:spPr>
          <a:xfrm>
            <a:off x="6507947" y="4917233"/>
            <a:ext cx="4240918" cy="11538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C1185D5-B60D-419A-B7CB-7F7FCA06FD97}"/>
              </a:ext>
            </a:extLst>
          </p:cNvPr>
          <p:cNvSpPr txBox="1"/>
          <p:nvPr/>
        </p:nvSpPr>
        <p:spPr>
          <a:xfrm>
            <a:off x="2687216" y="20807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官方推荐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0CFED23-6331-4E5B-984E-7E19B3C612E3}"/>
              </a:ext>
            </a:extLst>
          </p:cNvPr>
          <p:cNvSpPr txBox="1"/>
          <p:nvPr/>
        </p:nvSpPr>
        <p:spPr>
          <a:xfrm>
            <a:off x="2687217" y="5171498"/>
            <a:ext cx="2705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</a:t>
            </a:r>
            <a:r>
              <a:rPr lang="en-US" altLang="zh-CN" dirty="0"/>
              <a:t>Spring Boot</a:t>
            </a:r>
            <a:r>
              <a:rPr lang="zh-CN" altLang="en-US" dirty="0"/>
              <a:t>应用打包为可执行的</a:t>
            </a:r>
            <a:r>
              <a:rPr lang="en-US" altLang="zh-CN" dirty="0"/>
              <a:t>jar</a:t>
            </a:r>
            <a:r>
              <a:rPr lang="zh-CN" altLang="en-US" dirty="0"/>
              <a:t>或</a:t>
            </a:r>
            <a:r>
              <a:rPr lang="en-US" altLang="zh-CN" dirty="0"/>
              <a:t>war</a:t>
            </a:r>
            <a:r>
              <a:rPr lang="zh-CN" altLang="en-US" dirty="0"/>
              <a:t>文件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E45871B-1681-4258-A867-DB56C09D8D38}"/>
              </a:ext>
            </a:extLst>
          </p:cNvPr>
          <p:cNvSpPr txBox="1"/>
          <p:nvPr/>
        </p:nvSpPr>
        <p:spPr>
          <a:xfrm>
            <a:off x="2687216" y="40432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热启动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7D32E15-31FF-4D7C-834E-7C0AA3644EBB}"/>
              </a:ext>
            </a:extLst>
          </p:cNvPr>
          <p:cNvSpPr txBox="1"/>
          <p:nvPr/>
        </p:nvSpPr>
        <p:spPr>
          <a:xfrm>
            <a:off x="2687216" y="2776958"/>
            <a:ext cx="3489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构建</a:t>
            </a:r>
            <a:r>
              <a:rPr lang="en-US" altLang="zh-CN" dirty="0"/>
              <a:t>Web</a:t>
            </a:r>
            <a:r>
              <a:rPr lang="zh-CN" altLang="en-US" dirty="0"/>
              <a:t>，包含</a:t>
            </a:r>
            <a:r>
              <a:rPr lang="en-US" altLang="zh-CN" dirty="0"/>
              <a:t>RESTful</a:t>
            </a:r>
            <a:r>
              <a:rPr lang="zh-CN" altLang="en-US" dirty="0"/>
              <a:t>风格框架</a:t>
            </a:r>
            <a:r>
              <a:rPr lang="en-US" altLang="zh-CN" dirty="0" err="1"/>
              <a:t>SpringMVC</a:t>
            </a:r>
            <a:r>
              <a:rPr lang="zh-CN" altLang="en-US" dirty="0"/>
              <a:t>和默认的嵌入式容器</a:t>
            </a:r>
            <a:r>
              <a:rPr lang="en-US" altLang="zh-CN" dirty="0"/>
              <a:t>Tomcat</a:t>
            </a:r>
            <a:endParaRPr lang="zh-CN" altLang="en-US" dirty="0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73761B1E-BF16-4EBC-8C3F-9DB25A121D2C}"/>
              </a:ext>
            </a:extLst>
          </p:cNvPr>
          <p:cNvCxnSpPr>
            <a:stCxn id="12" idx="3"/>
            <a:endCxn id="6" idx="1"/>
          </p:cNvCxnSpPr>
          <p:nvPr/>
        </p:nvCxnSpPr>
        <p:spPr>
          <a:xfrm flipV="1">
            <a:off x="3795212" y="788437"/>
            <a:ext cx="2712735" cy="147695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CB3157E9-659F-45C1-9695-D5A4454EEF67}"/>
              </a:ext>
            </a:extLst>
          </p:cNvPr>
          <p:cNvCxnSpPr>
            <a:stCxn id="16" idx="3"/>
            <a:endCxn id="9" idx="1"/>
          </p:cNvCxnSpPr>
          <p:nvPr/>
        </p:nvCxnSpPr>
        <p:spPr>
          <a:xfrm flipV="1">
            <a:off x="6176865" y="2044961"/>
            <a:ext cx="583786" cy="119366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91189E88-A9EE-4B8A-ADB9-C2FFF56C528D}"/>
              </a:ext>
            </a:extLst>
          </p:cNvPr>
          <p:cNvCxnSpPr>
            <a:stCxn id="15" idx="3"/>
            <a:endCxn id="7" idx="1"/>
          </p:cNvCxnSpPr>
          <p:nvPr/>
        </p:nvCxnSpPr>
        <p:spPr>
          <a:xfrm flipV="1">
            <a:off x="3564379" y="3575181"/>
            <a:ext cx="3196272" cy="65271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99B6C695-4C5F-4625-AC9D-CE31F6D5F0AE}"/>
              </a:ext>
            </a:extLst>
          </p:cNvPr>
          <p:cNvCxnSpPr>
            <a:stCxn id="13" idx="3"/>
            <a:endCxn id="10" idx="1"/>
          </p:cNvCxnSpPr>
          <p:nvPr/>
        </p:nvCxnSpPr>
        <p:spPr>
          <a:xfrm flipV="1">
            <a:off x="5393095" y="5494176"/>
            <a:ext cx="1114852" cy="4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269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35F77-3DD0-4AE3-ABBD-8E93ED883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Application.class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91E7BE-0C4F-430C-B4FF-1738EE148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@</a:t>
            </a:r>
            <a:r>
              <a:rPr lang="en-US" altLang="zh-CN" dirty="0" err="1"/>
              <a:t>SpringBootApplication</a:t>
            </a:r>
            <a:endParaRPr lang="en-US" altLang="zh-CN" dirty="0"/>
          </a:p>
          <a:p>
            <a:r>
              <a:rPr lang="en-US" altLang="zh-CN" dirty="0"/>
              <a:t>public class Application {</a:t>
            </a:r>
          </a:p>
          <a:p>
            <a:r>
              <a:rPr lang="en-US" altLang="zh-CN" dirty="0"/>
              <a:t> 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SpringApplication.run</a:t>
            </a:r>
            <a:r>
              <a:rPr lang="en-US" altLang="zh-CN" dirty="0"/>
              <a:t>(</a:t>
            </a:r>
            <a:r>
              <a:rPr lang="en-US" altLang="zh-CN" dirty="0" err="1"/>
              <a:t>Application.class</a:t>
            </a:r>
            <a:r>
              <a:rPr lang="en-US" altLang="zh-CN" dirty="0"/>
              <a:t>, </a:t>
            </a:r>
            <a:r>
              <a:rPr lang="en-US" altLang="zh-CN" dirty="0" err="1"/>
              <a:t>args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F9FE54-3081-4B12-9863-6287F4E68978}"/>
              </a:ext>
            </a:extLst>
          </p:cNvPr>
          <p:cNvSpPr/>
          <p:nvPr/>
        </p:nvSpPr>
        <p:spPr>
          <a:xfrm>
            <a:off x="1176129" y="4962626"/>
            <a:ext cx="9059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94949"/>
                </a:solidFill>
                <a:latin typeface="Arial" panose="020B0604020202020204" pitchFamily="34" charset="0"/>
              </a:rPr>
              <a:t>@</a:t>
            </a:r>
            <a:r>
              <a:rPr lang="en-US" altLang="zh-CN" dirty="0" err="1">
                <a:solidFill>
                  <a:srgbClr val="494949"/>
                </a:solidFill>
                <a:latin typeface="Arial" panose="020B0604020202020204" pitchFamily="34" charset="0"/>
              </a:rPr>
              <a:t>SpringBootApplication</a:t>
            </a:r>
            <a:r>
              <a:rPr lang="en-US" altLang="zh-CN" dirty="0">
                <a:solidFill>
                  <a:srgbClr val="494949"/>
                </a:solidFill>
                <a:latin typeface="Arial" panose="020B0604020202020204" pitchFamily="34" charset="0"/>
              </a:rPr>
              <a:t> = (</a:t>
            </a:r>
            <a:r>
              <a:rPr lang="zh-CN" altLang="en-US" dirty="0">
                <a:solidFill>
                  <a:srgbClr val="494949"/>
                </a:solidFill>
                <a:latin typeface="Arial" panose="020B0604020202020204" pitchFamily="34" charset="0"/>
              </a:rPr>
              <a:t>默认属性</a:t>
            </a:r>
            <a:r>
              <a:rPr lang="en-US" altLang="zh-CN" dirty="0">
                <a:solidFill>
                  <a:srgbClr val="494949"/>
                </a:solidFill>
                <a:latin typeface="Arial" panose="020B0604020202020204" pitchFamily="34" charset="0"/>
              </a:rPr>
              <a:t>)@Configuration + @</a:t>
            </a:r>
            <a:r>
              <a:rPr lang="en-US" altLang="zh-CN" dirty="0" err="1">
                <a:solidFill>
                  <a:srgbClr val="494949"/>
                </a:solidFill>
                <a:latin typeface="Arial" panose="020B0604020202020204" pitchFamily="34" charset="0"/>
              </a:rPr>
              <a:t>EnableAutoConfiguration</a:t>
            </a:r>
            <a:r>
              <a:rPr lang="en-US" altLang="zh-CN" dirty="0">
                <a:solidFill>
                  <a:srgbClr val="494949"/>
                </a:solidFill>
                <a:latin typeface="Arial" panose="020B0604020202020204" pitchFamily="34" charset="0"/>
              </a:rPr>
              <a:t> + @</a:t>
            </a:r>
            <a:r>
              <a:rPr lang="en-US" altLang="zh-CN" dirty="0" err="1">
                <a:solidFill>
                  <a:srgbClr val="494949"/>
                </a:solidFill>
                <a:latin typeface="Arial" panose="020B0604020202020204" pitchFamily="34" charset="0"/>
              </a:rPr>
              <a:t>ComponentScan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767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79328-745E-491A-8BD1-5A715DFB5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HelloController.class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A78DBF-45AC-4EB9-B134-F0EC5D2BB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@</a:t>
            </a:r>
            <a:r>
              <a:rPr lang="en-US" altLang="zh-CN" dirty="0" err="1"/>
              <a:t>RestController</a:t>
            </a:r>
            <a:endParaRPr lang="en-US" altLang="zh-CN" dirty="0"/>
          </a:p>
          <a:p>
            <a:r>
              <a:rPr lang="en-US" altLang="zh-CN" dirty="0"/>
              <a:t>public class </a:t>
            </a:r>
            <a:r>
              <a:rPr lang="en-US" altLang="zh-CN" dirty="0" err="1"/>
              <a:t>HelloController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@</a:t>
            </a:r>
            <a:r>
              <a:rPr lang="en-US" altLang="zh-CN" dirty="0" err="1"/>
              <a:t>GetMapping</a:t>
            </a:r>
            <a:r>
              <a:rPr lang="en-US" altLang="zh-CN" dirty="0"/>
              <a:t>("/hello/{name}")</a:t>
            </a:r>
          </a:p>
          <a:p>
            <a:r>
              <a:rPr lang="en-US" altLang="zh-CN" dirty="0"/>
              <a:t>    public String Hello(@</a:t>
            </a:r>
            <a:r>
              <a:rPr lang="en-US" altLang="zh-CN" dirty="0" err="1"/>
              <a:t>PathVariable</a:t>
            </a:r>
            <a:r>
              <a:rPr lang="en-US" altLang="zh-CN" dirty="0"/>
              <a:t>("name") String name) {</a:t>
            </a:r>
          </a:p>
          <a:p>
            <a:r>
              <a:rPr lang="en-US" altLang="zh-CN" dirty="0"/>
              <a:t>        return "Hello " + name;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 @</a:t>
            </a:r>
            <a:r>
              <a:rPr lang="en-US" altLang="zh-CN" dirty="0" err="1"/>
              <a:t>GetMapping</a:t>
            </a:r>
            <a:r>
              <a:rPr lang="en-US" altLang="zh-CN" dirty="0"/>
              <a:t>("/hello")</a:t>
            </a:r>
          </a:p>
          <a:p>
            <a:r>
              <a:rPr lang="en-US" altLang="zh-CN" dirty="0"/>
              <a:t>    public String Hi(@</a:t>
            </a:r>
            <a:r>
              <a:rPr lang="en-US" altLang="zh-CN" dirty="0" err="1"/>
              <a:t>RequestParam</a:t>
            </a:r>
            <a:r>
              <a:rPr lang="en-US" altLang="zh-CN" dirty="0"/>
              <a:t>("name") String name) {</a:t>
            </a:r>
          </a:p>
          <a:p>
            <a:r>
              <a:rPr lang="en-US" altLang="zh-CN" dirty="0"/>
              <a:t>        return "Hello " + name;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CBE5F2-3DCC-416A-80ED-D20F4B1C4842}"/>
              </a:ext>
            </a:extLst>
          </p:cNvPr>
          <p:cNvSpPr/>
          <p:nvPr/>
        </p:nvSpPr>
        <p:spPr>
          <a:xfrm>
            <a:off x="5427306" y="2057400"/>
            <a:ext cx="55885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94949"/>
                </a:solidFill>
                <a:latin typeface="Arial" panose="020B0604020202020204" pitchFamily="34" charset="0"/>
              </a:rPr>
              <a:t>@</a:t>
            </a:r>
            <a:r>
              <a:rPr lang="en-US" altLang="zh-CN" dirty="0" err="1">
                <a:solidFill>
                  <a:srgbClr val="494949"/>
                </a:solidFill>
                <a:latin typeface="Arial" panose="020B0604020202020204" pitchFamily="34" charset="0"/>
              </a:rPr>
              <a:t>RestController</a:t>
            </a:r>
            <a:r>
              <a:rPr lang="en-US" altLang="zh-CN" dirty="0">
                <a:solidFill>
                  <a:srgbClr val="494949"/>
                </a:solidFill>
                <a:latin typeface="Arial" panose="020B0604020202020204" pitchFamily="34" charset="0"/>
              </a:rPr>
              <a:t> = @Controller + @</a:t>
            </a:r>
            <a:r>
              <a:rPr lang="en-US" altLang="zh-CN" dirty="0" err="1">
                <a:solidFill>
                  <a:srgbClr val="494949"/>
                </a:solidFill>
                <a:latin typeface="Arial" panose="020B0604020202020204" pitchFamily="34" charset="0"/>
              </a:rPr>
              <a:t>ResponseBody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BBAB8B-990B-4374-82B6-4EC70E21D224}"/>
              </a:ext>
            </a:extLst>
          </p:cNvPr>
          <p:cNvSpPr/>
          <p:nvPr/>
        </p:nvSpPr>
        <p:spPr>
          <a:xfrm>
            <a:off x="5451104" y="3572071"/>
            <a:ext cx="55885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94949"/>
                </a:solidFill>
                <a:latin typeface="Arial" panose="020B0604020202020204" pitchFamily="34" charset="0"/>
              </a:rPr>
              <a:t>@</a:t>
            </a:r>
            <a:r>
              <a:rPr lang="en-US" altLang="zh-CN" dirty="0" err="1">
                <a:solidFill>
                  <a:srgbClr val="494949"/>
                </a:solidFill>
                <a:latin typeface="Arial" panose="020B0604020202020204" pitchFamily="34" charset="0"/>
              </a:rPr>
              <a:t>GetMapping</a:t>
            </a:r>
            <a:r>
              <a:rPr lang="zh-CN" altLang="en-US" dirty="0">
                <a:solidFill>
                  <a:srgbClr val="494949"/>
                </a:solidFill>
                <a:latin typeface="Arial" panose="020B0604020202020204" pitchFamily="34" charset="0"/>
              </a:rPr>
              <a:t>是一个组合注解，是</a:t>
            </a:r>
            <a:r>
              <a:rPr lang="en-US" altLang="zh-CN" dirty="0">
                <a:solidFill>
                  <a:srgbClr val="494949"/>
                </a:solidFill>
                <a:latin typeface="Arial" panose="020B0604020202020204" pitchFamily="34" charset="0"/>
              </a:rPr>
              <a:t>@</a:t>
            </a:r>
            <a:r>
              <a:rPr lang="en-US" altLang="zh-CN" dirty="0" err="1">
                <a:solidFill>
                  <a:srgbClr val="494949"/>
                </a:solidFill>
                <a:latin typeface="Arial" panose="020B0604020202020204" pitchFamily="34" charset="0"/>
              </a:rPr>
              <a:t>RequestMapping</a:t>
            </a:r>
            <a:r>
              <a:rPr lang="en-US" altLang="zh-CN" dirty="0">
                <a:solidFill>
                  <a:srgbClr val="494949"/>
                </a:solidFill>
                <a:latin typeface="Arial" panose="020B0604020202020204" pitchFamily="34" charset="0"/>
              </a:rPr>
              <a:t>(method = </a:t>
            </a:r>
            <a:r>
              <a:rPr lang="en-US" altLang="zh-CN" dirty="0" err="1">
                <a:solidFill>
                  <a:srgbClr val="494949"/>
                </a:solidFill>
                <a:latin typeface="Arial" panose="020B0604020202020204" pitchFamily="34" charset="0"/>
              </a:rPr>
              <a:t>RequestMethod.GET</a:t>
            </a:r>
            <a:r>
              <a:rPr lang="en-US" altLang="zh-CN" dirty="0">
                <a:solidFill>
                  <a:srgbClr val="494949"/>
                </a:solidFill>
                <a:latin typeface="Arial" panose="020B0604020202020204" pitchFamily="34" charset="0"/>
              </a:rPr>
              <a:t>)</a:t>
            </a:r>
            <a:r>
              <a:rPr lang="zh-CN" altLang="en-US" dirty="0">
                <a:solidFill>
                  <a:srgbClr val="494949"/>
                </a:solidFill>
                <a:latin typeface="Arial" panose="020B0604020202020204" pitchFamily="34" charset="0"/>
              </a:rPr>
              <a:t>的缩写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8746201-1D6E-457E-8DFC-D1C5E218F979}"/>
              </a:ext>
            </a:extLst>
          </p:cNvPr>
          <p:cNvSpPr/>
          <p:nvPr/>
        </p:nvSpPr>
        <p:spPr>
          <a:xfrm>
            <a:off x="5460435" y="5086742"/>
            <a:ext cx="55885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94949"/>
                </a:solidFill>
                <a:latin typeface="Arial" panose="020B0604020202020204" pitchFamily="34" charset="0"/>
              </a:rPr>
              <a:t>@</a:t>
            </a:r>
            <a:r>
              <a:rPr lang="en-US" altLang="zh-CN" dirty="0" err="1">
                <a:solidFill>
                  <a:srgbClr val="494949"/>
                </a:solidFill>
                <a:latin typeface="Arial" panose="020B0604020202020204" pitchFamily="34" charset="0"/>
              </a:rPr>
              <a:t>PathVariable</a:t>
            </a:r>
            <a:r>
              <a:rPr lang="zh-CN" altLang="en-US" dirty="0">
                <a:solidFill>
                  <a:srgbClr val="494949"/>
                </a:solidFill>
                <a:latin typeface="Arial" panose="020B0604020202020204" pitchFamily="34" charset="0"/>
              </a:rPr>
              <a:t>获取</a:t>
            </a:r>
            <a:r>
              <a:rPr lang="en-US" altLang="zh-CN" dirty="0" err="1">
                <a:solidFill>
                  <a:srgbClr val="494949"/>
                </a:solidFill>
                <a:latin typeface="Arial" panose="020B0604020202020204" pitchFamily="34" charset="0"/>
              </a:rPr>
              <a:t>url</a:t>
            </a:r>
            <a:r>
              <a:rPr lang="zh-CN" altLang="en-US" dirty="0">
                <a:solidFill>
                  <a:srgbClr val="494949"/>
                </a:solidFill>
                <a:latin typeface="Arial" panose="020B0604020202020204" pitchFamily="34" charset="0"/>
              </a:rPr>
              <a:t>中的数据</a:t>
            </a:r>
            <a:endParaRPr lang="en-US" altLang="zh-CN" dirty="0">
              <a:solidFill>
                <a:srgbClr val="494949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494949"/>
                </a:solidFill>
                <a:latin typeface="Arial" panose="020B0604020202020204" pitchFamily="34" charset="0"/>
              </a:rPr>
              <a:t>@</a:t>
            </a:r>
            <a:r>
              <a:rPr lang="en-US" altLang="zh-CN" dirty="0" err="1">
                <a:solidFill>
                  <a:srgbClr val="494949"/>
                </a:solidFill>
                <a:latin typeface="Arial" panose="020B0604020202020204" pitchFamily="34" charset="0"/>
              </a:rPr>
              <a:t>RequestParam</a:t>
            </a:r>
            <a:r>
              <a:rPr lang="zh-CN" altLang="en-US" dirty="0">
                <a:solidFill>
                  <a:srgbClr val="494949"/>
                </a:solidFill>
                <a:latin typeface="Arial" panose="020B0604020202020204" pitchFamily="34" charset="0"/>
              </a:rPr>
              <a:t>获取请求参数的值</a:t>
            </a:r>
          </a:p>
        </p:txBody>
      </p:sp>
    </p:spTree>
    <p:extLst>
      <p:ext uri="{BB962C8B-B14F-4D97-AF65-F5344CB8AC3E}">
        <p14:creationId xmlns:p14="http://schemas.microsoft.com/office/powerpoint/2010/main" val="4229517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8FB58-8346-4152-AC26-A9BB50E6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项目属性配置</a:t>
            </a:r>
            <a:r>
              <a:rPr lang="en-US" altLang="zh-CN" dirty="0"/>
              <a:t>-</a:t>
            </a:r>
            <a:r>
              <a:rPr lang="en-US" altLang="zh-CN" dirty="0" err="1"/>
              <a:t>application.properties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BCA36D-54CC-450E-A0F1-07FCD8816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server.port</a:t>
            </a:r>
            <a:r>
              <a:rPr lang="en-US" altLang="zh-CN" dirty="0"/>
              <a:t>  --</a:t>
            </a:r>
            <a:r>
              <a:rPr lang="zh-CN" altLang="en-US" dirty="0"/>
              <a:t>启动的端口</a:t>
            </a:r>
            <a:endParaRPr lang="en-US" altLang="zh-CN" dirty="0"/>
          </a:p>
          <a:p>
            <a:r>
              <a:rPr lang="en-US" altLang="zh-CN" dirty="0" err="1"/>
              <a:t>server.context</a:t>
            </a:r>
            <a:r>
              <a:rPr lang="en-US" altLang="zh-CN" dirty="0"/>
              <a:t>-path --</a:t>
            </a:r>
            <a:r>
              <a:rPr lang="zh-CN" altLang="en-US" dirty="0"/>
              <a:t>路径</a:t>
            </a:r>
            <a:endParaRPr lang="en-US" altLang="zh-CN" dirty="0"/>
          </a:p>
          <a:p>
            <a:r>
              <a:rPr lang="en-US" altLang="zh-CN" dirty="0" err="1"/>
              <a:t>spring.profiles.avtive</a:t>
            </a:r>
            <a:r>
              <a:rPr lang="en-US" altLang="zh-CN" dirty="0"/>
              <a:t>=xxx --</a:t>
            </a:r>
            <a:r>
              <a:rPr lang="zh-CN" altLang="en-US" dirty="0"/>
              <a:t>指明要使用的配置文件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446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89E36-BF36-4DBE-9C91-435013C9F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116979-F040-4122-B335-FC588F406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" y="1812355"/>
            <a:ext cx="3516811" cy="44360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4BB3FB0-D70D-4DA0-8700-A378BE16D6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44" r="23470"/>
          <a:stretch/>
        </p:blipFill>
        <p:spPr>
          <a:xfrm>
            <a:off x="4931333" y="1812355"/>
            <a:ext cx="6167534" cy="17483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0639560-F516-4018-A18A-99BCC988C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333" y="3927740"/>
            <a:ext cx="3476625" cy="12096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8E928D6-E203-4A2E-B510-355AD04CC0AD}"/>
              </a:ext>
            </a:extLst>
          </p:cNvPr>
          <p:cNvSpPr txBox="1"/>
          <p:nvPr/>
        </p:nvSpPr>
        <p:spPr>
          <a:xfrm>
            <a:off x="2593910" y="1103114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mvn</a:t>
            </a:r>
            <a:r>
              <a:rPr lang="en-US" altLang="zh-CN" dirty="0"/>
              <a:t> </a:t>
            </a:r>
            <a:r>
              <a:rPr lang="en-US" altLang="zh-CN" dirty="0" err="1"/>
              <a:t>spring-boot:run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/>
              <a:t>java –jar </a:t>
            </a:r>
            <a:r>
              <a:rPr lang="zh-CN" altLang="en-US" dirty="0"/>
              <a:t>文件名</a:t>
            </a:r>
            <a:r>
              <a:rPr lang="en-US" altLang="zh-CN" dirty="0"/>
              <a:t>.jar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981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FFBF4-D6E3-4EC4-86FD-5FE8BF06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 Cloud</a:t>
            </a:r>
            <a:r>
              <a:rPr lang="zh-CN" altLang="en-US" dirty="0"/>
              <a:t>的组成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B087A55-1745-4532-8F67-E06429D06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367" y="1554418"/>
            <a:ext cx="5895342" cy="49863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675170C-1E2C-485B-8442-62C3315D2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490" y="268157"/>
            <a:ext cx="11036815" cy="6354965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ECDE8435-202F-498D-A13E-EA475818184F}"/>
              </a:ext>
            </a:extLst>
          </p:cNvPr>
          <p:cNvSpPr txBox="1">
            <a:spLocks/>
          </p:cNvSpPr>
          <p:nvPr/>
        </p:nvSpPr>
        <p:spPr>
          <a:xfrm>
            <a:off x="676275" y="371475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构建微服务架构</a:t>
            </a:r>
          </a:p>
        </p:txBody>
      </p:sp>
    </p:spTree>
    <p:extLst>
      <p:ext uri="{BB962C8B-B14F-4D97-AF65-F5344CB8AC3E}">
        <p14:creationId xmlns:p14="http://schemas.microsoft.com/office/powerpoint/2010/main" val="3852245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6ABD0-64C1-4C36-B915-EE35110B0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没有最好的，只有适合自己的。</a:t>
            </a:r>
          </a:p>
        </p:txBody>
      </p:sp>
      <p:pic>
        <p:nvPicPr>
          <p:cNvPr id="5122" name="Picture 2" descr="screenshot">
            <a:extLst>
              <a:ext uri="{FF2B5EF4-FFF2-40B4-BE49-F238E27FC236}">
                <a16:creationId xmlns:a16="http://schemas.microsoft.com/office/drawing/2014/main" id="{F01E3EEF-828B-4156-8221-C3F7B17F5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637" y="1965960"/>
            <a:ext cx="5038725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901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1B168-BF28-4528-A9D4-DAEDA208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微服务架构是核心，</a:t>
            </a:r>
            <a:r>
              <a:rPr lang="en-US" altLang="zh-CN" dirty="0" err="1"/>
              <a:t>devops</a:t>
            </a:r>
            <a:r>
              <a:rPr lang="zh-CN" altLang="en-US" dirty="0"/>
              <a:t>和</a:t>
            </a:r>
            <a:r>
              <a:rPr lang="en-US" altLang="zh-CN" dirty="0"/>
              <a:t>docker</a:t>
            </a:r>
            <a:r>
              <a:rPr lang="zh-CN" altLang="en-US" dirty="0"/>
              <a:t>是工具，是手段。</a:t>
            </a:r>
          </a:p>
        </p:txBody>
      </p:sp>
      <p:pic>
        <p:nvPicPr>
          <p:cNvPr id="6146" name="Picture 2" descr="screenshot">
            <a:extLst>
              <a:ext uri="{FF2B5EF4-FFF2-40B4-BE49-F238E27FC236}">
                <a16:creationId xmlns:a16="http://schemas.microsoft.com/office/drawing/2014/main" id="{83F0C93B-0310-44A2-A63D-EE2F6936E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263" y="1965960"/>
            <a:ext cx="4276725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500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89EF5-0C38-4368-8BDC-028D8893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参考资料和推荐阅读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E2DF9D-AEB1-48BE-8EC2-C6EDBA952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[Spring Boot</a:t>
            </a:r>
            <a:r>
              <a:rPr lang="zh-CN" altLang="en-US" dirty="0"/>
              <a:t>官网</a:t>
            </a:r>
            <a:r>
              <a:rPr lang="en-US" altLang="zh-CN" dirty="0"/>
              <a:t>](</a:t>
            </a:r>
            <a:r>
              <a:rPr lang="en-US" altLang="zh-CN" dirty="0">
                <a:hlinkClick r:id="rId2"/>
              </a:rPr>
              <a:t>https://spring.io/projects/spring-boot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[Spring Boot</a:t>
            </a:r>
            <a:r>
              <a:rPr lang="zh-CN" altLang="en-US" dirty="0"/>
              <a:t>参考指南</a:t>
            </a:r>
            <a:r>
              <a:rPr lang="en-US" altLang="zh-CN" dirty="0"/>
              <a:t>-</a:t>
            </a:r>
            <a:r>
              <a:rPr lang="zh-CN" altLang="en-US" dirty="0"/>
              <a:t>中文版</a:t>
            </a:r>
            <a:r>
              <a:rPr lang="en-US" altLang="zh-CN" dirty="0"/>
              <a:t>](</a:t>
            </a:r>
            <a:r>
              <a:rPr lang="en-US" altLang="zh-CN" dirty="0">
                <a:hlinkClick r:id="rId3"/>
              </a:rPr>
              <a:t>https://qbgbook.gitbooks.io/spring-boot-reference-guide-zh/content/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[Spring Cloud</a:t>
            </a:r>
            <a:r>
              <a:rPr lang="zh-CN" altLang="en-US" dirty="0"/>
              <a:t>官网</a:t>
            </a:r>
            <a:r>
              <a:rPr lang="en-US" altLang="zh-CN" dirty="0"/>
              <a:t>](</a:t>
            </a:r>
            <a:r>
              <a:rPr lang="en-US" altLang="zh-CN" dirty="0">
                <a:hlinkClick r:id="rId4"/>
              </a:rPr>
              <a:t>http://projects.spring.io/spring-cloud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[</a:t>
            </a:r>
            <a:r>
              <a:rPr lang="zh-CN" altLang="en-US" dirty="0"/>
              <a:t>开源书籍</a:t>
            </a:r>
            <a:r>
              <a:rPr lang="en-US" altLang="zh-CN" dirty="0"/>
              <a:t>-《</a:t>
            </a:r>
            <a:r>
              <a:rPr lang="zh-CN" altLang="en-US" dirty="0"/>
              <a:t>微服务：从设计到部署</a:t>
            </a:r>
            <a:r>
              <a:rPr lang="en-US" altLang="zh-CN" dirty="0"/>
              <a:t>》](</a:t>
            </a:r>
            <a:r>
              <a:rPr lang="en-US" altLang="zh-CN" dirty="0">
                <a:hlinkClick r:id="rId5"/>
              </a:rPr>
              <a:t>https://github.com/DocsHome/microservices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[</a:t>
            </a:r>
            <a:r>
              <a:rPr lang="zh-CN" altLang="en-US" dirty="0"/>
              <a:t>微服务（</a:t>
            </a:r>
            <a:r>
              <a:rPr lang="en-US" altLang="zh-CN" dirty="0"/>
              <a:t>Microservice</a:t>
            </a:r>
            <a:r>
              <a:rPr lang="zh-CN" altLang="en-US" dirty="0"/>
              <a:t>）那点事</a:t>
            </a:r>
            <a:r>
              <a:rPr lang="en-US" altLang="zh-CN" dirty="0"/>
              <a:t>](</a:t>
            </a:r>
            <a:r>
              <a:rPr lang="en-US" altLang="zh-CN" dirty="0">
                <a:hlinkClick r:id="rId6"/>
              </a:rPr>
              <a:t>https://yq.aliyun.com/articles/2764?spm=a2c4e.11153940.blogcont8611.3.7ea85f19AuFwQg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[</a:t>
            </a:r>
            <a:r>
              <a:rPr lang="zh-CN" altLang="en-US" dirty="0"/>
              <a:t>思特沃克</a:t>
            </a:r>
            <a:r>
              <a:rPr lang="en-US" altLang="zh-CN" dirty="0"/>
              <a:t>-</a:t>
            </a:r>
            <a:r>
              <a:rPr lang="zh-CN" altLang="en-US" dirty="0"/>
              <a:t>洞见</a:t>
            </a:r>
            <a:r>
              <a:rPr lang="en-US" altLang="zh-CN" dirty="0"/>
              <a:t>-</a:t>
            </a:r>
            <a:r>
              <a:rPr lang="zh-CN" altLang="en-US" dirty="0"/>
              <a:t>微服务</a:t>
            </a:r>
            <a:r>
              <a:rPr lang="en-US" altLang="zh-CN" dirty="0"/>
              <a:t>](</a:t>
            </a:r>
            <a:r>
              <a:rPr lang="en-US" altLang="zh-CN" dirty="0">
                <a:hlinkClick r:id="rId7"/>
              </a:rPr>
              <a:t>http://insights.thoughtworks.cn/category/microservices/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10191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5E0C7-99E4-47BC-868A-0AEF315E2A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谢谢聆听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3D22E1-CE37-48D7-ABA6-9A92F2119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020" y="4075833"/>
            <a:ext cx="1894932" cy="189979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C614ACA-706A-4997-AA46-981FFA40B4C7}"/>
              </a:ext>
            </a:extLst>
          </p:cNvPr>
          <p:cNvSpPr txBox="1"/>
          <p:nvPr/>
        </p:nvSpPr>
        <p:spPr>
          <a:xfrm>
            <a:off x="5452072" y="605833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个人微信号</a:t>
            </a:r>
          </a:p>
        </p:txBody>
      </p:sp>
    </p:spTree>
    <p:extLst>
      <p:ext uri="{BB962C8B-B14F-4D97-AF65-F5344CB8AC3E}">
        <p14:creationId xmlns:p14="http://schemas.microsoft.com/office/powerpoint/2010/main" val="30122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432DA-C1AE-43DB-A7E1-B5E7132D7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32C07D-ADB9-455D-9FEF-9C6A91254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微服务那点事</a:t>
            </a:r>
            <a:endParaRPr lang="en-US" altLang="zh-CN" dirty="0"/>
          </a:p>
          <a:p>
            <a:r>
              <a:rPr lang="zh-CN" altLang="en-US" dirty="0"/>
              <a:t>微服务架构 </a:t>
            </a:r>
            <a:r>
              <a:rPr lang="en-US" altLang="zh-CN" dirty="0"/>
              <a:t>vs SOA</a:t>
            </a:r>
            <a:r>
              <a:rPr lang="zh-CN" altLang="en-US" dirty="0"/>
              <a:t>架构</a:t>
            </a:r>
            <a:endParaRPr lang="en-US" altLang="zh-CN" dirty="0"/>
          </a:p>
          <a:p>
            <a:r>
              <a:rPr lang="en-US" altLang="zh-CN" dirty="0"/>
              <a:t>Spring Boot</a:t>
            </a:r>
            <a:r>
              <a:rPr lang="zh-CN" altLang="en-US" dirty="0"/>
              <a:t>介绍</a:t>
            </a:r>
            <a:endParaRPr lang="en-US" altLang="zh-CN" dirty="0"/>
          </a:p>
          <a:p>
            <a:r>
              <a:rPr lang="en-US" altLang="zh-CN" dirty="0"/>
              <a:t>Spring Cloud</a:t>
            </a:r>
            <a:r>
              <a:rPr lang="zh-CN" altLang="en-US" dirty="0"/>
              <a:t>介绍</a:t>
            </a:r>
            <a:endParaRPr lang="en-US" altLang="zh-CN" dirty="0"/>
          </a:p>
          <a:p>
            <a:r>
              <a:rPr lang="en-US" altLang="zh-CN" dirty="0"/>
              <a:t>Spring Cloud</a:t>
            </a:r>
            <a:r>
              <a:rPr lang="zh-CN" altLang="en-US" dirty="0"/>
              <a:t>和</a:t>
            </a:r>
            <a:r>
              <a:rPr lang="en-US" altLang="zh-CN" dirty="0"/>
              <a:t>Spring Boot</a:t>
            </a:r>
            <a:r>
              <a:rPr lang="zh-CN" altLang="en-US" dirty="0"/>
              <a:t>的关系</a:t>
            </a:r>
            <a:endParaRPr lang="en-US" altLang="zh-CN" dirty="0"/>
          </a:p>
          <a:p>
            <a:r>
              <a:rPr lang="en-US" altLang="zh-CN" dirty="0"/>
              <a:t>Spring Boot</a:t>
            </a:r>
            <a:r>
              <a:rPr lang="zh-CN" altLang="en-US" dirty="0"/>
              <a:t>快速入门</a:t>
            </a:r>
            <a:endParaRPr lang="en-US" altLang="zh-CN" dirty="0"/>
          </a:p>
          <a:p>
            <a:r>
              <a:rPr lang="zh-CN" altLang="en-US" dirty="0"/>
              <a:t>构建微服务架构</a:t>
            </a:r>
            <a:endParaRPr lang="en-US" altLang="zh-CN" dirty="0"/>
          </a:p>
          <a:p>
            <a:r>
              <a:rPr lang="zh-CN" altLang="en-US" dirty="0"/>
              <a:t>参考资料和推荐阅读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1326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30D73-BD71-4B37-B18A-1C9F25BC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微服务那点事</a:t>
            </a:r>
          </a:p>
        </p:txBody>
      </p:sp>
      <p:pic>
        <p:nvPicPr>
          <p:cNvPr id="3074" name="Picture 2" descr="1-1.png">
            <a:extLst>
              <a:ext uri="{FF2B5EF4-FFF2-40B4-BE49-F238E27FC236}">
                <a16:creationId xmlns:a16="http://schemas.microsoft.com/office/drawing/2014/main" id="{A902DCD1-171F-447D-8BFF-5AE42F103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722" y="235113"/>
            <a:ext cx="6452833" cy="638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FB6AE14-07A9-4EE0-871F-1A5C4C90B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单体应用（打车应用）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容易开发</a:t>
            </a:r>
            <a:endParaRPr lang="en-US" altLang="zh-CN" dirty="0"/>
          </a:p>
          <a:p>
            <a:pPr lvl="1"/>
            <a:r>
              <a:rPr lang="zh-CN" altLang="en-US" dirty="0"/>
              <a:t>容易测试</a:t>
            </a:r>
            <a:endParaRPr lang="en-US" altLang="zh-CN" dirty="0"/>
          </a:p>
          <a:p>
            <a:pPr lvl="1"/>
            <a:r>
              <a:rPr lang="zh-CN" altLang="en-US" dirty="0"/>
              <a:t>容易部署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113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30D73-BD71-4B37-B18A-1C9F25BC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微服务那点事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FB6AE14-07A9-4EE0-871F-1A5C4C90B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5636786" cy="4038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单体应用（打车应用）</a:t>
            </a:r>
            <a:endParaRPr lang="en-US" altLang="zh-CN" dirty="0"/>
          </a:p>
          <a:p>
            <a:pPr lvl="1"/>
            <a:r>
              <a:rPr lang="zh-CN" altLang="en-US" dirty="0"/>
              <a:t>开发效率低：所有的开发在一个项目改代码，递交代码相互等待，代码冲突不断</a:t>
            </a:r>
          </a:p>
          <a:p>
            <a:pPr lvl="1"/>
            <a:r>
              <a:rPr lang="zh-CN" altLang="en-US" dirty="0"/>
              <a:t>代码维护难：代码功能耦合在一起，新人不知道何从下手</a:t>
            </a:r>
          </a:p>
          <a:p>
            <a:pPr lvl="1"/>
            <a:r>
              <a:rPr lang="zh-CN" altLang="en-US" dirty="0"/>
              <a:t>部署不灵活：构建时间长，任何小修改必须重新构建整个项目，这个过程往往很长</a:t>
            </a:r>
          </a:p>
          <a:p>
            <a:pPr lvl="1"/>
            <a:r>
              <a:rPr lang="zh-CN" altLang="en-US" dirty="0"/>
              <a:t>稳定性不高：一个微不足道的小问题，可以导致整个应用挂掉</a:t>
            </a:r>
          </a:p>
          <a:p>
            <a:pPr lvl="1"/>
            <a:r>
              <a:rPr lang="zh-CN" altLang="en-US" dirty="0"/>
              <a:t>扩展性不够：无法满足高并发情况下的业务需求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1EBC40-37EE-47F1-92AC-7E9B3BA79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786" y="3858409"/>
            <a:ext cx="4454260" cy="26201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B67F4AA-A4DA-4D33-862D-9E061C215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176" y="886223"/>
            <a:ext cx="3215480" cy="2159473"/>
          </a:xfrm>
          <a:prstGeom prst="rect">
            <a:avLst/>
          </a:prstGeom>
        </p:spPr>
      </p:pic>
      <p:sp>
        <p:nvSpPr>
          <p:cNvPr id="6" name="箭头: 下 5">
            <a:extLst>
              <a:ext uri="{FF2B5EF4-FFF2-40B4-BE49-F238E27FC236}">
                <a16:creationId xmlns:a16="http://schemas.microsoft.com/office/drawing/2014/main" id="{DD702744-2C83-42D0-8804-065B283DEF17}"/>
              </a:ext>
            </a:extLst>
          </p:cNvPr>
          <p:cNvSpPr/>
          <p:nvPr/>
        </p:nvSpPr>
        <p:spPr>
          <a:xfrm>
            <a:off x="8658808" y="3120344"/>
            <a:ext cx="373225" cy="5839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26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30D73-BD71-4B37-B18A-1C9F25BC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微服务那点事</a:t>
            </a:r>
          </a:p>
        </p:txBody>
      </p:sp>
      <p:pic>
        <p:nvPicPr>
          <p:cNvPr id="5122" name="Picture 2" descr="1-2.png">
            <a:extLst>
              <a:ext uri="{FF2B5EF4-FFF2-40B4-BE49-F238E27FC236}">
                <a16:creationId xmlns:a16="http://schemas.microsoft.com/office/drawing/2014/main" id="{453E0687-368D-4A0F-A5BB-7F4BA55BF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960" y="242849"/>
            <a:ext cx="7236848" cy="638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37621FB-2F29-4ACE-89B1-1A881F572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3419475" cy="4038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微服务</a:t>
            </a:r>
            <a:r>
              <a:rPr lang="en-US" altLang="zh-CN" dirty="0"/>
              <a:t>——</a:t>
            </a:r>
            <a:r>
              <a:rPr lang="zh-CN" altLang="en-US" dirty="0"/>
              <a:t>解决复杂问题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松耦合</a:t>
            </a:r>
            <a:endParaRPr lang="en-US" altLang="zh-CN" dirty="0"/>
          </a:p>
          <a:p>
            <a:pPr lvl="1"/>
            <a:r>
              <a:rPr lang="zh-CN" altLang="en-US" dirty="0"/>
              <a:t>高内聚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274320" lvl="1" indent="0">
              <a:buNone/>
            </a:pPr>
            <a:r>
              <a:rPr lang="zh-CN" altLang="en-US" b="1" dirty="0"/>
              <a:t>目的是有效的拆分应用，实现敏捷开发和部署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1365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30D73-BD71-4B37-B18A-1C9F25BC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什么是微服务？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37621FB-2F29-4ACE-89B1-1A881F572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6086475" cy="403860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微服务（</a:t>
            </a:r>
            <a:r>
              <a:rPr lang="en-US" altLang="zh-CN" dirty="0" err="1"/>
              <a:t>MicroService</a:t>
            </a:r>
            <a:r>
              <a:rPr lang="zh-CN" altLang="en-US" dirty="0"/>
              <a:t>）没有一个官方的标准定义，</a:t>
            </a:r>
            <a:r>
              <a:rPr lang="en-US" altLang="zh-CN" dirty="0" err="1"/>
              <a:t>ThoughtWorks</a:t>
            </a:r>
            <a:r>
              <a:rPr lang="zh-CN" altLang="en-US" dirty="0"/>
              <a:t>的首席科学家马丁</a:t>
            </a:r>
            <a:r>
              <a:rPr lang="en-US" altLang="zh-CN" dirty="0"/>
              <a:t>·</a:t>
            </a:r>
            <a:r>
              <a:rPr lang="zh-CN" altLang="en-US" dirty="0"/>
              <a:t>福勒（</a:t>
            </a:r>
            <a:r>
              <a:rPr lang="en-US" altLang="zh-CN" dirty="0"/>
              <a:t>Martin Fowler</a:t>
            </a:r>
            <a:r>
              <a:rPr lang="zh-CN" altLang="en-US" dirty="0"/>
              <a:t>）这样说：“微服务架构是一种架构模式，它提倡将单一应用程序划分成一组小的服务，服务之间互相协调、互相配合，为用户提供最终价值。每个服务运行在其独立的进程中，服务与服务间采用轻量级的通信机制互相沟通（通常是基于</a:t>
            </a:r>
            <a:r>
              <a:rPr lang="en-US" altLang="zh-CN" dirty="0"/>
              <a:t>HTTP</a:t>
            </a:r>
            <a:r>
              <a:rPr lang="zh-CN" altLang="en-US" dirty="0"/>
              <a:t>协议的</a:t>
            </a:r>
            <a:r>
              <a:rPr lang="en-US" altLang="zh-CN" dirty="0"/>
              <a:t>RESTful API</a:t>
            </a:r>
            <a:r>
              <a:rPr lang="zh-CN" altLang="en-US" dirty="0"/>
              <a:t>）。每个服务都围绕着具体业务进行构建，并且能够被独立的部署到生产环境、类生产环境等。另外，应当尽量避免统一的、集中式的服务管理机制，对具体的一个服务而言，应根据业务上下文，选择合适的语言、工具对其进行构建。”</a:t>
            </a:r>
          </a:p>
        </p:txBody>
      </p:sp>
      <p:pic>
        <p:nvPicPr>
          <p:cNvPr id="2052" name="Picture 4" descr="https://gss1.bdstatic.com/-vo3dSag_xI4khGkpoWK1HF6hhy/baike/c0%3Dbaike272%2C5%2C5%2C272%2C90/sign=36fc0cea8d44ebf8797c6c6db890bc4f/b3119313b07eca8038a40c0e9b2397dda04483b1.jpg">
            <a:extLst>
              <a:ext uri="{FF2B5EF4-FFF2-40B4-BE49-F238E27FC236}">
                <a16:creationId xmlns:a16="http://schemas.microsoft.com/office/drawing/2014/main" id="{F8181AC6-653E-4950-B129-AE67CF3F6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035" y="2276475"/>
            <a:ext cx="4148923" cy="316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760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30D73-BD71-4B37-B18A-1C9F25BCB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zh-CN" altLang="en-US" dirty="0"/>
              <a:t>微服务架构 </a:t>
            </a:r>
            <a:r>
              <a:rPr lang="en-US" altLang="zh-CN" dirty="0"/>
              <a:t>vs SOA</a:t>
            </a:r>
            <a:r>
              <a:rPr lang="zh-CN" altLang="en-US" dirty="0"/>
              <a:t>架构</a:t>
            </a:r>
          </a:p>
        </p:txBody>
      </p:sp>
      <p:pic>
        <p:nvPicPr>
          <p:cNvPr id="1026" name="Picture 2" descr="https://img-blog.csdn.net/20171112211133030?watermark/2/text/aHR0cDovL2Jsb2cuY3Nkbi5uZXQvY2hzenM=/font/5a6L5L2T/fontsize/400/fill/I0JBQkFCMA==/dissolve/70/gravity/SouthEast">
            <a:extLst>
              <a:ext uri="{FF2B5EF4-FFF2-40B4-BE49-F238E27FC236}">
                <a16:creationId xmlns:a16="http://schemas.microsoft.com/office/drawing/2014/main" id="{9356E562-D806-485E-ADC0-D48EB2C95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237" y="1539551"/>
            <a:ext cx="8974494" cy="504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490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30D73-BD71-4B37-B18A-1C9F25BCB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zh-CN" altLang="en-US" dirty="0"/>
              <a:t>微服务架构 </a:t>
            </a:r>
            <a:r>
              <a:rPr lang="en-US" altLang="zh-CN" dirty="0"/>
              <a:t>vs SOA</a:t>
            </a:r>
            <a:r>
              <a:rPr lang="zh-CN" altLang="en-US" dirty="0"/>
              <a:t>架构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2C21BD-820D-43B5-A355-E5A592A5B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542369"/>
            <a:ext cx="10134600" cy="50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9275"/>
      </p:ext>
    </p:extLst>
  </p:cSld>
  <p:clrMapOvr>
    <a:masterClrMapping/>
  </p:clrMapOvr>
</p:sld>
</file>

<file path=ppt/theme/theme1.xml><?xml version="1.0" encoding="utf-8"?>
<a:theme xmlns:a="http://schemas.openxmlformats.org/drawingml/2006/main" name="基础">
  <a:themeElements>
    <a:clrScheme name="基础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TM03457444[[fn=基础]]</Template>
  <TotalTime>666</TotalTime>
  <Words>1604</Words>
  <Application>Microsoft Office PowerPoint</Application>
  <PresentationFormat>宽屏</PresentationFormat>
  <Paragraphs>142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等线</vt:lpstr>
      <vt:lpstr>宋体</vt:lpstr>
      <vt:lpstr>微软雅黑</vt:lpstr>
      <vt:lpstr>Arial</vt:lpstr>
      <vt:lpstr>Corbel</vt:lpstr>
      <vt:lpstr>基础</vt:lpstr>
      <vt:lpstr>基于Spring Cloud的微服务架构</vt:lpstr>
      <vt:lpstr>课程安排</vt:lpstr>
      <vt:lpstr>目录</vt:lpstr>
      <vt:lpstr>微服务那点事</vt:lpstr>
      <vt:lpstr>微服务那点事</vt:lpstr>
      <vt:lpstr>微服务那点事</vt:lpstr>
      <vt:lpstr>什么是微服务？</vt:lpstr>
      <vt:lpstr>微服务架构 vs SOA架构</vt:lpstr>
      <vt:lpstr>微服务架构 vs SOA架构</vt:lpstr>
      <vt:lpstr>微服务架构 vs SOA架构</vt:lpstr>
      <vt:lpstr>什么是Spring Boot？</vt:lpstr>
      <vt:lpstr>Spring Boot的特性</vt:lpstr>
      <vt:lpstr>什么是Spring Cloud？</vt:lpstr>
      <vt:lpstr>Spring Cloud的核心功能</vt:lpstr>
      <vt:lpstr>为什么选择Spring Cloud?</vt:lpstr>
      <vt:lpstr>Spring Cloud和Spring Boot的关系</vt:lpstr>
      <vt:lpstr>Spring Boot快速入门</vt:lpstr>
      <vt:lpstr>PowerPoint 演示文稿</vt:lpstr>
      <vt:lpstr>PowerPoint 演示文稿</vt:lpstr>
      <vt:lpstr>pom.xml</vt:lpstr>
      <vt:lpstr>Application.class</vt:lpstr>
      <vt:lpstr>HelloController.class</vt:lpstr>
      <vt:lpstr>项目属性配置-application.properties</vt:lpstr>
      <vt:lpstr>运行</vt:lpstr>
      <vt:lpstr>Spring Cloud的组成</vt:lpstr>
      <vt:lpstr>没有最好的，只有适合自己的。</vt:lpstr>
      <vt:lpstr>微服务架构是核心，devops和docker是工具，是手段。</vt:lpstr>
      <vt:lpstr>参考资料和推荐阅读</vt:lpstr>
      <vt:lpstr>谢谢聆听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Boot框架介绍</dc:title>
  <dc:creator>aiyu yang</dc:creator>
  <cp:lastModifiedBy>aiyu yang</cp:lastModifiedBy>
  <cp:revision>59</cp:revision>
  <cp:lastPrinted>2018-10-31T09:23:08Z</cp:lastPrinted>
  <dcterms:created xsi:type="dcterms:W3CDTF">2018-07-27T05:32:28Z</dcterms:created>
  <dcterms:modified xsi:type="dcterms:W3CDTF">2018-11-01T09:51:39Z</dcterms:modified>
</cp:coreProperties>
</file>