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EAC"/>
    <a:srgbClr val="2F5596"/>
    <a:srgbClr val="3C4874"/>
    <a:srgbClr val="99AAE1"/>
    <a:srgbClr val="233E6B"/>
    <a:srgbClr val="2F5693"/>
    <a:srgbClr val="315497"/>
    <a:srgbClr val="2D5698"/>
    <a:srgbClr val="5E74B0"/>
    <a:srgbClr val="5A3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90" autoAdjust="0"/>
  </p:normalViewPr>
  <p:slideViewPr>
    <p:cSldViewPr snapToGrid="0">
      <p:cViewPr varScale="1">
        <p:scale>
          <a:sx n="14" d="100"/>
          <a:sy n="14" d="100"/>
        </p:scale>
        <p:origin x="140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AD9A1-DD16-8444-BCF6-16B7D658DE98}" type="datetimeFigureOut">
              <a:rPr kumimoji="1" lang="ko-KR" altLang="en-US" smtClean="0"/>
              <a:t>2019-11-29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367E3-C9CC-5345-9C19-814476C864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6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E3-C9CC-5345-9C19-814476C864F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249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710" y="11044479"/>
            <a:ext cx="23441524" cy="11414343"/>
          </a:xfrm>
        </p:spPr>
        <p:txBody>
          <a:bodyPr anchor="b">
            <a:normAutofit/>
          </a:bodyPr>
          <a:lstStyle>
            <a:lvl1pPr algn="ctr">
              <a:defRPr sz="178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3710" y="22458803"/>
            <a:ext cx="23441524" cy="655267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7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21" y="3370906"/>
            <a:ext cx="25348571" cy="23931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166" y="28493744"/>
            <a:ext cx="25714380" cy="3392045"/>
          </a:xfrm>
        </p:spPr>
        <p:txBody>
          <a:bodyPr anchor="b">
            <a:normAutofit/>
          </a:bodyPr>
          <a:lstStyle>
            <a:lvl1pPr algn="ctr">
              <a:defRPr sz="927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6646" y="4337863"/>
            <a:ext cx="24122167" cy="2200524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6622"/>
            </a:lvl1pPr>
            <a:lvl2pPr marL="1513743" indent="0">
              <a:buNone/>
              <a:defRPr sz="6622"/>
            </a:lvl2pPr>
            <a:lvl3pPr marL="3027487" indent="0">
              <a:buNone/>
              <a:defRPr sz="6622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9138" y="31885795"/>
            <a:ext cx="25710496" cy="4259605"/>
          </a:xfrm>
        </p:spPr>
        <p:txBody>
          <a:bodyPr anchor="t"/>
          <a:lstStyle>
            <a:lvl1pPr marL="0" indent="0" algn="ctr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2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138" y="3797520"/>
            <a:ext cx="25710496" cy="22059379"/>
          </a:xfrm>
        </p:spPr>
        <p:txBody>
          <a:bodyPr anchor="ctr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9138" y="26808088"/>
            <a:ext cx="25710496" cy="9373550"/>
          </a:xfrm>
        </p:spPr>
        <p:txBody>
          <a:bodyPr anchor="ctr"/>
          <a:lstStyle>
            <a:lvl1pPr marL="0" indent="0" algn="ctr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3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238" y="3804779"/>
            <a:ext cx="23100623" cy="18680017"/>
          </a:xfrm>
        </p:spPr>
        <p:txBody>
          <a:bodyPr anchor="ctr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272712" y="22531791"/>
            <a:ext cx="21733736" cy="3325118"/>
          </a:xfrm>
        </p:spPr>
        <p:txBody>
          <a:bodyPr anchor="t">
            <a:normAutofit/>
          </a:bodyPr>
          <a:lstStyle>
            <a:lvl1pPr marL="0" indent="0" algn="r">
              <a:buNone/>
              <a:defRPr sz="4635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9138" y="26865341"/>
            <a:ext cx="25710496" cy="92965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77477" y="5454465"/>
            <a:ext cx="1513761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648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19208" y="18307659"/>
            <a:ext cx="1513761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648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0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138" y="13275180"/>
            <a:ext cx="25710496" cy="1567745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9116" y="29026144"/>
            <a:ext cx="25706613" cy="7119256"/>
          </a:xfrm>
        </p:spPr>
        <p:txBody>
          <a:bodyPr anchor="t"/>
          <a:lstStyle>
            <a:lvl1pPr marL="0" indent="0" algn="ctr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6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69138" y="3804779"/>
            <a:ext cx="25710496" cy="60570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269138" y="11771035"/>
            <a:ext cx="8197014" cy="3596702"/>
          </a:xfrm>
        </p:spPr>
        <p:txBody>
          <a:bodyPr anchor="b">
            <a:noAutofit/>
          </a:bodyPr>
          <a:lstStyle>
            <a:lvl1pPr marL="0" indent="0" algn="ctr">
              <a:buNone/>
              <a:defRPr sz="7946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269138" y="16051411"/>
            <a:ext cx="8197014" cy="20093989"/>
          </a:xfrm>
        </p:spPr>
        <p:txBody>
          <a:bodyPr anchor="t">
            <a:normAutofit/>
          </a:bodyPr>
          <a:lstStyle>
            <a:lvl1pPr marL="0" indent="0" algn="ctr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42086" y="11771035"/>
            <a:ext cx="8197014" cy="3596702"/>
          </a:xfrm>
        </p:spPr>
        <p:txBody>
          <a:bodyPr anchor="b">
            <a:noAutofit/>
          </a:bodyPr>
          <a:lstStyle>
            <a:lvl1pPr marL="0" indent="0" algn="ctr">
              <a:buNone/>
              <a:defRPr sz="7946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028985" y="16051411"/>
            <a:ext cx="8197014" cy="20093989"/>
          </a:xfrm>
        </p:spPr>
        <p:txBody>
          <a:bodyPr anchor="t">
            <a:normAutofit/>
          </a:bodyPr>
          <a:lstStyle>
            <a:lvl1pPr marL="0" indent="0" algn="ctr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782617" y="11771035"/>
            <a:ext cx="8197014" cy="3596702"/>
          </a:xfrm>
        </p:spPr>
        <p:txBody>
          <a:bodyPr anchor="b">
            <a:noAutofit/>
          </a:bodyPr>
          <a:lstStyle>
            <a:lvl1pPr marL="0" indent="0" algn="ctr">
              <a:buNone/>
              <a:defRPr sz="7946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9782617" y="16051411"/>
            <a:ext cx="8197014" cy="20093989"/>
          </a:xfrm>
        </p:spPr>
        <p:txBody>
          <a:bodyPr anchor="t">
            <a:normAutofit/>
          </a:bodyPr>
          <a:lstStyle>
            <a:lvl1pPr marL="0" indent="0" algn="ctr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57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99" y="11397141"/>
            <a:ext cx="8373513" cy="11444034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09" y="11397141"/>
            <a:ext cx="8373513" cy="11444034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429" y="11397141"/>
            <a:ext cx="8373513" cy="11444034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269138" y="3804779"/>
            <a:ext cx="25710496" cy="60570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269138" y="24367225"/>
            <a:ext cx="8197014" cy="3596702"/>
          </a:xfrm>
        </p:spPr>
        <p:txBody>
          <a:bodyPr anchor="b">
            <a:noAutofit/>
          </a:bodyPr>
          <a:lstStyle>
            <a:lvl1pPr marL="0" indent="0" algn="ctr">
              <a:buNone/>
              <a:defRPr sz="6622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528156" y="12101631"/>
            <a:ext cx="7678978" cy="1000473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9138" y="27963936"/>
            <a:ext cx="8197014" cy="8181479"/>
          </a:xfrm>
        </p:spPr>
        <p:txBody>
          <a:bodyPr anchor="t">
            <a:normAutofit/>
          </a:bodyPr>
          <a:lstStyle>
            <a:lvl1pPr marL="0" indent="0" algn="ctr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32345" y="24367225"/>
            <a:ext cx="8197014" cy="3596702"/>
          </a:xfrm>
        </p:spPr>
        <p:txBody>
          <a:bodyPr anchor="b">
            <a:noAutofit/>
          </a:bodyPr>
          <a:lstStyle>
            <a:lvl1pPr marL="0" indent="0" algn="ctr">
              <a:buNone/>
              <a:defRPr sz="6622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288003" y="12102730"/>
            <a:ext cx="7678978" cy="1003725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028983" y="27963930"/>
            <a:ext cx="8200375" cy="8181479"/>
          </a:xfrm>
        </p:spPr>
        <p:txBody>
          <a:bodyPr anchor="t">
            <a:normAutofit/>
          </a:bodyPr>
          <a:lstStyle>
            <a:lvl1pPr marL="0" indent="0" algn="ctr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782928" y="24367225"/>
            <a:ext cx="8197014" cy="3596702"/>
          </a:xfrm>
        </p:spPr>
        <p:txBody>
          <a:bodyPr anchor="b">
            <a:noAutofit/>
          </a:bodyPr>
          <a:lstStyle>
            <a:lvl1pPr marL="0" indent="0" algn="ctr">
              <a:buNone/>
              <a:defRPr sz="6622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0053601" y="12073632"/>
            <a:ext cx="7678978" cy="1003182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9782617" y="27963917"/>
            <a:ext cx="8197014" cy="8181492"/>
          </a:xfrm>
        </p:spPr>
        <p:txBody>
          <a:bodyPr anchor="t">
            <a:normAutofit/>
          </a:bodyPr>
          <a:lstStyle>
            <a:lvl1pPr marL="0" indent="0" algn="ctr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0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54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06788" y="3804782"/>
            <a:ext cx="5672845" cy="3234062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141" y="3804782"/>
            <a:ext cx="19659202" cy="32340627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3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5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746" y="10991595"/>
            <a:ext cx="23815286" cy="11414418"/>
          </a:xfrm>
        </p:spPr>
        <p:txBody>
          <a:bodyPr anchor="b"/>
          <a:lstStyle>
            <a:lvl1pPr algn="ctr">
              <a:defRPr sz="13244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6746" y="22405997"/>
            <a:ext cx="23815286" cy="9406180"/>
          </a:xfrm>
        </p:spPr>
        <p:txBody>
          <a:bodyPr anchor="t"/>
          <a:lstStyle>
            <a:lvl1pPr marL="0" indent="0" algn="ctr">
              <a:buNone/>
              <a:defRPr sz="6622">
                <a:solidFill>
                  <a:schemeClr val="tx1"/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143" y="10812968"/>
            <a:ext cx="12566243" cy="2533242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03043" y="10812977"/>
            <a:ext cx="12576593" cy="2533243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36" y="11049359"/>
            <a:ext cx="12539921" cy="25670730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715" y="11049359"/>
            <a:ext cx="12539921" cy="25670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7784" y="11454619"/>
            <a:ext cx="12108953" cy="3400858"/>
          </a:xfrm>
        </p:spPr>
        <p:txBody>
          <a:bodyPr anchor="b">
            <a:noAutofit/>
          </a:bodyPr>
          <a:lstStyle>
            <a:lvl1pPr marL="0" indent="0" algn="ctr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7784" y="14855480"/>
            <a:ext cx="12108953" cy="21289929"/>
          </a:xfrm>
        </p:spPr>
        <p:txBody>
          <a:bodyPr anchor="t"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31681" y="11454628"/>
            <a:ext cx="12156101" cy="3400852"/>
          </a:xfrm>
        </p:spPr>
        <p:txBody>
          <a:bodyPr anchor="b">
            <a:noAutofit/>
          </a:bodyPr>
          <a:lstStyle>
            <a:lvl1pPr marL="0" indent="0" algn="ctr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31681" y="14855480"/>
            <a:ext cx="12156101" cy="21289929"/>
          </a:xfrm>
        </p:spPr>
        <p:txBody>
          <a:bodyPr anchor="t"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6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6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143" y="3804779"/>
            <a:ext cx="9204959" cy="11371383"/>
          </a:xfrm>
        </p:spPr>
        <p:txBody>
          <a:bodyPr anchor="b">
            <a:normAutofit/>
          </a:bodyPr>
          <a:lstStyle>
            <a:lvl1pPr algn="ctr">
              <a:defRPr sz="7946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7526" y="3804779"/>
            <a:ext cx="15922110" cy="3234062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9143" y="15176166"/>
            <a:ext cx="9204959" cy="20969231"/>
          </a:xfrm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1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450" y="3806795"/>
            <a:ext cx="11350377" cy="32489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141" y="3806795"/>
            <a:ext cx="12994357" cy="11417695"/>
          </a:xfrm>
        </p:spPr>
        <p:txBody>
          <a:bodyPr anchor="b">
            <a:noAutofit/>
          </a:bodyPr>
          <a:lstStyle>
            <a:lvl1pPr algn="ctr">
              <a:defRPr sz="10595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477637" y="4643559"/>
            <a:ext cx="10480359" cy="30663060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9141" y="15224490"/>
            <a:ext cx="12994357" cy="21071922"/>
          </a:xfrm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9138" y="3804779"/>
            <a:ext cx="25710496" cy="60570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9138" y="10812977"/>
            <a:ext cx="25710496" cy="253324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67862" y="36720089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0E57AC-0B8C-4A9A-8E14-F5305747351D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9143" y="36720089"/>
            <a:ext cx="16570080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08430" y="36720089"/>
            <a:ext cx="187120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A4AB36-E82A-49D4-8E08-3037E82CF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41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1513743" rtl="0" eaLnBrk="1" latinLnBrk="1" hangingPunct="1">
        <a:spcBef>
          <a:spcPct val="0"/>
        </a:spcBef>
        <a:buNone/>
        <a:defRPr sz="132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1135308" indent="-1013135" algn="l" defTabSz="1513743" rtl="0" eaLnBrk="1" latinLnBrk="1" hangingPunct="1">
        <a:spcBef>
          <a:spcPct val="20000"/>
        </a:spcBef>
        <a:spcAft>
          <a:spcPts val="1987"/>
        </a:spcAft>
        <a:buClr>
          <a:schemeClr val="tx2"/>
        </a:buClr>
        <a:buSzPct val="70000"/>
        <a:buFont typeface="Wingdings 2" charset="2"/>
        <a:buChar char=""/>
        <a:defRPr sz="6622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2383848" indent="-893943" algn="l" defTabSz="1513743" rtl="0" eaLnBrk="1" latinLnBrk="1" hangingPunct="1">
        <a:spcBef>
          <a:spcPct val="20000"/>
        </a:spcBef>
        <a:spcAft>
          <a:spcPts val="1987"/>
        </a:spcAft>
        <a:buClr>
          <a:schemeClr val="tx2"/>
        </a:buClr>
        <a:buSzPct val="70000"/>
        <a:buFont typeface="Wingdings 2" charset="2"/>
        <a:buChar char=""/>
        <a:defRPr sz="59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3396983" indent="-715154" algn="l" defTabSz="1513743" rtl="0" eaLnBrk="1" latinLnBrk="1" hangingPunct="1">
        <a:spcBef>
          <a:spcPct val="20000"/>
        </a:spcBef>
        <a:spcAft>
          <a:spcPts val="1987"/>
        </a:spcAft>
        <a:buClr>
          <a:schemeClr val="tx2"/>
        </a:buClr>
        <a:buSzPct val="70000"/>
        <a:buFont typeface="Wingdings 2" charset="2"/>
        <a:buChar char=""/>
        <a:defRPr sz="529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4588907" indent="-715154" algn="l" defTabSz="1513743" rtl="0" eaLnBrk="1" latinLnBrk="1" hangingPunct="1">
        <a:spcBef>
          <a:spcPct val="20000"/>
        </a:spcBef>
        <a:spcAft>
          <a:spcPts val="1987"/>
        </a:spcAft>
        <a:buClr>
          <a:schemeClr val="tx2"/>
        </a:buClr>
        <a:buSzPct val="70000"/>
        <a:buFont typeface="Wingdings 2" charset="2"/>
        <a:buChar char=""/>
        <a:defRPr sz="463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5542447" indent="-715154" algn="l" defTabSz="1513743" rtl="0" eaLnBrk="1" latinLnBrk="1" hangingPunct="1">
        <a:spcBef>
          <a:spcPct val="20000"/>
        </a:spcBef>
        <a:spcAft>
          <a:spcPts val="1987"/>
        </a:spcAft>
        <a:buClr>
          <a:schemeClr val="tx2"/>
        </a:buClr>
        <a:buSzPct val="70000"/>
        <a:buFont typeface="Wingdings 2" charset="2"/>
        <a:buChar char=""/>
        <a:defRPr sz="463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6670139" indent="-756872" algn="l" defTabSz="1513743" rtl="0" eaLnBrk="1" latinLnBrk="1" hangingPunct="1">
        <a:spcBef>
          <a:spcPct val="20000"/>
        </a:spcBef>
        <a:spcAft>
          <a:spcPts val="1987"/>
        </a:spcAft>
        <a:buClr>
          <a:schemeClr val="tx2"/>
        </a:buClr>
        <a:buSzPct val="70000"/>
        <a:buFont typeface="Wingdings 2" charset="2"/>
        <a:buChar char=""/>
        <a:defRPr sz="463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7952120" indent="-756872" algn="l" defTabSz="1513743" rtl="0" eaLnBrk="1" latinLnBrk="1" hangingPunct="1">
        <a:spcBef>
          <a:spcPct val="20000"/>
        </a:spcBef>
        <a:spcAft>
          <a:spcPts val="1987"/>
        </a:spcAft>
        <a:buClr>
          <a:schemeClr val="tx2"/>
        </a:buClr>
        <a:buSzPct val="70000"/>
        <a:buFont typeface="Wingdings 2" charset="2"/>
        <a:buChar char=""/>
        <a:defRPr sz="463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9234100" indent="-756872" algn="l" defTabSz="1513743" rtl="0" eaLnBrk="1" latinLnBrk="1" hangingPunct="1">
        <a:spcBef>
          <a:spcPct val="20000"/>
        </a:spcBef>
        <a:spcAft>
          <a:spcPts val="1987"/>
        </a:spcAft>
        <a:buClr>
          <a:schemeClr val="tx2"/>
        </a:buClr>
        <a:buSzPct val="70000"/>
        <a:buFont typeface="Wingdings 2" charset="2"/>
        <a:buChar char=""/>
        <a:defRPr sz="463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10284318" indent="-756872" algn="l" defTabSz="1513743" rtl="0" eaLnBrk="1" latinLnBrk="1" hangingPunct="1">
        <a:spcBef>
          <a:spcPct val="20000"/>
        </a:spcBef>
        <a:spcAft>
          <a:spcPts val="1987"/>
        </a:spcAft>
        <a:buClr>
          <a:schemeClr val="tx2"/>
        </a:buClr>
        <a:buSzPct val="70000"/>
        <a:buFont typeface="Wingdings 2" charset="2"/>
        <a:buChar char=""/>
        <a:defRPr sz="463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6EAC"/>
            </a:gs>
            <a:gs pos="74000">
              <a:srgbClr val="5E6EAC"/>
            </a:gs>
            <a:gs pos="100000">
              <a:schemeClr val="tx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40000" y="7200000"/>
            <a:ext cx="27360000" cy="34200000"/>
          </a:xfrm>
          <a:prstGeom prst="roundRect">
            <a:avLst>
              <a:gd name="adj" fmla="val 2962"/>
            </a:avLst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5" name="_x157814096" descr="EMB0000b6e485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82" y="909581"/>
            <a:ext cx="4950117" cy="48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715578" y="5568618"/>
            <a:ext cx="1919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송소민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*, 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이수민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*,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이혜진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*,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정혜주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*, </a:t>
            </a:r>
            <a:r>
              <a:rPr lang="ko-KR" alt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고석주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 (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경북대학교 컴퓨터학부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</a:t>
            </a:r>
            <a:r>
              <a:rPr lang="ko-KR" alt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권세기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제이솔루션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**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7891212" y="5001594"/>
            <a:ext cx="20160216" cy="0"/>
          </a:xfrm>
          <a:prstGeom prst="line">
            <a:avLst/>
          </a:prstGeom>
          <a:ln w="244475" cap="sq">
            <a:gradFill flip="none" rotWithShape="1">
              <a:gsLst>
                <a:gs pos="0">
                  <a:schemeClr val="tx1"/>
                </a:gs>
                <a:gs pos="66000">
                  <a:schemeClr val="tx1"/>
                </a:gs>
                <a:gs pos="87000">
                  <a:srgbClr val="5E74B0"/>
                </a:gs>
                <a:gs pos="100000">
                  <a:srgbClr val="5E6EAC"/>
                </a:gs>
              </a:gsLst>
              <a:lin ang="0" scaled="1"/>
              <a:tileRect/>
            </a:gra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36726" y="20782727"/>
            <a:ext cx="12329648" cy="8698567"/>
          </a:xfrm>
          <a:prstGeom prst="rect">
            <a:avLst/>
          </a:prstGeom>
          <a:solidFill>
            <a:schemeClr val="tx2">
              <a:alpha val="3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720000" rIns="360000" rtlCol="0" anchor="t" anchorCtr="0"/>
          <a:lstStyle/>
          <a:p>
            <a:r>
              <a:rPr lang="ko-KR" altLang="en-US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endParaRPr lang="en-US" altLang="ko-KR" sz="4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빅데이터를 이용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사용자 선호도 조사를 기반으로 한 </a:t>
            </a:r>
            <a:r>
              <a:rPr lang="ko-KR" altLang="en-US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단말 추천보고서를 생성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통한 효율적인 단말 재고관리가 목표이며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모델에 대한 선호도 분석을 위한 데이터는 네이버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인스타그램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페이스북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트위터의 정보를 기반으로 한다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수집한 데이터의 분석 및  처리과정을 거친 후 선별된 데이터를 시각화 하는 웹을 제작한다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en-US" altLang="ko-KR" sz="4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통신사 별 검색현황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(SKT/LG/KT),</a:t>
            </a: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할인 선택 관심도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선택약정형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공시지원금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약정형태관심도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기기변경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번호이동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사이트별 특정 날짜구간의 모델 별 선호도를 그래프화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36725" y="31373734"/>
            <a:ext cx="12329649" cy="8980640"/>
          </a:xfrm>
          <a:prstGeom prst="rect">
            <a:avLst/>
          </a:prstGeom>
          <a:solidFill>
            <a:schemeClr val="tx2">
              <a:alpha val="3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50096" y="7905129"/>
            <a:ext cx="12153851" cy="21551768"/>
          </a:xfrm>
          <a:prstGeom prst="rect">
            <a:avLst/>
          </a:prstGeom>
          <a:solidFill>
            <a:schemeClr val="tx2">
              <a:alpha val="3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720000" rIns="360000" rtlCol="0" anchor="ctr"/>
          <a:lstStyle/>
          <a:p>
            <a:pPr algn="ctr"/>
            <a:endParaRPr lang="ko-KR" altLang="en-US" sz="5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50686" y="31373734"/>
            <a:ext cx="12301332" cy="8980640"/>
          </a:xfrm>
          <a:prstGeom prst="rect">
            <a:avLst/>
          </a:prstGeom>
          <a:solidFill>
            <a:schemeClr val="tx2">
              <a:alpha val="3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720000" rIns="360000" rtlCol="0" anchor="t"/>
          <a:lstStyle/>
          <a:p>
            <a:r>
              <a:rPr lang="en-US" altLang="ko-KR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및 데이터 마이닝을 기반으로 하여 지능형 물류관리 분석 알고리즘을 제시</a:t>
            </a:r>
          </a:p>
          <a:p>
            <a:r>
              <a:rPr lang="en-US" altLang="ko-KR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웹크롤링을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통한 소비자들의 선호도 및 관심도 조사를 통한 보다 정확하게 생성된 콜 리포트를 통해 단말기를 주문함으로써 도매점에서는 매몰 비용 최소화</a:t>
            </a:r>
          </a:p>
          <a:p>
            <a:r>
              <a:rPr lang="en-US" altLang="ko-KR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단말 관리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지역별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연령별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성별에 따른 단말기 선호도 분석을 통해 소매점이 위치한 장소의 특성을 고려하여 단말기를 배치함으로써 소매점 간 단말기 이동에 대한 시간 및 비용 낭비를 최소화하여 결과적으로 매몰 비용 절감</a:t>
            </a:r>
          </a:p>
          <a:p>
            <a:r>
              <a:rPr lang="en-US" altLang="ko-KR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 및 이관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단종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장려금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리베이트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과다 단말보유 등의 주요 이슈를 분석하여 담당자에게 콜 리포트를 제시함으로써 최적의 여신가용 가능</a:t>
            </a:r>
          </a:p>
          <a:p>
            <a:r>
              <a:rPr lang="en-US" altLang="ko-KR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도매점과 소매점 사이의 시스템 전산화를 통해 매몰비용 절감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소비자의 대기 시간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 단축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효율적인 소매점 및 단말기 관리의 효과를 얻을 수 있으며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소비자는 원하는 단말기를 보다 높은 확률로 획득 가능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66222" y="7905129"/>
            <a:ext cx="12300152" cy="1415845"/>
          </a:xfrm>
          <a:prstGeom prst="rect">
            <a:avLst/>
          </a:prstGeom>
          <a:gradFill flip="none" rotWithShape="1">
            <a:gsLst>
              <a:gs pos="0">
                <a:srgbClr val="5E6EAC"/>
              </a:gs>
              <a:gs pos="74000">
                <a:srgbClr val="5E6EAC"/>
              </a:gs>
              <a:gs pos="100000">
                <a:schemeClr val="tx2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배경</a:t>
            </a:r>
            <a:endParaRPr lang="ko-KR" altLang="en-US" sz="6000" b="1" dirty="0">
              <a:solidFill>
                <a:schemeClr val="lt1">
                  <a:alpha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36726" y="19205483"/>
            <a:ext cx="12329648" cy="1415845"/>
          </a:xfrm>
          <a:prstGeom prst="rect">
            <a:avLst/>
          </a:prstGeom>
          <a:gradFill flip="none" rotWithShape="1">
            <a:gsLst>
              <a:gs pos="0">
                <a:srgbClr val="5E6EAC"/>
              </a:gs>
              <a:gs pos="74000">
                <a:srgbClr val="5E6EAC"/>
              </a:gs>
              <a:gs pos="100000">
                <a:schemeClr val="tx2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 개요</a:t>
            </a:r>
            <a:endParaRPr lang="ko-KR" altLang="en-US" sz="6000" b="1" dirty="0">
              <a:solidFill>
                <a:schemeClr val="lt1">
                  <a:alpha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36726" y="29707393"/>
            <a:ext cx="12300152" cy="1415845"/>
          </a:xfrm>
          <a:prstGeom prst="rect">
            <a:avLst/>
          </a:prstGeom>
          <a:gradFill flip="none" rotWithShape="1">
            <a:gsLst>
              <a:gs pos="0">
                <a:srgbClr val="5E6EAC"/>
              </a:gs>
              <a:gs pos="74000">
                <a:srgbClr val="5E6EAC"/>
              </a:gs>
              <a:gs pos="100000">
                <a:schemeClr val="tx2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설계 및 구현</a:t>
            </a:r>
            <a:endParaRPr lang="ko-KR" altLang="en-US" sz="6000" b="1" dirty="0">
              <a:solidFill>
                <a:schemeClr val="lt1">
                  <a:alpha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566222" y="31772383"/>
            <a:ext cx="11823117" cy="1247931"/>
            <a:chOff x="2887195" y="32736852"/>
            <a:chExt cx="11522393" cy="1134047"/>
          </a:xfrm>
        </p:grpSpPr>
        <p:sp>
          <p:nvSpPr>
            <p:cNvPr id="99" name="직사각형 98"/>
            <p:cNvSpPr/>
            <p:nvPr/>
          </p:nvSpPr>
          <p:spPr>
            <a:xfrm>
              <a:off x="2887195" y="32736852"/>
              <a:ext cx="10066805" cy="1134047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오각형 100"/>
            <p:cNvSpPr/>
            <p:nvPr/>
          </p:nvSpPr>
          <p:spPr>
            <a:xfrm>
              <a:off x="2887195" y="32736852"/>
              <a:ext cx="11522393" cy="1134047"/>
            </a:xfrm>
            <a:prstGeom prst="homePlate">
              <a:avLst>
                <a:gd name="adj" fmla="val 0"/>
              </a:avLst>
            </a:prstGeom>
            <a:solidFill>
              <a:srgbClr val="3C4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endPara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4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3-1 </a:t>
              </a:r>
              <a:r>
                <a:rPr lang="ko-KR" altLang="en-US" sz="44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웹크롤링을</a:t>
              </a:r>
              <a:r>
                <a:rPr lang="ko-KR" altLang="en-US" sz="4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통한 데이터 수집</a:t>
              </a:r>
            </a:p>
            <a:p>
              <a:endPara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5764844" y="8403103"/>
            <a:ext cx="11697637" cy="1134047"/>
            <a:chOff x="2369823" y="32736852"/>
            <a:chExt cx="11697636" cy="1134047"/>
          </a:xfrm>
        </p:grpSpPr>
        <p:sp>
          <p:nvSpPr>
            <p:cNvPr id="107" name="직사각형 106"/>
            <p:cNvSpPr/>
            <p:nvPr/>
          </p:nvSpPr>
          <p:spPr>
            <a:xfrm>
              <a:off x="2887195" y="32736852"/>
              <a:ext cx="10066805" cy="113404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8" name="오각형 107"/>
            <p:cNvSpPr/>
            <p:nvPr/>
          </p:nvSpPr>
          <p:spPr>
            <a:xfrm>
              <a:off x="2369823" y="32736852"/>
              <a:ext cx="11697636" cy="1134047"/>
            </a:xfrm>
            <a:prstGeom prst="homePlate">
              <a:avLst>
                <a:gd name="adj" fmla="val 0"/>
              </a:avLst>
            </a:prstGeom>
            <a:solidFill>
              <a:srgbClr val="3C4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altLang="ko-KR" sz="4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3-2 </a:t>
              </a:r>
              <a:r>
                <a:rPr lang="ko-KR" altLang="en-US" sz="4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 콜 리포트 생성</a:t>
              </a:r>
              <a:r>
                <a:rPr lang="en-US" altLang="ko-KR" sz="4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15751276" y="29707393"/>
            <a:ext cx="12300152" cy="1415845"/>
          </a:xfrm>
          <a:prstGeom prst="rect">
            <a:avLst/>
          </a:prstGeom>
          <a:gradFill flip="none" rotWithShape="1">
            <a:gsLst>
              <a:gs pos="0">
                <a:srgbClr val="5E6EAC"/>
              </a:gs>
              <a:gs pos="74000">
                <a:srgbClr val="5E6EAC"/>
              </a:gs>
              <a:gs pos="100000">
                <a:schemeClr val="tx2"/>
              </a:gs>
            </a:gsLst>
            <a:lin ang="0" scaled="1"/>
            <a:tileRect/>
          </a:gradFill>
          <a:ln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ko-KR" altLang="en-US" sz="6000" b="1" dirty="0">
              <a:solidFill>
                <a:schemeClr val="lt1">
                  <a:alpha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15764844" y="14941678"/>
            <a:ext cx="11697637" cy="1134047"/>
            <a:chOff x="2369823" y="32736852"/>
            <a:chExt cx="11697637" cy="1134047"/>
          </a:xfrm>
        </p:grpSpPr>
        <p:sp>
          <p:nvSpPr>
            <p:cNvPr id="135" name="직사각형 134"/>
            <p:cNvSpPr/>
            <p:nvPr/>
          </p:nvSpPr>
          <p:spPr>
            <a:xfrm>
              <a:off x="2887195" y="32736852"/>
              <a:ext cx="10066805" cy="113404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6" name="오각형 135"/>
            <p:cNvSpPr/>
            <p:nvPr/>
          </p:nvSpPr>
          <p:spPr>
            <a:xfrm>
              <a:off x="2369823" y="32736852"/>
              <a:ext cx="11697637" cy="1134047"/>
            </a:xfrm>
            <a:prstGeom prst="homePlate">
              <a:avLst>
                <a:gd name="adj" fmla="val 0"/>
              </a:avLst>
            </a:prstGeom>
            <a:solidFill>
              <a:srgbClr val="3C4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altLang="ko-KR" sz="4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3-3 </a:t>
              </a:r>
              <a:r>
                <a:rPr lang="ko-KR" altLang="en-US" sz="4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시각화 구현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06D8113-E7CC-5C4A-80D3-07C883D3CCA4}"/>
              </a:ext>
            </a:extLst>
          </p:cNvPr>
          <p:cNvSpPr txBox="1"/>
          <p:nvPr/>
        </p:nvSpPr>
        <p:spPr>
          <a:xfrm>
            <a:off x="3122724" y="33177715"/>
            <a:ext cx="112666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사람들이 주로 사용하는 네이버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트위터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인스타그램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페이스북 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사이트를 통해 고객들의 휴대폰 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기종별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선호도를 나타내는 데이터를 크롤링한다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결과는 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파일이나 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xlsx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저장되거나 설계해 놓은 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MariaDB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데이터베이스에 직접적으로 저장된다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41DD77-649E-7D42-A64B-7D46A8711C65}"/>
              </a:ext>
            </a:extLst>
          </p:cNvPr>
          <p:cNvSpPr txBox="1"/>
          <p:nvPr/>
        </p:nvSpPr>
        <p:spPr>
          <a:xfrm>
            <a:off x="4785278" y="39710480"/>
            <a:ext cx="621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1]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Facebook Data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 예시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BE8C58-3638-B149-BA17-88C41E74D774}"/>
              </a:ext>
            </a:extLst>
          </p:cNvPr>
          <p:cNvSpPr txBox="1"/>
          <p:nvPr/>
        </p:nvSpPr>
        <p:spPr>
          <a:xfrm>
            <a:off x="16178529" y="9787646"/>
            <a:ext cx="115599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수집한 데이터들 가운데서 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의미있는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단어들을 추출하여 데이터 선별 작업 진행한다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 latinLnBrk="1"/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어느 휴대폰 기종이 사용자들에게 선호도가 높은지 분석한다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 latinLnBrk="1"/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/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과정</a:t>
            </a:r>
            <a:endParaRPr lang="en-US" altLang="ko-KR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/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 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해당 단말기의 과거 판매 실적 분석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/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 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웹 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기반 모델 예측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/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 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현재까지의 판매 실적 분석 모델과 선호도 분석 모델을 통해 단말기 매입 예측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/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AC31D8C-163E-CD4D-A23E-C0491A39E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3505" y="16326221"/>
            <a:ext cx="7227775" cy="12792931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B24622F-678F-8248-9DD1-D2126C9BC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56377"/>
              </p:ext>
            </p:extLst>
          </p:nvPr>
        </p:nvGraphicFramePr>
        <p:xfrm>
          <a:off x="3191259" y="35867516"/>
          <a:ext cx="11050077" cy="3750250"/>
        </p:xfrm>
        <a:graphic>
          <a:graphicData uri="http://schemas.openxmlformats.org/drawingml/2006/table">
            <a:tbl>
              <a:tblPr/>
              <a:tblGrid>
                <a:gridCol w="4760413">
                  <a:extLst>
                    <a:ext uri="{9D8B030D-6E8A-4147-A177-3AD203B41FA5}">
                      <a16:colId xmlns:a16="http://schemas.microsoft.com/office/drawing/2014/main" val="1473711494"/>
                    </a:ext>
                  </a:extLst>
                </a:gridCol>
                <a:gridCol w="3395337">
                  <a:extLst>
                    <a:ext uri="{9D8B030D-6E8A-4147-A177-3AD203B41FA5}">
                      <a16:colId xmlns:a16="http://schemas.microsoft.com/office/drawing/2014/main" val="4137653156"/>
                    </a:ext>
                  </a:extLst>
                </a:gridCol>
                <a:gridCol w="2894327">
                  <a:extLst>
                    <a:ext uri="{9D8B030D-6E8A-4147-A177-3AD203B41FA5}">
                      <a16:colId xmlns:a16="http://schemas.microsoft.com/office/drawing/2014/main" val="258197212"/>
                    </a:ext>
                  </a:extLst>
                </a:gridCol>
              </a:tblGrid>
              <a:tr h="5195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-7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  <a:endParaRPr lang="ko-KR" alt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kern="0" spc="-7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Galaxy</a:t>
                      </a:r>
                      <a:r>
                        <a:rPr lang="ko-KR" altLang="en-US" sz="2400" b="1" kern="0" spc="-7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400" b="1" kern="0" spc="-7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Note</a:t>
                      </a:r>
                      <a:r>
                        <a:rPr lang="ko-KR" altLang="en-US" sz="2400" b="1" kern="0" spc="-7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400" b="1" kern="0" spc="-7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sz="2400" b="1" kern="0" spc="-7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블랙</a:t>
                      </a:r>
                      <a:endParaRPr lang="ko-KR" alt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kern="0" spc="-7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Iphone</a:t>
                      </a:r>
                      <a:r>
                        <a:rPr lang="ko-KR" altLang="en-US" sz="2400" b="1" kern="0" spc="-7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400" b="1" kern="0" spc="-7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r>
                        <a:rPr lang="ko-KR" altLang="en-US" sz="2400" b="1" kern="0" spc="-7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블랙</a:t>
                      </a:r>
                      <a:endParaRPr lang="ko-KR" alt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035348"/>
                  </a:ext>
                </a:extLst>
              </a:tr>
              <a:tr h="5195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Dates</a:t>
                      </a:r>
                      <a:r>
                        <a:rPr lang="ko-KR" altLang="en-US" sz="2400" b="1" kern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400" b="1" kern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400" b="1" kern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수집 날짜</a:t>
                      </a:r>
                      <a:r>
                        <a:rPr lang="en-US" altLang="ko-KR" sz="2400" b="1" kern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2019-11-30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2019-11-30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458257"/>
                  </a:ext>
                </a:extLst>
              </a:tr>
              <a:tr h="5195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Comments (</a:t>
                      </a:r>
                      <a:r>
                        <a:rPr lang="ko-KR" altLang="en-US" sz="2400" b="1" kern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 수</a:t>
                      </a: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3938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2918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511904"/>
                  </a:ext>
                </a:extLst>
              </a:tr>
              <a:tr h="5195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Likes</a:t>
                      </a:r>
                      <a:r>
                        <a:rPr lang="ko-KR" alt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좋아요 수</a:t>
                      </a: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281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183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50972"/>
                  </a:ext>
                </a:extLst>
              </a:tr>
              <a:tr h="5195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Shares</a:t>
                      </a:r>
                      <a:r>
                        <a:rPr lang="ko-KR" alt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공유 수</a:t>
                      </a: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28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1609"/>
                  </a:ext>
                </a:extLst>
              </a:tr>
              <a:tr h="5195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Phone_id</a:t>
                      </a: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</a:t>
                      </a:r>
                      <a:r>
                        <a:rPr lang="ko-KR" altLang="en-US" sz="2400" b="1" kern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휴대폰기종</a:t>
                      </a:r>
                      <a:r>
                        <a:rPr lang="en-US" sz="2400" b="1" kern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30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40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462952"/>
                  </a:ext>
                </a:extLst>
              </a:tr>
              <a:tr h="5195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-5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Sub_id</a:t>
                      </a:r>
                      <a:r>
                        <a:rPr lang="ko-KR" alt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400" b="1" kern="0" spc="-5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기종별</a:t>
                      </a:r>
                      <a:r>
                        <a:rPr lang="ko-KR" altLang="en-US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세부 모델</a:t>
                      </a: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1" kern="0" spc="-5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55</a:t>
                      </a:r>
                      <a:endParaRPr lang="en-US" sz="2400" b="1" kern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867949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F9B8F8-0FF8-4BEF-9A9A-1A9F700F47D7}"/>
              </a:ext>
            </a:extLst>
          </p:cNvPr>
          <p:cNvSpPr/>
          <p:nvPr/>
        </p:nvSpPr>
        <p:spPr>
          <a:xfrm>
            <a:off x="2521977" y="9401546"/>
            <a:ext cx="12314901" cy="9488741"/>
          </a:xfrm>
          <a:prstGeom prst="rect">
            <a:avLst/>
          </a:prstGeom>
          <a:solidFill>
            <a:schemeClr val="tx2">
              <a:alpha val="3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720000" rIns="360000" rtlCol="0" anchor="t" anchorCtr="0"/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디바이스 사용 증가와 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5G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기술 상용화를 통해 맞을 새로운 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 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패러타임으로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년도 이후 제 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 성장기가 도래할 것이다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이렇듯 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 여개에 달하는 영세한 판매점은 통신 유통 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구조에 따른 문제에 직면했다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 이동통신 유통 시장 구조는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통신사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대리점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판매점간 계약 형태에 따라 운영 차이</a:t>
            </a:r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보이며 전체 시장의 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80%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 차지하는 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대리점이하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판매점 구간은 </a:t>
            </a:r>
            <a:r>
              <a:rPr lang="ko-KR" altLang="en-US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전산화가 미 구축된 상황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재고관리 시스템 부재로 선입선출이 미흡하여 </a:t>
            </a:r>
            <a:r>
              <a:rPr lang="ko-KR" altLang="en-US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악성재고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 여신 기간 추가로 </a:t>
            </a:r>
            <a:r>
              <a:rPr lang="ko-KR" altLang="en-US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이자가 발생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 있다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재고 보유 정보 공유 부재로 인해 유통 원가가 상승하며 보조금 정책변경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단종 예고 등에 대한 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적시적인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대응의 한계에 직면해 있다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시장의 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80%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 점유하는 도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소매점을 위한 </a:t>
            </a:r>
            <a:r>
              <a:rPr lang="ko-KR" altLang="en-US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유통</a:t>
            </a:r>
            <a:r>
              <a:rPr lang="en-US" altLang="ko-KR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</a:t>
            </a:r>
            <a:endParaRPr lang="en-US" altLang="ko-KR" sz="3200" b="1" dirty="0">
              <a:solidFill>
                <a:srgbClr val="2F559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200" b="1" dirty="0">
                <a:solidFill>
                  <a:srgbClr val="2F559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관리 플랫폼의 개발의 필요성이 대두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되고 있는 상황이다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A5364A-7F73-4C88-A793-33E0274A66BD}"/>
              </a:ext>
            </a:extLst>
          </p:cNvPr>
          <p:cNvSpPr txBox="1"/>
          <p:nvPr/>
        </p:nvSpPr>
        <p:spPr>
          <a:xfrm>
            <a:off x="7008795" y="1476004"/>
            <a:ext cx="188922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  <a:r>
              <a:rPr lang="en-US" altLang="ko-KR" sz="9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9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주도형 스마트 </a:t>
            </a:r>
            <a:r>
              <a:rPr lang="en-US" altLang="ko-KR" sz="9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9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단말</a:t>
            </a:r>
            <a:r>
              <a:rPr lang="en-US" altLang="ko-KR" sz="9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r>
              <a:rPr lang="ko-KR" altLang="en-US" sz="9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재고관리 플랫폼 설계 및 개발</a:t>
            </a:r>
          </a:p>
        </p:txBody>
      </p:sp>
    </p:spTree>
    <p:extLst>
      <p:ext uri="{BB962C8B-B14F-4D97-AF65-F5344CB8AC3E}">
        <p14:creationId xmlns:p14="http://schemas.microsoft.com/office/powerpoint/2010/main" val="2064015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1420</TotalTime>
  <Words>566</Words>
  <Application>Microsoft Office PowerPoint</Application>
  <PresentationFormat>사용자 지정</PresentationFormat>
  <Paragraphs>70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나눔고딕</vt:lpstr>
      <vt:lpstr>나눔스퀘어</vt:lpstr>
      <vt:lpstr>나눔스퀘어 ExtraBold</vt:lpstr>
      <vt:lpstr>맑은 고딕</vt:lpstr>
      <vt:lpstr>Arial</vt:lpstr>
      <vt:lpstr>Calisto MT</vt:lpstr>
      <vt:lpstr>Wingdings 2</vt:lpstr>
      <vt:lpstr>슬레이트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jino</dc:creator>
  <cp:lastModifiedBy>송 소민</cp:lastModifiedBy>
  <cp:revision>50</cp:revision>
  <dcterms:created xsi:type="dcterms:W3CDTF">2019-11-27T16:11:32Z</dcterms:created>
  <dcterms:modified xsi:type="dcterms:W3CDTF">2019-11-29T06:05:42Z</dcterms:modified>
</cp:coreProperties>
</file>