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8CB095"/>
    <a:srgbClr val="7EBDBC"/>
    <a:srgbClr val="0099FF"/>
    <a:srgbClr val="FCEAD0"/>
    <a:srgbClr val="CC66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FFDA3-88DA-49E3-CBB9-7A461C87C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7EB95-CFEC-28B4-702E-01C1F2CE5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14B98-575F-8CDF-E460-D5D57665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8680-0A24-45FD-8F2A-C5321D3088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1B4ED-2BD1-863F-A959-179282AE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22690-FA24-7A4E-EC96-7EE5F302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A73-D841-465D-85E1-0C9FE2D07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3BBE-14BC-F96D-BBC4-0FD0336B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35D0F-A3B2-7324-C1A2-EFBBE710B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02703-3982-E2C7-F4A9-EBF3FC4E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8680-0A24-45FD-8F2A-C5321D3088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2B349-08D2-1B36-B3D1-4C5566D3D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58466-06EA-C88B-8D70-9E565880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A73-D841-465D-85E1-0C9FE2D07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2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3C1E19-0A86-A0B5-C608-2E891898F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68028-D838-33E5-E5A4-5E08E0164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41116-11C1-2A54-661C-D7D923D4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8680-0A24-45FD-8F2A-C5321D3088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01AB7-52F3-76D0-2ED1-F73508BC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88CE1-A43F-2D4E-F732-92F71B7C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A73-D841-465D-85E1-0C9FE2D07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1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D0EE-FF53-1CFA-69BC-ED7F531B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3380D-AFB4-77D6-F91C-C4AAF1FDE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C7DF2-2320-8418-EF07-B128CCD7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8680-0A24-45FD-8F2A-C5321D3088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39AEC-F52C-37B1-22DE-4BA993C8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F2C9-94D1-6759-B1A8-972101DB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A73-D841-465D-85E1-0C9FE2D07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4432-C93A-55A0-E583-F00F374A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727AE-27E8-AEF2-72BB-081801BE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D112A-4049-6E70-F743-1436BD5B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8680-0A24-45FD-8F2A-C5321D3088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300B-07F7-1129-7CEA-5D4971F8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C9F21-399B-BC28-9C14-C6696BC5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A73-D841-465D-85E1-0C9FE2D07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7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4342-B105-4C4D-A44C-D7DC105A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E5428-B4BB-7D85-B99F-E9E53DD24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6326E-A405-4FEE-7258-9DDEC2F35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23EAD-A54A-F16A-B765-281F3A52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8680-0A24-45FD-8F2A-C5321D3088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28C5D-AE33-9296-BA71-742F2DAB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FAE58-3742-5286-CC9B-A35A1628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A73-D841-465D-85E1-0C9FE2D07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4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A3361-0DD1-0EED-7FE9-81A2B320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09B55-7D94-F38C-260F-D44BA755E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5A245-46DF-4DD5-05F7-A25E75A36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E941B-428E-9EEC-676D-A4A45BF7B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8ECF8-CADB-D272-5A64-D9AA8374E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ED228-9757-5871-B4E4-50AED9F6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8680-0A24-45FD-8F2A-C5321D3088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80A5DD-D69A-4F3C-FEA9-17117AD0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B0B88-677A-17F9-80C2-46FE1FF2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A73-D841-465D-85E1-0C9FE2D07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1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73F8-26EC-991F-3996-AFFF1CEF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8A95BD-CFBE-8978-F2E0-A831B57F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8680-0A24-45FD-8F2A-C5321D3088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17FB9-918B-84E0-F4E1-518AFAE4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F8B8E-4B04-CF55-A601-8C4D848B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A73-D841-465D-85E1-0C9FE2D07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2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08E97-3A66-472A-33B8-0DC2A890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8680-0A24-45FD-8F2A-C5321D3088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E5AB5B-78D0-4246-0308-F5304468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1A005-F69B-09DE-A208-03857458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A73-D841-465D-85E1-0C9FE2D07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1B19-75E8-1672-01CC-5F40FA63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51DB0-32AB-7783-4DC7-79630C9D5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37160-75E9-D61D-335B-4227007DE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C0577-4C21-E5E4-BA1E-A4E0EC43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8680-0A24-45FD-8F2A-C5321D3088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54243-2958-EF1E-1ACD-E3E5116C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07D0F-AD53-0429-1791-F033A065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A73-D841-465D-85E1-0C9FE2D07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0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2FF0-A522-714F-7AFF-A8EDB16B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C4A8F9-7044-F1F5-9E43-4FAD98836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0F912-F81F-D03C-0501-B3FD85871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3CFF8-C781-43A9-C731-A55F04A5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8680-0A24-45FD-8F2A-C5321D3088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29A08-CF04-6D37-8046-F86B7BBC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3DAC6-E965-6098-F615-3FDA3A9C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A73-D841-465D-85E1-0C9FE2D07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1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4FB38-25C0-16C7-FB13-C847E445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FCE3F-98F0-1F8B-2397-83ADBC9D7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D0F21-EFEB-6CA5-99F5-D88D12741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728680-0A24-45FD-8F2A-C5321D3088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48EC2-2CEC-1305-E260-973FFD0EF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A9826-8581-A5C9-36BF-E82DF9ABE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D82A73-D841-465D-85E1-0C9FE2D07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3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hyperlink" Target="https://pxhere.com/en/photo/76623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9500">
              <a:srgbClr val="CC6600"/>
            </a:gs>
            <a:gs pos="5000">
              <a:srgbClr val="FFCC99"/>
            </a:gs>
            <a:gs pos="74000">
              <a:srgbClr val="FFCC99"/>
            </a:gs>
            <a:gs pos="83000">
              <a:srgbClr val="FFCC99"/>
            </a:gs>
            <a:gs pos="90000">
              <a:srgbClr val="FFCC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FAD45-01AB-63D0-408B-D9D3198AF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>
                <a:latin typeface="Tempus Sans ITC" panose="04020404030D07020202" pitchFamily="82" charset="0"/>
              </a:rPr>
              <a:t>Welcome,</a:t>
            </a:r>
            <a:br>
              <a:rPr lang="en-US" sz="6600" b="1" dirty="0">
                <a:latin typeface="Tempus Sans ITC" panose="04020404030D07020202" pitchFamily="82" charset="0"/>
              </a:rPr>
            </a:br>
            <a:r>
              <a:rPr lang="en-US" sz="6600" b="1" dirty="0">
                <a:latin typeface="Tempus Sans ITC" panose="04020404030D07020202" pitchFamily="82" charset="0"/>
              </a:rPr>
              <a:t>Builders of Tomorrow!</a:t>
            </a:r>
          </a:p>
        </p:txBody>
      </p:sp>
      <p:pic>
        <p:nvPicPr>
          <p:cNvPr id="5" name="Picture 4" descr="A stack of books next to each other&#10;&#10;Description automatically generated">
            <a:extLst>
              <a:ext uri="{FF2B5EF4-FFF2-40B4-BE49-F238E27FC236}">
                <a16:creationId xmlns:a16="http://schemas.microsoft.com/office/drawing/2014/main" id="{A09D0F53-D7B0-C067-B0F5-9AD194729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1403" r="20559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7211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81"/>
    </mc:Choice>
    <mc:Fallback>
      <p:transition spd="slow" advTm="53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stretch>
            <a:fillRect l="-8000" t="-82000" r="-2000" b="-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961FD-335E-71A1-5701-8CED84AA9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580641"/>
            <a:ext cx="10515600" cy="3509010"/>
          </a:xfrm>
        </p:spPr>
        <p:txBody>
          <a:bodyPr>
            <a:normAutofit/>
          </a:bodyPr>
          <a:lstStyle/>
          <a:p>
            <a:r>
              <a:rPr lang="en-US" sz="5600" dirty="0">
                <a:solidFill>
                  <a:schemeClr val="tx1"/>
                </a:solidFill>
                <a:latin typeface="French Script MT" panose="03020402040607040605" pitchFamily="66" charset="0"/>
              </a:rPr>
              <a:t>It is </a:t>
            </a:r>
            <a:r>
              <a:rPr lang="en-US" sz="5600" kern="100" dirty="0">
                <a:solidFill>
                  <a:schemeClr val="tx1"/>
                </a:solidFill>
                <a:effectLst/>
                <a:latin typeface="French Script MT" panose="03020402040607040605" pitchFamily="66" charset="0"/>
                <a:ea typeface="Aptos" panose="020B0004020202020204" pitchFamily="34" charset="0"/>
                <a:cs typeface="Times New Roman" panose="02020603050405020304" pitchFamily="18" charset="0"/>
              </a:rPr>
              <a:t>a Java-based application designed to serve as your personal book journal. This program allows you to log and organize your reading experiences in a simple, user-friendly way.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5DC51-C5DC-37CE-9B60-C8B40E4D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010" y="55880"/>
            <a:ext cx="10515600" cy="1311275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empus Sans ITC" panose="04020404030D07020202" pitchFamily="82" charset="0"/>
              </a:rPr>
              <a:t>Hello and welcome to Hobbit’s Den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2483914"/>
      </p:ext>
    </p:extLst>
  </p:cSld>
  <p:clrMapOvr>
    <a:masterClrMapping/>
  </p:clrMapOvr>
  <p:transition spd="slow" advTm="4692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lum/>
          </a:blip>
          <a:srcRect/>
          <a:stretch>
            <a:fillRect l="1000" t="-10000" r="1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09D2F-CA6E-9A8A-6DDC-0D2F1A0BC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7013B-C886-984D-F12A-23F4FB752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3CCED2-E07F-ADF0-9CA3-0CAB1598E2AA}"/>
              </a:ext>
            </a:extLst>
          </p:cNvPr>
          <p:cNvSpPr/>
          <p:nvPr/>
        </p:nvSpPr>
        <p:spPr>
          <a:xfrm>
            <a:off x="1220470" y="2626995"/>
            <a:ext cx="9904730" cy="3870959"/>
          </a:xfrm>
          <a:prstGeom prst="roundRect">
            <a:avLst/>
          </a:prstGeom>
          <a:solidFill>
            <a:srgbClr val="008080">
              <a:alpha val="86000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80551B-2344-879A-DC6A-ABCBC0FAEB41}"/>
              </a:ext>
            </a:extLst>
          </p:cNvPr>
          <p:cNvSpPr/>
          <p:nvPr/>
        </p:nvSpPr>
        <p:spPr>
          <a:xfrm>
            <a:off x="2799080" y="352425"/>
            <a:ext cx="6593840" cy="2660650"/>
          </a:xfrm>
          <a:prstGeom prst="ellipse">
            <a:avLst/>
          </a:prstGeom>
          <a:solidFill>
            <a:srgbClr val="FCEAD0">
              <a:alpha val="45000"/>
            </a:srgb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Direction with solid fill">
            <a:extLst>
              <a:ext uri="{FF2B5EF4-FFF2-40B4-BE49-F238E27FC236}">
                <a16:creationId xmlns:a16="http://schemas.microsoft.com/office/drawing/2014/main" id="{351371A8-5BE6-DC39-7668-41E2C7C4C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2000" y="1153160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DF54F4-52BE-DBD6-1C83-917123874B17}"/>
              </a:ext>
            </a:extLst>
          </p:cNvPr>
          <p:cNvSpPr txBox="1"/>
          <p:nvPr/>
        </p:nvSpPr>
        <p:spPr>
          <a:xfrm>
            <a:off x="4216400" y="1153160"/>
            <a:ext cx="4480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empus Sans ITC" panose="04020404030D07020202" pitchFamily="82" charset="0"/>
              </a:rPr>
              <a:t>Key Features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A11681-820C-AFC4-5527-3083464F7104}"/>
              </a:ext>
            </a:extLst>
          </p:cNvPr>
          <p:cNvSpPr txBox="1"/>
          <p:nvPr/>
        </p:nvSpPr>
        <p:spPr>
          <a:xfrm>
            <a:off x="1792224" y="3013075"/>
            <a:ext cx="7773416" cy="354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Custom User Experience: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Your book data is tied to your username, ensuring a personalized journal for every user.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Add Books: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Document each book you've read with details such as title, author, genre, completion date, rating, and personal notes.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View Your Library: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Browse through the list of books you've added, review their details, and even edit or delete entries.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Search Books: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Quickly locate a book by its title to access its information instantly.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87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l="-12000" t="-5000" r="-3000" b="-4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Flowchart: Document 1">
            <a:extLst>
              <a:ext uri="{FF2B5EF4-FFF2-40B4-BE49-F238E27FC236}">
                <a16:creationId xmlns:a16="http://schemas.microsoft.com/office/drawing/2014/main" id="{DB0A535A-29AB-8CF8-4B83-B0BB23DA21CB}"/>
              </a:ext>
            </a:extLst>
          </p:cNvPr>
          <p:cNvSpPr/>
          <p:nvPr/>
        </p:nvSpPr>
        <p:spPr>
          <a:xfrm>
            <a:off x="5184648" y="1252728"/>
            <a:ext cx="6601968" cy="4178808"/>
          </a:xfrm>
          <a:prstGeom prst="flowChartDocument">
            <a:avLst/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bliqueTopLef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15CC2-0DC2-B508-5FBA-9294E713D522}"/>
              </a:ext>
            </a:extLst>
          </p:cNvPr>
          <p:cNvSpPr txBox="1"/>
          <p:nvPr/>
        </p:nvSpPr>
        <p:spPr>
          <a:xfrm>
            <a:off x="6675120" y="1188720"/>
            <a:ext cx="4992624" cy="67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3600" b="1" kern="1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empus Sans ITC" panose="04020404030D070202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Using the Application</a:t>
            </a:r>
            <a:endParaRPr lang="en-US" sz="3600" kern="1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Tempus Sans ITC" panose="04020404030D07020202" pitchFamily="8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65A96-ADBC-8164-AA69-A0220BF97DFD}"/>
              </a:ext>
            </a:extLst>
          </p:cNvPr>
          <p:cNvSpPr txBox="1"/>
          <p:nvPr/>
        </p:nvSpPr>
        <p:spPr>
          <a:xfrm>
            <a:off x="5374640" y="1737360"/>
            <a:ext cx="6293104" cy="112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600" kern="100" dirty="0"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Upon launching the application, you'll be prompted to enter your username. This ensures your book records are saved and accessible under your profile. If you’re new, simply type a desired username to get started.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CCDFD-43D8-5B4B-D18B-1E3D1F1FE8F5}"/>
              </a:ext>
            </a:extLst>
          </p:cNvPr>
          <p:cNvSpPr txBox="1"/>
          <p:nvPr/>
        </p:nvSpPr>
        <p:spPr>
          <a:xfrm>
            <a:off x="5303520" y="3200400"/>
            <a:ext cx="5273040" cy="2361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600" kern="100" dirty="0"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The main interface will welcome you with the title "</a:t>
            </a:r>
            <a:r>
              <a:rPr lang="en-US" sz="1600" b="1" kern="100" dirty="0"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Hobbit's Den</a:t>
            </a:r>
            <a:r>
              <a:rPr lang="en-US" sz="1600" kern="100" dirty="0"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“,  and buttons for easy navigation: 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US" sz="1600" b="1" kern="100" dirty="0"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Add Book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US" sz="1600" b="1" kern="100" dirty="0"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View My Books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US" sz="1600" b="1" kern="100" dirty="0"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Search Books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US" sz="1600" b="1" kern="100" dirty="0"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Exit</a:t>
            </a:r>
          </a:p>
          <a:p>
            <a:pPr marR="0"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17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l="-12000" t="-5000" r="-3000" b="-4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494A2B-A932-9AE8-2137-2069B80C1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Flowchart: Document 1">
            <a:extLst>
              <a:ext uri="{FF2B5EF4-FFF2-40B4-BE49-F238E27FC236}">
                <a16:creationId xmlns:a16="http://schemas.microsoft.com/office/drawing/2014/main" id="{16CDA7B0-E10C-4A93-BEF1-DE9E5F741A0E}"/>
              </a:ext>
            </a:extLst>
          </p:cNvPr>
          <p:cNvSpPr/>
          <p:nvPr/>
        </p:nvSpPr>
        <p:spPr>
          <a:xfrm>
            <a:off x="5184648" y="1252728"/>
            <a:ext cx="6601968" cy="4178808"/>
          </a:xfrm>
          <a:prstGeom prst="flowChartDocument">
            <a:avLst/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bliqueTopLef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3045A-12B2-3C2A-C6B6-8CCCDB57912D}"/>
              </a:ext>
            </a:extLst>
          </p:cNvPr>
          <p:cNvSpPr txBox="1"/>
          <p:nvPr/>
        </p:nvSpPr>
        <p:spPr>
          <a:xfrm>
            <a:off x="5577840" y="1686560"/>
            <a:ext cx="5882640" cy="2692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AE168-2CBD-00BD-C46E-846F12D76B8B}"/>
              </a:ext>
            </a:extLst>
          </p:cNvPr>
          <p:cNvSpPr txBox="1"/>
          <p:nvPr/>
        </p:nvSpPr>
        <p:spPr>
          <a:xfrm>
            <a:off x="9052560" y="1188720"/>
            <a:ext cx="2752344" cy="545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kern="100" dirty="0">
                <a:effectLst/>
                <a:latin typeface="Tempus Sans ITC" panose="04020404030D070202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Adding a Book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377D07-F005-F1AF-035B-D5A15C01953C}"/>
              </a:ext>
            </a:extLst>
          </p:cNvPr>
          <p:cNvSpPr/>
          <p:nvPr/>
        </p:nvSpPr>
        <p:spPr>
          <a:xfrm>
            <a:off x="9116568" y="1686560"/>
            <a:ext cx="2542032" cy="2793999"/>
          </a:xfrm>
          <a:prstGeom prst="round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3B104-C760-FCAB-6DC1-BC8D7A139C20}"/>
              </a:ext>
            </a:extLst>
          </p:cNvPr>
          <p:cNvSpPr txBox="1"/>
          <p:nvPr/>
        </p:nvSpPr>
        <p:spPr>
          <a:xfrm>
            <a:off x="9235440" y="1645920"/>
            <a:ext cx="2316480" cy="238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buSzPts val="1000"/>
              <a:tabLst>
                <a:tab pos="457200" algn="l"/>
              </a:tabLst>
            </a:pPr>
            <a:r>
              <a:rPr lang="en-US" sz="1400" kern="100" dirty="0">
                <a:solidFill>
                  <a:schemeClr val="accent1">
                    <a:lumMod val="50000"/>
                  </a:schemeClr>
                </a:solidFill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Click the Add Book button. A form will appear to input the following details:</a:t>
            </a:r>
          </a:p>
          <a:p>
            <a:pPr marL="742950" marR="0" lvl="1" indent="-285750">
              <a:lnSpc>
                <a:spcPct val="107000"/>
              </a:lnSpc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1400" b="1" kern="100" dirty="0"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Title</a:t>
            </a:r>
          </a:p>
          <a:p>
            <a:pPr marL="742950" marR="0" lvl="1" indent="-285750">
              <a:lnSpc>
                <a:spcPct val="107000"/>
              </a:lnSpc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1400" b="1" kern="100" dirty="0"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Author</a:t>
            </a:r>
          </a:p>
          <a:p>
            <a:pPr marL="742950" marR="0" lvl="1" indent="-285750">
              <a:lnSpc>
                <a:spcPct val="107000"/>
              </a:lnSpc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1400" b="1" kern="100" dirty="0"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Genre</a:t>
            </a:r>
          </a:p>
          <a:p>
            <a:pPr marL="742950" marR="0" lvl="1" indent="-285750">
              <a:lnSpc>
                <a:spcPct val="107000"/>
              </a:lnSpc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1400" b="1" kern="100" dirty="0"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Date Finished</a:t>
            </a:r>
          </a:p>
          <a:p>
            <a:pPr marL="742950" marR="0" lvl="1" indent="-285750">
              <a:lnSpc>
                <a:spcPct val="107000"/>
              </a:lnSpc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1400" b="1" kern="100" dirty="0"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Rating (1-5 stars)</a:t>
            </a:r>
          </a:p>
          <a:p>
            <a:pPr marL="742950" marR="0" lvl="1" indent="-285750">
              <a:lnSpc>
                <a:spcPct val="107000"/>
              </a:lnSpc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1400" b="1" kern="100" dirty="0"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Personal Notes </a:t>
            </a:r>
          </a:p>
          <a:p>
            <a:pPr marR="0" lvl="1">
              <a:lnSpc>
                <a:spcPct val="107000"/>
              </a:lnSpc>
              <a:buSzPts val="1000"/>
              <a:tabLst>
                <a:tab pos="914400" algn="l"/>
              </a:tabLst>
            </a:pPr>
            <a:endParaRPr lang="en-US" sz="1400" b="1" kern="100" dirty="0">
              <a:effectLst/>
              <a:latin typeface="Harrington" panose="04040505050A02020702" pitchFamily="8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119805-40E8-C336-D881-0A9531D4CC74}"/>
              </a:ext>
            </a:extLst>
          </p:cNvPr>
          <p:cNvSpPr txBox="1"/>
          <p:nvPr/>
        </p:nvSpPr>
        <p:spPr>
          <a:xfrm>
            <a:off x="5577840" y="2103120"/>
            <a:ext cx="2418080" cy="268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DCBABC-0BA4-4C4F-E2B2-5277F45B9040}"/>
              </a:ext>
            </a:extLst>
          </p:cNvPr>
          <p:cNvSpPr txBox="1"/>
          <p:nvPr/>
        </p:nvSpPr>
        <p:spPr>
          <a:xfrm>
            <a:off x="8412480" y="3840480"/>
            <a:ext cx="3230880" cy="5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Tx/>
              <a:buNone/>
              <a:tabLst>
                <a:tab pos="914400" algn="l"/>
              </a:tabLst>
              <a:defRPr/>
            </a:pPr>
            <a:r>
              <a:rPr kumimoji="0" lang="en-US" sz="105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Once you’ve filled out the fields, click </a:t>
            </a:r>
            <a:r>
              <a:rPr kumimoji="0" lang="en-US" sz="105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Add Book </a:t>
            </a:r>
            <a:r>
              <a:rPr kumimoji="0" lang="en-US" sz="105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to save your entry. An alert will confirm successful addition.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5ACCEE-1D1B-CA31-8BDD-F55AB51BDBCE}"/>
              </a:ext>
            </a:extLst>
          </p:cNvPr>
          <p:cNvSpPr/>
          <p:nvPr/>
        </p:nvSpPr>
        <p:spPr>
          <a:xfrm>
            <a:off x="5184648" y="1463040"/>
            <a:ext cx="3393440" cy="1626156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42FA75-46D2-AB76-2F4C-201F4B5B4310}"/>
              </a:ext>
            </a:extLst>
          </p:cNvPr>
          <p:cNvSpPr txBox="1"/>
          <p:nvPr/>
        </p:nvSpPr>
        <p:spPr>
          <a:xfrm>
            <a:off x="5120640" y="1188720"/>
            <a:ext cx="2418080" cy="382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Tempus Sans ITC" panose="04020404030D070202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Viewing Your Library</a:t>
            </a:r>
            <a:endParaRPr lang="en-US" sz="1800" kern="100" dirty="0">
              <a:effectLst/>
              <a:latin typeface="Tempus Sans ITC" panose="04020404030D07020202" pitchFamily="8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DB2A2B-91FF-13E8-FCFC-B858000649EB}"/>
              </a:ext>
            </a:extLst>
          </p:cNvPr>
          <p:cNvSpPr txBox="1"/>
          <p:nvPr/>
        </p:nvSpPr>
        <p:spPr>
          <a:xfrm>
            <a:off x="5120640" y="1463040"/>
            <a:ext cx="3439160" cy="1710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buSzPts val="1000"/>
              <a:tabLst>
                <a:tab pos="457200" algn="l"/>
              </a:tabLst>
            </a:pPr>
            <a:r>
              <a:rPr lang="en-US" sz="1100" kern="100" dirty="0"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Click the </a:t>
            </a:r>
            <a:r>
              <a:rPr lang="en-US" sz="1100" b="1" kern="100" dirty="0"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View My Books</a:t>
            </a:r>
            <a:r>
              <a:rPr lang="en-US" sz="1100" kern="100" dirty="0"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 button to see all the books you’ve logged. Each entry will display the book’s title and author, along with three action buttons:</a:t>
            </a:r>
          </a:p>
          <a:p>
            <a:pPr marL="742950" marR="0" lvl="1" indent="-285750">
              <a:lnSpc>
                <a:spcPct val="107000"/>
              </a:lnSpc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US" sz="1100" b="1" kern="100" dirty="0"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View Details:</a:t>
            </a:r>
            <a:r>
              <a:rPr lang="en-US" sz="1100" kern="100" dirty="0"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 Shows all saved details about the book.</a:t>
            </a:r>
          </a:p>
          <a:p>
            <a:pPr marL="742950" marR="0" lvl="1" indent="-285750">
              <a:lnSpc>
                <a:spcPct val="107000"/>
              </a:lnSpc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US" sz="1100" b="1" kern="100" dirty="0"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Edit:</a:t>
            </a:r>
            <a:r>
              <a:rPr lang="en-US" sz="1100" kern="100" dirty="0"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 Opens a form to modify book details.</a:t>
            </a:r>
          </a:p>
          <a:p>
            <a:pPr marL="742950" marR="0" lvl="1" indent="-285750">
              <a:lnSpc>
                <a:spcPct val="107000"/>
              </a:lnSpc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US" sz="1100" b="1" kern="100" dirty="0"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Delete:</a:t>
            </a:r>
            <a:r>
              <a:rPr lang="en-US" sz="1100" kern="100" dirty="0"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 Permanently removes the book from your journal after confirmation.</a:t>
            </a:r>
          </a:p>
        </p:txBody>
      </p:sp>
      <p:sp>
        <p:nvSpPr>
          <p:cNvPr id="18" name="Flowchart: Punched Tape 17">
            <a:extLst>
              <a:ext uri="{FF2B5EF4-FFF2-40B4-BE49-F238E27FC236}">
                <a16:creationId xmlns:a16="http://schemas.microsoft.com/office/drawing/2014/main" id="{0F0BD6FC-8B6E-127B-3ED8-AE1840DF5F7E}"/>
              </a:ext>
            </a:extLst>
          </p:cNvPr>
          <p:cNvSpPr/>
          <p:nvPr/>
        </p:nvSpPr>
        <p:spPr>
          <a:xfrm>
            <a:off x="5173980" y="3417168"/>
            <a:ext cx="3910584" cy="2288688"/>
          </a:xfrm>
          <a:prstGeom prst="flowChartPunchedTape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197513-99C2-8AA6-FDE6-2B437025434A}"/>
              </a:ext>
            </a:extLst>
          </p:cNvPr>
          <p:cNvSpPr txBox="1"/>
          <p:nvPr/>
        </p:nvSpPr>
        <p:spPr>
          <a:xfrm>
            <a:off x="5120640" y="3840480"/>
            <a:ext cx="3986784" cy="152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buSzPts val="1000"/>
              <a:tabLst>
                <a:tab pos="457200" algn="l"/>
              </a:tabLst>
            </a:pPr>
            <a:r>
              <a:rPr lang="en-US" sz="1100" kern="100" dirty="0"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Click the </a:t>
            </a:r>
            <a:r>
              <a:rPr lang="en-US" sz="1100" b="1" kern="100" dirty="0"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View My Books</a:t>
            </a:r>
            <a:r>
              <a:rPr lang="en-US" sz="1100" kern="100" dirty="0"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 button to see all the books you’ve logged. Each entry will display the book’s title and author, along with three action buttons:</a:t>
            </a:r>
          </a:p>
          <a:p>
            <a:pPr marL="742950" marR="0" lvl="1" indent="-285750">
              <a:lnSpc>
                <a:spcPct val="107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b="1" kern="100" dirty="0"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View Details:</a:t>
            </a:r>
            <a:r>
              <a:rPr lang="en-US" sz="1100" kern="100" dirty="0"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 Shows all saved details about the book.</a:t>
            </a:r>
          </a:p>
          <a:p>
            <a:pPr marL="742950" marR="0" lvl="1" indent="-285750">
              <a:lnSpc>
                <a:spcPct val="107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b="1" kern="100" dirty="0"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Edit:</a:t>
            </a:r>
            <a:r>
              <a:rPr lang="en-US" sz="1100" kern="100" dirty="0"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 Opens a form to modify book details.</a:t>
            </a:r>
          </a:p>
          <a:p>
            <a:pPr marL="742950" marR="0" lvl="1" indent="-285750">
              <a:lnSpc>
                <a:spcPct val="107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b="1" kern="100" dirty="0"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Delete:</a:t>
            </a:r>
            <a:r>
              <a:rPr lang="en-US" sz="1100" kern="100" dirty="0"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 Permanently removes the book from your journal after confirmation.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596998-5A86-7A69-16F9-79FDFAA8AF9A}"/>
              </a:ext>
            </a:extLst>
          </p:cNvPr>
          <p:cNvSpPr txBox="1"/>
          <p:nvPr/>
        </p:nvSpPr>
        <p:spPr>
          <a:xfrm>
            <a:off x="5943600" y="3566160"/>
            <a:ext cx="2709672" cy="38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Tempus Sans ITC" panose="04020404030D070202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Viewing Your Library</a:t>
            </a:r>
            <a:endParaRPr lang="en-US" sz="1800" kern="100" dirty="0">
              <a:effectLst/>
              <a:latin typeface="Tempus Sans ITC" panose="04020404030D07020202" pitchFamily="8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ardrop 21">
            <a:extLst>
              <a:ext uri="{FF2B5EF4-FFF2-40B4-BE49-F238E27FC236}">
                <a16:creationId xmlns:a16="http://schemas.microsoft.com/office/drawing/2014/main" id="{65B20B0E-1284-BB31-E040-27E5EE1840D5}"/>
              </a:ext>
            </a:extLst>
          </p:cNvPr>
          <p:cNvSpPr/>
          <p:nvPr/>
        </p:nvSpPr>
        <p:spPr>
          <a:xfrm>
            <a:off x="9095232" y="4747769"/>
            <a:ext cx="2691384" cy="2008632"/>
          </a:xfrm>
          <a:prstGeom prst="teardrop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705305-E0D4-204B-C66A-06D0A60E8578}"/>
              </a:ext>
            </a:extLst>
          </p:cNvPr>
          <p:cNvSpPr txBox="1"/>
          <p:nvPr/>
        </p:nvSpPr>
        <p:spPr>
          <a:xfrm>
            <a:off x="9784080" y="4754880"/>
            <a:ext cx="2468880" cy="38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Tempus Sans ITC" panose="04020404030D070202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Searching for a Book</a:t>
            </a:r>
            <a:endParaRPr lang="en-US" sz="1800" kern="100" dirty="0">
              <a:effectLst/>
              <a:latin typeface="Tempus Sans ITC" panose="04020404030D07020202" pitchFamily="8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376F8D-DEC0-1428-F93F-45BA13B45535}"/>
              </a:ext>
            </a:extLst>
          </p:cNvPr>
          <p:cNvSpPr txBox="1"/>
          <p:nvPr/>
        </p:nvSpPr>
        <p:spPr>
          <a:xfrm>
            <a:off x="9418320" y="5029200"/>
            <a:ext cx="2165604" cy="1566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050" kern="100" dirty="0"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Click </a:t>
            </a:r>
            <a:r>
              <a:rPr lang="en-US" sz="1050" b="1" kern="100" dirty="0"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Search Books</a:t>
            </a:r>
            <a:r>
              <a:rPr lang="en-US" sz="1050" kern="100" dirty="0"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 to locate a specific book by its title.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050" kern="100" dirty="0"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Enter a keyword or phrase in the search bar and hit </a:t>
            </a:r>
            <a:r>
              <a:rPr lang="en-US" sz="1050" b="1" kern="100" dirty="0"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Search.</a:t>
            </a:r>
            <a:r>
              <a:rPr lang="en-US" sz="1050" kern="100" dirty="0"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 Matching results will display with options to view details for each book.</a:t>
            </a:r>
          </a:p>
        </p:txBody>
      </p:sp>
    </p:spTree>
    <p:extLst>
      <p:ext uri="{BB962C8B-B14F-4D97-AF65-F5344CB8AC3E}">
        <p14:creationId xmlns:p14="http://schemas.microsoft.com/office/powerpoint/2010/main" val="106828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6000"/>
            <a:lum/>
          </a:blip>
          <a:srcRect/>
          <a:stretch>
            <a:fillRect l="-3000" t="-20000" r="-7000" b="-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ard 1">
            <a:extLst>
              <a:ext uri="{FF2B5EF4-FFF2-40B4-BE49-F238E27FC236}">
                <a16:creationId xmlns:a16="http://schemas.microsoft.com/office/drawing/2014/main" id="{C021A34E-9C68-4DA6-F2A8-130E3ED46315}"/>
              </a:ext>
            </a:extLst>
          </p:cNvPr>
          <p:cNvSpPr/>
          <p:nvPr/>
        </p:nvSpPr>
        <p:spPr>
          <a:xfrm rot="10800000">
            <a:off x="365753" y="487680"/>
            <a:ext cx="2641606" cy="2082800"/>
          </a:xfrm>
          <a:prstGeom prst="flowChartPunchedCard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ord 4">
            <a:extLst>
              <a:ext uri="{FF2B5EF4-FFF2-40B4-BE49-F238E27FC236}">
                <a16:creationId xmlns:a16="http://schemas.microsoft.com/office/drawing/2014/main" id="{A3623DCE-F48D-88AB-2A25-AE129A144452}"/>
              </a:ext>
            </a:extLst>
          </p:cNvPr>
          <p:cNvSpPr/>
          <p:nvPr/>
        </p:nvSpPr>
        <p:spPr>
          <a:xfrm rot="21295182">
            <a:off x="3419220" y="491560"/>
            <a:ext cx="4141125" cy="2786377"/>
          </a:xfrm>
          <a:prstGeom prst="chord">
            <a:avLst/>
          </a:prstGeom>
          <a:solidFill>
            <a:srgbClr val="8CB09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18D1F7BA-7A55-84C8-A424-B56A6B1E3E3E}"/>
              </a:ext>
            </a:extLst>
          </p:cNvPr>
          <p:cNvSpPr/>
          <p:nvPr/>
        </p:nvSpPr>
        <p:spPr>
          <a:xfrm>
            <a:off x="365752" y="3455817"/>
            <a:ext cx="5466080" cy="2082801"/>
          </a:xfrm>
          <a:prstGeom prst="homePlate">
            <a:avLst/>
          </a:prstGeom>
          <a:solidFill>
            <a:srgbClr val="7EBDBC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8AB3B4-7ACC-F9E3-6B18-DF38DC1776D7}"/>
              </a:ext>
            </a:extLst>
          </p:cNvPr>
          <p:cNvSpPr txBox="1"/>
          <p:nvPr/>
        </p:nvSpPr>
        <p:spPr>
          <a:xfrm>
            <a:off x="355601" y="548640"/>
            <a:ext cx="2641607" cy="38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Tempus Sans ITC" panose="04020404030D070202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Exiting the Application</a:t>
            </a:r>
            <a:endParaRPr lang="en-US" sz="1800" kern="100" dirty="0">
              <a:effectLst/>
              <a:latin typeface="Tempus Sans ITC" panose="04020404030D07020202" pitchFamily="8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5F7156-41D6-FD9D-3693-B440AF647886}"/>
              </a:ext>
            </a:extLst>
          </p:cNvPr>
          <p:cNvSpPr txBox="1"/>
          <p:nvPr/>
        </p:nvSpPr>
        <p:spPr>
          <a:xfrm>
            <a:off x="274320" y="1005840"/>
            <a:ext cx="2641607" cy="1392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600" kern="100" dirty="0">
                <a:solidFill>
                  <a:schemeClr val="tx2">
                    <a:lumMod val="10000"/>
                    <a:lumOff val="90000"/>
                  </a:schemeClr>
                </a:solidFill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Click the </a:t>
            </a:r>
            <a:r>
              <a:rPr lang="en-US" sz="1600" b="1" kern="100" dirty="0"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Exit</a:t>
            </a:r>
            <a:r>
              <a:rPr lang="en-US" sz="1600" kern="100" dirty="0">
                <a:solidFill>
                  <a:schemeClr val="tx2">
                    <a:lumMod val="10000"/>
                    <a:lumOff val="90000"/>
                  </a:schemeClr>
                </a:solidFill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 button to close the application. Your book journal is automatically saved to ensure no data is lost.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CDB584-E1C4-E3C9-9B41-7A0D53EBA67C}"/>
              </a:ext>
            </a:extLst>
          </p:cNvPr>
          <p:cNvSpPr txBox="1"/>
          <p:nvPr/>
        </p:nvSpPr>
        <p:spPr>
          <a:xfrm>
            <a:off x="3840480" y="914400"/>
            <a:ext cx="2519680" cy="38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i="1" kern="100" dirty="0">
                <a:effectLst/>
                <a:latin typeface="Tempus Sans ITC" panose="04020404030D070202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Important Notes</a:t>
            </a:r>
            <a:endParaRPr lang="en-US" sz="1800" i="1" kern="100" dirty="0">
              <a:effectLst/>
              <a:latin typeface="Tempus Sans ITC" panose="04020404030D07020202" pitchFamily="8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69208F-E38A-F220-C2B5-B5B26E8C3F25}"/>
              </a:ext>
            </a:extLst>
          </p:cNvPr>
          <p:cNvSpPr txBox="1"/>
          <p:nvPr/>
        </p:nvSpPr>
        <p:spPr>
          <a:xfrm>
            <a:off x="4023360" y="1463040"/>
            <a:ext cx="20116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10000"/>
                    <a:lumOff val="90000"/>
                  </a:schemeClr>
                </a:solidFill>
                <a:effectLst/>
                <a:latin typeface="Harrington" panose="04040505050A02020702" pitchFamily="82" charset="0"/>
                <a:ea typeface="Aptos" panose="020B0004020202020204" pitchFamily="34" charset="0"/>
              </a:rPr>
              <a:t>All your book data is saved locally in a file named </a:t>
            </a:r>
            <a:r>
              <a:rPr lang="en-US" sz="1400" dirty="0">
                <a:effectLst/>
                <a:latin typeface="Harrington" panose="04040505050A02020702" pitchFamily="82" charset="0"/>
                <a:ea typeface="Aptos" panose="020B0004020202020204" pitchFamily="34" charset="0"/>
              </a:rPr>
              <a:t>book_journal.dat</a:t>
            </a:r>
            <a:r>
              <a:rPr lang="en-US" sz="1400" dirty="0">
                <a:solidFill>
                  <a:schemeClr val="tx2">
                    <a:lumMod val="10000"/>
                    <a:lumOff val="90000"/>
                  </a:schemeClr>
                </a:solidFill>
                <a:effectLst/>
                <a:latin typeface="Harrington" panose="04040505050A02020702" pitchFamily="82" charset="0"/>
                <a:ea typeface="Aptos" panose="020B0004020202020204" pitchFamily="34" charset="0"/>
              </a:rPr>
              <a:t>. This ensures your journal is available every time you reopen the app.</a:t>
            </a:r>
            <a:endParaRPr lang="en-US" sz="1400" dirty="0">
              <a:solidFill>
                <a:schemeClr val="tx2">
                  <a:lumMod val="10000"/>
                  <a:lumOff val="90000"/>
                </a:schemeClr>
              </a:solidFill>
              <a:latin typeface="Harrington" panose="04040505050A02020702" pitchFamily="8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314B27-E22A-1F5B-7767-DD64E2F3D7EA}"/>
              </a:ext>
            </a:extLst>
          </p:cNvPr>
          <p:cNvSpPr txBox="1"/>
          <p:nvPr/>
        </p:nvSpPr>
        <p:spPr>
          <a:xfrm>
            <a:off x="1280160" y="3474720"/>
            <a:ext cx="3027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empus Sans ITC" panose="04020404030D07020202" pitchFamily="82" charset="0"/>
              </a:rPr>
              <a:t>Keyboard Shortcuts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9F31ED-C78E-143D-F528-9CD6F36E3DA7}"/>
              </a:ext>
            </a:extLst>
          </p:cNvPr>
          <p:cNvSpPr txBox="1"/>
          <p:nvPr/>
        </p:nvSpPr>
        <p:spPr>
          <a:xfrm>
            <a:off x="457200" y="4023360"/>
            <a:ext cx="4917440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tx2">
                    <a:lumMod val="10000"/>
                    <a:lumOff val="90000"/>
                  </a:schemeClr>
                </a:solidFill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While the application primarily uses mouse interactions, a helpful tip </a:t>
            </a:r>
            <a:r>
              <a:rPr lang="en-US" kern="100" dirty="0">
                <a:solidFill>
                  <a:schemeClr val="tx2">
                    <a:lumMod val="10000"/>
                    <a:lumOff val="90000"/>
                  </a:schemeClr>
                </a:solidFill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is to p</a:t>
            </a:r>
            <a:r>
              <a:rPr lang="en-US" sz="1800" kern="100" dirty="0">
                <a:solidFill>
                  <a:schemeClr val="tx2">
                    <a:lumMod val="10000"/>
                    <a:lumOff val="90000"/>
                  </a:schemeClr>
                </a:solidFill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ress </a:t>
            </a:r>
            <a:r>
              <a:rPr lang="en-US" sz="1800" b="1" kern="100" dirty="0"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Enter</a:t>
            </a:r>
            <a:r>
              <a:rPr lang="en-US" sz="1800" kern="100" dirty="0">
                <a:solidFill>
                  <a:schemeClr val="tx2">
                    <a:lumMod val="10000"/>
                    <a:lumOff val="90000"/>
                  </a:schemeClr>
                </a:solidFill>
                <a:effectLst/>
                <a:latin typeface="Harrington" panose="04040505050A0202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 to confirm text inputs in dialogs. </a:t>
            </a:r>
          </a:p>
        </p:txBody>
      </p:sp>
    </p:spTree>
    <p:extLst>
      <p:ext uri="{BB962C8B-B14F-4D97-AF65-F5344CB8AC3E}">
        <p14:creationId xmlns:p14="http://schemas.microsoft.com/office/powerpoint/2010/main" val="373055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BDBC">
            <a:alpha val="53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0CE80D-4781-DF8D-20A0-8512BAF68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Closed book outline">
            <a:extLst>
              <a:ext uri="{FF2B5EF4-FFF2-40B4-BE49-F238E27FC236}">
                <a16:creationId xmlns:a16="http://schemas.microsoft.com/office/drawing/2014/main" id="{F3797E6D-7579-2B74-DEF8-F5FAB88DF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6275" y="-323850"/>
            <a:ext cx="9124950" cy="7572143"/>
          </a:xfrm>
          <a:prstGeom prst="rect">
            <a:avLst/>
          </a:prstGeom>
        </p:spPr>
      </p:pic>
      <p:pic>
        <p:nvPicPr>
          <p:cNvPr id="7" name="Graphic 6" descr="Closed book outline">
            <a:extLst>
              <a:ext uri="{FF2B5EF4-FFF2-40B4-BE49-F238E27FC236}">
                <a16:creationId xmlns:a16="http://schemas.microsoft.com/office/drawing/2014/main" id="{047CA448-3E71-A09D-2D78-0E582B34E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1262914" y="-219075"/>
            <a:ext cx="8274290" cy="7467365"/>
          </a:xfrm>
          <a:prstGeom prst="rect">
            <a:avLst/>
          </a:prstGeom>
        </p:spPr>
      </p:pic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FEFA888-5E88-58B7-1D09-BED159C73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562237"/>
            <a:ext cx="4658092" cy="5926912"/>
          </a:xfrm>
          <a:prstGeom prst="rect">
            <a:avLst/>
          </a:prstGeom>
        </p:spPr>
      </p:pic>
      <p:pic>
        <p:nvPicPr>
          <p:cNvPr id="13" name="Picture 1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0D3D9D1-3256-5FAB-865F-E2460356C9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68" y="453791"/>
            <a:ext cx="5203957" cy="603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8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B095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C5966E8B-250B-CA55-AA7B-C402CC875637}"/>
              </a:ext>
            </a:extLst>
          </p:cNvPr>
          <p:cNvSpPr/>
          <p:nvPr/>
        </p:nvSpPr>
        <p:spPr>
          <a:xfrm>
            <a:off x="512064" y="320040"/>
            <a:ext cx="11027664" cy="6126480"/>
          </a:xfrm>
          <a:prstGeom prst="flowChartAlternateProcess">
            <a:avLst/>
          </a:prstGeom>
          <a:solidFill>
            <a:srgbClr val="00808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book journal&#10;&#10;Description automatically generated">
            <a:extLst>
              <a:ext uri="{FF2B5EF4-FFF2-40B4-BE49-F238E27FC236}">
                <a16:creationId xmlns:a16="http://schemas.microsoft.com/office/drawing/2014/main" id="{7DC5AABA-8384-7216-1F79-F7862375E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881" y="392430"/>
            <a:ext cx="5656082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9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5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child holding a book and waving&#10;&#10;Description automatically generated">
            <a:extLst>
              <a:ext uri="{FF2B5EF4-FFF2-40B4-BE49-F238E27FC236}">
                <a16:creationId xmlns:a16="http://schemas.microsoft.com/office/drawing/2014/main" id="{8F620B12-CEA4-574A-E6BB-24E49E5F71B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488" y="0"/>
            <a:ext cx="6001512" cy="6858000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  <a:softEdge rad="127000"/>
          </a:effectLst>
        </p:spPr>
      </p:pic>
      <p:sp>
        <p:nvSpPr>
          <p:cNvPr id="6" name="Cloud 5">
            <a:extLst>
              <a:ext uri="{FF2B5EF4-FFF2-40B4-BE49-F238E27FC236}">
                <a16:creationId xmlns:a16="http://schemas.microsoft.com/office/drawing/2014/main" id="{38A04AF4-41E1-EE6B-ED5B-0E7F9448D970}"/>
              </a:ext>
            </a:extLst>
          </p:cNvPr>
          <p:cNvSpPr/>
          <p:nvPr/>
        </p:nvSpPr>
        <p:spPr>
          <a:xfrm>
            <a:off x="807720" y="1325880"/>
            <a:ext cx="5382768" cy="3977640"/>
          </a:xfrm>
          <a:prstGeom prst="cloud">
            <a:avLst/>
          </a:prstGeom>
          <a:solidFill>
            <a:srgbClr val="8CB095">
              <a:alpha val="47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CCEAB9-18E1-C07C-DE5A-77C6907EA669}"/>
              </a:ext>
            </a:extLst>
          </p:cNvPr>
          <p:cNvSpPr txBox="1"/>
          <p:nvPr/>
        </p:nvSpPr>
        <p:spPr>
          <a:xfrm>
            <a:off x="1391920" y="1920240"/>
            <a:ext cx="3992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French Script MT" panose="03020402040607040605" pitchFamily="66" charset="0"/>
              </a:rPr>
              <a:t>This brings the end of my presentation. I truly appreciate your time and hope you enjoyed it!</a:t>
            </a:r>
          </a:p>
        </p:txBody>
      </p:sp>
    </p:spTree>
    <p:extLst>
      <p:ext uri="{BB962C8B-B14F-4D97-AF65-F5344CB8AC3E}">
        <p14:creationId xmlns:p14="http://schemas.microsoft.com/office/powerpoint/2010/main" val="471597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531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Aptos</vt:lpstr>
      <vt:lpstr>Aptos Display</vt:lpstr>
      <vt:lpstr>Arial</vt:lpstr>
      <vt:lpstr>French Script MT</vt:lpstr>
      <vt:lpstr>Harrington</vt:lpstr>
      <vt:lpstr>Symbol</vt:lpstr>
      <vt:lpstr>Tempus Sans ITC</vt:lpstr>
      <vt:lpstr>Times New Roman</vt:lpstr>
      <vt:lpstr>Wingdings</vt:lpstr>
      <vt:lpstr>Office Theme</vt:lpstr>
      <vt:lpstr>Welcome, Builders of Tomorrow!</vt:lpstr>
      <vt:lpstr>Hello and welcome to Hobbit’s Den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Talia Katebi</dc:creator>
  <cp:lastModifiedBy>Talia Katebi</cp:lastModifiedBy>
  <cp:revision>1</cp:revision>
  <dcterms:created xsi:type="dcterms:W3CDTF">2024-12-03T12:38:04Z</dcterms:created>
  <dcterms:modified xsi:type="dcterms:W3CDTF">2024-12-03T21:02:41Z</dcterms:modified>
</cp:coreProperties>
</file>