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2" r:id="rId2"/>
    <p:sldId id="257" r:id="rId3"/>
    <p:sldId id="267" r:id="rId4"/>
    <p:sldId id="269" r:id="rId5"/>
    <p:sldId id="270" r:id="rId6"/>
    <p:sldId id="258" r:id="rId7"/>
    <p:sldId id="259" r:id="rId8"/>
    <p:sldId id="266" r:id="rId9"/>
    <p:sldId id="260" r:id="rId10"/>
    <p:sldId id="261" r:id="rId11"/>
    <p:sldId id="263" r:id="rId12"/>
    <p:sldId id="262" r:id="rId13"/>
    <p:sldId id="265" r:id="rId14"/>
    <p:sldId id="273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  <a:srgbClr val="3B6FA5"/>
    <a:srgbClr val="E84C3B"/>
    <a:srgbClr val="F2F2F2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3"/>
    <p:restoredTop sz="94674"/>
  </p:normalViewPr>
  <p:slideViewPr>
    <p:cSldViewPr snapToGrid="0" snapToObjects="1">
      <p:cViewPr>
        <p:scale>
          <a:sx n="181" d="100"/>
          <a:sy n="181" d="100"/>
        </p:scale>
        <p:origin x="480" y="-1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C16C2-E84F-C94A-BAEB-BD9A80415D2E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4A4CF-40B0-954F-98B8-79A8DB452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0.31, 0.43, 0.55,</a:t>
            </a:r>
            <a:r>
              <a:rPr lang="en-US" baseline="0" dirty="0" smtClean="0"/>
              <a:t> 0.72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4A4CF-40B0-954F-98B8-79A8DB4528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Parser function: Relations, Entity Groups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/>
              <a:t>Quantity 1, Size: Large </a:t>
            </a:r>
            <a:r>
              <a:rPr lang="is-IS" baseline="0" dirty="0" smtClean="0">
                <a:sym typeface="Wingdings"/>
              </a:rPr>
              <a:t> Squishee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Separate order of donuts 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Requested store</a:t>
            </a:r>
          </a:p>
          <a:p>
            <a:pPr marL="171450" indent="-171450">
              <a:buFont typeface="Arial" charset="0"/>
              <a:buChar char="•"/>
            </a:pPr>
            <a:r>
              <a:rPr lang="is-IS" baseline="0" dirty="0" smtClean="0">
                <a:sym typeface="Wingdings"/>
              </a:rPr>
              <a:t>All info to fulfill request, e.g. POS system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9B0A4-E9CB-B047-A1DB-D605C59043B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7/1/17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7/1/17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z="1100" smtClean="0"/>
              <a:t>1</a:t>
            </a:fld>
            <a:endParaRPr lang="en-US" sz="1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00835" y="1311790"/>
            <a:ext cx="6232841" cy="1987550"/>
            <a:chOff x="1455580" y="2444239"/>
            <a:chExt cx="6232841" cy="1987550"/>
          </a:xfrm>
        </p:grpSpPr>
        <p:sp>
          <p:nvSpPr>
            <p:cNvPr id="4" name="Rectangle 3"/>
            <p:cNvSpPr/>
            <p:nvPr/>
          </p:nvSpPr>
          <p:spPr>
            <a:xfrm>
              <a:off x="1455580" y="2444239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5986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459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3204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41815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5381" y="3243193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692" y="3704542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402115" y="3515351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170724" y="351534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9333" y="3515347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707944" y="351534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956901" y="351453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67377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633506" y="3517975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498768" y="2747126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64897" y="3520599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956901" y="3046605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225381" y="2445975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63258" y="2489107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572056" y="397672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55580" y="4159605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Gateway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44023" y="4047160"/>
            <a:ext cx="6232841" cy="1532487"/>
            <a:chOff x="1344023" y="4047160"/>
            <a:chExt cx="6232841" cy="1532487"/>
          </a:xfrm>
        </p:grpSpPr>
        <p:sp>
          <p:nvSpPr>
            <p:cNvPr id="31" name="Rectangle 30"/>
            <p:cNvSpPr/>
            <p:nvPr/>
          </p:nvSpPr>
          <p:spPr>
            <a:xfrm>
              <a:off x="1344023" y="4047160"/>
              <a:ext cx="4660476" cy="10712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64008" rtlCol="0" anchor="t"/>
            <a:lstStyle/>
            <a:p>
              <a:pPr algn="ctr" defTabSz="914400">
                <a:spcBef>
                  <a:spcPts val="600"/>
                </a:spcBef>
              </a:pP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Natural Language Processor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4429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Recognizer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303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Role</a:t>
              </a:r>
              <a:b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1647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Entity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Resolver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30258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Language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Parser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824" y="4846114"/>
              <a:ext cx="1463040" cy="271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Dialogue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44135" y="5307463"/>
              <a:ext cx="6232729" cy="272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Application Manager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290558" y="5118272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059167" y="511827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827776" y="5118268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596387" y="511826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45344" y="511746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155820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Intent</a:t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21949" y="5120896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387211" y="4350047"/>
              <a:ext cx="732259" cy="72663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Domain</a:t>
              </a: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Classifier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3340" y="5123520"/>
              <a:ext cx="0" cy="182879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45344" y="4649526"/>
              <a:ext cx="0" cy="19428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6113824" y="4048896"/>
              <a:ext cx="1463040" cy="59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/>
              </a:r>
              <a:b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</a:br>
              <a:r>
                <a:rPr lang="en-US" sz="11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Question Answerer</a:t>
              </a:r>
              <a:endParaRPr lang="en-US" sz="11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51701" y="4092028"/>
              <a:ext cx="1387287" cy="271345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n-US" sz="1100" b="1" kern="0" dirty="0" smtClean="0">
                  <a:solidFill>
                    <a:schemeClr val="bg2">
                      <a:lumMod val="50000"/>
                    </a:schemeClr>
                  </a:solidFill>
                  <a:latin typeface="Arial Narrow"/>
                  <a:cs typeface="Arial Narrow"/>
                  <a:sym typeface="Arial"/>
                </a:rPr>
                <a:t>Knowledge Base</a:t>
              </a:r>
              <a:endParaRPr lang="en-US" sz="1100" b="1" kern="0" dirty="0">
                <a:solidFill>
                  <a:schemeClr val="bg2">
                    <a:lumMod val="50000"/>
                  </a:schemeClr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63370" y="2177482"/>
            <a:ext cx="6308574" cy="2003119"/>
            <a:chOff x="1461796" y="1923180"/>
            <a:chExt cx="6308574" cy="2003119"/>
          </a:xfrm>
        </p:grpSpPr>
        <p:sp>
          <p:nvSpPr>
            <p:cNvPr id="34" name="Rounded Rectangle 33"/>
            <p:cNvSpPr/>
            <p:nvPr/>
          </p:nvSpPr>
          <p:spPr>
            <a:xfrm>
              <a:off x="1461796" y="2055677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50492" y="1923180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48221" y="2659563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145950" y="3395947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716756" y="2196888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716756" y="2241459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234386" y="2078039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234386" y="245919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1596570" y="2791754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82327" y="3528809"/>
              <a:ext cx="46384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Yes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16756" y="294054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34386" y="2821698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716756" y="2978605"/>
              <a:ext cx="1339172" cy="656854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234386" y="3196341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42" name="Straight Arrow Connector 141"/>
            <p:cNvCxnSpPr/>
            <p:nvPr/>
          </p:nvCxnSpPr>
          <p:spPr>
            <a:xfrm>
              <a:off x="2716756" y="3677693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3234386" y="3558844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115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21790" y="2177482"/>
            <a:ext cx="6550154" cy="2738882"/>
            <a:chOff x="1321790" y="2177482"/>
            <a:chExt cx="6550154" cy="2738882"/>
          </a:xfrm>
        </p:grpSpPr>
        <p:sp>
          <p:nvSpPr>
            <p:cNvPr id="34" name="Rounded Rectangle 33"/>
            <p:cNvSpPr/>
            <p:nvPr/>
          </p:nvSpPr>
          <p:spPr>
            <a:xfrm>
              <a:off x="1563370" y="2201531"/>
              <a:ext cx="1184379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Send a text to Pat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252066" y="2177482"/>
              <a:ext cx="3619878" cy="530352"/>
              <a:chOff x="4360727" y="1255431"/>
              <a:chExt cx="3619878" cy="5303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6" y="1325412"/>
                <a:ext cx="1730177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prompt_for_message_body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2588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What message would you like to send?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249795" y="2913865"/>
              <a:ext cx="3619878" cy="530352"/>
              <a:chOff x="4360727" y="1255431"/>
              <a:chExt cx="3619878" cy="53035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6" y="1325412"/>
                <a:ext cx="173244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prompt_for_confirmation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Got it. Ready to send?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247524" y="3650249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461789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verify_message_sent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21098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Your message has been sent.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818330" y="233930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818330" y="2387874"/>
              <a:ext cx="1339172" cy="4485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60054" y="2220458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060054" y="2587905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1321790" y="4381390"/>
              <a:ext cx="1425959" cy="513110"/>
            </a:xfrm>
            <a:prstGeom prst="roundRect">
              <a:avLst>
                <a:gd name="adj" fmla="val 15583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Hold on a second. How do I get to</a:t>
              </a:r>
              <a:r>
                <a:rPr lang="en-US" sz="900" dirty="0">
                  <a:solidFill>
                    <a:srgbClr val="FFFFFF"/>
                  </a:solidFill>
                </a:rPr>
                <a:t> </a:t>
              </a:r>
              <a:r>
                <a:rPr lang="en-US" sz="900" dirty="0" smtClean="0">
                  <a:solidFill>
                    <a:srgbClr val="FFFFFF"/>
                  </a:solidFill>
                </a:rPr>
                <a:t>Enzo's restaurant?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818330" y="2879877"/>
              <a:ext cx="1339172" cy="11884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060054" y="2803765"/>
              <a:ext cx="248855" cy="230832"/>
              <a:chOff x="3103485" y="1459067"/>
              <a:chExt cx="248855" cy="230832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38" name="Straight Arrow Connector 137"/>
            <p:cNvCxnSpPr/>
            <p:nvPr/>
          </p:nvCxnSpPr>
          <p:spPr>
            <a:xfrm flipH="1">
              <a:off x="2818330" y="3040778"/>
              <a:ext cx="1339172" cy="455411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2823087" y="3258352"/>
              <a:ext cx="1339172" cy="72778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698144" y="2719418"/>
              <a:ext cx="1049605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See you at 8pm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464335" y="3237305"/>
              <a:ext cx="1283413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Scratch that. Send a text to Sue instead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6172" y="3863504"/>
              <a:ext cx="1231578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Meet you at Enzo's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245587" y="4386012"/>
              <a:ext cx="3619878" cy="530352"/>
              <a:chOff x="4360727" y="1255431"/>
              <a:chExt cx="3619878" cy="53035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378657" y="1325412"/>
                <a:ext cx="1209366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show_directions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3836" y="1512675"/>
                <a:ext cx="22294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Here are directions to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{location}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2818330" y="2559115"/>
              <a:ext cx="1339172" cy="84282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2818330" y="2636147"/>
              <a:ext cx="1339172" cy="1295086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2818330" y="3338807"/>
              <a:ext cx="1339172" cy="126569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823087" y="4660775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3060054" y="3255442"/>
              <a:ext cx="248855" cy="230832"/>
              <a:chOff x="3103485" y="1459067"/>
              <a:chExt cx="248855" cy="230832"/>
            </a:xfrm>
          </p:grpSpPr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60054" y="3041108"/>
              <a:ext cx="248855" cy="230832"/>
              <a:chOff x="3103485" y="1459067"/>
              <a:chExt cx="248855" cy="230832"/>
            </a:xfrm>
          </p:grpSpPr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3060054" y="3465407"/>
              <a:ext cx="248855" cy="230832"/>
              <a:chOff x="3103485" y="1459067"/>
              <a:chExt cx="248855" cy="230832"/>
            </a:xfrm>
          </p:grpSpPr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060054" y="3676616"/>
              <a:ext cx="248855" cy="230832"/>
              <a:chOff x="3103485" y="1459067"/>
              <a:chExt cx="248855" cy="230832"/>
            </a:xfrm>
          </p:grpSpPr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60054" y="4146118"/>
              <a:ext cx="248855" cy="230832"/>
              <a:chOff x="3103485" y="1459067"/>
              <a:chExt cx="248855" cy="230832"/>
            </a:xfrm>
          </p:grpSpPr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0054" y="4545359"/>
              <a:ext cx="248855" cy="230832"/>
              <a:chOff x="3103485" y="1459067"/>
              <a:chExt cx="248855" cy="230832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764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1132831" y="1744803"/>
            <a:ext cx="6637539" cy="3262248"/>
            <a:chOff x="1343066" y="1255431"/>
            <a:chExt cx="6637539" cy="3262248"/>
          </a:xfrm>
        </p:grpSpPr>
        <p:sp>
          <p:nvSpPr>
            <p:cNvPr id="34" name="Rounded Rectangle 33"/>
            <p:cNvSpPr/>
            <p:nvPr/>
          </p:nvSpPr>
          <p:spPr>
            <a:xfrm>
              <a:off x="2283851" y="1436705"/>
              <a:ext cx="57256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343066" y="2027505"/>
              <a:ext cx="1513345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</a:t>
              </a:r>
              <a:r>
                <a:rPr lang="en-US" sz="900" dirty="0" smtClean="0">
                  <a:solidFill>
                    <a:srgbClr val="FFFFFF"/>
                  </a:solidFill>
                </a:rPr>
                <a:t/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Elm </a:t>
              </a:r>
              <a:r>
                <a:rPr lang="en-US" sz="900" dirty="0">
                  <a:solidFill>
                    <a:srgbClr val="FFFFFF"/>
                  </a:solidFill>
                </a:rPr>
                <a:t>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54152" y="2713938"/>
              <a:ext cx="1302259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</a:t>
              </a:r>
              <a:br>
                <a:rPr lang="en-US" sz="900" dirty="0" smtClean="0">
                  <a:solidFill>
                    <a:srgbClr val="FFFFFF"/>
                  </a:solidFill>
                </a:rPr>
              </a:br>
              <a:r>
                <a:rPr lang="en-US" sz="900" dirty="0" smtClean="0">
                  <a:solidFill>
                    <a:srgbClr val="FFFFFF"/>
                  </a:solidFill>
                </a:rPr>
                <a:t>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533634" y="3400371"/>
              <a:ext cx="1322777" cy="390731"/>
            </a:xfrm>
            <a:prstGeom prst="roundRect">
              <a:avLst>
                <a:gd name="adj" fmla="val 21012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148691" y="4099482"/>
              <a:ext cx="707720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360727" y="1255431"/>
              <a:ext cx="3619878" cy="644956"/>
              <a:chOff x="4360727" y="1255431"/>
              <a:chExt cx="3619878" cy="64495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378657" y="1325412"/>
                <a:ext cx="657432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welcome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83836" y="1512675"/>
                <a:ext cx="3583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Hello</a:t>
                </a:r>
                <a:r>
                  <a:rPr lang="en-US" sz="900" dirty="0"/>
                  <a:t>,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{name}</a:t>
                </a:r>
                <a:r>
                  <a:rPr lang="en-US" sz="900" dirty="0" smtClean="0"/>
                  <a:t>. </a:t>
                </a:r>
                <a:r>
                  <a:rPr lang="en-US" sz="900" dirty="0"/>
                  <a:t>I can help you find store hours for your local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sz="900" dirty="0" smtClean="0"/>
                  <a:t>Kwik</a:t>
                </a:r>
                <a:r>
                  <a:rPr lang="en-US" sz="900" dirty="0"/>
                  <a:t>-E-Mart. How can I help</a:t>
                </a:r>
                <a:r>
                  <a:rPr lang="en-US" sz="900" dirty="0" smtClean="0"/>
                  <a:t>?</a:t>
                </a:r>
                <a:endParaRPr lang="en-US" sz="9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358456" y="2205687"/>
              <a:ext cx="3619878" cy="644956"/>
              <a:chOff x="4360727" y="1255431"/>
              <a:chExt cx="3619878" cy="644956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5378657" y="1325412"/>
                <a:ext cx="1246918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send_store_hours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360727" y="1255431"/>
                <a:ext cx="3619878" cy="644956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83835" y="1512675"/>
                <a:ext cx="3580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The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{store_name} </a:t>
                </a:r>
                <a:r>
                  <a:rPr lang="en-US" sz="900" dirty="0" smtClean="0"/>
                  <a:t>Kwik</a:t>
                </a:r>
                <a:r>
                  <a:rPr lang="en-US" sz="900" dirty="0"/>
                  <a:t>-E-Mart opens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{open_time} </a:t>
                </a:r>
                <a:r>
                  <a:rPr lang="en-US" sz="900" dirty="0"/>
                  <a:t>and closes at 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{close_time} {date} 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356185" y="3155943"/>
              <a:ext cx="3619878" cy="530352"/>
              <a:chOff x="4360727" y="1255431"/>
              <a:chExt cx="3619878" cy="5303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5378656" y="1325412"/>
                <a:ext cx="139344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send_nearest_store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360727" y="1255431"/>
                <a:ext cx="3619878" cy="530352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383836" y="1512675"/>
                <a:ext cx="32963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/>
                  <a:t>Your nearest Kwik-E-Mart is located </a:t>
                </a:r>
                <a:r>
                  <a:rPr lang="en-US" sz="900" dirty="0" smtClean="0"/>
                  <a:t>at </a:t>
                </a:r>
                <a:r>
                  <a:rPr lang="en-US" sz="900" dirty="0">
                    <a:solidFill>
                      <a:srgbClr val="2C74A5"/>
                    </a:solidFill>
                  </a:rPr>
                  <a:t>{store_name</a:t>
                </a:r>
                <a:r>
                  <a:rPr lang="en-US" sz="900" dirty="0" smtClean="0">
                    <a:solidFill>
                      <a:srgbClr val="2C74A5"/>
                    </a:solidFill>
                  </a:rPr>
                  <a:t>}</a:t>
                </a:r>
                <a:r>
                  <a:rPr lang="en-US" sz="900" dirty="0" smtClean="0"/>
                  <a:t>.</a:t>
                </a:r>
                <a:endParaRPr lang="en-US" sz="9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353914" y="3991595"/>
              <a:ext cx="3619878" cy="526084"/>
              <a:chOff x="4360727" y="1255431"/>
              <a:chExt cx="3619878" cy="526084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385201" y="1282499"/>
                <a:ext cx="10219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DIALOGUE STATE</a:t>
                </a:r>
                <a:r>
                  <a:rPr lang="en-US" sz="10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9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5378658" y="1325412"/>
                <a:ext cx="912525" cy="184321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27432" rtlCol="0" anchor="ctr" anchorCtr="1"/>
              <a:lstStyle/>
              <a:p>
                <a:pPr algn="ctr"/>
                <a:r>
                  <a:rPr lang="en-US" sz="10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say_goodbye</a:t>
                </a:r>
                <a:endParaRPr lang="en-US" sz="10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4360727" y="1255431"/>
                <a:ext cx="3619878" cy="526084"/>
              </a:xfrm>
              <a:prstGeom prst="roundRect">
                <a:avLst>
                  <a:gd name="adj" fmla="val 0"/>
                </a:avLst>
              </a:prstGeom>
              <a:noFill/>
              <a:ln w="635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en-US" sz="9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83836" y="1512675"/>
                <a:ext cx="14381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98463" indent="-398463"/>
                <a:r>
                  <a:rPr lang="en-US" sz="9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REPLY:  	</a:t>
                </a:r>
                <a:r>
                  <a:rPr lang="en-US" sz="900" dirty="0" smtClean="0"/>
                  <a:t>Have a nice day.</a:t>
                </a:r>
                <a:endParaRPr lang="en-US" sz="900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2926991" y="1577916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2926991" y="1663959"/>
              <a:ext cx="1339172" cy="5417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2926991" y="2275668"/>
              <a:ext cx="1339172" cy="8290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926991" y="2418236"/>
              <a:ext cx="1339172" cy="47943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926991" y="2956804"/>
              <a:ext cx="1339172" cy="443567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926991" y="3446576"/>
              <a:ext cx="1339170" cy="197443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2926991" y="2643673"/>
              <a:ext cx="1339172" cy="927879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926992" y="2752531"/>
              <a:ext cx="1339171" cy="1451428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926989" y="4257027"/>
              <a:ext cx="1339172" cy="0"/>
            </a:xfrm>
            <a:prstGeom prst="straightConnector1">
              <a:avLst/>
            </a:prstGeom>
            <a:ln w="19050" cmpd="sng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128397" y="1459067"/>
              <a:ext cx="248855" cy="230832"/>
              <a:chOff x="3103485" y="1459067"/>
              <a:chExt cx="248855" cy="230832"/>
            </a:xfrm>
          </p:grpSpPr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128397" y="1943903"/>
              <a:ext cx="248855" cy="230832"/>
              <a:chOff x="3103485" y="1459067"/>
              <a:chExt cx="248855" cy="230832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128397" y="2178013"/>
              <a:ext cx="248855" cy="230832"/>
              <a:chOff x="3103485" y="1459067"/>
              <a:chExt cx="248855" cy="230832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128397" y="2655057"/>
              <a:ext cx="248855" cy="230832"/>
              <a:chOff x="3103485" y="1459067"/>
              <a:chExt cx="248855" cy="230832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28397" y="2948835"/>
              <a:ext cx="248855" cy="230832"/>
              <a:chOff x="3103485" y="1459067"/>
              <a:chExt cx="248855" cy="230832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28397" y="3477023"/>
              <a:ext cx="248855" cy="230832"/>
              <a:chOff x="3103485" y="1459067"/>
              <a:chExt cx="248855" cy="230832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3128397" y="3226994"/>
              <a:ext cx="248855" cy="230832"/>
              <a:chOff x="3103485" y="1459067"/>
              <a:chExt cx="248855" cy="230832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128397" y="3721356"/>
              <a:ext cx="248855" cy="230832"/>
              <a:chOff x="3103485" y="1459067"/>
              <a:chExt cx="248855" cy="230832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3128397" y="4138283"/>
              <a:ext cx="248855" cy="230832"/>
              <a:chOff x="3103485" y="1459067"/>
              <a:chExt cx="248855" cy="230832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3141307" y="1487200"/>
                <a:ext cx="177759" cy="177759"/>
              </a:xfrm>
              <a:prstGeom prst="ellipse">
                <a:avLst/>
              </a:prstGeom>
              <a:solidFill>
                <a:srgbClr val="FFFFFF"/>
              </a:solidFill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103485" y="1459067"/>
                <a:ext cx="24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76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433847" y="1286712"/>
            <a:ext cx="6450996" cy="3620032"/>
            <a:chOff x="1562452" y="827297"/>
            <a:chExt cx="6450996" cy="3620032"/>
          </a:xfrm>
        </p:grpSpPr>
        <p:grpSp>
          <p:nvGrpSpPr>
            <p:cNvPr id="82" name="Group 81"/>
            <p:cNvGrpSpPr/>
            <p:nvPr/>
          </p:nvGrpSpPr>
          <p:grpSpPr>
            <a:xfrm>
              <a:off x="1562452" y="827297"/>
              <a:ext cx="6450996" cy="690247"/>
              <a:chOff x="1562452" y="827297"/>
              <a:chExt cx="6450996" cy="69024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77262" y="1286712"/>
                <a:ext cx="6719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562452" y="827297"/>
                <a:ext cx="6450996" cy="370291"/>
              </a:xfrm>
              <a:prstGeom prst="roundRect">
                <a:avLst>
                  <a:gd name="adj" fmla="val 34525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Order  one   large      squishee    and a dozen    donuts   from the  Elm Street    Kwik-E-Mart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21526" y="902244"/>
                <a:ext cx="37155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536356" y="902244"/>
                <a:ext cx="548813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127342" y="902244"/>
                <a:ext cx="746794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205497" y="902244"/>
                <a:ext cx="66288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905119" y="902244"/>
                <a:ext cx="567101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097863" y="902244"/>
                <a:ext cx="911590" cy="210625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613242" y="1286712"/>
                <a:ext cx="39504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85346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14869" y="1286712"/>
                <a:ext cx="66312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77428" y="1286712"/>
                <a:ext cx="6524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74387" y="1286712"/>
                <a:ext cx="8350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</a:t>
                </a:r>
                <a:endParaRPr lang="en-US" sz="900" dirty="0">
                  <a:solidFill>
                    <a:srgbClr val="E74C3C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2315571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05379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9817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30105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198270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587553" y="1113231"/>
                <a:ext cx="0" cy="21649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230940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2808292" y="1230627"/>
                <a:ext cx="0" cy="198189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501186" y="1093351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4539477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5198270" y="1098037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6587534" y="1011171"/>
                <a:ext cx="0" cy="637103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2067373" y="3044720"/>
              <a:ext cx="5441155" cy="1402609"/>
              <a:chOff x="1983053" y="3052914"/>
              <a:chExt cx="5441155" cy="140260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983053" y="3059095"/>
                <a:ext cx="5441155" cy="1396428"/>
              </a:xfrm>
              <a:prstGeom prst="roundRect">
                <a:avLst>
                  <a:gd name="adj" fmla="val 10427"/>
                </a:avLst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2083279" y="3343551"/>
                <a:ext cx="1550195" cy="1006198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234955" y="3052914"/>
                <a:ext cx="937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Parse Tree</a:t>
                </a:r>
                <a:endParaRPr lang="en-US" sz="1200" dirty="0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66440" y="3448315"/>
                <a:ext cx="1365469" cy="818136"/>
                <a:chOff x="1819876" y="1772830"/>
                <a:chExt cx="1365469" cy="818136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819876" y="1772830"/>
                  <a:ext cx="136546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squishee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83054" y="1983455"/>
                  <a:ext cx="0" cy="510898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ounded Rectangle 113"/>
                <p:cNvSpPr/>
                <p:nvPr/>
              </p:nvSpPr>
              <p:spPr>
                <a:xfrm>
                  <a:off x="2107862" y="2086340"/>
                  <a:ext cx="900422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one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2213539" y="2258505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ounded Rectangle 115"/>
                <p:cNvSpPr/>
                <p:nvPr/>
              </p:nvSpPr>
              <p:spPr>
                <a:xfrm>
                  <a:off x="2112454" y="2380341"/>
                  <a:ext cx="845558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SIZE: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large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2" name="Rounded Rectangle 131"/>
              <p:cNvSpPr/>
              <p:nvPr/>
            </p:nvSpPr>
            <p:spPr>
              <a:xfrm>
                <a:off x="3732871" y="3353482"/>
                <a:ext cx="1697084" cy="707636"/>
              </a:xfrm>
              <a:prstGeom prst="roundRect">
                <a:avLst>
                  <a:gd name="adj" fmla="val 8682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828633" y="3449792"/>
                <a:ext cx="1508783" cy="524135"/>
                <a:chOff x="1819877" y="1772830"/>
                <a:chExt cx="1508783" cy="52413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1819877" y="1772830"/>
                  <a:ext cx="1171185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PRODUCT: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donuts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983054" y="1983456"/>
                  <a:ext cx="0" cy="209144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5400000">
                  <a:off x="2208947" y="1964504"/>
                  <a:ext cx="0" cy="46337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ounded Rectangle 121"/>
                <p:cNvSpPr/>
                <p:nvPr/>
              </p:nvSpPr>
              <p:spPr>
                <a:xfrm>
                  <a:off x="2107861" y="2086340"/>
                  <a:ext cx="1220799" cy="210625"/>
                </a:xfrm>
                <a:prstGeom prst="roundRect">
                  <a:avLst/>
                </a:prstGeom>
                <a:ln w="12700" cmpd="sng">
                  <a:solidFill>
                    <a:srgbClr val="D9D9D9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36576" rtlCol="0" anchor="ctr" anchorCtr="1"/>
                <a:lstStyle/>
                <a:p>
                  <a:pPr algn="ctr"/>
                  <a:r>
                    <a:rPr lang="en-US" sz="800" dirty="0" smtClean="0">
                      <a:solidFill>
                        <a:srgbClr val="E74C3C"/>
                      </a:solidFill>
                      <a:latin typeface="Arial Narrow"/>
                      <a:cs typeface="Arial Narrow"/>
                      <a:sym typeface="Wingdings"/>
                    </a:rPr>
                    <a:t>QUANTITY:  </a:t>
                  </a:r>
                  <a:r>
                    <a:rPr lang="en-US" sz="1200" dirty="0" smtClean="0">
                      <a:solidFill>
                        <a:srgbClr val="E74C3C"/>
                      </a:solidFill>
                      <a:latin typeface="Consolas"/>
                      <a:cs typeface="Consolas"/>
                    </a:rPr>
                    <a:t>a dozen</a:t>
                  </a:r>
                  <a:endParaRPr lang="en-US" sz="1200" dirty="0">
                    <a:solidFill>
                      <a:srgbClr val="E74C3C"/>
                    </a:solidFill>
                    <a:latin typeface="Consolas"/>
                    <a:cs typeface="Consolas"/>
                  </a:endParaRPr>
                </a:p>
              </p:txBody>
            </p:sp>
          </p:grpSp>
          <p:sp>
            <p:nvSpPr>
              <p:cNvPr id="133" name="Rounded Rectangle 132"/>
              <p:cNvSpPr/>
              <p:nvPr/>
            </p:nvSpPr>
            <p:spPr>
              <a:xfrm>
                <a:off x="5503362" y="3343551"/>
                <a:ext cx="1826570" cy="418274"/>
              </a:xfrm>
              <a:prstGeom prst="roundRect">
                <a:avLst>
                  <a:gd name="adj" fmla="val 17538"/>
                </a:avLst>
              </a:prstGeom>
              <a:solidFill>
                <a:schemeClr val="bg1"/>
              </a:solidFill>
              <a:ln w="3175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5592982" y="3451771"/>
                <a:ext cx="1621461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STORE_NAME: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Elm Street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5" name="Down Arrow 134"/>
            <p:cNvSpPr/>
            <p:nvPr/>
          </p:nvSpPr>
          <p:spPr>
            <a:xfrm>
              <a:off x="4571512" y="1712456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Down Arrow 135"/>
            <p:cNvSpPr/>
            <p:nvPr/>
          </p:nvSpPr>
          <p:spPr>
            <a:xfrm>
              <a:off x="4571512" y="2505334"/>
              <a:ext cx="432877" cy="319548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76448" y="2038918"/>
              <a:ext cx="2023005" cy="4582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3C6F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 defTabSz="914400"/>
              <a:r>
                <a:rPr lang="en-US" sz="1600" b="1" kern="0" dirty="0" smtClean="0">
                  <a:solidFill>
                    <a:srgbClr val="3C6FA5"/>
                  </a:solidFill>
                  <a:latin typeface="Arial Narrow"/>
                  <a:cs typeface="Arial Narrow"/>
                  <a:sym typeface="Arial"/>
                </a:rPr>
                <a:t>Language Parser</a:t>
              </a:r>
              <a:endParaRPr lang="en-US" sz="1600" b="1" kern="0" dirty="0">
                <a:solidFill>
                  <a:srgbClr val="3C6FA5"/>
                </a:solidFill>
                <a:latin typeface="Arial Narrow"/>
                <a:cs typeface="Arial Narrow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9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14</a:t>
            </a:fld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99969" y="1468419"/>
            <a:ext cx="6823434" cy="597085"/>
          </a:xfrm>
          <a:prstGeom prst="roundRect">
            <a:avLst>
              <a:gd name="adj" fmla="val 34525"/>
            </a:avLst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637568" y="3379630"/>
            <a:ext cx="5441155" cy="1402609"/>
            <a:chOff x="1983053" y="3052914"/>
            <a:chExt cx="5441155" cy="1402609"/>
          </a:xfrm>
        </p:grpSpPr>
        <p:sp>
          <p:nvSpPr>
            <p:cNvPr id="85" name="Rounded Rectangle 84"/>
            <p:cNvSpPr/>
            <p:nvPr/>
          </p:nvSpPr>
          <p:spPr>
            <a:xfrm>
              <a:off x="1983053" y="3059095"/>
              <a:ext cx="5441155" cy="139642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083279" y="3343551"/>
              <a:ext cx="1550195" cy="1006198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34955" y="305291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Entities</a:t>
              </a:r>
              <a:endParaRPr lang="en-US" sz="1200" dirty="0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166440" y="3448315"/>
              <a:ext cx="1365469" cy="818136"/>
              <a:chOff x="1819876" y="1772830"/>
              <a:chExt cx="1365469" cy="81813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819876" y="1772830"/>
                <a:ext cx="136546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squishee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983054" y="1983455"/>
                <a:ext cx="0" cy="510898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4" name="Rounded Rectangle 113"/>
              <p:cNvSpPr/>
              <p:nvPr/>
            </p:nvSpPr>
            <p:spPr>
              <a:xfrm>
                <a:off x="2107862" y="2086340"/>
                <a:ext cx="900422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one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 rot="5400000">
                <a:off x="2213539" y="2258505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6" name="Rounded Rectangle 115"/>
              <p:cNvSpPr/>
              <p:nvPr/>
            </p:nvSpPr>
            <p:spPr>
              <a:xfrm>
                <a:off x="2112454" y="2380341"/>
                <a:ext cx="845558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SIZE: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large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2" name="Rounded Rectangle 131"/>
            <p:cNvSpPr/>
            <p:nvPr/>
          </p:nvSpPr>
          <p:spPr>
            <a:xfrm>
              <a:off x="3732871" y="3353482"/>
              <a:ext cx="1697084" cy="707636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828633" y="3449792"/>
              <a:ext cx="1508783" cy="524135"/>
              <a:chOff x="1819877" y="1772830"/>
              <a:chExt cx="1508783" cy="524135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819877" y="1772830"/>
                <a:ext cx="1171185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PRODUCT: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donuts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983054" y="1983456"/>
                <a:ext cx="0" cy="209144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2208947" y="1964504"/>
                <a:ext cx="0" cy="463370"/>
              </a:xfrm>
              <a:prstGeom prst="line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2107861" y="2086340"/>
                <a:ext cx="1220799" cy="210625"/>
              </a:xfrm>
              <a:prstGeom prst="roundRect">
                <a:avLst/>
              </a:prstGeom>
              <a:ln w="12700" cmpd="sng">
                <a:solidFill>
                  <a:srgbClr val="D9D9D9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36576" rtlCol="0" anchor="ctr" anchorCtr="1"/>
              <a:lstStyle/>
              <a:p>
                <a:pPr algn="ctr"/>
                <a:r>
                  <a:rPr lang="en-US" sz="800" dirty="0" smtClean="0">
                    <a:solidFill>
                      <a:srgbClr val="E74C3C"/>
                    </a:solidFill>
                    <a:latin typeface="Arial Narrow"/>
                    <a:cs typeface="Arial Narrow"/>
                    <a:sym typeface="Wingdings"/>
                  </a:rPr>
                  <a:t>QUANTITY:  </a:t>
                </a:r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a dozen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503362" y="3343551"/>
              <a:ext cx="1826570" cy="418274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592982" y="3451771"/>
              <a:ext cx="1621461" cy="210625"/>
            </a:xfrm>
            <a:prstGeom prst="roundRect">
              <a:avLst/>
            </a:prstGeom>
            <a:ln w="12700" cmpd="sng">
              <a:solidFill>
                <a:srgbClr val="D9D9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36576" rtlCol="0" anchor="ctr" anchorCtr="1"/>
            <a:lstStyle/>
            <a:p>
              <a:pPr algn="ctr"/>
              <a:r>
                <a:rPr lang="en-US" sz="800" dirty="0" smtClean="0">
                  <a:solidFill>
                    <a:srgbClr val="E74C3C"/>
                  </a:solidFill>
                  <a:latin typeface="Arial Narrow"/>
                  <a:cs typeface="Arial Narrow"/>
                  <a:sym typeface="Wingdings"/>
                </a:rPr>
                <a:t>STORE_NAME: 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Elm Street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4442907" y="2171871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>
            <a:off x="4442907" y="2964749"/>
            <a:ext cx="432877" cy="31954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8473" y="2511428"/>
            <a:ext cx="2414177" cy="458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3C6F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US" sz="1600" b="1" kern="0" dirty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Natural </a:t>
            </a:r>
            <a:r>
              <a:rPr lang="en-US" sz="1600" b="1" kern="0" smtClean="0">
                <a:solidFill>
                  <a:srgbClr val="3C6FA5"/>
                </a:solidFill>
                <a:latin typeface="Arial Narrow"/>
                <a:cs typeface="Arial Narrow"/>
                <a:sym typeface="Arial"/>
              </a:rPr>
              <a:t>Language Processor</a:t>
            </a:r>
            <a:endParaRPr lang="en-US" sz="1600" b="1" kern="0" dirty="0">
              <a:solidFill>
                <a:srgbClr val="3C6FA5"/>
              </a:solidFill>
              <a:latin typeface="Arial Narrow"/>
              <a:cs typeface="Arial Narrow"/>
              <a:sym typeface="Arial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080806" y="3379630"/>
            <a:ext cx="1434082" cy="652138"/>
            <a:chOff x="5852160" y="2867464"/>
            <a:chExt cx="1434082" cy="652138"/>
          </a:xfrm>
        </p:grpSpPr>
        <p:sp>
          <p:nvSpPr>
            <p:cNvPr id="95" name="Rounded Rectangle 94"/>
            <p:cNvSpPr/>
            <p:nvPr/>
          </p:nvSpPr>
          <p:spPr>
            <a:xfrm>
              <a:off x="5852160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198280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Domain</a:t>
              </a:r>
              <a:endParaRPr lang="en-US" sz="1200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104967" y="3213462"/>
              <a:ext cx="928467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>
                  <a:solidFill>
                    <a:srgbClr val="E74C3C"/>
                  </a:solidFill>
                  <a:latin typeface="Consolas"/>
                  <a:cs typeface="Consolas"/>
                </a:rPr>
                <a:t>Ordering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80805" y="4130101"/>
            <a:ext cx="1434082" cy="652138"/>
            <a:chOff x="3847514" y="2867464"/>
            <a:chExt cx="1434082" cy="652138"/>
          </a:xfrm>
        </p:grpSpPr>
        <p:sp>
          <p:nvSpPr>
            <p:cNvPr id="98" name="Rounded Rectangle 97"/>
            <p:cNvSpPr/>
            <p:nvPr/>
          </p:nvSpPr>
          <p:spPr>
            <a:xfrm>
              <a:off x="3847514" y="2867464"/>
              <a:ext cx="1434082" cy="652138"/>
            </a:xfrm>
            <a:prstGeom prst="roundRect">
              <a:avLst>
                <a:gd name="adj" fmla="val 10427"/>
              </a:avLst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193634" y="2867464"/>
              <a:ext cx="7418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200" dirty="0" smtClean="0"/>
                <a:t>Intent</a:t>
              </a:r>
              <a:endParaRPr lang="en-US" sz="12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70195" y="3193533"/>
              <a:ext cx="1188720" cy="237141"/>
            </a:xfrm>
            <a:prstGeom prst="roundRect">
              <a:avLst>
                <a:gd name="adj" fmla="val 17538"/>
              </a:avLst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ctr" anchorCtr="0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Build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Rounded Rectangle 101"/>
          <p:cNvSpPr/>
          <p:nvPr/>
        </p:nvSpPr>
        <p:spPr>
          <a:xfrm>
            <a:off x="1365127" y="1735099"/>
            <a:ext cx="6550809" cy="237141"/>
          </a:xfrm>
          <a:prstGeom prst="roundRect">
            <a:avLst>
              <a:gd name="adj" fmla="val 17538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ctr" anchorCtr="0"/>
          <a:lstStyle/>
          <a:p>
            <a:pPr algn="ctr"/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Order one </a:t>
            </a:r>
            <a:r>
              <a:rPr lang="en-US" sz="1200" dirty="0">
                <a:solidFill>
                  <a:srgbClr val="E74C3C"/>
                </a:solidFill>
                <a:latin typeface="Consolas"/>
                <a:cs typeface="Consolas"/>
              </a:rPr>
              <a:t>large squishee and a dozen donuts from the Elm Street </a:t>
            </a:r>
            <a:r>
              <a:rPr lang="en-US" sz="1200" dirty="0" smtClean="0">
                <a:solidFill>
                  <a:srgbClr val="E74C3C"/>
                </a:solidFill>
                <a:latin typeface="Consolas"/>
                <a:cs typeface="Consolas"/>
              </a:rPr>
              <a:t>Kwik-E-Mart</a:t>
            </a:r>
            <a:endParaRPr lang="en-US" sz="1200" dirty="0">
              <a:solidFill>
                <a:srgbClr val="E74C3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2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PROPRIETARY &amp; CONFIDENTIAL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6224" y="1869727"/>
            <a:ext cx="7849645" cy="2108284"/>
            <a:chOff x="436224" y="1869727"/>
            <a:chExt cx="7849645" cy="2108284"/>
          </a:xfrm>
        </p:grpSpPr>
        <p:sp>
          <p:nvSpPr>
            <p:cNvPr id="98" name="Rounded Rectangle 97"/>
            <p:cNvSpPr/>
            <p:nvPr/>
          </p:nvSpPr>
          <p:spPr>
            <a:xfrm>
              <a:off x="2397211" y="2472933"/>
              <a:ext cx="5888657" cy="1505078"/>
            </a:xfrm>
            <a:prstGeom prst="roundRect">
              <a:avLst>
                <a:gd name="adj" fmla="val 3581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177231" y="3264211"/>
              <a:ext cx="1141163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78837" y="1869727"/>
              <a:ext cx="7107032" cy="411076"/>
            </a:xfrm>
            <a:prstGeom prst="roundRect">
              <a:avLst>
                <a:gd name="adj" fmla="val 11698"/>
              </a:avLst>
            </a:prstGeom>
            <a:solidFill>
              <a:srgbClr val="F2F2F2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74320" rtlCol="0" anchor="ctr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rgbClr val="2C74A5"/>
                  </a:solidFill>
                  <a:cs typeface="Arial Narrow"/>
                </a:rPr>
                <a:t>“Order one large squishee and a dozen donuts from the Elm Street Kwik-E-Mart”</a:t>
              </a:r>
              <a:endParaRPr lang="en-US" sz="1400" dirty="0">
                <a:solidFill>
                  <a:srgbClr val="2C74A5"/>
                </a:solidFill>
                <a:cs typeface="Arial Narrow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6224" y="1869727"/>
              <a:ext cx="56457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A6A6A6"/>
                  </a:solidFill>
                  <a:latin typeface="Arial Narrow"/>
                  <a:cs typeface="Arial Narrow"/>
                </a:defRPr>
              </a:lvl1pPr>
            </a:lstStyle>
            <a:p>
              <a:r>
                <a:rPr lang="en-US" b="1" dirty="0"/>
                <a:t>INPUT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4" y="2472933"/>
              <a:ext cx="7040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A6A6A6"/>
                  </a:solidFill>
                  <a:latin typeface="Arial Narrow"/>
                  <a:cs typeface="Arial Narrow"/>
                </a:rPr>
                <a:t>OUTPUT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193238" y="2486004"/>
              <a:ext cx="23185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RESOLVED ENTITY GROUPS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54879" y="2872323"/>
              <a:ext cx="2160018" cy="1043789"/>
              <a:chOff x="2630728" y="2809017"/>
              <a:chExt cx="2160018" cy="104378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630728" y="2809017"/>
                <a:ext cx="2160018" cy="1043789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2937655" y="3340582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935666" y="3105523"/>
                <a:ext cx="1989" cy="565404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937655" y="3670927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ounded Rectangle 122"/>
              <p:cNvSpPr/>
              <p:nvPr/>
            </p:nvSpPr>
            <p:spPr>
              <a:xfrm>
                <a:off x="3065412" y="3544705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SIZE: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LARGE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2695420" y="2877360"/>
                <a:ext cx="2054763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SIGNATURE SQUISHEE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06541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72565" y="2870426"/>
              <a:ext cx="1870063" cy="1045686"/>
              <a:chOff x="4937376" y="2807120"/>
              <a:chExt cx="1870063" cy="104568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937376" y="2807120"/>
                <a:ext cx="1870063" cy="1045686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5238336" y="3345570"/>
                <a:ext cx="181100" cy="0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238336" y="3118798"/>
                <a:ext cx="0" cy="226772"/>
              </a:xfrm>
              <a:prstGeom prst="line">
                <a:avLst/>
              </a:prstGeom>
              <a:ln w="6350">
                <a:solidFill>
                  <a:srgbClr val="2C74A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ounded Rectangle 116"/>
              <p:cNvSpPr/>
              <p:nvPr/>
            </p:nvSpPr>
            <p:spPr>
              <a:xfrm>
                <a:off x="5384967" y="3217012"/>
                <a:ext cx="1371600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QUANTITY: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12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000813" y="2877360"/>
                <a:ext cx="1688379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PRODUCT: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GLAZED DONUT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601802" y="2870426"/>
              <a:ext cx="1626939" cy="1054597"/>
              <a:chOff x="5598522" y="4897443"/>
              <a:chExt cx="1626939" cy="1054597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5598522" y="4897443"/>
                <a:ext cx="1626939" cy="1054597"/>
              </a:xfrm>
              <a:prstGeom prst="rect">
                <a:avLst/>
              </a:prstGeom>
              <a:noFill/>
              <a:ln w="3175">
                <a:solidFill>
                  <a:srgbClr val="2C74A5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C74A5"/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5661712" y="4961361"/>
                <a:ext cx="1486376" cy="2433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6350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2880" rIns="36576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800" dirty="0" smtClean="0">
                    <a:solidFill>
                      <a:srgbClr val="E84C3B"/>
                    </a:solidFill>
                    <a:cs typeface="Arial Narrow"/>
                  </a:rPr>
                  <a:t>STORE:</a:t>
                </a:r>
                <a:r>
                  <a:rPr lang="en-US" sz="800" dirty="0" smtClean="0">
                    <a:solidFill>
                      <a:srgbClr val="0070C0"/>
                    </a:solidFill>
                    <a:cs typeface="Arial Narrow"/>
                  </a:rPr>
                  <a:t>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23 </a:t>
                </a:r>
                <a:r>
                  <a:rPr lang="en-US" sz="800" b="1" dirty="0">
                    <a:solidFill>
                      <a:srgbClr val="2C74A5"/>
                    </a:solidFill>
                    <a:cs typeface="Arial Narrow"/>
                  </a:rPr>
                  <a:t>ELM </a:t>
                </a:r>
                <a:r>
                  <a:rPr lang="en-US" sz="800" b="1" dirty="0" smtClean="0">
                    <a:solidFill>
                      <a:srgbClr val="2C74A5"/>
                    </a:solidFill>
                    <a:cs typeface="Arial Narrow"/>
                  </a:rPr>
                  <a:t>STREET</a:t>
                </a:r>
                <a:endParaRPr lang="en-US" sz="800" b="1" dirty="0">
                  <a:solidFill>
                    <a:srgbClr val="2C74A5"/>
                  </a:solidFill>
                  <a:cs typeface="Arial Narrow"/>
                </a:endParaRP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1178836" y="2479197"/>
              <a:ext cx="1139558" cy="711660"/>
            </a:xfrm>
            <a:prstGeom prst="roundRect">
              <a:avLst>
                <a:gd name="adj" fmla="val 8760"/>
              </a:avLst>
            </a:prstGeom>
            <a:solidFill>
              <a:srgbClr val="F2F2F2"/>
            </a:solidFill>
            <a:ln w="3175">
              <a:solidFill>
                <a:srgbClr val="2C74A5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17217" y="2844417"/>
              <a:ext cx="1017502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ORDERING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31901" y="3628821"/>
              <a:ext cx="1002818" cy="24339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2880" rIns="36576" rtlCol="0" anchor="ctr"/>
            <a:lstStyle/>
            <a:p>
              <a:pPr>
                <a:spcAft>
                  <a:spcPts val="600"/>
                </a:spcAft>
              </a:pPr>
              <a:r>
                <a:rPr lang="en-US" sz="800" dirty="0" smtClean="0">
                  <a:solidFill>
                    <a:srgbClr val="E84C3B"/>
                  </a:solidFill>
                  <a:cs typeface="Arial Narrow"/>
                </a:rPr>
                <a:t>BUILD ORDER</a:t>
              </a:r>
              <a:endParaRPr lang="en-US" sz="800" dirty="0">
                <a:solidFill>
                  <a:srgbClr val="E84C3B"/>
                </a:solidFill>
                <a:cs typeface="Arial Narrow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21850" y="2459703"/>
              <a:ext cx="8082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DOMAIN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80194" y="3246472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C74A5"/>
                  </a:solidFill>
                </a:rPr>
                <a:t>INTENT</a:t>
              </a:r>
              <a:endParaRPr lang="en-US" sz="1200" b="1" dirty="0">
                <a:solidFill>
                  <a:srgbClr val="2C74A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8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80290" y="830438"/>
            <a:ext cx="3159727" cy="4027459"/>
            <a:chOff x="3180290" y="830438"/>
            <a:chExt cx="3159727" cy="4027459"/>
          </a:xfrm>
        </p:grpSpPr>
        <p:sp>
          <p:nvSpPr>
            <p:cNvPr id="6" name="Rounded Rectangle 5"/>
            <p:cNvSpPr/>
            <p:nvPr/>
          </p:nvSpPr>
          <p:spPr>
            <a:xfrm>
              <a:off x="3180290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</a:t>
              </a:r>
              <a:r>
                <a:rPr lang="en-US" sz="900" dirty="0" smtClean="0"/>
                <a:t>opens at </a:t>
              </a:r>
              <a:r>
                <a:rPr lang="en-US" sz="900" b="1" dirty="0" smtClean="0"/>
                <a:t>7am</a:t>
              </a:r>
              <a:r>
                <a:rPr lang="en-US" sz="900" dirty="0" smtClean="0"/>
                <a:t> </a:t>
              </a:r>
              <a:br>
                <a:rPr lang="en-US" sz="900" dirty="0" smtClean="0"/>
              </a:br>
              <a:r>
                <a:rPr lang="en-US" sz="900" dirty="0" smtClean="0"/>
                <a:t>and closes </a:t>
              </a:r>
              <a:r>
                <a:rPr lang="en-US" sz="900" dirty="0"/>
                <a:t>at </a:t>
              </a:r>
              <a:r>
                <a:rPr lang="en-US" sz="900" b="1" dirty="0" smtClean="0"/>
                <a:t>9pm </a:t>
              </a:r>
              <a:r>
                <a:rPr lang="en-US" sz="900" dirty="0"/>
                <a:t>today.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80290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876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74071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80290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10393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80290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dirty="0" smtClean="0"/>
                <a:t>and closes at </a:t>
              </a:r>
              <a:r>
                <a:rPr lang="en-US" sz="900" b="1" dirty="0" smtClean="0"/>
                <a:t>10pm</a:t>
              </a:r>
              <a:r>
                <a:rPr lang="en-US" sz="900" dirty="0" smtClean="0"/>
                <a:t> tomorrow.</a:t>
              </a:r>
              <a:endParaRPr lang="en-US" sz="900" dirty="0"/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51040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80290" y="4583577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577874" y="4216353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10190" y="2406692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10190" y="1327050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1526717" y="1917163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03971" y="957438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8541" y="3561641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3503971" y="3153594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78541" y="4451414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31" name="Rounded Rectangle 30"/>
          <p:cNvSpPr/>
          <p:nvPr/>
        </p:nvSpPr>
        <p:spPr>
          <a:xfrm>
            <a:off x="3352800" y="4042026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36140" y="302687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Ok, I got the </a:t>
            </a:r>
            <a:r>
              <a:rPr lang="en-US" sz="900" b="1" dirty="0" smtClean="0"/>
              <a:t>Saag Paneer </a:t>
            </a:r>
            <a:r>
              <a:rPr lang="en-US" sz="900" dirty="0" smtClean="0"/>
              <a:t>with a side of </a:t>
            </a:r>
            <a:r>
              <a:rPr lang="en-US" sz="900" b="1" dirty="0" smtClean="0"/>
              <a:t>Peas Pulav and Raita </a:t>
            </a:r>
            <a:r>
              <a:rPr lang="en-US" sz="900" dirty="0" smtClean="0"/>
              <a:t>and a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$14.75.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767790" y="2171980"/>
            <a:ext cx="2743200" cy="283464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Great, what can I get you from </a:t>
            </a:r>
            <a:r>
              <a:rPr lang="en-US" sz="900" b="1" dirty="0" smtClean="0"/>
              <a:t>Little India?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84317" y="2544565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want Saag Paneer with Peas Pulav, cucumber raita and one garlic </a:t>
            </a:r>
            <a:r>
              <a:rPr lang="en-US" sz="900" dirty="0" smtClean="0">
                <a:solidFill>
                  <a:srgbClr val="FFFFFF"/>
                </a:solidFill>
              </a:rPr>
              <a:t>naan.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13500" y="1753280"/>
            <a:ext cx="1514017" cy="32957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How about </a:t>
            </a:r>
            <a:r>
              <a:rPr lang="en-US" sz="900" smtClean="0">
                <a:solidFill>
                  <a:srgbClr val="FFFFFF"/>
                </a:solidFill>
              </a:rPr>
              <a:t>Little India?</a:t>
            </a:r>
            <a:endParaRPr lang="en-US" sz="900" dirty="0" smtClean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36141" y="1142263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I found </a:t>
            </a:r>
            <a:r>
              <a:rPr lang="en-US" sz="900" b="1" dirty="0" smtClean="0"/>
              <a:t>Garlic Naan </a:t>
            </a:r>
            <a:r>
              <a:rPr lang="en-US" sz="900" dirty="0" smtClean="0"/>
              <a:t>at </a:t>
            </a:r>
            <a:r>
              <a:rPr lang="en-US" sz="900" b="1" dirty="0" smtClean="0"/>
              <a:t>Punjab Kabab House</a:t>
            </a:r>
            <a:r>
              <a:rPr lang="en-US" sz="900" dirty="0" smtClean="0"/>
              <a:t>,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and </a:t>
            </a:r>
            <a:r>
              <a:rPr lang="en-US" sz="900" b="1" dirty="0" smtClean="0"/>
              <a:t>Urban Curry. </a:t>
            </a:r>
            <a:r>
              <a:rPr lang="en-US" sz="900" dirty="0" smtClean="0"/>
              <a:t>Which one would you like to order form?</a:t>
            </a:r>
            <a:endParaRPr lang="en-US" sz="900" dirty="0"/>
          </a:p>
        </p:txBody>
      </p:sp>
      <p:sp>
        <p:nvSpPr>
          <p:cNvPr id="25" name="Rounded Rectangle 24"/>
          <p:cNvSpPr/>
          <p:nvPr/>
        </p:nvSpPr>
        <p:spPr>
          <a:xfrm>
            <a:off x="5184317" y="663834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What are some good places that have garlic naan?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84317" y="3769372"/>
            <a:ext cx="2743200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Could you also add a mango lassi to my order?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736139" y="4136962"/>
            <a:ext cx="2742927" cy="502920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I’ve added a </a:t>
            </a:r>
            <a:r>
              <a:rPr lang="en-US" sz="900" b="1" dirty="0" smtClean="0"/>
              <a:t>Mango Lassi </a:t>
            </a:r>
            <a:r>
              <a:rPr lang="en-US" sz="900" dirty="0" smtClean="0"/>
              <a:t>to your order from </a:t>
            </a:r>
            <a:r>
              <a:rPr lang="en-US" sz="900" b="1" dirty="0" smtClean="0"/>
              <a:t>Little India</a:t>
            </a:r>
            <a:r>
              <a:rPr lang="en-US" sz="900" dirty="0" smtClean="0"/>
              <a:t>. The total price is now </a:t>
            </a:r>
            <a:r>
              <a:rPr lang="en-US" sz="900" b="1" dirty="0" smtClean="0"/>
              <a:t>$17.75.</a:t>
            </a:r>
            <a:r>
              <a:rPr lang="en-US" sz="900" dirty="0" smtClean="0"/>
              <a:t> Would you like to place the order?</a:t>
            </a:r>
            <a:endParaRPr lang="en-US" sz="9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736138" y="5123796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Little India </a:t>
            </a:r>
            <a:r>
              <a:rPr lang="en-US" sz="900" dirty="0" smtClean="0"/>
              <a:t>will </a:t>
            </a:r>
            <a:r>
              <a:rPr lang="en-US" sz="900" dirty="0"/>
              <a:t>be delivered in </a:t>
            </a:r>
            <a:r>
              <a:rPr lang="en-US" sz="900" dirty="0" smtClean="0"/>
              <a:t>30-45 minutes.</a:t>
            </a:r>
            <a:endParaRPr lang="en-US" sz="900" dirty="0"/>
          </a:p>
        </p:txBody>
      </p:sp>
      <p:sp>
        <p:nvSpPr>
          <p:cNvPr id="35" name="Rounded Rectangle 34"/>
          <p:cNvSpPr/>
          <p:nvPr/>
        </p:nvSpPr>
        <p:spPr>
          <a:xfrm>
            <a:off x="7161571" y="4740107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Yes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7490" y="2113088"/>
            <a:ext cx="2742927" cy="658368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Sure, I got the </a:t>
            </a:r>
            <a:r>
              <a:rPr lang="en-US" sz="900" b="1" dirty="0" smtClean="0"/>
              <a:t>Grilled Chicken Sandwich </a:t>
            </a:r>
            <a:r>
              <a:rPr lang="en-US" sz="900" dirty="0" smtClean="0"/>
              <a:t>on </a:t>
            </a:r>
            <a:r>
              <a:rPr lang="en-US" sz="900" b="1" dirty="0"/>
              <a:t>s</a:t>
            </a:r>
            <a:r>
              <a:rPr lang="en-US" sz="900" b="1" dirty="0" smtClean="0"/>
              <a:t>ourdough </a:t>
            </a:r>
            <a:r>
              <a:rPr lang="en-US" sz="900" b="1" dirty="0"/>
              <a:t>b</a:t>
            </a:r>
            <a:r>
              <a:rPr lang="en-US" sz="900" b="1" dirty="0" smtClean="0"/>
              <a:t>read </a:t>
            </a:r>
            <a:r>
              <a:rPr lang="en-US" sz="900" dirty="0"/>
              <a:t>from </a:t>
            </a:r>
            <a:r>
              <a:rPr lang="en-US" sz="900" b="1" dirty="0"/>
              <a:t>Sam's Sandwiches &amp; </a:t>
            </a:r>
            <a:r>
              <a:rPr lang="en-US" sz="900" b="1" dirty="0" smtClean="0"/>
              <a:t>Coffee </a:t>
            </a:r>
            <a:r>
              <a:rPr lang="en-US" sz="900" dirty="0" smtClean="0"/>
              <a:t>for a total price of</a:t>
            </a:r>
            <a:r>
              <a:rPr lang="en-US" sz="900" b="1" dirty="0" smtClean="0"/>
              <a:t> $5.95</a:t>
            </a:r>
            <a:r>
              <a:rPr lang="en-US" sz="900" dirty="0" smtClean="0"/>
              <a:t>. Would you like to place the order?</a:t>
            </a:r>
            <a:endParaRPr lang="en-US" sz="9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97490" y="1033446"/>
            <a:ext cx="2742927" cy="502920"/>
          </a:xfrm>
          <a:prstGeom prst="roundRect">
            <a:avLst>
              <a:gd name="adj" fmla="val 12658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Hello, </a:t>
            </a:r>
            <a:r>
              <a:rPr lang="en-US" sz="900" dirty="0" smtClean="0"/>
              <a:t>John. </a:t>
            </a:r>
            <a:r>
              <a:rPr lang="en-US" sz="900" dirty="0"/>
              <a:t>Some </a:t>
            </a:r>
            <a:r>
              <a:rPr lang="en-US" sz="900" dirty="0" smtClean="0"/>
              <a:t>nearby popular restaurants </a:t>
            </a:r>
            <a:r>
              <a:rPr lang="en-US" sz="900" dirty="0"/>
              <a:t>you can order delivery from are </a:t>
            </a:r>
            <a:r>
              <a:rPr lang="en-US" sz="900" dirty="0" smtClean="0"/>
              <a:t>Palmyra, Boulevard Cafe and Sallys.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6" name="Rounded Rectangle 45"/>
          <p:cNvSpPr/>
          <p:nvPr/>
        </p:nvSpPr>
        <p:spPr>
          <a:xfrm>
            <a:off x="1514017" y="1623559"/>
            <a:ext cx="2743200" cy="393192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I </a:t>
            </a:r>
            <a:r>
              <a:rPr lang="en-US" sz="900" dirty="0" smtClean="0">
                <a:solidFill>
                  <a:srgbClr val="FFFFFF"/>
                </a:solidFill>
              </a:rPr>
              <a:t>would like a </a:t>
            </a:r>
            <a:r>
              <a:rPr lang="en-US" sz="900" dirty="0">
                <a:solidFill>
                  <a:srgbClr val="FFFFFF"/>
                </a:solidFill>
              </a:rPr>
              <a:t>grilled chicken sandwich with sourdough </a:t>
            </a:r>
            <a:r>
              <a:rPr lang="en-US" sz="900" dirty="0" smtClean="0">
                <a:solidFill>
                  <a:srgbClr val="FFFFFF"/>
                </a:solidFill>
              </a:rPr>
              <a:t>from </a:t>
            </a:r>
            <a:r>
              <a:rPr lang="en-US" sz="900" dirty="0">
                <a:solidFill>
                  <a:srgbClr val="FFFFFF"/>
                </a:solidFill>
              </a:rPr>
              <a:t>Sams.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491271" y="663834"/>
            <a:ext cx="765946" cy="282419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>
                <a:solidFill>
                  <a:srgbClr val="FFFFFF"/>
                </a:solidFill>
              </a:rPr>
              <a:t>H</a:t>
            </a:r>
            <a:r>
              <a:rPr lang="en-US" sz="900" dirty="0" smtClean="0">
                <a:solidFill>
                  <a:srgbClr val="FFFFFF"/>
                </a:solidFill>
              </a:rPr>
              <a:t>ello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5841" y="3268037"/>
            <a:ext cx="2742927" cy="393192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/>
              <a:t>Great, your order from </a:t>
            </a:r>
            <a:r>
              <a:rPr lang="en-US" sz="900" b="1" dirty="0" smtClean="0"/>
              <a:t>Sam’s Sandwiches &amp; Coffee</a:t>
            </a:r>
            <a:r>
              <a:rPr lang="en-US" sz="900" dirty="0" smtClean="0"/>
              <a:t> will </a:t>
            </a:r>
            <a:r>
              <a:rPr lang="en-US" sz="900" dirty="0"/>
              <a:t>be delivered in </a:t>
            </a:r>
            <a:r>
              <a:rPr lang="en-US" sz="900" dirty="0" smtClean="0"/>
              <a:t>15-30 minutes.</a:t>
            </a:r>
            <a:endParaRPr lang="en-US" sz="900" dirty="0"/>
          </a:p>
        </p:txBody>
      </p:sp>
      <p:sp>
        <p:nvSpPr>
          <p:cNvPr id="49" name="Rounded Rectangle 48"/>
          <p:cNvSpPr/>
          <p:nvPr/>
        </p:nvSpPr>
        <p:spPr>
          <a:xfrm>
            <a:off x="3491271" y="2859990"/>
            <a:ext cx="765946" cy="283464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dirty="0" smtClean="0">
                <a:solidFill>
                  <a:srgbClr val="FFFFFF"/>
                </a:solidFill>
              </a:rPr>
              <a:t>Sure!</a:t>
            </a:r>
          </a:p>
          <a:p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5841" y="4157810"/>
            <a:ext cx="1130103" cy="283464"/>
          </a:xfrm>
          <a:prstGeom prst="roundRect">
            <a:avLst>
              <a:gd name="adj" fmla="val 19965"/>
            </a:avLst>
          </a:prstGeom>
          <a:solidFill>
            <a:schemeClr val="lt1">
              <a:alpha val="7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900" dirty="0" smtClean="0"/>
              <a:t>Have a nice day.</a:t>
            </a:r>
            <a:endParaRPr lang="en-US" sz="900" dirty="0"/>
          </a:p>
        </p:txBody>
      </p:sp>
      <p:sp>
        <p:nvSpPr>
          <p:cNvPr id="51" name="Rounded Rectangle 50"/>
          <p:cNvSpPr/>
          <p:nvPr/>
        </p:nvSpPr>
        <p:spPr>
          <a:xfrm>
            <a:off x="3340100" y="3748422"/>
            <a:ext cx="917117" cy="279085"/>
          </a:xfrm>
          <a:prstGeom prst="roundRect">
            <a:avLst>
              <a:gd name="adj" fmla="val 34525"/>
            </a:avLst>
          </a:prstGeom>
          <a:solidFill>
            <a:srgbClr val="1C73E1">
              <a:alpha val="7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576" bIns="36576" rtlCol="0" anchor="t" anchorCtr="0"/>
          <a:lstStyle/>
          <a:p>
            <a:r>
              <a:rPr lang="en-US" sz="900" smtClean="0">
                <a:solidFill>
                  <a:srgbClr val="FFFFFF"/>
                </a:solidFill>
              </a:rPr>
              <a:t>Thank you</a:t>
            </a:r>
            <a:endParaRPr lang="en-US" sz="900" dirty="0">
              <a:solidFill>
                <a:srgbClr val="FFFFFF"/>
              </a:solidFill>
            </a:endParaRPr>
          </a:p>
          <a:p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>
          <a:xfrm>
            <a:off x="965200" y="11303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248023" y="1914072"/>
            <a:ext cx="6125668" cy="2025464"/>
            <a:chOff x="2057722" y="1430011"/>
            <a:chExt cx="6125668" cy="2025464"/>
          </a:xfrm>
        </p:grpSpPr>
        <p:sp>
          <p:nvSpPr>
            <p:cNvPr id="4" name="Rectangle 3"/>
            <p:cNvSpPr/>
            <p:nvPr/>
          </p:nvSpPr>
          <p:spPr>
            <a:xfrm>
              <a:off x="5186045" y="1430011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my_app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6045" y="2021506"/>
              <a:ext cx="914399" cy="229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27432" rtlCol="0" anchor="ctr" anchorCtr="1"/>
            <a:lstStyle/>
            <a:p>
              <a:pPr algn="ctr"/>
              <a:r>
                <a:rPr lang="en-US" sz="1200" b="1" dirty="0" smtClean="0">
                  <a:solidFill>
                    <a:srgbClr val="2C74A5"/>
                  </a:solidFill>
                  <a:latin typeface="Arial Narrow"/>
                  <a:cs typeface="Arial Narrow"/>
                </a:rPr>
                <a:t>store_info</a:t>
              </a:r>
              <a:endParaRPr lang="en-US" sz="2000" b="1" dirty="0">
                <a:solidFill>
                  <a:srgbClr val="2C74A5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057722" y="2003305"/>
              <a:ext cx="808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DOMAINS: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57722" y="2590891"/>
              <a:ext cx="759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INTENTS: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57722" y="3178476"/>
              <a:ext cx="7876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A6A6A6"/>
                  </a:solidFill>
                  <a:latin typeface="Arial Narrow"/>
                  <a:cs typeface="Arial Narrow"/>
                </a:rPr>
                <a:t>ENTITIES: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72347" y="2613001"/>
              <a:ext cx="5311043" cy="229465"/>
              <a:chOff x="2872347" y="2561910"/>
              <a:chExt cx="5311043" cy="22946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72347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greet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685231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get_store_hours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86045" y="2561910"/>
                <a:ext cx="137157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find_nearest_store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86859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exit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499743" y="2561910"/>
                <a:ext cx="683647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help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96458" y="3204497"/>
              <a:ext cx="1735272" cy="229465"/>
              <a:chOff x="3396458" y="3204497"/>
              <a:chExt cx="1735272" cy="22946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96458" y="3204497"/>
                <a:ext cx="914399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store_name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45930" y="3204497"/>
                <a:ext cx="685800" cy="2294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rgbClr val="2C74A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27432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2C74A5"/>
                    </a:solidFill>
                    <a:latin typeface="Arial Narrow"/>
                    <a:cs typeface="Arial Narrow"/>
                  </a:rPr>
                  <a:t>date</a:t>
                </a:r>
                <a:endParaRPr lang="en-US" sz="2000" b="1" dirty="0">
                  <a:solidFill>
                    <a:srgbClr val="2C74A5"/>
                  </a:solidFill>
                  <a:latin typeface="Arial Narrow"/>
                  <a:cs typeface="Arial Narrow"/>
                </a:endParaRPr>
              </a:p>
            </p:txBody>
          </p:sp>
        </p:grpSp>
        <p:cxnSp>
          <p:nvCxnSpPr>
            <p:cNvPr id="71" name="Straight Connector 70"/>
            <p:cNvCxnSpPr>
              <a:endCxn id="69" idx="0"/>
            </p:cNvCxnSpPr>
            <p:nvPr/>
          </p:nvCxnSpPr>
          <p:spPr>
            <a:xfrm>
              <a:off x="3853658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53658" y="3026357"/>
              <a:ext cx="938307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791965" y="302635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369173" y="2848217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14456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1968" y="2429111"/>
              <a:ext cx="4630019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034423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649179" y="225097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369173" y="243486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4064" y="242922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0384" y="2429111"/>
              <a:ext cx="0" cy="17814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4" idx="2"/>
              <a:endCxn id="7" idx="0"/>
            </p:cNvCxnSpPr>
            <p:nvPr/>
          </p:nvCxnSpPr>
          <p:spPr>
            <a:xfrm>
              <a:off x="5643245" y="1659476"/>
              <a:ext cx="0" cy="36203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pPr algn="ctr"/>
            <a:fld id="{D01B2998-00A9-9E41-AB29-A15A35C12BAC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9141" y="1871629"/>
            <a:ext cx="1228807" cy="267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food_ordering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6346" y="2505567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ordering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48023" y="2487366"/>
            <a:ext cx="8086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48023" y="3074952"/>
            <a:ext cx="75949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48023" y="3662537"/>
            <a:ext cx="7876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ENTITIES: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62543" y="3112866"/>
            <a:ext cx="683647" cy="221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greet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65248" y="3104466"/>
            <a:ext cx="87192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build_order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55673" y="3104467"/>
            <a:ext cx="914399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place_order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37454" y="3096234"/>
            <a:ext cx="543371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exit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99327" y="3096233"/>
            <a:ext cx="45550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help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88574" y="3097061"/>
            <a:ext cx="83037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smtClean="0">
                <a:solidFill>
                  <a:srgbClr val="2C74A5"/>
                </a:solidFill>
                <a:latin typeface="Arial Narrow"/>
                <a:cs typeface="Arial Narrow"/>
              </a:rPr>
              <a:t>start_over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77704" y="3096233"/>
            <a:ext cx="953553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unsupported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34436" y="3688558"/>
            <a:ext cx="809524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restaurant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97115" y="3686043"/>
            <a:ext cx="498332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dish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90941" y="3686042"/>
            <a:ext cx="599208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option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8023" y="1861866"/>
            <a:ext cx="47481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APP: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45898" y="3686042"/>
            <a:ext cx="907390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sys:number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141" name="Straight Connector 140"/>
          <p:cNvCxnSpPr>
            <a:stCxn id="4" idx="2"/>
            <a:endCxn id="7" idx="0"/>
          </p:cNvCxnSpPr>
          <p:nvPr/>
        </p:nvCxnSpPr>
        <p:spPr>
          <a:xfrm>
            <a:off x="4833545" y="2138865"/>
            <a:ext cx="1" cy="3667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312871" y="2916832"/>
            <a:ext cx="2" cy="1960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2402269" y="2908433"/>
            <a:ext cx="5157216" cy="4739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35" idx="0"/>
          </p:cNvCxnSpPr>
          <p:nvPr/>
        </p:nvCxnSpPr>
        <p:spPr>
          <a:xfrm>
            <a:off x="5303763" y="2908433"/>
            <a:ext cx="0" cy="1886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endCxn id="66" idx="0"/>
          </p:cNvCxnSpPr>
          <p:nvPr/>
        </p:nvCxnSpPr>
        <p:spPr>
          <a:xfrm>
            <a:off x="6109139" y="2908433"/>
            <a:ext cx="1" cy="18780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67" idx="0"/>
          </p:cNvCxnSpPr>
          <p:nvPr/>
        </p:nvCxnSpPr>
        <p:spPr>
          <a:xfrm>
            <a:off x="6727077" y="2914919"/>
            <a:ext cx="0" cy="181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36" idx="0"/>
          </p:cNvCxnSpPr>
          <p:nvPr/>
        </p:nvCxnSpPr>
        <p:spPr>
          <a:xfrm>
            <a:off x="7554480" y="2914919"/>
            <a:ext cx="1" cy="181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56" idx="0"/>
          </p:cNvCxnSpPr>
          <p:nvPr/>
        </p:nvCxnSpPr>
        <p:spPr>
          <a:xfrm>
            <a:off x="3301209" y="2911994"/>
            <a:ext cx="1" cy="1924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25" idx="0"/>
          </p:cNvCxnSpPr>
          <p:nvPr/>
        </p:nvCxnSpPr>
        <p:spPr>
          <a:xfrm>
            <a:off x="2404366" y="2911994"/>
            <a:ext cx="1" cy="2008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7" idx="2"/>
          </p:cNvCxnSpPr>
          <p:nvPr/>
        </p:nvCxnSpPr>
        <p:spPr>
          <a:xfrm flipH="1">
            <a:off x="4833544" y="2735032"/>
            <a:ext cx="2" cy="17988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2639197" y="3507667"/>
            <a:ext cx="3867912" cy="275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70" idx="0"/>
          </p:cNvCxnSpPr>
          <p:nvPr/>
        </p:nvCxnSpPr>
        <p:spPr>
          <a:xfrm>
            <a:off x="4944004" y="3510159"/>
            <a:ext cx="2277" cy="175884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39" idx="0"/>
          </p:cNvCxnSpPr>
          <p:nvPr/>
        </p:nvCxnSpPr>
        <p:spPr>
          <a:xfrm flipH="1">
            <a:off x="5590545" y="3510159"/>
            <a:ext cx="976" cy="175883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69" idx="0"/>
          </p:cNvCxnSpPr>
          <p:nvPr/>
        </p:nvCxnSpPr>
        <p:spPr>
          <a:xfrm flipH="1">
            <a:off x="2639198" y="3510418"/>
            <a:ext cx="3374" cy="17814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endCxn id="40" idx="0"/>
          </p:cNvCxnSpPr>
          <p:nvPr/>
        </p:nvCxnSpPr>
        <p:spPr>
          <a:xfrm>
            <a:off x="6499593" y="3510159"/>
            <a:ext cx="0" cy="175883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56" idx="2"/>
          </p:cNvCxnSpPr>
          <p:nvPr/>
        </p:nvCxnSpPr>
        <p:spPr>
          <a:xfrm>
            <a:off x="3301210" y="3333931"/>
            <a:ext cx="2276" cy="173736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3139159" y="3686043"/>
            <a:ext cx="649792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cuisine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878644" y="3686043"/>
            <a:ext cx="722507" cy="2294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rgbClr val="2C74A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27432" rtlCol="0" anchor="ctr" anchorCtr="1"/>
          <a:lstStyle/>
          <a:p>
            <a:pPr algn="ctr"/>
            <a:r>
              <a:rPr lang="en-US" sz="1200" b="1" dirty="0" smtClean="0">
                <a:solidFill>
                  <a:srgbClr val="2C74A5"/>
                </a:solidFill>
                <a:latin typeface="Arial Narrow"/>
                <a:cs typeface="Arial Narrow"/>
              </a:rPr>
              <a:t>category</a:t>
            </a:r>
            <a:endParaRPr lang="en-US" sz="2000" b="1" dirty="0">
              <a:solidFill>
                <a:srgbClr val="2C74A5"/>
              </a:solidFill>
              <a:latin typeface="Arial Narrow"/>
              <a:cs typeface="Arial Narrow"/>
            </a:endParaRPr>
          </a:p>
        </p:txBody>
      </p:sp>
      <p:cxnSp>
        <p:nvCxnSpPr>
          <p:cNvPr id="202" name="Straight Connector 201"/>
          <p:cNvCxnSpPr>
            <a:endCxn id="201" idx="0"/>
          </p:cNvCxnSpPr>
          <p:nvPr/>
        </p:nvCxnSpPr>
        <p:spPr>
          <a:xfrm>
            <a:off x="4238590" y="3507667"/>
            <a:ext cx="1308" cy="178376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endCxn id="200" idx="0"/>
          </p:cNvCxnSpPr>
          <p:nvPr/>
        </p:nvCxnSpPr>
        <p:spPr>
          <a:xfrm>
            <a:off x="3464055" y="3514648"/>
            <a:ext cx="0" cy="171395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51366" y="1830406"/>
            <a:ext cx="5939838" cy="2970554"/>
            <a:chOff x="512573" y="652906"/>
            <a:chExt cx="5939838" cy="2970554"/>
          </a:xfrm>
        </p:grpSpPr>
        <p:grpSp>
          <p:nvGrpSpPr>
            <p:cNvPr id="14" name="Group 13"/>
            <p:cNvGrpSpPr/>
            <p:nvPr/>
          </p:nvGrpSpPr>
          <p:grpSpPr>
            <a:xfrm>
              <a:off x="2431663" y="657194"/>
              <a:ext cx="2938376" cy="279509"/>
              <a:chOff x="2471528" y="617329"/>
              <a:chExt cx="2938376" cy="27950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776059" y="674279"/>
                <a:ext cx="63384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greet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429332" y="1432863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118331" y="1487303"/>
              <a:ext cx="1847690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Elm Street 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|store_name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453358" y="652906"/>
              <a:ext cx="1003660" cy="307777"/>
              <a:chOff x="1112150" y="1404623"/>
              <a:chExt cx="1003660" cy="307777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112150" y="1417302"/>
                <a:ext cx="57256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H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>ello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55290" y="1404623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2573" y="1256385"/>
              <a:ext cx="1944445" cy="390731"/>
              <a:chOff x="171365" y="2001695"/>
              <a:chExt cx="1944445" cy="39073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71365" y="2001695"/>
                <a:ext cx="1513345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>
                    <a:solidFill>
                      <a:srgbClr val="FFFFFF"/>
                    </a:solidFill>
                  </a:rPr>
                  <a:t>When does the store on </a:t>
                </a:r>
                <a:r>
                  <a:rPr lang="en-US" sz="900" dirty="0" smtClean="0">
                    <a:solidFill>
                      <a:srgbClr val="FFFFFF"/>
                    </a:solidFill>
                  </a:rPr>
                  <a:t/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Elm </a:t>
                </a:r>
                <a:r>
                  <a:rPr lang="en-US" sz="900" dirty="0">
                    <a:solidFill>
                      <a:srgbClr val="FFFFFF"/>
                    </a:solidFill>
                  </a:rPr>
                  <a:t>Street close today?</a:t>
                </a:r>
                <a:endParaRPr lang="en-US" sz="900" dirty="0" smtClean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55290" y="2043172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23659" y="1942818"/>
              <a:ext cx="1733359" cy="390731"/>
              <a:chOff x="382451" y="2646414"/>
              <a:chExt cx="1733359" cy="39073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82451" y="2646414"/>
                <a:ext cx="1302259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Where is the nearest</a:t>
                </a:r>
                <a:br>
                  <a:rPr lang="en-US" sz="900" dirty="0" smtClean="0">
                    <a:solidFill>
                      <a:srgbClr val="FFFFFF"/>
                    </a:solidFill>
                  </a:rPr>
                </a:br>
                <a:r>
                  <a:rPr lang="en-US" sz="900" dirty="0" smtClean="0">
                    <a:solidFill>
                      <a:srgbClr val="FFFFFF"/>
                    </a:solidFill>
                  </a:rPr>
                  <a:t>Kwik-E-Mart?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55290" y="2687891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03141" y="2629251"/>
              <a:ext cx="1753877" cy="390731"/>
              <a:chOff x="361933" y="3291132"/>
              <a:chExt cx="1753877" cy="39073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1933" y="3291132"/>
                <a:ext cx="1322777" cy="390731"/>
              </a:xfrm>
              <a:prstGeom prst="roundRect">
                <a:avLst>
                  <a:gd name="adj" fmla="val 21012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When does that store open tomorrow?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55290" y="3332609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18198" y="3315683"/>
              <a:ext cx="1138820" cy="307777"/>
              <a:chOff x="976990" y="4067400"/>
              <a:chExt cx="1138820" cy="307777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976990" y="4080079"/>
                <a:ext cx="707720" cy="282419"/>
              </a:xfrm>
              <a:prstGeom prst="roundRect">
                <a:avLst>
                  <a:gd name="adj" fmla="val 34525"/>
                </a:avLst>
              </a:prstGeom>
              <a:solidFill>
                <a:srgbClr val="1C73E1">
                  <a:alpha val="71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36576" bIns="36576" rtlCol="0" anchor="t" anchorCtr="0"/>
              <a:lstStyle/>
              <a:p>
                <a:r>
                  <a:rPr lang="en-US" sz="900" dirty="0" smtClean="0">
                    <a:solidFill>
                      <a:srgbClr val="FFFFFF"/>
                    </a:solidFill>
                  </a:rPr>
                  <a:t>Goodbye</a:t>
                </a: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  <a:p>
                <a:endParaRPr lang="en-US" sz="9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55290" y="4067400"/>
                <a:ext cx="3605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</a:t>
                </a:r>
                <a:endParaRPr lang="en-US" sz="14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431019" y="3326866"/>
              <a:ext cx="2871006" cy="279509"/>
              <a:chOff x="2471528" y="617329"/>
              <a:chExt cx="2871006" cy="279509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776059" y="674279"/>
                <a:ext cx="566475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exit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2430298" y="1179769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68044" y="1236719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59218" y="1182279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734829" y="1236719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019941" y="1487303"/>
              <a:ext cx="969264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today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434238" y="1989783"/>
              <a:ext cx="4018173" cy="279509"/>
              <a:chOff x="2471528" y="617329"/>
              <a:chExt cx="4018173" cy="279509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471528" y="617329"/>
                <a:ext cx="682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DOMAIN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09274" y="674279"/>
                <a:ext cx="1056117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store_info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00448" y="619839"/>
                <a:ext cx="637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INTENT</a:t>
                </a:r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Arial Narrow"/>
                    <a:cs typeface="Arial Narrow"/>
                    <a:sym typeface="Wingdings"/>
                  </a:rPr>
                  <a:t>: </a:t>
                </a:r>
                <a:endParaRPr lang="en-US" sz="1100" dirty="0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776059" y="674279"/>
                <a:ext cx="1713642" cy="193466"/>
              </a:xfrm>
              <a:prstGeom prst="roundRect">
                <a:avLst/>
              </a:prstGeom>
              <a:ln w="12700" cmpd="sng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45720" rtlCol="0" anchor="ctr" anchorCtr="1"/>
              <a:lstStyle/>
              <a:p>
                <a:pPr algn="ctr"/>
                <a:r>
                  <a:rPr lang="en-US" sz="1200" dirty="0" smtClean="0">
                    <a:solidFill>
                      <a:srgbClr val="E74C3C"/>
                    </a:solidFill>
                    <a:latin typeface="Consolas"/>
                    <a:cs typeface="Consolas"/>
                  </a:rPr>
                  <a:t>find_nearest_store</a:t>
                </a:r>
                <a:endParaRPr lang="en-US" sz="1200" dirty="0">
                  <a:solidFill>
                    <a:srgbClr val="E74C3C"/>
                  </a:solidFill>
                  <a:latin typeface="Consolas"/>
                  <a:cs typeface="Consolas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427877" y="2828615"/>
              <a:ext cx="74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ENTITIES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116876" y="2883055"/>
              <a:ext cx="1204409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27432" rtlCol="0" anchor="ctr" anchorCtr="1"/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Consolas"/>
                </a:rPr>
                <a:t>tomorrow</a:t>
              </a:r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|date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28843" y="2575521"/>
              <a:ext cx="682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DOMAIN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66589" y="2632471"/>
              <a:ext cx="1056117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store_info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57763" y="2578031"/>
              <a:ext cx="637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INTENT</a:t>
              </a: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Arial Narrow"/>
                  <a:cs typeface="Arial Narrow"/>
                  <a:sym typeface="Wingdings"/>
                </a:rPr>
                <a:t>: </a:t>
              </a:r>
              <a:endParaRPr lang="en-US" sz="11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4733374" y="2632471"/>
              <a:ext cx="1467003" cy="193466"/>
            </a:xfrm>
            <a:prstGeom prst="roundRect">
              <a:avLst/>
            </a:prstGeom>
            <a:ln w="12700" cmpd="sng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45720" rtlCol="0" anchor="ctr" anchorCtr="1"/>
            <a:lstStyle/>
            <a:p>
              <a:pPr algn="ctr"/>
              <a:r>
                <a:rPr lang="en-US" sz="1200" dirty="0" smtClean="0">
                  <a:solidFill>
                    <a:srgbClr val="E74C3C"/>
                  </a:solidFill>
                  <a:latin typeface="Consolas"/>
                  <a:cs typeface="Consolas"/>
                </a:rPr>
                <a:t>get_store_hours</a:t>
              </a:r>
              <a:endParaRPr lang="en-US" sz="1200" dirty="0">
                <a:solidFill>
                  <a:srgbClr val="E74C3C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9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2177</TotalTime>
  <Words>1011</Words>
  <Application>Microsoft Macintosh PowerPoint</Application>
  <PresentationFormat>On-screen Show (4:3)</PresentationFormat>
  <Paragraphs>298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Narrow</vt:lpstr>
      <vt:lpstr>Calibri</vt:lpstr>
      <vt:lpstr>Consolas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Karthik Raghunathan</cp:lastModifiedBy>
  <cp:revision>96</cp:revision>
  <dcterms:created xsi:type="dcterms:W3CDTF">2017-01-13T23:27:51Z</dcterms:created>
  <dcterms:modified xsi:type="dcterms:W3CDTF">2017-07-02T06:50:16Z</dcterms:modified>
</cp:coreProperties>
</file>