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74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63" d="100"/>
          <a:sy n="163" d="100"/>
        </p:scale>
        <p:origin x="-15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D3787-7239-C647-8F46-4AEF603A44BF}" type="datetime1">
              <a:rPr lang="en-US" smtClean="0"/>
              <a:t>1/16/17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029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06498-C7BA-7B4F-A289-96E741DB6F51}" type="datetime1">
              <a:rPr lang="en-US" smtClean="0"/>
              <a:t>1/16/17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135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56630-3C53-6E41-8F36-B5B7DC677D8C}" type="datetime1">
              <a:rPr lang="en-US" smtClean="0"/>
              <a:t>1/16/17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582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D54BB-4E0B-844F-968F-93A99D2A0E27}" type="datetime1">
              <a:rPr lang="en-US" smtClean="0"/>
              <a:t>1/16/17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603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F5C4-D4BE-1246-89B0-2CF09E5A1C73}" type="datetime1">
              <a:rPr lang="en-US" smtClean="0"/>
              <a:t>1/16/17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957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759A-60C1-D347-A2FC-BD124BE24608}" type="datetime1">
              <a:rPr lang="en-US" smtClean="0"/>
              <a:t>1/16/17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208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1B11B-E3A3-7242-9E6D-08D8E0DF02D1}" type="datetime1">
              <a:rPr lang="en-US" smtClean="0"/>
              <a:t>1/16/17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3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03965-1CEF-054A-A931-4796ABBAFB43}" type="datetime1">
              <a:rPr lang="en-US" smtClean="0"/>
              <a:t>1/16/17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106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A7C06-6D5E-494B-9BF1-9BBBE1D5A1C7}" type="datetime1">
              <a:rPr lang="en-US" smtClean="0"/>
              <a:t>1/16/17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647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04B88-50CE-7A45-AE26-A9751D882E6D}" type="datetime1">
              <a:rPr lang="en-US" smtClean="0"/>
              <a:t>1/16/17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342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692A8-8BCF-2745-A1F3-24034345F60C}" type="datetime1">
              <a:rPr lang="en-US" smtClean="0"/>
              <a:t>1/16/17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08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4E09A-36F1-0A45-80F7-B10DE6908129}" type="datetime1">
              <a:rPr lang="en-US" smtClean="0"/>
              <a:pPr/>
              <a:t>1/16/17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B2998-00A9-9E41-AB29-A15A35C12B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752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1</a:t>
            </a:fld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3180290" y="830438"/>
            <a:ext cx="3159727" cy="4876014"/>
            <a:chOff x="1027791" y="830438"/>
            <a:chExt cx="3159727" cy="4876014"/>
          </a:xfrm>
        </p:grpSpPr>
        <p:sp>
          <p:nvSpPr>
            <p:cNvPr id="6" name="Rounded Rectangle 5"/>
            <p:cNvSpPr/>
            <p:nvPr/>
          </p:nvSpPr>
          <p:spPr>
            <a:xfrm>
              <a:off x="1027791" y="2041696"/>
              <a:ext cx="2742927" cy="393192"/>
            </a:xfrm>
            <a:prstGeom prst="roundRect">
              <a:avLst>
                <a:gd name="adj" fmla="val 19965"/>
              </a:avLst>
            </a:prstGeom>
            <a:solidFill>
              <a:schemeClr val="lt1">
                <a:alpha val="76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900" dirty="0"/>
                <a:t>The </a:t>
              </a:r>
              <a:r>
                <a:rPr lang="en-US" sz="900" b="1" dirty="0"/>
                <a:t>23 Elm Street </a:t>
              </a:r>
              <a:r>
                <a:rPr lang="en-US" sz="900" dirty="0"/>
                <a:t>Kwik-E-Mart at closes at </a:t>
              </a:r>
              <a:r>
                <a:rPr lang="en-US" sz="900" dirty="0" smtClean="0"/>
                <a:t/>
              </a:r>
              <a:br>
                <a:rPr lang="en-US" sz="900" dirty="0" smtClean="0"/>
              </a:br>
              <a:r>
                <a:rPr lang="en-US" sz="900" b="1" dirty="0" smtClean="0"/>
                <a:t>9pm </a:t>
              </a:r>
              <a:r>
                <a:rPr lang="en-US" sz="900" b="1" dirty="0"/>
                <a:t>today</a:t>
              </a:r>
              <a:r>
                <a:rPr lang="en-US" sz="900" dirty="0"/>
                <a:t>.</a:t>
              </a:r>
            </a:p>
            <a:p>
              <a:endParaRPr lang="en-US" sz="900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027791" y="1200050"/>
              <a:ext cx="2742927" cy="387229"/>
            </a:xfrm>
            <a:prstGeom prst="roundRect">
              <a:avLst>
                <a:gd name="adj" fmla="val 12658"/>
              </a:avLst>
            </a:prstGeom>
            <a:solidFill>
              <a:schemeClr val="lt1">
                <a:alpha val="76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900" dirty="0"/>
                <a:t>Hello, Pat. I can help you find store hours for your local Kwik-E-Mart. How can I help?</a:t>
              </a:r>
            </a:p>
            <a:p>
              <a:endParaRPr lang="en-US" sz="900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451377" y="1674472"/>
              <a:ext cx="2736141" cy="280031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When does the store on Elm Street close today?</a:t>
              </a:r>
              <a:endParaRPr lang="en-US" sz="900" dirty="0" smtClean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3421572" y="830438"/>
              <a:ext cx="765946" cy="282419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H</a:t>
              </a:r>
              <a:r>
                <a:rPr lang="en-US" sz="900" dirty="0" smtClean="0">
                  <a:solidFill>
                    <a:srgbClr val="FFFFFF"/>
                  </a:solidFill>
                </a:rPr>
                <a:t>ello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1027791" y="2889305"/>
              <a:ext cx="2742927" cy="393192"/>
            </a:xfrm>
            <a:prstGeom prst="roundRect">
              <a:avLst>
                <a:gd name="adj" fmla="val 19965"/>
              </a:avLst>
            </a:prstGeom>
            <a:solidFill>
              <a:schemeClr val="lt1">
                <a:alpha val="76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900" dirty="0"/>
                <a:t>Your nearest Kwik-E-Mart is located at </a:t>
              </a:r>
              <a:r>
                <a:rPr lang="en-US" sz="900" dirty="0" smtClean="0"/>
                <a:t/>
              </a:r>
              <a:br>
                <a:rPr lang="en-US" sz="900" dirty="0" smtClean="0"/>
              </a:br>
              <a:r>
                <a:rPr lang="en-US" sz="900" b="1" dirty="0" smtClean="0"/>
                <a:t>Pine </a:t>
              </a:r>
              <a:r>
                <a:rPr lang="en-US" sz="900" b="1" dirty="0"/>
                <a:t>and Market</a:t>
              </a:r>
              <a:r>
                <a:rPr lang="en-US" sz="900" dirty="0"/>
                <a:t>.</a:t>
              </a:r>
            </a:p>
            <a:p>
              <a:endParaRPr lang="en-US" sz="9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2157894" y="2522081"/>
              <a:ext cx="2029624" cy="280031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Where is the nearest Kwik-E-Mart?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1027791" y="4584523"/>
              <a:ext cx="2742927" cy="393192"/>
            </a:xfrm>
            <a:prstGeom prst="roundRect">
              <a:avLst>
                <a:gd name="adj" fmla="val 19965"/>
              </a:avLst>
            </a:prstGeom>
            <a:solidFill>
              <a:schemeClr val="lt1">
                <a:alpha val="76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900" dirty="0"/>
                <a:t>Yes. The Kwik-E-Mart at </a:t>
              </a:r>
              <a:r>
                <a:rPr lang="en-US" sz="900" b="1" dirty="0"/>
                <a:t>Central Plaza </a:t>
              </a:r>
              <a:r>
                <a:rPr lang="en-US" sz="900" dirty="0"/>
                <a:t>closes at </a:t>
              </a:r>
              <a:r>
                <a:rPr lang="en-US" sz="900" b="1" dirty="0"/>
                <a:t>8pm this evening</a:t>
              </a:r>
              <a:r>
                <a:rPr lang="en-US" sz="900" dirty="0"/>
                <a:t>.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1708810" y="4217299"/>
              <a:ext cx="2478708" cy="280031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Is the Central Plaza Kwik-E-Mart open now?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1027791" y="3736914"/>
              <a:ext cx="2742927" cy="393192"/>
            </a:xfrm>
            <a:prstGeom prst="roundRect">
              <a:avLst>
                <a:gd name="adj" fmla="val 19965"/>
              </a:avLst>
            </a:prstGeom>
            <a:solidFill>
              <a:schemeClr val="lt1">
                <a:alpha val="76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900" dirty="0"/>
                <a:t>The </a:t>
              </a:r>
              <a:r>
                <a:rPr lang="en-US" sz="900" b="1" dirty="0"/>
                <a:t>Pine and Market </a:t>
              </a:r>
              <a:r>
                <a:rPr lang="en-US" sz="900" dirty="0"/>
                <a:t>Kwik-E-Mart opens at </a:t>
              </a:r>
              <a:r>
                <a:rPr lang="en-US" sz="900" dirty="0" smtClean="0"/>
                <a:t/>
              </a:r>
              <a:br>
                <a:rPr lang="en-US" sz="900" dirty="0" smtClean="0"/>
              </a:br>
              <a:r>
                <a:rPr lang="en-US" sz="900" b="1" dirty="0" smtClean="0"/>
                <a:t>6am </a:t>
              </a:r>
              <a:r>
                <a:rPr lang="en-US" sz="900" b="1" dirty="0"/>
                <a:t>tomorrow</a:t>
              </a:r>
              <a:r>
                <a:rPr lang="en-US" sz="900" dirty="0"/>
                <a:t>.</a:t>
              </a:r>
            </a:p>
            <a:p>
              <a:endParaRPr lang="en-US" sz="900" dirty="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1998541" y="3369690"/>
              <a:ext cx="2188977" cy="280031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>
                  <a:solidFill>
                    <a:srgbClr val="FFFFFF"/>
                  </a:solidFill>
                </a:rPr>
                <a:t>When does that store open tomorrow?</a:t>
              </a: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027791" y="5432132"/>
              <a:ext cx="1130103" cy="274320"/>
            </a:xfrm>
            <a:prstGeom prst="roundRect">
              <a:avLst>
                <a:gd name="adj" fmla="val 19965"/>
              </a:avLst>
            </a:prstGeom>
            <a:solidFill>
              <a:schemeClr val="lt1">
                <a:alpha val="76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r>
                <a:rPr lang="en-US" sz="900" dirty="0" smtClean="0"/>
                <a:t>Have a nice day.</a:t>
              </a:r>
              <a:endParaRPr lang="en-US" sz="900" dirty="0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3425375" y="5064908"/>
              <a:ext cx="762143" cy="280031"/>
            </a:xfrm>
            <a:prstGeom prst="roundRect">
              <a:avLst>
                <a:gd name="adj" fmla="val 34525"/>
              </a:avLst>
            </a:prstGeom>
            <a:solidFill>
              <a:srgbClr val="1C73E1">
                <a:alpha val="71000"/>
              </a:srgb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tIns="36576" bIns="36576" rtlCol="0" anchor="t" anchorCtr="0"/>
            <a:lstStyle/>
            <a:p>
              <a:r>
                <a:rPr lang="en-US" sz="900" dirty="0" smtClean="0">
                  <a:solidFill>
                    <a:srgbClr val="FFFFFF"/>
                  </a:solidFill>
                </a:rPr>
                <a:t>Goodbye</a:t>
              </a:r>
              <a:endParaRPr lang="en-US" sz="900" dirty="0">
                <a:solidFill>
                  <a:srgbClr val="FFFFFF"/>
                </a:solidFill>
              </a:endParaRPr>
            </a:p>
            <a:p>
              <a:endParaRPr lang="en-US" sz="9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2291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B2998-00A9-9E41-AB29-A15A35C12BAC}" type="slidenum">
              <a:rPr lang="en-US" smtClean="0"/>
              <a:t>2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762399" y="1430011"/>
            <a:ext cx="3757668" cy="3705954"/>
            <a:chOff x="3114649" y="1430011"/>
            <a:chExt cx="4665458" cy="3370504"/>
          </a:xfrm>
        </p:grpSpPr>
        <p:sp>
          <p:nvSpPr>
            <p:cNvPr id="4" name="Rectangle 3"/>
            <p:cNvSpPr/>
            <p:nvPr/>
          </p:nvSpPr>
          <p:spPr>
            <a:xfrm>
              <a:off x="4617777" y="1430011"/>
              <a:ext cx="1267782" cy="2716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mpd="sng">
              <a:solidFill>
                <a:srgbClr val="2C74A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rgbClr val="2C74A5"/>
                  </a:solidFill>
                </a:rPr>
                <a:t>MY APP</a:t>
              </a:r>
              <a:endParaRPr lang="en-US" b="1" dirty="0">
                <a:solidFill>
                  <a:srgbClr val="2C74A5"/>
                </a:solidFill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3119828" y="1701709"/>
              <a:ext cx="4660279" cy="771118"/>
              <a:chOff x="2288218" y="785667"/>
              <a:chExt cx="4660279" cy="771118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2288218" y="785667"/>
                <a:ext cx="4263680" cy="771118"/>
                <a:chOff x="2288218" y="785667"/>
                <a:chExt cx="4263680" cy="771118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2288218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DOMAIN 1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3786167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DOMAIN 2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5284116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DOMAIN 3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grpSp>
              <p:nvGrpSpPr>
                <p:cNvPr id="18" name="Group 17"/>
                <p:cNvGrpSpPr/>
                <p:nvPr/>
              </p:nvGrpSpPr>
              <p:grpSpPr>
                <a:xfrm>
                  <a:off x="2922107" y="785667"/>
                  <a:ext cx="2995899" cy="499421"/>
                  <a:chOff x="2922107" y="785667"/>
                  <a:chExt cx="2995899" cy="499421"/>
                </a:xfrm>
              </p:grpSpPr>
              <p:cxnSp>
                <p:nvCxnSpPr>
                  <p:cNvPr id="13" name="Elbow Connector 12"/>
                  <p:cNvCxnSpPr>
                    <a:stCxn id="4" idx="2"/>
                    <a:endCxn id="8" idx="0"/>
                  </p:cNvCxnSpPr>
                  <p:nvPr/>
                </p:nvCxnSpPr>
                <p:spPr>
                  <a:xfrm rot="16200000" flipH="1">
                    <a:off x="4919322" y="286402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Elbow Connector 13"/>
                  <p:cNvCxnSpPr/>
                  <p:nvPr/>
                </p:nvCxnSpPr>
                <p:spPr>
                  <a:xfrm rot="5400000">
                    <a:off x="3421372" y="286403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>
                    <a:endCxn id="7" idx="0"/>
                  </p:cNvCxnSpPr>
                  <p:nvPr/>
                </p:nvCxnSpPr>
                <p:spPr>
                  <a:xfrm>
                    <a:off x="4420058" y="785667"/>
                    <a:ext cx="0" cy="499420"/>
                  </a:xfrm>
                  <a:prstGeom prst="line">
                    <a:avLst/>
                  </a:prstGeom>
                  <a:ln>
                    <a:solidFill>
                      <a:srgbClr val="7F7F7F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2" name="TextBox 31"/>
              <p:cNvSpPr txBox="1"/>
              <p:nvPr/>
            </p:nvSpPr>
            <p:spPr>
              <a:xfrm>
                <a:off x="6571433" y="1154888"/>
                <a:ext cx="3770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2C74A5"/>
                    </a:solidFill>
                  </a:rPr>
                  <a:t>...</a:t>
                </a:r>
                <a:endParaRPr lang="en-US" dirty="0">
                  <a:solidFill>
                    <a:srgbClr val="2C74A5"/>
                  </a:solidFill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119828" y="2481940"/>
              <a:ext cx="4660279" cy="771118"/>
              <a:chOff x="2288218" y="1565898"/>
              <a:chExt cx="4660279" cy="771118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2288218" y="1565898"/>
                <a:ext cx="4263680" cy="771118"/>
                <a:chOff x="2288218" y="785667"/>
                <a:chExt cx="4263680" cy="771118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2288218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INTENT 1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3786167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INTENT 2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5284116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INTENT 3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grpSp>
              <p:nvGrpSpPr>
                <p:cNvPr id="28" name="Group 27"/>
                <p:cNvGrpSpPr/>
                <p:nvPr/>
              </p:nvGrpSpPr>
              <p:grpSpPr>
                <a:xfrm>
                  <a:off x="2922107" y="785667"/>
                  <a:ext cx="2995899" cy="499421"/>
                  <a:chOff x="2922107" y="785667"/>
                  <a:chExt cx="2995899" cy="499421"/>
                </a:xfrm>
              </p:grpSpPr>
              <p:cxnSp>
                <p:nvCxnSpPr>
                  <p:cNvPr id="29" name="Elbow Connector 28"/>
                  <p:cNvCxnSpPr>
                    <a:endCxn id="27" idx="0"/>
                  </p:cNvCxnSpPr>
                  <p:nvPr/>
                </p:nvCxnSpPr>
                <p:spPr>
                  <a:xfrm rot="16200000" flipH="1">
                    <a:off x="4919322" y="286402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Elbow Connector 29"/>
                  <p:cNvCxnSpPr/>
                  <p:nvPr/>
                </p:nvCxnSpPr>
                <p:spPr>
                  <a:xfrm rot="5400000">
                    <a:off x="3421372" y="286403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/>
                  <p:cNvCxnSpPr>
                    <a:endCxn id="26" idx="0"/>
                  </p:cNvCxnSpPr>
                  <p:nvPr/>
                </p:nvCxnSpPr>
                <p:spPr>
                  <a:xfrm>
                    <a:off x="4420058" y="785667"/>
                    <a:ext cx="0" cy="499420"/>
                  </a:xfrm>
                  <a:prstGeom prst="line">
                    <a:avLst/>
                  </a:prstGeom>
                  <a:ln>
                    <a:solidFill>
                      <a:srgbClr val="7F7F7F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3" name="TextBox 32"/>
              <p:cNvSpPr txBox="1"/>
              <p:nvPr/>
            </p:nvSpPr>
            <p:spPr>
              <a:xfrm>
                <a:off x="6571433" y="1932757"/>
                <a:ext cx="3770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2C74A5"/>
                    </a:solidFill>
                  </a:rPr>
                  <a:t>...</a:t>
                </a:r>
                <a:endParaRPr lang="en-US" dirty="0">
                  <a:solidFill>
                    <a:srgbClr val="2C74A5"/>
                  </a:solidFill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3118557" y="3259571"/>
              <a:ext cx="4660279" cy="771118"/>
              <a:chOff x="2288218" y="1565898"/>
              <a:chExt cx="4660279" cy="771118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2288218" y="1565898"/>
                <a:ext cx="4263680" cy="771118"/>
                <a:chOff x="2288218" y="785667"/>
                <a:chExt cx="4263680" cy="771118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2288218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ENTITY 1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3786167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ENTITY 2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5284116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ENTITY 3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grpSp>
              <p:nvGrpSpPr>
                <p:cNvPr id="41" name="Group 40"/>
                <p:cNvGrpSpPr/>
                <p:nvPr/>
              </p:nvGrpSpPr>
              <p:grpSpPr>
                <a:xfrm>
                  <a:off x="2922107" y="785667"/>
                  <a:ext cx="2995899" cy="499421"/>
                  <a:chOff x="2922107" y="785667"/>
                  <a:chExt cx="2995899" cy="499421"/>
                </a:xfrm>
              </p:grpSpPr>
              <p:cxnSp>
                <p:nvCxnSpPr>
                  <p:cNvPr id="42" name="Elbow Connector 41"/>
                  <p:cNvCxnSpPr>
                    <a:endCxn id="40" idx="0"/>
                  </p:cNvCxnSpPr>
                  <p:nvPr/>
                </p:nvCxnSpPr>
                <p:spPr>
                  <a:xfrm rot="16200000" flipH="1">
                    <a:off x="4919322" y="286402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Elbow Connector 42"/>
                  <p:cNvCxnSpPr/>
                  <p:nvPr/>
                </p:nvCxnSpPr>
                <p:spPr>
                  <a:xfrm rot="5400000">
                    <a:off x="3421372" y="286403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>
                    <a:endCxn id="39" idx="0"/>
                  </p:cNvCxnSpPr>
                  <p:nvPr/>
                </p:nvCxnSpPr>
                <p:spPr>
                  <a:xfrm>
                    <a:off x="4420058" y="785667"/>
                    <a:ext cx="0" cy="499420"/>
                  </a:xfrm>
                  <a:prstGeom prst="line">
                    <a:avLst/>
                  </a:prstGeom>
                  <a:ln>
                    <a:solidFill>
                      <a:srgbClr val="7F7F7F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7" name="TextBox 36"/>
              <p:cNvSpPr txBox="1"/>
              <p:nvPr/>
            </p:nvSpPr>
            <p:spPr>
              <a:xfrm>
                <a:off x="6571433" y="1932757"/>
                <a:ext cx="3770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2C74A5"/>
                    </a:solidFill>
                  </a:rPr>
                  <a:t>...</a:t>
                </a:r>
                <a:endParaRPr lang="en-US" dirty="0">
                  <a:solidFill>
                    <a:srgbClr val="2C74A5"/>
                  </a:solidFill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3114649" y="4029397"/>
              <a:ext cx="4660279" cy="771118"/>
              <a:chOff x="2288218" y="1565898"/>
              <a:chExt cx="4660279" cy="771118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2288218" y="1565898"/>
                <a:ext cx="4263680" cy="771118"/>
                <a:chOff x="2288218" y="785667"/>
                <a:chExt cx="4263680" cy="771118"/>
              </a:xfrm>
            </p:grpSpPr>
            <p:sp>
              <p:nvSpPr>
                <p:cNvPr id="49" name="Rectangle 48"/>
                <p:cNvSpPr/>
                <p:nvPr/>
              </p:nvSpPr>
              <p:spPr>
                <a:xfrm>
                  <a:off x="2288218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ROLE 1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>
                  <a:off x="3786167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ROLE 2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5284116" y="1285087"/>
                  <a:ext cx="1267782" cy="27169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mpd="sng">
                  <a:solidFill>
                    <a:srgbClr val="2C74A5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dirty="0" smtClean="0">
                      <a:solidFill>
                        <a:srgbClr val="2C74A5"/>
                      </a:solidFill>
                    </a:rPr>
                    <a:t>ROLE 3</a:t>
                  </a:r>
                  <a:endParaRPr lang="en-US" b="1" dirty="0">
                    <a:solidFill>
                      <a:srgbClr val="2C74A5"/>
                    </a:solidFill>
                  </a:endParaRPr>
                </a:p>
              </p:txBody>
            </p:sp>
            <p:grpSp>
              <p:nvGrpSpPr>
                <p:cNvPr id="52" name="Group 51"/>
                <p:cNvGrpSpPr/>
                <p:nvPr/>
              </p:nvGrpSpPr>
              <p:grpSpPr>
                <a:xfrm>
                  <a:off x="2922107" y="785667"/>
                  <a:ext cx="2995899" cy="499421"/>
                  <a:chOff x="2922107" y="785667"/>
                  <a:chExt cx="2995899" cy="499421"/>
                </a:xfrm>
              </p:grpSpPr>
              <p:cxnSp>
                <p:nvCxnSpPr>
                  <p:cNvPr id="53" name="Elbow Connector 52"/>
                  <p:cNvCxnSpPr>
                    <a:endCxn id="51" idx="0"/>
                  </p:cNvCxnSpPr>
                  <p:nvPr/>
                </p:nvCxnSpPr>
                <p:spPr>
                  <a:xfrm rot="16200000" flipH="1">
                    <a:off x="4919322" y="286402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Elbow Connector 53"/>
                  <p:cNvCxnSpPr/>
                  <p:nvPr/>
                </p:nvCxnSpPr>
                <p:spPr>
                  <a:xfrm rot="5400000">
                    <a:off x="3421372" y="286403"/>
                    <a:ext cx="499420" cy="1497949"/>
                  </a:xfrm>
                  <a:prstGeom prst="bentConnector3">
                    <a:avLst/>
                  </a:prstGeom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/>
                  <p:cNvCxnSpPr>
                    <a:endCxn id="50" idx="0"/>
                  </p:cNvCxnSpPr>
                  <p:nvPr/>
                </p:nvCxnSpPr>
                <p:spPr>
                  <a:xfrm>
                    <a:off x="4420058" y="785667"/>
                    <a:ext cx="0" cy="499420"/>
                  </a:xfrm>
                  <a:prstGeom prst="line">
                    <a:avLst/>
                  </a:prstGeom>
                  <a:ln>
                    <a:solidFill>
                      <a:srgbClr val="7F7F7F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8" name="TextBox 47"/>
              <p:cNvSpPr txBox="1"/>
              <p:nvPr/>
            </p:nvSpPr>
            <p:spPr>
              <a:xfrm>
                <a:off x="6571433" y="1932757"/>
                <a:ext cx="3770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2C74A5"/>
                    </a:solidFill>
                  </a:rPr>
                  <a:t>...</a:t>
                </a:r>
                <a:endParaRPr lang="en-US" dirty="0">
                  <a:solidFill>
                    <a:srgbClr val="2C74A5"/>
                  </a:solidFill>
                </a:endParaRPr>
              </a:p>
            </p:txBody>
          </p:sp>
        </p:grpSp>
      </p:grpSp>
      <p:sp>
        <p:nvSpPr>
          <p:cNvPr id="60" name="TextBox 59"/>
          <p:cNvSpPr txBox="1"/>
          <p:nvPr/>
        </p:nvSpPr>
        <p:spPr>
          <a:xfrm>
            <a:off x="1481054" y="1935604"/>
            <a:ext cx="2983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A6A6A6"/>
                </a:solidFill>
                <a:latin typeface="Arial Narrow"/>
                <a:cs typeface="Arial Narrow"/>
              </a:rPr>
              <a:t>DOMAIN CLASSIFIER: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Will it rain tomorrow?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DOMAIN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weather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Play my jazz playlist.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DOMAIN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music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481054" y="2791375"/>
            <a:ext cx="30030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A6A6A6"/>
                </a:solidFill>
                <a:latin typeface="Arial Narrow"/>
                <a:cs typeface="Arial Narrow"/>
              </a:rPr>
              <a:t>INTENT CLASSIFIERS: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Wake me up at 7am.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INTENT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set-alarm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Who sings Thriller?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INTENT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get-artist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481054" y="3647146"/>
            <a:ext cx="32332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A6A6A6"/>
                </a:solidFill>
                <a:latin typeface="Arial Narrow"/>
                <a:cs typeface="Arial Narrow"/>
              </a:rPr>
              <a:t>ENTITY RECOGNIZERS: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Book a flight to </a:t>
            </a:r>
            <a:r>
              <a:rPr lang="en-US" sz="1400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Miami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.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ENTITY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Miami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Films with </a:t>
            </a:r>
            <a:r>
              <a:rPr lang="en-US" sz="1400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Tom Hanks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.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ENTITY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Tom Hanks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481054" y="4502917"/>
            <a:ext cx="29668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A6A6A6"/>
                </a:solidFill>
                <a:latin typeface="Arial Narrow"/>
                <a:cs typeface="Arial Narrow"/>
              </a:rPr>
              <a:t>ROLE CLASSIFIERS:</a:t>
            </a:r>
          </a:p>
          <a:p>
            <a:pPr>
              <a:tabLst>
                <a:tab pos="1430338" algn="l"/>
              </a:tabLst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Schedule a meeting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	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'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10am' ROLE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start</a:t>
            </a:r>
          </a:p>
          <a:p>
            <a:pPr>
              <a:tabLst>
                <a:tab pos="1430338" algn="l"/>
              </a:tabLs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 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from </a:t>
            </a:r>
            <a:r>
              <a:rPr lang="en-US" sz="1400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10am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 to </a:t>
            </a:r>
            <a:r>
              <a:rPr lang="en-US" sz="1400" u="sng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noon</a:t>
            </a:r>
            <a:r>
              <a:rPr lang="en-US" sz="1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Narrow"/>
                <a:cs typeface="Arial Narrow"/>
              </a:rPr>
              <a:t>.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/>
                <a:cs typeface="Arial Narrow"/>
              </a:rPr>
              <a:t>' 	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 '</a:t>
            </a:r>
            <a:r>
              <a:rPr lang="en-US" sz="12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noon' ROLE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  <a:latin typeface="Arial Narrow"/>
                <a:cs typeface="Arial Narrow"/>
                <a:sym typeface="Wingdings"/>
              </a:rPr>
              <a:t>: </a:t>
            </a:r>
            <a:r>
              <a:rPr lang="en-US" sz="1400" dirty="0" smtClean="0">
                <a:solidFill>
                  <a:srgbClr val="2C74A5"/>
                </a:solidFill>
                <a:latin typeface="Arial Narrow"/>
                <a:cs typeface="Arial Narrow"/>
                <a:sym typeface="Wingdings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32665662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55</TotalTime>
  <Words>249</Words>
  <Application>Microsoft Macintosh PowerPoint</Application>
  <PresentationFormat>On-screen Show (4:3)</PresentationFormat>
  <Paragraphs>43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Default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Timothy Tuttle</dc:creator>
  <cp:lastModifiedBy>Timothy Tuttle</cp:lastModifiedBy>
  <cp:revision>10</cp:revision>
  <dcterms:created xsi:type="dcterms:W3CDTF">2017-01-13T23:27:51Z</dcterms:created>
  <dcterms:modified xsi:type="dcterms:W3CDTF">2017-01-17T02:31:21Z</dcterms:modified>
</cp:coreProperties>
</file>