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2" r:id="rId2"/>
    <p:sldId id="257" r:id="rId3"/>
    <p:sldId id="267" r:id="rId4"/>
    <p:sldId id="269" r:id="rId5"/>
    <p:sldId id="270" r:id="rId6"/>
    <p:sldId id="278" r:id="rId7"/>
    <p:sldId id="279" r:id="rId8"/>
    <p:sldId id="258" r:id="rId9"/>
    <p:sldId id="259" r:id="rId10"/>
    <p:sldId id="266" r:id="rId11"/>
    <p:sldId id="280" r:id="rId12"/>
    <p:sldId id="277" r:id="rId13"/>
    <p:sldId id="261" r:id="rId14"/>
    <p:sldId id="263" r:id="rId15"/>
    <p:sldId id="262" r:id="rId16"/>
    <p:sldId id="265" r:id="rId17"/>
    <p:sldId id="273" r:id="rId18"/>
    <p:sldId id="276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4A5"/>
    <a:srgbClr val="3B6FA5"/>
    <a:srgbClr val="E84C3B"/>
    <a:srgbClr val="F2F2F2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8"/>
    <p:restoredTop sz="94674"/>
  </p:normalViewPr>
  <p:slideViewPr>
    <p:cSldViewPr snapToGrid="0" snapToObjects="1">
      <p:cViewPr>
        <p:scale>
          <a:sx n="220" d="100"/>
          <a:sy n="220" d="100"/>
        </p:scale>
        <p:origin x="-1336" y="-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C16C2-E84F-C94A-BAEB-BD9A80415D2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4A4CF-40B0-954F-98B8-79A8DB45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55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8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z="1100" smtClean="0"/>
              <a:t>1</a:t>
            </a:fld>
            <a:endParaRPr lang="en-US" sz="1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00835" y="1311790"/>
            <a:ext cx="6232841" cy="1987550"/>
            <a:chOff x="1455580" y="2444239"/>
            <a:chExt cx="6232841" cy="1987550"/>
          </a:xfrm>
        </p:grpSpPr>
        <p:sp>
          <p:nvSpPr>
            <p:cNvPr id="4" name="Rectangle 3"/>
            <p:cNvSpPr/>
            <p:nvPr/>
          </p:nvSpPr>
          <p:spPr>
            <a:xfrm>
              <a:off x="1455580" y="2444239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5986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459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3204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4181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5381" y="3243193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5692" y="3704542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02115" y="351535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70724" y="351534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9333" y="351534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07944" y="351534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56901" y="351453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267377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633506" y="351797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498768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64897" y="352059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56901" y="3046605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225381" y="2445975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63258" y="2489107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572056" y="397672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455580" y="4159605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Gateway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44023" y="4047160"/>
            <a:ext cx="6232841" cy="1532487"/>
            <a:chOff x="1344023" y="4047160"/>
            <a:chExt cx="6232841" cy="1532487"/>
          </a:xfrm>
        </p:grpSpPr>
        <p:sp>
          <p:nvSpPr>
            <p:cNvPr id="31" name="Rectangle 30"/>
            <p:cNvSpPr/>
            <p:nvPr/>
          </p:nvSpPr>
          <p:spPr>
            <a:xfrm>
              <a:off x="1344023" y="4047160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4429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9303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61647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3025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13824" y="4846114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44135" y="5307463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290558" y="5118272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59167" y="511827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827776" y="5118268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596387" y="511826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45344" y="511746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155820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521949" y="512089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387211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753340" y="512352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845344" y="4649526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113824" y="4048896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51701" y="4092028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48023" y="1861866"/>
            <a:ext cx="6783234" cy="2077670"/>
            <a:chOff x="1248023" y="1861866"/>
            <a:chExt cx="6783234" cy="2077670"/>
          </a:xfrm>
        </p:grpSpPr>
        <p:sp>
          <p:nvSpPr>
            <p:cNvPr id="4" name="Rectangle 3"/>
            <p:cNvSpPr/>
            <p:nvPr/>
          </p:nvSpPr>
          <p:spPr>
            <a:xfrm>
              <a:off x="4219141" y="1871629"/>
              <a:ext cx="1228807" cy="267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food_ordering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76346" y="25055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48023" y="2487366"/>
              <a:ext cx="8086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48023" y="3074952"/>
              <a:ext cx="7594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8023" y="3662537"/>
              <a:ext cx="78767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2543" y="3112866"/>
              <a:ext cx="683647" cy="2210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greet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65248" y="3104466"/>
              <a:ext cx="87192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build_order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55673" y="31044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place_order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37454" y="3096234"/>
              <a:ext cx="543371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exit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99327" y="3096233"/>
              <a:ext cx="455500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help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88574" y="3097061"/>
              <a:ext cx="83037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start_over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77704" y="3096233"/>
              <a:ext cx="95355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unsupported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4436" y="3688558"/>
              <a:ext cx="809524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restaurant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97115" y="3686043"/>
              <a:ext cx="49833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dish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90941" y="3686042"/>
              <a:ext cx="59920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option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8023" y="1861866"/>
              <a:ext cx="47481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APP: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5897" y="3686042"/>
              <a:ext cx="96684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sys_number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141" name="Straight Connector 140"/>
            <p:cNvCxnSpPr>
              <a:stCxn id="4" idx="2"/>
              <a:endCxn id="7" idx="0"/>
            </p:cNvCxnSpPr>
            <p:nvPr/>
          </p:nvCxnSpPr>
          <p:spPr>
            <a:xfrm>
              <a:off x="4833545" y="2138865"/>
              <a:ext cx="1" cy="36670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12871" y="2916832"/>
              <a:ext cx="2" cy="19603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402269" y="2908433"/>
              <a:ext cx="5157216" cy="4739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35" idx="0"/>
            </p:cNvCxnSpPr>
            <p:nvPr/>
          </p:nvCxnSpPr>
          <p:spPr>
            <a:xfrm>
              <a:off x="5303763" y="2908433"/>
              <a:ext cx="0" cy="18862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endCxn id="66" idx="0"/>
            </p:cNvCxnSpPr>
            <p:nvPr/>
          </p:nvCxnSpPr>
          <p:spPr>
            <a:xfrm>
              <a:off x="6109139" y="2908433"/>
              <a:ext cx="1" cy="18780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67" idx="0"/>
            </p:cNvCxnSpPr>
            <p:nvPr/>
          </p:nvCxnSpPr>
          <p:spPr>
            <a:xfrm>
              <a:off x="6727077" y="2914919"/>
              <a:ext cx="0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36" idx="0"/>
            </p:cNvCxnSpPr>
            <p:nvPr/>
          </p:nvCxnSpPr>
          <p:spPr>
            <a:xfrm>
              <a:off x="7554480" y="2914919"/>
              <a:ext cx="1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56" idx="0"/>
            </p:cNvCxnSpPr>
            <p:nvPr/>
          </p:nvCxnSpPr>
          <p:spPr>
            <a:xfrm>
              <a:off x="3301209" y="2911994"/>
              <a:ext cx="1" cy="1924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25" idx="0"/>
            </p:cNvCxnSpPr>
            <p:nvPr/>
          </p:nvCxnSpPr>
          <p:spPr>
            <a:xfrm>
              <a:off x="2404366" y="2911994"/>
              <a:ext cx="1" cy="2008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7" idx="2"/>
            </p:cNvCxnSpPr>
            <p:nvPr/>
          </p:nvCxnSpPr>
          <p:spPr>
            <a:xfrm flipH="1">
              <a:off x="4833544" y="2735032"/>
              <a:ext cx="2" cy="17988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2639197" y="3507667"/>
              <a:ext cx="3877056" cy="27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endCxn id="70" idx="0"/>
            </p:cNvCxnSpPr>
            <p:nvPr/>
          </p:nvCxnSpPr>
          <p:spPr>
            <a:xfrm>
              <a:off x="4944004" y="3510159"/>
              <a:ext cx="2277" cy="175884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endCxn id="39" idx="0"/>
            </p:cNvCxnSpPr>
            <p:nvPr/>
          </p:nvCxnSpPr>
          <p:spPr>
            <a:xfrm flipH="1">
              <a:off x="5590545" y="3510159"/>
              <a:ext cx="976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endCxn id="69" idx="0"/>
            </p:cNvCxnSpPr>
            <p:nvPr/>
          </p:nvCxnSpPr>
          <p:spPr>
            <a:xfrm flipH="1">
              <a:off x="2639198" y="3510418"/>
              <a:ext cx="3374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6510673" y="3510159"/>
              <a:ext cx="0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56" idx="2"/>
            </p:cNvCxnSpPr>
            <p:nvPr/>
          </p:nvCxnSpPr>
          <p:spPr>
            <a:xfrm>
              <a:off x="3301210" y="3333931"/>
              <a:ext cx="2276" cy="17373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3139159" y="3686043"/>
              <a:ext cx="64979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cuisine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878644" y="3686043"/>
              <a:ext cx="72250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category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202" name="Straight Connector 201"/>
            <p:cNvCxnSpPr>
              <a:endCxn id="201" idx="0"/>
            </p:cNvCxnSpPr>
            <p:nvPr/>
          </p:nvCxnSpPr>
          <p:spPr>
            <a:xfrm>
              <a:off x="4238590" y="3507667"/>
              <a:ext cx="1308" cy="17837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200" idx="0"/>
            </p:cNvCxnSpPr>
            <p:nvPr/>
          </p:nvCxnSpPr>
          <p:spPr>
            <a:xfrm>
              <a:off x="3464055" y="3514648"/>
              <a:ext cx="0" cy="17139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1414" y="1872000"/>
            <a:ext cx="1228807" cy="267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ideo_discovery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0089" y="2487366"/>
            <a:ext cx="8086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0089" y="3074952"/>
            <a:ext cx="7594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INTENTS: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0089" y="3662537"/>
            <a:ext cx="78767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ENTITIES: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0089" y="1861866"/>
            <a:ext cx="47481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APP: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2244" y="2505600"/>
            <a:ext cx="106346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v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ideo_content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71471" y="3114000"/>
            <a:ext cx="495310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greet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87801" y="3114000"/>
            <a:ext cx="46975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help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80583" y="3114000"/>
            <a:ext cx="79253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>
                <a:solidFill>
                  <a:srgbClr val="2C74A5"/>
                </a:solidFill>
                <a:latin typeface="Arial Narrow"/>
                <a:cs typeface="Arial Narrow"/>
              </a:rPr>
              <a:t>s</a:t>
            </a:r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tart_over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21339" y="3114000"/>
            <a:ext cx="641526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browse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96144" y="3114000"/>
            <a:ext cx="40216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exit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85893" y="3114000"/>
            <a:ext cx="95355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unsupported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49979" y="3686400"/>
            <a:ext cx="43852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cast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78872" y="3686400"/>
            <a:ext cx="52456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genre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18206" y="3686400"/>
            <a:ext cx="428011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sort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60991" y="3686400"/>
            <a:ext cx="40820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title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86" name="Straight Connector 185"/>
          <p:cNvCxnSpPr>
            <a:endCxn id="69" idx="0"/>
          </p:cNvCxnSpPr>
          <p:nvPr/>
        </p:nvCxnSpPr>
        <p:spPr>
          <a:xfrm flipH="1">
            <a:off x="2369243" y="3686400"/>
            <a:ext cx="188872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2709536" y="3686400"/>
            <a:ext cx="67021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country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497952" y="3686400"/>
            <a:ext cx="66272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director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33498" y="2505600"/>
            <a:ext cx="91439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unrelated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61726" y="3114000"/>
            <a:ext cx="683647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general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67653" y="3114000"/>
            <a:ext cx="90009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compliment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88579" y="3114000"/>
            <a:ext cx="51806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insult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83973" y="3686400"/>
            <a:ext cx="48424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type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9" name="Elbow Connector 18"/>
          <p:cNvCxnSpPr>
            <a:stCxn id="4" idx="2"/>
            <a:endCxn id="7" idx="0"/>
          </p:cNvCxnSpPr>
          <p:nvPr/>
        </p:nvCxnSpPr>
        <p:spPr>
          <a:xfrm rot="5400000">
            <a:off x="4086717" y="1966499"/>
            <a:ext cx="366364" cy="71183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42" idx="0"/>
          </p:cNvCxnSpPr>
          <p:nvPr/>
        </p:nvCxnSpPr>
        <p:spPr>
          <a:xfrm rot="16200000" flipH="1">
            <a:off x="5725076" y="1039978"/>
            <a:ext cx="366364" cy="256488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25" idx="0"/>
          </p:cNvCxnSpPr>
          <p:nvPr/>
        </p:nvCxnSpPr>
        <p:spPr>
          <a:xfrm rot="5400000">
            <a:off x="2677086" y="1877106"/>
            <a:ext cx="378935" cy="209485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56" idx="0"/>
          </p:cNvCxnSpPr>
          <p:nvPr/>
        </p:nvCxnSpPr>
        <p:spPr>
          <a:xfrm rot="5400000">
            <a:off x="2978862" y="2178882"/>
            <a:ext cx="378935" cy="149130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64" idx="0"/>
          </p:cNvCxnSpPr>
          <p:nvPr/>
        </p:nvCxnSpPr>
        <p:spPr>
          <a:xfrm rot="5400000">
            <a:off x="3355948" y="2555968"/>
            <a:ext cx="378935" cy="73712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2"/>
            <a:endCxn id="35" idx="0"/>
          </p:cNvCxnSpPr>
          <p:nvPr/>
        </p:nvCxnSpPr>
        <p:spPr>
          <a:xfrm rot="5400000">
            <a:off x="3716137" y="2916157"/>
            <a:ext cx="378935" cy="1675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2"/>
            <a:endCxn id="66" idx="0"/>
          </p:cNvCxnSpPr>
          <p:nvPr/>
        </p:nvCxnSpPr>
        <p:spPr>
          <a:xfrm rot="16200000" flipH="1">
            <a:off x="4038573" y="2610470"/>
            <a:ext cx="378935" cy="62812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36" idx="0"/>
          </p:cNvCxnSpPr>
          <p:nvPr/>
        </p:nvCxnSpPr>
        <p:spPr>
          <a:xfrm rot="16200000" flipH="1">
            <a:off x="4498857" y="2150186"/>
            <a:ext cx="378935" cy="1548691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2" idx="2"/>
            <a:endCxn id="43" idx="0"/>
          </p:cNvCxnSpPr>
          <p:nvPr/>
        </p:nvCxnSpPr>
        <p:spPr>
          <a:xfrm rot="5400000">
            <a:off x="6607657" y="2530958"/>
            <a:ext cx="378935" cy="78714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8" idx="0"/>
            <a:endCxn id="42" idx="2"/>
          </p:cNvCxnSpPr>
          <p:nvPr/>
        </p:nvCxnSpPr>
        <p:spPr>
          <a:xfrm rot="16200000" flipV="1">
            <a:off x="7479688" y="2446076"/>
            <a:ext cx="378935" cy="95691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4" idx="0"/>
            <a:endCxn id="42" idx="2"/>
          </p:cNvCxnSpPr>
          <p:nvPr/>
        </p:nvCxnSpPr>
        <p:spPr>
          <a:xfrm rot="16200000" flipV="1">
            <a:off x="7064731" y="2861033"/>
            <a:ext cx="378935" cy="12700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6" idx="2"/>
            <a:endCxn id="69" idx="0"/>
          </p:cNvCxnSpPr>
          <p:nvPr/>
        </p:nvCxnSpPr>
        <p:spPr>
          <a:xfrm rot="5400000">
            <a:off x="3284206" y="2428503"/>
            <a:ext cx="342935" cy="2172859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6" idx="2"/>
            <a:endCxn id="200" idx="0"/>
          </p:cNvCxnSpPr>
          <p:nvPr/>
        </p:nvCxnSpPr>
        <p:spPr>
          <a:xfrm rot="5400000">
            <a:off x="3621907" y="2766204"/>
            <a:ext cx="342935" cy="1497456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6" idx="2"/>
            <a:endCxn id="201" idx="0"/>
          </p:cNvCxnSpPr>
          <p:nvPr/>
        </p:nvCxnSpPr>
        <p:spPr>
          <a:xfrm rot="5400000">
            <a:off x="4014241" y="3158538"/>
            <a:ext cx="342935" cy="712788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66" idx="2"/>
            <a:endCxn id="70" idx="0"/>
          </p:cNvCxnSpPr>
          <p:nvPr/>
        </p:nvCxnSpPr>
        <p:spPr>
          <a:xfrm rot="5400000">
            <a:off x="4370160" y="3514457"/>
            <a:ext cx="342935" cy="95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6" idx="2"/>
            <a:endCxn id="39" idx="0"/>
          </p:cNvCxnSpPr>
          <p:nvPr/>
        </p:nvCxnSpPr>
        <p:spPr>
          <a:xfrm rot="16200000" flipH="1">
            <a:off x="4665690" y="3219877"/>
            <a:ext cx="342935" cy="590110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66" idx="2"/>
            <a:endCxn id="40" idx="0"/>
          </p:cNvCxnSpPr>
          <p:nvPr/>
        </p:nvCxnSpPr>
        <p:spPr>
          <a:xfrm rot="16200000" flipH="1">
            <a:off x="4932131" y="2953435"/>
            <a:ext cx="342935" cy="1122993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66" idx="2"/>
            <a:endCxn id="76" idx="0"/>
          </p:cNvCxnSpPr>
          <p:nvPr/>
        </p:nvCxnSpPr>
        <p:spPr>
          <a:xfrm rot="16200000" flipH="1">
            <a:off x="5212632" y="2672934"/>
            <a:ext cx="342935" cy="1683995"/>
          </a:xfrm>
          <a:prstGeom prst="bentConnector3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/>
          <a:p>
            <a:fld id="{D01B2998-00A9-9E41-AB29-A15A35C12BA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/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Elm </a:t>
                </a:r>
                <a:r>
                  <a:rPr lang="en-US" sz="900" dirty="0">
                    <a:solidFill>
                      <a:srgbClr val="FFFFFF"/>
                    </a:solidFill>
                  </a:rPr>
                  <a:t>Street close today?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Kwik-E-Mart?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1266552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5" y="2883055"/>
              <a:ext cx="154479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1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Yes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Hold on a second. How do I get to</a:t>
              </a:r>
              <a:r>
                <a:rPr lang="en-US" sz="900" dirty="0">
                  <a:solidFill>
                    <a:srgbClr val="FFFFFF"/>
                  </a:solidFill>
                </a:rPr>
                <a:t> </a:t>
              </a:r>
              <a:r>
                <a:rPr lang="en-US" sz="900" dirty="0" smtClean="0">
                  <a:solidFill>
                    <a:srgbClr val="FFFFFF"/>
                  </a:solidFill>
                </a:rPr>
                <a:t>Enzo's restaurant?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Scratch that. Send a text to Sue instead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Meet you at Enzo's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Here are directions to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r>
                <a:rPr lang="en-US" sz="900" dirty="0" smtClean="0">
                  <a:solidFill>
                    <a:srgbClr val="FFFFFF"/>
                  </a:solidFill>
                </a:rPr>
                <a:t/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Elm </a:t>
              </a:r>
              <a:r>
                <a:rPr lang="en-US" sz="900" dirty="0">
                  <a:solidFill>
                    <a:srgbClr val="FFFFFF"/>
                  </a:solidFill>
                </a:rPr>
                <a:t>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Hello</a:t>
                </a:r>
                <a:r>
                  <a:rPr lang="en-US" sz="900" dirty="0"/>
                  <a:t>,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 smtClean="0"/>
                  <a:t>. </a:t>
                </a:r>
                <a:r>
                  <a:rPr lang="en-US" sz="900" dirty="0"/>
                  <a:t>I can help you find store hours for your local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r>
                  <a:rPr lang="en-US" sz="900" dirty="0" smtClean="0"/>
                  <a:t>Kwik</a:t>
                </a:r>
                <a:r>
                  <a:rPr lang="en-US" sz="900" dirty="0"/>
                  <a:t>-E-Mart. How can I help</a:t>
                </a:r>
                <a:r>
                  <a:rPr lang="en-US" sz="900" dirty="0" smtClean="0"/>
                  <a:t>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 smtClean="0"/>
                  <a:t>Kwik</a:t>
                </a:r>
                <a:r>
                  <a:rPr lang="en-US" sz="900" dirty="0"/>
                  <a:t>-E-Mart opens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{close_time} {date} 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Kwik-E-Mart is located </a:t>
                </a:r>
                <a:r>
                  <a:rPr lang="en-US" sz="900" dirty="0" smtClean="0"/>
                  <a:t>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Have a nice day.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433847" y="1286712"/>
            <a:ext cx="6450996" cy="3620032"/>
            <a:chOff x="1562452" y="827297"/>
            <a:chExt cx="6450996" cy="3620032"/>
          </a:xfrm>
        </p:grpSpPr>
        <p:grpSp>
          <p:nvGrpSpPr>
            <p:cNvPr id="82" name="Group 81"/>
            <p:cNvGrpSpPr/>
            <p:nvPr/>
          </p:nvGrpSpPr>
          <p:grpSpPr>
            <a:xfrm>
              <a:off x="1562452" y="827297"/>
              <a:ext cx="6450996" cy="690247"/>
              <a:chOff x="1562452" y="827297"/>
              <a:chExt cx="6450996" cy="69024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77262" y="1286712"/>
                <a:ext cx="671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562452" y="827297"/>
                <a:ext cx="6450996" cy="370291"/>
              </a:xfrm>
              <a:prstGeom prst="roundRect">
                <a:avLst>
                  <a:gd name="adj" fmla="val 34525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Order  one   large      squishee    and a dozen    donuts   from the  Elm Street    Kwik-E-Mart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21526" y="902244"/>
                <a:ext cx="37155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536356" y="902244"/>
                <a:ext cx="54881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127342" y="902244"/>
                <a:ext cx="746794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205497" y="902244"/>
                <a:ext cx="66288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905119" y="902244"/>
                <a:ext cx="56710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097863" y="902244"/>
                <a:ext cx="911590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13242" y="1286712"/>
                <a:ext cx="39504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5346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14869" y="1286712"/>
                <a:ext cx="6631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77428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174387" y="1286712"/>
                <a:ext cx="8350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2315571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05379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817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3010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198270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587553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230940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2808292" y="1230627"/>
                <a:ext cx="0" cy="198189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501186" y="1093351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453947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5198270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6587534" y="1011171"/>
                <a:ext cx="0" cy="637103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2067373" y="3044720"/>
              <a:ext cx="5441155" cy="1402609"/>
              <a:chOff x="1983053" y="3052914"/>
              <a:chExt cx="5441155" cy="1402609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983053" y="3059095"/>
                <a:ext cx="5441155" cy="1396428"/>
              </a:xfrm>
              <a:prstGeom prst="roundRect">
                <a:avLst>
                  <a:gd name="adj" fmla="val 10427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083279" y="3343551"/>
                <a:ext cx="1550195" cy="1006198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234955" y="3052914"/>
                <a:ext cx="937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Parse Tree</a:t>
                </a:r>
                <a:endParaRPr lang="en-US" sz="1200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166440" y="3448315"/>
                <a:ext cx="1365469" cy="818136"/>
                <a:chOff x="1819876" y="1772830"/>
                <a:chExt cx="1365469" cy="818136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819876" y="1772830"/>
                  <a:ext cx="136546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squishee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83054" y="1983455"/>
                  <a:ext cx="0" cy="510898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ounded Rectangle 113"/>
                <p:cNvSpPr/>
                <p:nvPr/>
              </p:nvSpPr>
              <p:spPr>
                <a:xfrm>
                  <a:off x="2107862" y="2086340"/>
                  <a:ext cx="900422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one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2213539" y="2258505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ounded Rectangle 115"/>
                <p:cNvSpPr/>
                <p:nvPr/>
              </p:nvSpPr>
              <p:spPr>
                <a:xfrm>
                  <a:off x="2112454" y="2380341"/>
                  <a:ext cx="845558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SIZE: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large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2" name="Rounded Rectangle 131"/>
              <p:cNvSpPr/>
              <p:nvPr/>
            </p:nvSpPr>
            <p:spPr>
              <a:xfrm>
                <a:off x="3732871" y="3353482"/>
                <a:ext cx="1697084" cy="707636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828633" y="3449792"/>
                <a:ext cx="1508783" cy="524135"/>
                <a:chOff x="1819877" y="1772830"/>
                <a:chExt cx="1508783" cy="524135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1819877" y="1772830"/>
                  <a:ext cx="1171185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donuts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983054" y="1983456"/>
                  <a:ext cx="0" cy="209144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ounded Rectangle 121"/>
                <p:cNvSpPr/>
                <p:nvPr/>
              </p:nvSpPr>
              <p:spPr>
                <a:xfrm>
                  <a:off x="2107861" y="2086340"/>
                  <a:ext cx="122079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a dozen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3" name="Rounded Rectangle 132"/>
              <p:cNvSpPr/>
              <p:nvPr/>
            </p:nvSpPr>
            <p:spPr>
              <a:xfrm>
                <a:off x="5503362" y="3343551"/>
                <a:ext cx="1826570" cy="418274"/>
              </a:xfrm>
              <a:prstGeom prst="roundRect">
                <a:avLst>
                  <a:gd name="adj" fmla="val 17538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5592982" y="3451771"/>
                <a:ext cx="1621461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5" name="Down Arrow 134"/>
            <p:cNvSpPr/>
            <p:nvPr/>
          </p:nvSpPr>
          <p:spPr>
            <a:xfrm>
              <a:off x="4571512" y="1712456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 Arrow 135"/>
            <p:cNvSpPr/>
            <p:nvPr/>
          </p:nvSpPr>
          <p:spPr>
            <a:xfrm>
              <a:off x="4571512" y="2505334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76448" y="2038918"/>
              <a:ext cx="2023005" cy="458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6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Language Parser</a:t>
              </a:r>
              <a:endParaRPr lang="en-US" sz="16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9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17</a:t>
            </a:fld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99969" y="1468419"/>
            <a:ext cx="6823434" cy="597085"/>
          </a:xfrm>
          <a:prstGeom prst="roundRect">
            <a:avLst>
              <a:gd name="adj" fmla="val 34525"/>
            </a:avLst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637568" y="3379630"/>
            <a:ext cx="5441155" cy="1402609"/>
            <a:chOff x="1983053" y="3052914"/>
            <a:chExt cx="5441155" cy="1402609"/>
          </a:xfrm>
        </p:grpSpPr>
        <p:sp>
          <p:nvSpPr>
            <p:cNvPr id="85" name="Rounded Rectangle 84"/>
            <p:cNvSpPr/>
            <p:nvPr/>
          </p:nvSpPr>
          <p:spPr>
            <a:xfrm>
              <a:off x="1983053" y="3059095"/>
              <a:ext cx="5441155" cy="139642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083279" y="3343551"/>
              <a:ext cx="1550195" cy="1006198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34955" y="3052914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Entities</a:t>
              </a:r>
              <a:endParaRPr lang="en-US" sz="1200" dirty="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6440" y="3448315"/>
              <a:ext cx="1365469" cy="818136"/>
              <a:chOff x="1819876" y="1772830"/>
              <a:chExt cx="1365469" cy="81813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1819876" y="1772830"/>
                <a:ext cx="136546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1983054" y="1983455"/>
                <a:ext cx="0" cy="510898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2107862" y="2086340"/>
                <a:ext cx="900422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rot="5400000">
                <a:off x="2213539" y="2258505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6" name="Rounded Rectangle 115"/>
              <p:cNvSpPr/>
              <p:nvPr/>
            </p:nvSpPr>
            <p:spPr>
              <a:xfrm>
                <a:off x="2112454" y="2380341"/>
                <a:ext cx="845558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3732871" y="3353482"/>
              <a:ext cx="1697084" cy="707636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828633" y="3449792"/>
              <a:ext cx="1508783" cy="524135"/>
              <a:chOff x="1819877" y="1772830"/>
              <a:chExt cx="1508783" cy="524135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819877" y="1772830"/>
                <a:ext cx="1171185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983054" y="1983456"/>
                <a:ext cx="0" cy="209144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2" name="Rounded Rectangle 121"/>
              <p:cNvSpPr/>
              <p:nvPr/>
            </p:nvSpPr>
            <p:spPr>
              <a:xfrm>
                <a:off x="2107861" y="2086340"/>
                <a:ext cx="122079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5503362" y="3343551"/>
              <a:ext cx="1826570" cy="418274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592982" y="3451771"/>
              <a:ext cx="1621461" cy="210625"/>
            </a:xfrm>
            <a:prstGeom prst="roundRect">
              <a:avLst/>
            </a:prstGeom>
            <a:ln w="12700" cmpd="sng">
              <a:solidFill>
                <a:srgbClr val="D9D9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36576" rtlCol="0" anchor="ctr" anchorCtr="1"/>
            <a:lstStyle/>
            <a:p>
              <a:pPr algn="ctr"/>
              <a:r>
                <a:rPr lang="en-US" sz="800" dirty="0" smtClean="0">
                  <a:solidFill>
                    <a:srgbClr val="E74C3C"/>
                  </a:solidFill>
                  <a:latin typeface="Arial Narrow"/>
                  <a:cs typeface="Arial Narrow"/>
                  <a:sym typeface="Wingdings"/>
                </a:rPr>
                <a:t>STORE_NAME: 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Elm Street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4442907" y="2171871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4442907" y="2964749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8473" y="2511428"/>
            <a:ext cx="2414177" cy="458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3C6F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914400"/>
            <a:r>
              <a:rPr lang="en-US" sz="1600" b="1" kern="0" dirty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Natural </a:t>
            </a:r>
            <a:r>
              <a:rPr lang="en-US" sz="1600" b="1" kern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Language Processor</a:t>
            </a:r>
            <a:endParaRPr lang="en-US" sz="1600" b="1" kern="0" dirty="0">
              <a:solidFill>
                <a:srgbClr val="3C6FA5"/>
              </a:solidFill>
              <a:latin typeface="Arial Narrow"/>
              <a:cs typeface="Arial Narrow"/>
              <a:sym typeface="Arial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80806" y="3379630"/>
            <a:ext cx="1434082" cy="652138"/>
            <a:chOff x="5852160" y="2867464"/>
            <a:chExt cx="1434082" cy="652138"/>
          </a:xfrm>
        </p:grpSpPr>
        <p:sp>
          <p:nvSpPr>
            <p:cNvPr id="95" name="Rounded Rectangle 94"/>
            <p:cNvSpPr/>
            <p:nvPr/>
          </p:nvSpPr>
          <p:spPr>
            <a:xfrm>
              <a:off x="5852160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198280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Domain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104967" y="3213462"/>
              <a:ext cx="928467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Ordering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805" y="4130101"/>
            <a:ext cx="1434082" cy="652138"/>
            <a:chOff x="3847514" y="2867464"/>
            <a:chExt cx="1434082" cy="652138"/>
          </a:xfrm>
        </p:grpSpPr>
        <p:sp>
          <p:nvSpPr>
            <p:cNvPr id="98" name="Rounded Rectangle 97"/>
            <p:cNvSpPr/>
            <p:nvPr/>
          </p:nvSpPr>
          <p:spPr>
            <a:xfrm>
              <a:off x="3847514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3634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Intent</a:t>
              </a:r>
              <a:endParaRPr lang="en-US" sz="12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70195" y="3193533"/>
              <a:ext cx="1188720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Build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1365127" y="1735099"/>
            <a:ext cx="6550809" cy="237141"/>
          </a:xfrm>
          <a:prstGeom prst="roundRect">
            <a:avLst>
              <a:gd name="adj" fmla="val 17538"/>
            </a:avLst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Order one </a:t>
            </a:r>
            <a:r>
              <a:rPr lang="en-US" sz="1200" dirty="0">
                <a:solidFill>
                  <a:srgbClr val="E74C3C"/>
                </a:solidFill>
                <a:latin typeface="Consolas"/>
                <a:cs typeface="Consolas"/>
              </a:rPr>
              <a:t>large squishee and a dozen donuts from the Elm Street </a:t>
            </a:r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Kwik-E-Mart</a:t>
            </a:r>
            <a:endParaRPr lang="en-US" sz="1200" dirty="0">
              <a:solidFill>
                <a:srgbClr val="E74C3C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2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224" y="1869727"/>
            <a:ext cx="7849645" cy="2108284"/>
            <a:chOff x="436224" y="1869727"/>
            <a:chExt cx="7849645" cy="2108284"/>
          </a:xfrm>
        </p:grpSpPr>
        <p:sp>
          <p:nvSpPr>
            <p:cNvPr id="98" name="Rounded Rectangle 97"/>
            <p:cNvSpPr/>
            <p:nvPr/>
          </p:nvSpPr>
          <p:spPr>
            <a:xfrm>
              <a:off x="2397211" y="2472933"/>
              <a:ext cx="5888657" cy="1505078"/>
            </a:xfrm>
            <a:prstGeom prst="roundRect">
              <a:avLst>
                <a:gd name="adj" fmla="val 3581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77231" y="3264211"/>
              <a:ext cx="1141163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78837" y="1869727"/>
              <a:ext cx="7107032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rgbClr val="2C74A5"/>
                  </a:solidFill>
                  <a:cs typeface="Arial Narrow"/>
                </a:rPr>
                <a:t>“Order one large squishee and a dozen donuts from the Elm Street Kwik-E-Mart”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224" y="1869727"/>
              <a:ext cx="56457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4" y="247293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OUTPUT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93238" y="2486004"/>
              <a:ext cx="23185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RESOLVED ENTITY GROUPS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54879" y="2872323"/>
              <a:ext cx="2160018" cy="1043789"/>
              <a:chOff x="2630728" y="2809017"/>
              <a:chExt cx="2160018" cy="10437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630728" y="2809017"/>
                <a:ext cx="2160018" cy="1043789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937655" y="3340582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935666" y="3105523"/>
                <a:ext cx="1989" cy="56540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937655" y="3670927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Rounded Rectangle 122"/>
              <p:cNvSpPr/>
              <p:nvPr/>
            </p:nvSpPr>
            <p:spPr>
              <a:xfrm>
                <a:off x="3065412" y="3544705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LARGE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2695420" y="2877360"/>
                <a:ext cx="2054763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SIGNATURE SQUISHEE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306541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72565" y="2870426"/>
              <a:ext cx="1870063" cy="1045686"/>
              <a:chOff x="4937376" y="2807120"/>
              <a:chExt cx="1870063" cy="104568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937376" y="2807120"/>
                <a:ext cx="1870063" cy="10456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5238336" y="3345570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238336" y="3118798"/>
                <a:ext cx="0" cy="226772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Rounded Rectangle 116"/>
              <p:cNvSpPr/>
              <p:nvPr/>
            </p:nvSpPr>
            <p:spPr>
              <a:xfrm>
                <a:off x="538496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12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000813" y="2877360"/>
                <a:ext cx="168837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GLAZED DONUT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601802" y="2870426"/>
              <a:ext cx="1626939" cy="1054597"/>
              <a:chOff x="5598522" y="4897443"/>
              <a:chExt cx="1626939" cy="1054597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598522" y="4897443"/>
                <a:ext cx="1626939" cy="1054597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C74A5"/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5661712" y="4961361"/>
                <a:ext cx="1486376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STORE: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23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ELM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STREET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1178836" y="2479197"/>
              <a:ext cx="1139558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17217" y="2844417"/>
              <a:ext cx="1017502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ORDERING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231901" y="3628821"/>
              <a:ext cx="1002818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BUILD ORDER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21850" y="2459703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DOMAIN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80194" y="3246472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INTENT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8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77242" y="1001262"/>
            <a:ext cx="8519377" cy="5021651"/>
            <a:chOff x="177242" y="1001262"/>
            <a:chExt cx="8519377" cy="5021651"/>
          </a:xfrm>
        </p:grpSpPr>
        <p:sp>
          <p:nvSpPr>
            <p:cNvPr id="73" name="Rounded Rectangle 72"/>
            <p:cNvSpPr/>
            <p:nvPr/>
          </p:nvSpPr>
          <p:spPr>
            <a:xfrm>
              <a:off x="967011" y="1001262"/>
              <a:ext cx="7729608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 smtClean="0">
                  <a:solidFill>
                    <a:srgbClr val="2C74A5"/>
                  </a:solidFill>
                  <a:cs typeface="Arial Narrow"/>
                </a:rPr>
                <a:t>“Two tall lattes, decaf, and a small café mocha with whipped </a:t>
              </a:r>
              <a:r>
                <a:rPr lang="en-US" sz="1400" dirty="0" smtClean="0">
                  <a:solidFill>
                    <a:srgbClr val="2C74A5"/>
                  </a:solidFill>
                  <a:cs typeface="Arial Narrow"/>
                </a:rPr>
                <a:t>cream”</a:t>
              </a:r>
              <a:endParaRPr lang="en-US" sz="1400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7242" y="1001654"/>
              <a:ext cx="6116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7242" y="2437249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PARSE</a:t>
              </a:r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 </a:t>
              </a:r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#1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545021" y="1619978"/>
              <a:ext cx="6556657" cy="2096208"/>
              <a:chOff x="1545021" y="1619978"/>
              <a:chExt cx="6556657" cy="2096208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1545021" y="1619978"/>
                <a:ext cx="6556657" cy="2096208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111682" y="1646456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smtClean="0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 smtClean="0">
                    <a:solidFill>
                      <a:srgbClr val="2C74A5"/>
                    </a:solidFill>
                  </a:rPr>
                  <a:t>GROUPS</a:t>
                </a:r>
                <a:endParaRPr lang="en-US" sz="1200" b="1" dirty="0">
                  <a:solidFill>
                    <a:srgbClr val="2C74A5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640324" y="1991178"/>
                <a:ext cx="2340238" cy="1591839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1972859" y="2522743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970704" y="2287684"/>
                <a:ext cx="2155" cy="895748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972859" y="2853088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Rounded Rectangle 81"/>
              <p:cNvSpPr/>
              <p:nvPr/>
            </p:nvSpPr>
            <p:spPr>
              <a:xfrm>
                <a:off x="2111276" y="2726866"/>
                <a:ext cx="148603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TALL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1710414" y="2059521"/>
                <a:ext cx="222620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LATTES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111281" y="2399173"/>
                <a:ext cx="148603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TWO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049025" y="1989281"/>
                <a:ext cx="2144647" cy="159373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4379933" y="2527731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379933" y="2300959"/>
                <a:ext cx="0" cy="56642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ounded Rectangle 88"/>
              <p:cNvSpPr/>
              <p:nvPr/>
            </p:nvSpPr>
            <p:spPr>
              <a:xfrm>
                <a:off x="4538799" y="2399173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SMALL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4122593" y="2059521"/>
                <a:ext cx="1829248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DISH: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CAFÉ MOCHA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262135" y="1989281"/>
                <a:ext cx="1762682" cy="159373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C74A5"/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6330597" y="2053199"/>
                <a:ext cx="161039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STORE: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BROADWAY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1972859" y="3183432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Rounded Rectangle 108"/>
              <p:cNvSpPr/>
              <p:nvPr/>
            </p:nvSpPr>
            <p:spPr>
              <a:xfrm>
                <a:off x="2111276" y="3057210"/>
                <a:ext cx="148603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DECAF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4379933" y="2867383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4538799" y="2738825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WHIPPED CREAM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177242" y="4743976"/>
              <a:ext cx="92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CANDIDATE</a:t>
              </a:r>
            </a:p>
            <a:p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PARSE</a:t>
              </a:r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 </a:t>
              </a:r>
              <a:r>
                <a:rPr lang="en-US" sz="1200" b="1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#2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545021" y="3926705"/>
              <a:ext cx="6556657" cy="2096208"/>
              <a:chOff x="1545021" y="4025379"/>
              <a:chExt cx="6556657" cy="2096208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545021" y="4025379"/>
                <a:ext cx="6556657" cy="2096208"/>
              </a:xfrm>
              <a:prstGeom prst="roundRect">
                <a:avLst>
                  <a:gd name="adj" fmla="val 3581"/>
                </a:avLst>
              </a:prstGeom>
              <a:solidFill>
                <a:srgbClr val="F2F2F2"/>
              </a:solidFill>
              <a:ln w="3175">
                <a:solidFill>
                  <a:srgbClr val="2C74A5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111682" y="4051857"/>
                <a:ext cx="14402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b="1" smtClean="0">
                    <a:solidFill>
                      <a:srgbClr val="2C74A5"/>
                    </a:solidFill>
                  </a:rPr>
                  <a:t>ENTITY </a:t>
                </a:r>
                <a:r>
                  <a:rPr lang="en-US" sz="1200" b="1" dirty="0" smtClean="0">
                    <a:solidFill>
                      <a:srgbClr val="2C74A5"/>
                    </a:solidFill>
                  </a:rPr>
                  <a:t>GROUPS</a:t>
                </a:r>
                <a:endParaRPr lang="en-US" sz="1200" b="1" dirty="0">
                  <a:solidFill>
                    <a:srgbClr val="2C74A5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640324" y="4396579"/>
                <a:ext cx="2340238" cy="1591839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1972859" y="4928144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970704" y="4693085"/>
                <a:ext cx="0" cy="566928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972859" y="5258489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Rounded Rectangle 125"/>
              <p:cNvSpPr/>
              <p:nvPr/>
            </p:nvSpPr>
            <p:spPr>
              <a:xfrm>
                <a:off x="2111276" y="5132267"/>
                <a:ext cx="148603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TALL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1710414" y="4464922"/>
                <a:ext cx="222620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LATTES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28" name="Rounded Rectangle 127"/>
              <p:cNvSpPr/>
              <p:nvPr/>
            </p:nvSpPr>
            <p:spPr>
              <a:xfrm>
                <a:off x="2111281" y="4804574"/>
                <a:ext cx="148603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TWO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049025" y="4394682"/>
                <a:ext cx="2144647" cy="159373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4379933" y="4933132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4379933" y="4706360"/>
                <a:ext cx="0" cy="906076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Rounded Rectangle 132"/>
              <p:cNvSpPr/>
              <p:nvPr/>
            </p:nvSpPr>
            <p:spPr>
              <a:xfrm>
                <a:off x="4538799" y="4804574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DECAF</a:t>
                </a: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4122593" y="4464922"/>
                <a:ext cx="1829248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CAFÉ MOCHA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262135" y="4394682"/>
                <a:ext cx="1762682" cy="159373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C74A5"/>
                  </a:solidFill>
                </a:endParaRPr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6330597" y="4458600"/>
                <a:ext cx="161039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STORE: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BROADWAY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4379933" y="5272784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Rounded Rectangle 140"/>
              <p:cNvSpPr/>
              <p:nvPr/>
            </p:nvSpPr>
            <p:spPr>
              <a:xfrm>
                <a:off x="4538799" y="5144226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SMALL</a:t>
                </a:r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4379933" y="5612436"/>
                <a:ext cx="19621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Rounded Rectangle 144"/>
              <p:cNvSpPr/>
              <p:nvPr/>
            </p:nvSpPr>
            <p:spPr>
              <a:xfrm>
                <a:off x="4538799" y="5483878"/>
                <a:ext cx="1613741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OPTION: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WHIPPED CREAM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813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</a:t>
              </a:r>
              <a:r>
                <a:rPr lang="en-US" sz="900" dirty="0" smtClean="0"/>
                <a:t>opens at </a:t>
              </a:r>
              <a:r>
                <a:rPr lang="en-US" sz="900" b="1" dirty="0" smtClean="0"/>
                <a:t>7am</a:t>
              </a:r>
              <a:r>
                <a:rPr lang="en-US" sz="900" dirty="0" smtClean="0"/>
                <a:t> </a:t>
              </a:r>
              <a:br>
                <a:rPr lang="en-US" sz="900" dirty="0" smtClean="0"/>
              </a:br>
              <a:r>
                <a:rPr lang="en-US" sz="900" dirty="0" smtClean="0"/>
                <a:t>and closes </a:t>
              </a:r>
              <a:r>
                <a:rPr lang="en-US" sz="900" dirty="0"/>
                <a:t>at </a:t>
              </a:r>
              <a:r>
                <a:rPr lang="en-US" sz="900" b="1" dirty="0" smtClean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dirty="0" smtClean="0"/>
                <a:t>and closes at </a:t>
              </a:r>
              <a:r>
                <a:rPr lang="en-US" sz="900" b="1" dirty="0" smtClean="0"/>
                <a:t>10pm</a:t>
              </a:r>
              <a:r>
                <a:rPr lang="en-US" sz="900" dirty="0" smtClean="0"/>
                <a:t> tomorrow.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336360" y="1001262"/>
            <a:ext cx="6973977" cy="411076"/>
          </a:xfrm>
          <a:prstGeom prst="roundRect">
            <a:avLst>
              <a:gd name="adj" fmla="val 11698"/>
            </a:avLst>
          </a:prstGeom>
          <a:solidFill>
            <a:srgbClr val="F2F2F2"/>
          </a:solidFill>
          <a:ln w="6350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74320" rtlCol="0" anchor="ctr"/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rgbClr val="2C74A5"/>
                </a:solidFill>
                <a:cs typeface="Arial Narrow"/>
              </a:rPr>
              <a:t>“I’d like to order a pepperoni pizza with extra cheese, a calzone and two diet coke.”</a:t>
            </a:r>
            <a:endParaRPr lang="en-US" sz="1400" dirty="0">
              <a:solidFill>
                <a:srgbClr val="2C74A5"/>
              </a:solidFill>
              <a:cs typeface="Arial Narrow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242" y="1001654"/>
            <a:ext cx="6116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A6A6A6"/>
                </a:solidFill>
                <a:latin typeface="Arial Narrow"/>
                <a:cs typeface="Arial Narrow"/>
              </a:defRPr>
            </a:lvl1pPr>
          </a:lstStyle>
          <a:p>
            <a:r>
              <a:rPr lang="en-US" b="1" dirty="0"/>
              <a:t>INPUT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242" y="2437249"/>
            <a:ext cx="920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A6A6A6"/>
                </a:solidFill>
                <a:latin typeface="Arial Narrow"/>
                <a:cs typeface="Arial Narrow"/>
              </a:rPr>
              <a:t>CANDIDATE</a:t>
            </a:r>
          </a:p>
          <a:p>
            <a:r>
              <a:rPr lang="en-US" sz="1200" b="1" dirty="0" smtClean="0">
                <a:solidFill>
                  <a:srgbClr val="A6A6A6"/>
                </a:solidFill>
                <a:latin typeface="Arial Narrow"/>
                <a:cs typeface="Arial Narrow"/>
              </a:rPr>
              <a:t>PARSE</a:t>
            </a:r>
            <a:r>
              <a:rPr lang="en-US" sz="1200" b="1" dirty="0">
                <a:solidFill>
                  <a:srgbClr val="A6A6A6"/>
                </a:solidFill>
                <a:latin typeface="Arial Narrow"/>
                <a:cs typeface="Arial Narrow"/>
              </a:rPr>
              <a:t> </a:t>
            </a:r>
            <a:r>
              <a:rPr lang="en-US" sz="1200" b="1" dirty="0" smtClean="0">
                <a:solidFill>
                  <a:srgbClr val="A6A6A6"/>
                </a:solidFill>
                <a:latin typeface="Arial Narrow"/>
                <a:cs typeface="Arial Narrow"/>
              </a:rPr>
              <a:t>#1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1545021" y="1619978"/>
            <a:ext cx="6556657" cy="2096208"/>
          </a:xfrm>
          <a:prstGeom prst="roundRect">
            <a:avLst>
              <a:gd name="adj" fmla="val 3581"/>
            </a:avLst>
          </a:prstGeom>
          <a:solidFill>
            <a:srgbClr val="F2F2F2"/>
          </a:solidFill>
          <a:ln w="3175">
            <a:solidFill>
              <a:srgbClr val="2C74A5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11682" y="1646456"/>
            <a:ext cx="14402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2C74A5"/>
                </a:solidFill>
              </a:rPr>
              <a:t>ENTITY </a:t>
            </a:r>
            <a:r>
              <a:rPr lang="en-US" sz="1200" b="1" dirty="0" smtClean="0">
                <a:solidFill>
                  <a:srgbClr val="2C74A5"/>
                </a:solidFill>
              </a:rPr>
              <a:t>GROUPS</a:t>
            </a:r>
            <a:endParaRPr lang="en-US" sz="1200" b="1" dirty="0">
              <a:solidFill>
                <a:srgbClr val="2C74A5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0324" y="1991178"/>
            <a:ext cx="2340238" cy="1591839"/>
          </a:xfrm>
          <a:prstGeom prst="rect">
            <a:avLst/>
          </a:prstGeom>
          <a:noFill/>
          <a:ln w="3175">
            <a:solidFill>
              <a:srgbClr val="2C74A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1972859" y="2522743"/>
            <a:ext cx="196210" cy="0"/>
          </a:xfrm>
          <a:prstGeom prst="line">
            <a:avLst/>
          </a:prstGeom>
          <a:ln w="6350">
            <a:solidFill>
              <a:srgbClr val="2C74A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70704" y="2287684"/>
            <a:ext cx="2155" cy="895748"/>
          </a:xfrm>
          <a:prstGeom prst="line">
            <a:avLst/>
          </a:prstGeom>
          <a:ln w="6350">
            <a:solidFill>
              <a:srgbClr val="2C74A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72859" y="2853088"/>
            <a:ext cx="196210" cy="0"/>
          </a:xfrm>
          <a:prstGeom prst="line">
            <a:avLst/>
          </a:prstGeom>
          <a:ln w="6350">
            <a:solidFill>
              <a:srgbClr val="2C74A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2111276" y="2726866"/>
            <a:ext cx="1486039" cy="2433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rIns="36576" rtlCol="0" anchor="ctr"/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E84C3B"/>
                </a:solidFill>
                <a:cs typeface="Arial Narrow"/>
              </a:rPr>
              <a:t>SIZE:</a:t>
            </a:r>
            <a:r>
              <a:rPr lang="en-US" sz="800" dirty="0">
                <a:solidFill>
                  <a:srgbClr val="0070C0"/>
                </a:solidFill>
                <a:cs typeface="Arial Narrow"/>
              </a:rPr>
              <a:t> </a:t>
            </a:r>
            <a:r>
              <a:rPr lang="en-US" sz="800" b="1" dirty="0" smtClean="0">
                <a:solidFill>
                  <a:srgbClr val="2C74A5"/>
                </a:solidFill>
                <a:cs typeface="Arial Narrow"/>
              </a:rPr>
              <a:t>TALL</a:t>
            </a:r>
            <a:endParaRPr lang="en-US" sz="800" b="1" dirty="0">
              <a:solidFill>
                <a:srgbClr val="2C74A5"/>
              </a:solidFill>
              <a:cs typeface="Arial Narrow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710414" y="2059521"/>
            <a:ext cx="2226201" cy="2433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rIns="36576" rtlCol="0" anchor="ctr"/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rgbClr val="E84C3B"/>
                </a:solidFill>
                <a:cs typeface="Arial Narrow"/>
              </a:rPr>
              <a:t>PRODUCT:</a:t>
            </a:r>
            <a:r>
              <a:rPr lang="en-US" sz="800" dirty="0" smtClean="0">
                <a:solidFill>
                  <a:srgbClr val="0070C0"/>
                </a:solidFill>
                <a:cs typeface="Arial Narrow"/>
              </a:rPr>
              <a:t> </a:t>
            </a:r>
            <a:r>
              <a:rPr lang="en-US" sz="800" b="1" dirty="0" smtClean="0">
                <a:solidFill>
                  <a:srgbClr val="2C74A5"/>
                </a:solidFill>
                <a:cs typeface="Arial Narrow"/>
              </a:rPr>
              <a:t>LATTES</a:t>
            </a:r>
            <a:endParaRPr lang="en-US" sz="800" b="1" dirty="0">
              <a:solidFill>
                <a:srgbClr val="2C74A5"/>
              </a:solidFill>
              <a:cs typeface="Arial Narrow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111281" y="2399173"/>
            <a:ext cx="1486039" cy="2433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rIns="36576" rtlCol="0" anchor="ctr"/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E84C3B"/>
                </a:solidFill>
                <a:cs typeface="Arial Narrow"/>
              </a:rPr>
              <a:t>QUANTITY:</a:t>
            </a:r>
            <a:r>
              <a:rPr lang="en-US" sz="800" dirty="0">
                <a:solidFill>
                  <a:srgbClr val="0070C0"/>
                </a:solidFill>
                <a:cs typeface="Arial Narrow"/>
              </a:rPr>
              <a:t> </a:t>
            </a:r>
            <a:r>
              <a:rPr lang="en-US" sz="800" b="1" dirty="0" smtClean="0">
                <a:solidFill>
                  <a:srgbClr val="2C74A5"/>
                </a:solidFill>
                <a:cs typeface="Arial Narrow"/>
              </a:rPr>
              <a:t>TWO</a:t>
            </a:r>
            <a:endParaRPr lang="en-US" sz="800" b="1" dirty="0">
              <a:solidFill>
                <a:srgbClr val="2C74A5"/>
              </a:solidFill>
              <a:cs typeface="Arial Narrow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049025" y="1989281"/>
            <a:ext cx="2144647" cy="1593736"/>
          </a:xfrm>
          <a:prstGeom prst="rect">
            <a:avLst/>
          </a:prstGeom>
          <a:noFill/>
          <a:ln w="3175">
            <a:solidFill>
              <a:srgbClr val="2C74A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4379933" y="2527731"/>
            <a:ext cx="196210" cy="0"/>
          </a:xfrm>
          <a:prstGeom prst="line">
            <a:avLst/>
          </a:prstGeom>
          <a:ln w="6350">
            <a:solidFill>
              <a:srgbClr val="2C74A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379933" y="2300959"/>
            <a:ext cx="0" cy="566424"/>
          </a:xfrm>
          <a:prstGeom prst="line">
            <a:avLst/>
          </a:prstGeom>
          <a:ln w="6350">
            <a:solidFill>
              <a:srgbClr val="2C74A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538799" y="2399173"/>
            <a:ext cx="1613741" cy="2433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rIns="36576" rtlCol="0" anchor="ctr"/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rgbClr val="E84C3B"/>
                </a:solidFill>
                <a:cs typeface="Arial Narrow"/>
              </a:rPr>
              <a:t>SIZE:</a:t>
            </a:r>
            <a:r>
              <a:rPr lang="en-US" sz="800" dirty="0" smtClean="0">
                <a:solidFill>
                  <a:srgbClr val="0070C0"/>
                </a:solidFill>
                <a:cs typeface="Arial Narrow"/>
              </a:rPr>
              <a:t> </a:t>
            </a:r>
            <a:r>
              <a:rPr lang="en-US" sz="800" b="1" dirty="0" smtClean="0">
                <a:solidFill>
                  <a:srgbClr val="2C74A5"/>
                </a:solidFill>
                <a:cs typeface="Arial Narrow"/>
              </a:rPr>
              <a:t>SMALL</a:t>
            </a:r>
            <a:endParaRPr lang="en-US" sz="800" b="1" dirty="0">
              <a:solidFill>
                <a:srgbClr val="2C74A5"/>
              </a:solidFill>
              <a:cs typeface="Arial Narrow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122593" y="2059521"/>
            <a:ext cx="1829248" cy="2433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rIns="36576" rtlCol="0" anchor="ctr"/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rgbClr val="E84C3B"/>
                </a:solidFill>
                <a:cs typeface="Arial Narrow"/>
              </a:rPr>
              <a:t>PRODUCT:</a:t>
            </a:r>
            <a:r>
              <a:rPr lang="en-US" sz="800" dirty="0" smtClean="0">
                <a:solidFill>
                  <a:srgbClr val="0070C0"/>
                </a:solidFill>
                <a:cs typeface="Arial Narrow"/>
              </a:rPr>
              <a:t> </a:t>
            </a:r>
            <a:r>
              <a:rPr lang="en-US" sz="800" b="1" dirty="0" smtClean="0">
                <a:solidFill>
                  <a:srgbClr val="2C74A5"/>
                </a:solidFill>
                <a:cs typeface="Arial Narrow"/>
              </a:rPr>
              <a:t>CAFÉ MOCHA</a:t>
            </a:r>
            <a:endParaRPr lang="en-US" sz="800" b="1" dirty="0">
              <a:solidFill>
                <a:srgbClr val="2C74A5"/>
              </a:solidFill>
              <a:cs typeface="Arial Narrow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1972859" y="3183432"/>
            <a:ext cx="196210" cy="0"/>
          </a:xfrm>
          <a:prstGeom prst="line">
            <a:avLst/>
          </a:prstGeom>
          <a:ln w="6350">
            <a:solidFill>
              <a:srgbClr val="2C74A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2111276" y="3057210"/>
            <a:ext cx="1486039" cy="2433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rIns="36576" rtlCol="0" anchor="ctr"/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rgbClr val="E84C3B"/>
                </a:solidFill>
                <a:cs typeface="Arial Narrow"/>
              </a:rPr>
              <a:t>OPTION:</a:t>
            </a:r>
            <a:r>
              <a:rPr lang="en-US" sz="800" dirty="0" smtClean="0">
                <a:solidFill>
                  <a:srgbClr val="0070C0"/>
                </a:solidFill>
                <a:cs typeface="Arial Narrow"/>
              </a:rPr>
              <a:t> </a:t>
            </a:r>
            <a:r>
              <a:rPr lang="en-US" sz="800" b="1" dirty="0" smtClean="0">
                <a:solidFill>
                  <a:srgbClr val="2C74A5"/>
                </a:solidFill>
                <a:cs typeface="Arial Narrow"/>
              </a:rPr>
              <a:t>DECAF</a:t>
            </a:r>
            <a:endParaRPr lang="en-US" sz="800" b="1" dirty="0">
              <a:solidFill>
                <a:srgbClr val="2C74A5"/>
              </a:solidFill>
              <a:cs typeface="Arial Narrow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4379933" y="2867383"/>
            <a:ext cx="196210" cy="0"/>
          </a:xfrm>
          <a:prstGeom prst="line">
            <a:avLst/>
          </a:prstGeom>
          <a:ln w="6350">
            <a:solidFill>
              <a:srgbClr val="2C74A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4538799" y="2738825"/>
            <a:ext cx="1613741" cy="2433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rIns="36576" rtlCol="0" anchor="ctr"/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rgbClr val="E84C3B"/>
                </a:solidFill>
                <a:cs typeface="Arial Narrow"/>
              </a:rPr>
              <a:t>OPTION:</a:t>
            </a:r>
            <a:r>
              <a:rPr lang="en-US" sz="800" dirty="0" smtClean="0">
                <a:solidFill>
                  <a:srgbClr val="0070C0"/>
                </a:solidFill>
                <a:cs typeface="Arial Narrow"/>
              </a:rPr>
              <a:t> </a:t>
            </a:r>
            <a:r>
              <a:rPr lang="en-US" sz="800" b="1" dirty="0" smtClean="0">
                <a:solidFill>
                  <a:srgbClr val="2C74A5"/>
                </a:solidFill>
                <a:cs typeface="Arial Narrow"/>
              </a:rPr>
              <a:t>WHIPPED CREAM</a:t>
            </a:r>
            <a:endParaRPr lang="en-US" sz="800" b="1" dirty="0">
              <a:solidFill>
                <a:srgbClr val="2C74A5"/>
              </a:solidFill>
              <a:cs typeface="Arial Narrow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77242" y="4743976"/>
            <a:ext cx="920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A6A6A6"/>
                </a:solidFill>
                <a:latin typeface="Arial Narrow"/>
                <a:cs typeface="Arial Narrow"/>
              </a:rPr>
              <a:t>CANDIDATE</a:t>
            </a:r>
          </a:p>
          <a:p>
            <a:r>
              <a:rPr lang="en-US" sz="1200" b="1" dirty="0" smtClean="0">
                <a:solidFill>
                  <a:srgbClr val="A6A6A6"/>
                </a:solidFill>
                <a:latin typeface="Arial Narrow"/>
                <a:cs typeface="Arial Narrow"/>
              </a:rPr>
              <a:t>PARSE</a:t>
            </a:r>
            <a:r>
              <a:rPr lang="en-US" sz="1200" b="1" dirty="0">
                <a:solidFill>
                  <a:srgbClr val="A6A6A6"/>
                </a:solidFill>
                <a:latin typeface="Arial Narrow"/>
                <a:cs typeface="Arial Narrow"/>
              </a:rPr>
              <a:t> </a:t>
            </a:r>
            <a:r>
              <a:rPr lang="en-US" sz="1200" b="1" dirty="0" smtClean="0">
                <a:solidFill>
                  <a:srgbClr val="A6A6A6"/>
                </a:solidFill>
                <a:latin typeface="Arial Narrow"/>
                <a:cs typeface="Arial Narrow"/>
              </a:rPr>
              <a:t>#2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545021" y="3926705"/>
            <a:ext cx="6556657" cy="2096208"/>
            <a:chOff x="1545021" y="4025379"/>
            <a:chExt cx="6556657" cy="2096208"/>
          </a:xfrm>
        </p:grpSpPr>
        <p:sp>
          <p:nvSpPr>
            <p:cNvPr id="116" name="Rounded Rectangle 115"/>
            <p:cNvSpPr/>
            <p:nvPr/>
          </p:nvSpPr>
          <p:spPr>
            <a:xfrm>
              <a:off x="1545021" y="4025379"/>
              <a:ext cx="6556657" cy="2096208"/>
            </a:xfrm>
            <a:prstGeom prst="roundRect">
              <a:avLst>
                <a:gd name="adj" fmla="val 3581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111682" y="4051857"/>
              <a:ext cx="1440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smtClean="0">
                  <a:solidFill>
                    <a:srgbClr val="2C74A5"/>
                  </a:solidFill>
                </a:rPr>
                <a:t>ENTITY </a:t>
              </a:r>
              <a:r>
                <a:rPr lang="en-US" sz="1200" b="1" dirty="0" smtClean="0">
                  <a:solidFill>
                    <a:srgbClr val="2C74A5"/>
                  </a:solidFill>
                </a:rPr>
                <a:t>GROUPS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640324" y="4396579"/>
              <a:ext cx="2340238" cy="1591839"/>
            </a:xfrm>
            <a:prstGeom prst="rect">
              <a:avLst/>
            </a:prstGeom>
            <a:noFill/>
            <a:ln w="3175">
              <a:solidFill>
                <a:srgbClr val="2C74A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1972859" y="4928144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970704" y="4693085"/>
              <a:ext cx="0" cy="566928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972859" y="5258489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Rounded Rectangle 125"/>
            <p:cNvSpPr/>
            <p:nvPr/>
          </p:nvSpPr>
          <p:spPr>
            <a:xfrm>
              <a:off x="2111276" y="5132267"/>
              <a:ext cx="1486039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>
                  <a:solidFill>
                    <a:srgbClr val="E84C3B"/>
                  </a:solidFill>
                  <a:cs typeface="Arial Narrow"/>
                </a:rPr>
                <a:t>SIZE:</a:t>
              </a:r>
              <a:r>
                <a:rPr lang="en-US" sz="800" dirty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TALL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710414" y="4464922"/>
              <a:ext cx="2226201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PRODUCT: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LATTES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11281" y="4804574"/>
              <a:ext cx="1486039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>
                  <a:solidFill>
                    <a:srgbClr val="E84C3B"/>
                  </a:solidFill>
                  <a:cs typeface="Arial Narrow"/>
                </a:rPr>
                <a:t>QUANTITY:</a:t>
              </a:r>
              <a:r>
                <a:rPr lang="en-US" sz="800" dirty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TWO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049025" y="4394682"/>
              <a:ext cx="2144647" cy="1593736"/>
            </a:xfrm>
            <a:prstGeom prst="rect">
              <a:avLst/>
            </a:prstGeom>
            <a:noFill/>
            <a:ln w="3175">
              <a:solidFill>
                <a:srgbClr val="2C74A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4379933" y="4933132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379933" y="4706360"/>
              <a:ext cx="0" cy="906076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ounded Rectangle 132"/>
            <p:cNvSpPr/>
            <p:nvPr/>
          </p:nvSpPr>
          <p:spPr>
            <a:xfrm>
              <a:off x="4538799" y="4804574"/>
              <a:ext cx="1613741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>
                  <a:solidFill>
                    <a:srgbClr val="E84C3B"/>
                  </a:solidFill>
                  <a:cs typeface="Arial Narrow"/>
                </a:rPr>
                <a:t>OPTION:</a:t>
              </a:r>
              <a:r>
                <a:rPr lang="en-US" sz="800" dirty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>
                  <a:solidFill>
                    <a:srgbClr val="2C74A5"/>
                  </a:solidFill>
                  <a:cs typeface="Arial Narrow"/>
                </a:rPr>
                <a:t>DECAF</a:t>
              </a: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122593" y="4464922"/>
              <a:ext cx="1829248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PRODUCT: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CAFÉ MOCHA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262135" y="4394682"/>
              <a:ext cx="1762682" cy="1593736"/>
            </a:xfrm>
            <a:prstGeom prst="rect">
              <a:avLst/>
            </a:prstGeom>
            <a:noFill/>
            <a:ln w="3175">
              <a:solidFill>
                <a:srgbClr val="2C74A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74A5"/>
                </a:solidFill>
              </a:endParaRP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6330597" y="4458600"/>
              <a:ext cx="1610391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STORE: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BROADWAY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4379933" y="5272784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Rounded Rectangle 140"/>
            <p:cNvSpPr/>
            <p:nvPr/>
          </p:nvSpPr>
          <p:spPr>
            <a:xfrm>
              <a:off x="4538799" y="5144226"/>
              <a:ext cx="1613741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>
                  <a:solidFill>
                    <a:srgbClr val="E84C3B"/>
                  </a:solidFill>
                  <a:cs typeface="Arial Narrow"/>
                </a:rPr>
                <a:t>SIZE:</a:t>
              </a:r>
              <a:r>
                <a:rPr lang="en-US" sz="800" dirty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>
                  <a:solidFill>
                    <a:srgbClr val="2C74A5"/>
                  </a:solidFill>
                  <a:cs typeface="Arial Narrow"/>
                </a:rPr>
                <a:t>SMALL</a:t>
              </a: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4379933" y="5612436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Rounded Rectangle 144"/>
            <p:cNvSpPr/>
            <p:nvPr/>
          </p:nvSpPr>
          <p:spPr>
            <a:xfrm>
              <a:off x="4538799" y="5483878"/>
              <a:ext cx="1613741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OPTION: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WHIPPED CREAM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262135" y="1989281"/>
            <a:ext cx="2144647" cy="1593736"/>
            <a:chOff x="6561753" y="2437249"/>
            <a:chExt cx="2144647" cy="1593736"/>
          </a:xfrm>
        </p:grpSpPr>
        <p:sp>
          <p:nvSpPr>
            <p:cNvPr id="56" name="Rectangle 55"/>
            <p:cNvSpPr/>
            <p:nvPr/>
          </p:nvSpPr>
          <p:spPr>
            <a:xfrm>
              <a:off x="6561753" y="2437249"/>
              <a:ext cx="2144647" cy="1593736"/>
            </a:xfrm>
            <a:prstGeom prst="rect">
              <a:avLst/>
            </a:prstGeom>
            <a:noFill/>
            <a:ln w="3175">
              <a:solidFill>
                <a:srgbClr val="2C74A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6896942" y="2975699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896942" y="2748927"/>
              <a:ext cx="0" cy="566424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7055808" y="2847141"/>
              <a:ext cx="1613741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SIZE: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SMALL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6639602" y="2507489"/>
              <a:ext cx="1829248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PRODUCT: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CAFÉ MOCHA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6896942" y="3315351"/>
              <a:ext cx="196210" cy="0"/>
            </a:xfrm>
            <a:prstGeom prst="line">
              <a:avLst/>
            </a:prstGeom>
            <a:ln w="6350">
              <a:solidFill>
                <a:srgbClr val="2C74A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7055808" y="3186793"/>
              <a:ext cx="1613741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OPTION:</a:t>
              </a:r>
              <a:r>
                <a:rPr lang="en-US" sz="800" dirty="0" smtClean="0">
                  <a:solidFill>
                    <a:srgbClr val="0070C0"/>
                  </a:solidFill>
                  <a:cs typeface="Arial Narrow"/>
                </a:rPr>
                <a:t> </a:t>
              </a:r>
              <a:r>
                <a:rPr lang="en-US" sz="800" b="1" dirty="0" smtClean="0">
                  <a:solidFill>
                    <a:srgbClr val="2C74A5"/>
                  </a:solidFill>
                  <a:cs typeface="Arial Narrow"/>
                </a:rPr>
                <a:t>WHIPPED CREAM</a:t>
              </a:r>
              <a:endParaRPr lang="en-US" sz="800" b="1" dirty="0">
                <a:solidFill>
                  <a:srgbClr val="2C74A5"/>
                </a:solidFill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54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10190" y="2406692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10190" y="1327050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1526717" y="1917163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03971" y="957438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8541" y="3561641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3503971" y="3153594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78541" y="4451414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3352800" y="4042026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36140" y="302687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Ok, I got the </a:t>
            </a:r>
            <a:r>
              <a:rPr lang="en-US" sz="900" b="1" dirty="0" smtClean="0"/>
              <a:t>Saag Paneer </a:t>
            </a:r>
            <a:r>
              <a:rPr lang="en-US" sz="900" dirty="0" smtClean="0"/>
              <a:t>with a side of </a:t>
            </a:r>
            <a:r>
              <a:rPr lang="en-US" sz="900" b="1" dirty="0" smtClean="0"/>
              <a:t>Peas Pulav and Raita </a:t>
            </a:r>
            <a:r>
              <a:rPr lang="en-US" sz="900" dirty="0" smtClean="0"/>
              <a:t>and a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$14.75.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67790" y="2171980"/>
            <a:ext cx="2743200" cy="283464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Great, what can I get you from </a:t>
            </a:r>
            <a:r>
              <a:rPr lang="en-US" sz="900" b="1" dirty="0" smtClean="0"/>
              <a:t>Little India?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84317" y="2544565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want Saag Paneer with Peas Pulav, cucumber raita and one garlic </a:t>
            </a:r>
            <a:r>
              <a:rPr lang="en-US" sz="900" dirty="0" smtClean="0">
                <a:solidFill>
                  <a:srgbClr val="FFFFFF"/>
                </a:solidFill>
              </a:rPr>
              <a:t>naan.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13500" y="1753280"/>
            <a:ext cx="1514017" cy="32957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How about </a:t>
            </a:r>
            <a:r>
              <a:rPr lang="en-US" sz="900" smtClean="0">
                <a:solidFill>
                  <a:srgbClr val="FFFFFF"/>
                </a:solidFill>
              </a:rPr>
              <a:t>Little India?</a:t>
            </a:r>
            <a:endParaRPr lang="en-US" sz="900" dirty="0" smtClean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36141" y="1142263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I found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at </a:t>
            </a:r>
            <a:r>
              <a:rPr lang="en-US" sz="900" b="1" dirty="0" smtClean="0"/>
              <a:t>Punjab Kabab House</a:t>
            </a:r>
            <a:r>
              <a:rPr lang="en-US" sz="900" dirty="0" smtClean="0"/>
              <a:t>,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and </a:t>
            </a:r>
            <a:r>
              <a:rPr lang="en-US" sz="900" b="1" dirty="0" smtClean="0"/>
              <a:t>Urban Curry. </a:t>
            </a:r>
            <a:r>
              <a:rPr lang="en-US" sz="900" dirty="0" smtClean="0"/>
              <a:t>Which one would you like to order form?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5184317" y="663834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What are some good places that have garlic naan?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84317" y="3769372"/>
            <a:ext cx="2743200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Could you also add a mango lassi to my order?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36139" y="4136962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I’ve added a </a:t>
            </a:r>
            <a:r>
              <a:rPr lang="en-US" sz="900" b="1" dirty="0" smtClean="0"/>
              <a:t>Mango Lassi </a:t>
            </a:r>
            <a:r>
              <a:rPr lang="en-US" sz="900" dirty="0" smtClean="0"/>
              <a:t>to your order from </a:t>
            </a:r>
            <a:r>
              <a:rPr lang="en-US" sz="900" b="1" dirty="0" smtClean="0"/>
              <a:t>Little India</a:t>
            </a:r>
            <a:r>
              <a:rPr lang="en-US" sz="900" dirty="0" smtClean="0"/>
              <a:t>. The total price is now </a:t>
            </a:r>
            <a:r>
              <a:rPr lang="en-US" sz="900" b="1" dirty="0" smtClean="0"/>
              <a:t>$17.75.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736138" y="5123796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will </a:t>
            </a:r>
            <a:r>
              <a:rPr lang="en-US" sz="900" dirty="0"/>
              <a:t>be delivered in </a:t>
            </a:r>
            <a:r>
              <a:rPr lang="en-US" sz="900" dirty="0" smtClean="0"/>
              <a:t>30-45 minutes.</a:t>
            </a:r>
            <a:endParaRPr lang="en-US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7161571" y="4740107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Yes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1308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033446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46" name="Rounded Rectangle 45"/>
          <p:cNvSpPr/>
          <p:nvPr/>
        </p:nvSpPr>
        <p:spPr>
          <a:xfrm>
            <a:off x="1514017" y="1623559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1271" y="663834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65841" y="3268037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49" name="Rounded Rectangle 48"/>
          <p:cNvSpPr/>
          <p:nvPr/>
        </p:nvSpPr>
        <p:spPr>
          <a:xfrm>
            <a:off x="3491271" y="2859990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65841" y="4157810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51" name="Rounded Rectangle 50"/>
          <p:cNvSpPr/>
          <p:nvPr/>
        </p:nvSpPr>
        <p:spPr>
          <a:xfrm>
            <a:off x="3340100" y="3748422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/>
          <a:stretch/>
        </p:blipFill>
        <p:spPr>
          <a:xfrm>
            <a:off x="965200" y="1130300"/>
            <a:ext cx="7010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6073200" y="662400"/>
            <a:ext cx="1826083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do you have romantic movies?</a:t>
            </a: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45600"/>
            <a:ext cx="2543176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movies with Tom Hanks: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404000"/>
            <a:ext cx="2458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Talk to me to browse movies and </a:t>
            </a:r>
            <a:r>
              <a:rPr lang="en-US" sz="900" dirty="0" smtClean="0"/>
              <a:t>TV shows</a:t>
            </a:r>
            <a:r>
              <a:rPr lang="en-US" sz="900" dirty="0"/>
              <a:t>.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732430" y="1774800"/>
            <a:ext cx="1525516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Find Tom Hanks movies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2000" y="662400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83158" y="33696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340829" y="29988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7490" y="1033200"/>
            <a:ext cx="766800" cy="28080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Hi.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22" name="Rounded Rectangle 21"/>
          <p:cNvSpPr/>
          <p:nvPr/>
        </p:nvSpPr>
        <p:spPr>
          <a:xfrm>
            <a:off x="1147192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Forest Gump</a:t>
            </a:r>
            <a:endParaRPr lang="en-US" sz="9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2156070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Inferno</a:t>
            </a:r>
            <a:endParaRPr lang="en-US" sz="9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160957" y="25164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737600" y="1033200"/>
            <a:ext cx="2120910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Ok. Here are some romance movies:</a:t>
            </a:r>
            <a:endParaRPr lang="en-US" sz="9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837560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Beauty and the Beast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846438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Twilight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55316" y="14040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5816144" y="1886400"/>
            <a:ext cx="2083139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>
                <a:solidFill>
                  <a:srgbClr val="FFFFFF"/>
                </a:solidFill>
              </a:rPr>
              <a:t>Show me the ones with Tom Hanks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37600" y="22572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Hanks:</a:t>
            </a:r>
            <a:endParaRPr lang="en-US" sz="9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4860091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Forest Gump</a:t>
            </a:r>
            <a:endParaRPr lang="en-US" sz="9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5868969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Big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55316" y="27396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mr-IN" sz="900" b="1" dirty="0" smtClean="0"/>
              <a:t>…</a:t>
            </a:r>
            <a:endParaRPr lang="en-US" sz="9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6752532" y="3222000"/>
            <a:ext cx="1146751" cy="280800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Released </a:t>
            </a:r>
            <a:r>
              <a:rPr lang="en-US" sz="900">
                <a:solidFill>
                  <a:srgbClr val="FFFFFF"/>
                </a:solidFill>
              </a:rPr>
              <a:t>in 2011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37600" y="3592800"/>
            <a:ext cx="2586848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Done. Here are some romance movies with Tom Hanks released in 2011:</a:t>
            </a:r>
            <a:endParaRPr lang="en-US" sz="9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4860090" y="4075200"/>
            <a:ext cx="959417" cy="3924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/>
              <a:t>Larry Crowne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737600" y="4928400"/>
            <a:ext cx="1130103" cy="28080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See you later.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982166" y="4557600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092200"/>
            <a:ext cx="6918960" cy="46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3524</TotalTime>
  <Words>1390</Words>
  <Application>Microsoft Macintosh PowerPoint</Application>
  <PresentationFormat>On-screen Show (4:3)</PresentationFormat>
  <Paragraphs>413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Narrow</vt:lpstr>
      <vt:lpstr>Calibri</vt:lpstr>
      <vt:lpstr>Consolas</vt:lpstr>
      <vt:lpstr>Mangal</vt:lpstr>
      <vt:lpstr>Wingdings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Karthik Raghunathan</cp:lastModifiedBy>
  <cp:revision>142</cp:revision>
  <dcterms:created xsi:type="dcterms:W3CDTF">2017-01-13T23:27:51Z</dcterms:created>
  <dcterms:modified xsi:type="dcterms:W3CDTF">2017-07-26T19:44:48Z</dcterms:modified>
</cp:coreProperties>
</file>