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38404800" cy="32918400"/>
  <p:notesSz cx="6858000" cy="9144000"/>
  <p:embeddedFontLst>
    <p:embeddedFont>
      <p:font typeface="Cambria Math" panose="02040503050406030204" pitchFamily="18" charset="0"/>
      <p:regular r:id="rId4"/>
    </p:embeddedFont>
    <p:embeddedFont>
      <p:font typeface="Titillium Web" pitchFamily="2" charset="77"/>
      <p:regular r:id="rId5"/>
      <p:bold r:id="rId6"/>
      <p:italic r:id="rId7"/>
      <p:boldItalic r:id="rId8"/>
    </p:embeddedFont>
  </p:embeddedFontLst>
  <p:custDataLst>
    <p:tags r:id="rId9"/>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jtek Pawlowski" initials="WPP" lastIdx="1" clrIdx="0">
    <p:extLst>
      <p:ext uri="{19B8F6BF-5375-455C-9EA6-DF929625EA0E}">
        <p15:presenceInfo xmlns:p15="http://schemas.microsoft.com/office/powerpoint/2012/main" userId="Wojtek Pawlowsk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A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15"/>
    <p:restoredTop sz="86375"/>
  </p:normalViewPr>
  <p:slideViewPr>
    <p:cSldViewPr>
      <p:cViewPr>
        <p:scale>
          <a:sx n="95" d="100"/>
          <a:sy n="95" d="100"/>
        </p:scale>
        <p:origin x="-3016" y="-1320"/>
      </p:cViewPr>
      <p:guideLst>
        <p:guide orient="horz" pos="10368"/>
        <p:guide pos="1209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commentAuthors" Target="commentAuthors.xml"/><Relationship Id="rId4" Type="http://schemas.openxmlformats.org/officeDocument/2006/relationships/font" Target="fonts/font1.fntdata"/><Relationship Id="rId9" Type="http://schemas.openxmlformats.org/officeDocument/2006/relationships/tags" Target="tags/tag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4T15:28:25.588" idx="1">
    <p:pos x="18106" y="3840"/>
    <p:text>1.  Indel density AT DSB sites                               2.  "Indel size" rather than "Dataset and Indel size"                                                                       3.  CO and control SITES rather than "REGIONS"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428750" y="685800"/>
            <a:ext cx="40005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428750" y="685800"/>
            <a:ext cx="400050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6" y="10226675"/>
            <a:ext cx="32642969"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5760443" y="18653125"/>
            <a:ext cx="26883916" cy="8413750"/>
          </a:xfrm>
        </p:spPr>
        <p:txBody>
          <a:bodyPr/>
          <a:lstStyle>
            <a:defPPr>
              <a:defRPr kern="1200"/>
            </a:defPPr>
            <a:lvl1pPr marL="0" indent="0" algn="ctr">
              <a:buNone/>
              <a:defRPr/>
            </a:lvl1pPr>
            <a:lvl2pPr marL="400050" indent="0" algn="ctr">
              <a:buNone/>
              <a:defRPr/>
            </a:lvl2pPr>
            <a:lvl3pPr marL="800100" indent="0" algn="ctr">
              <a:buNone/>
              <a:defRPr/>
            </a:lvl3pPr>
            <a:lvl4pPr marL="1200150" indent="0" algn="ctr">
              <a:buNone/>
              <a:defRPr/>
            </a:lvl4pPr>
            <a:lvl5pPr marL="1600200" indent="0" algn="ctr">
              <a:buNone/>
              <a:defRPr/>
            </a:lvl5pPr>
            <a:lvl6pPr marL="2000250" indent="0" algn="ctr">
              <a:buNone/>
              <a:defRPr/>
            </a:lvl6pPr>
            <a:lvl7pPr marL="2400300" indent="0" algn="ctr">
              <a:buNone/>
              <a:defRPr/>
            </a:lvl7pPr>
            <a:lvl8pPr marL="2800350" indent="0" algn="ctr">
              <a:buNone/>
              <a:defRPr/>
            </a:lvl8pPr>
            <a:lvl9pPr marL="32004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759" y="1317626"/>
            <a:ext cx="864135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919684" y="1317626"/>
            <a:ext cx="25790723"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5"/>
            <a:ext cx="34565431"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1919685" y="7680326"/>
            <a:ext cx="17216041"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19269075" y="7680326"/>
            <a:ext cx="17216041" cy="21726525"/>
          </a:xfrm>
        </p:spPr>
        <p:txBody>
          <a:bodyPr/>
          <a:lstStyle>
            <a:defPPr>
              <a:defRPr kern="1200"/>
            </a:defPPr>
          </a:lstStyle>
          <a:p>
            <a:pPr lvl="0"/>
            <a:endParaRPr lang="en-US" noProof="0"/>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5"/>
          </a:xfrm>
        </p:spPr>
        <p:txBody>
          <a:bodyPr anchor="t"/>
          <a:lstStyle>
            <a:defPPr>
              <a:defRPr kern="1200"/>
            </a:defPPr>
            <a:lvl1pPr algn="l">
              <a:defRPr sz="3500" b="1" cap="all"/>
            </a:lvl1pPr>
          </a:lstStyle>
          <a:p>
            <a:r>
              <a:rPr lang="en-US"/>
              <a:t>Click to edit Master title style</a:t>
            </a:r>
          </a:p>
        </p:txBody>
      </p:sp>
      <p:sp>
        <p:nvSpPr>
          <p:cNvPr id="3" name="Text Placeholder 2"/>
          <p:cNvSpPr>
            <a:spLocks noGrp="1"/>
          </p:cNvSpPr>
          <p:nvPr>
            <p:ph type="body" idx="1"/>
          </p:nvPr>
        </p:nvSpPr>
        <p:spPr>
          <a:xfrm>
            <a:off x="3033713" y="13952538"/>
            <a:ext cx="32644358" cy="7200900"/>
          </a:xfrm>
        </p:spPr>
        <p:txBody>
          <a:bodyPr anchor="b"/>
          <a:lstStyle>
            <a:defPPr>
              <a:defRPr kern="1200"/>
            </a:defPPr>
            <a:lvl1pPr marL="0" indent="0">
              <a:buNone/>
              <a:defRPr sz="1750"/>
            </a:lvl1pPr>
            <a:lvl2pPr marL="400050" indent="0">
              <a:buNone/>
              <a:defRPr sz="1575"/>
            </a:lvl2pPr>
            <a:lvl3pPr marL="800100" indent="0">
              <a:buNone/>
              <a:defRPr sz="1400"/>
            </a:lvl3pPr>
            <a:lvl4pPr marL="1200150" indent="0">
              <a:buNone/>
              <a:defRPr sz="1225"/>
            </a:lvl4pPr>
            <a:lvl5pPr marL="1600200" indent="0">
              <a:buNone/>
              <a:defRPr sz="1225"/>
            </a:lvl5pPr>
            <a:lvl6pPr marL="2000250" indent="0">
              <a:buNone/>
              <a:defRPr sz="1225"/>
            </a:lvl6pPr>
            <a:lvl7pPr marL="2400300" indent="0">
              <a:buNone/>
              <a:defRPr sz="1225"/>
            </a:lvl7pPr>
            <a:lvl8pPr marL="2800350" indent="0">
              <a:buNone/>
              <a:defRPr sz="1225"/>
            </a:lvl8pPr>
            <a:lvl9pPr marL="3200400" indent="0">
              <a:buNone/>
              <a:defRPr sz="1225"/>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919685" y="7680326"/>
            <a:ext cx="17216041" cy="21726525"/>
          </a:xfrm>
        </p:spPr>
        <p:txBody>
          <a:bodyPr/>
          <a:lstStyle>
            <a:defPPr>
              <a:defRPr kern="1200"/>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9075" y="7680326"/>
            <a:ext cx="17216041" cy="21726525"/>
          </a:xfrm>
        </p:spPr>
        <p:txBody>
          <a:bodyPr/>
          <a:lstStyle>
            <a:defPPr>
              <a:defRPr kern="1200"/>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919684" y="7369176"/>
            <a:ext cx="16968788" cy="3070225"/>
          </a:xfrm>
        </p:spPr>
        <p:txBody>
          <a:bodyPr anchor="b"/>
          <a:lstStyle>
            <a:defPPr>
              <a:defRPr kern="1200"/>
            </a:defPPr>
            <a:lvl1pPr marL="0" indent="0">
              <a:buNone/>
              <a:defRPr sz="2100" b="1"/>
            </a:lvl1pPr>
            <a:lvl2pPr marL="400050" indent="0">
              <a:buNone/>
              <a:defRPr sz="1750" b="1"/>
            </a:lvl2pPr>
            <a:lvl3pPr marL="800100" indent="0">
              <a:buNone/>
              <a:defRPr sz="1575" b="1"/>
            </a:lvl3pPr>
            <a:lvl4pPr marL="1200150" indent="0">
              <a:buNone/>
              <a:defRPr sz="1400" b="1"/>
            </a:lvl4pPr>
            <a:lvl5pPr marL="1600200" indent="0">
              <a:buNone/>
              <a:defRPr sz="1400" b="1"/>
            </a:lvl5pPr>
            <a:lvl6pPr marL="2000250" indent="0">
              <a:buNone/>
              <a:defRPr sz="1400" b="1"/>
            </a:lvl6pPr>
            <a:lvl7pPr marL="2400300" indent="0">
              <a:buNone/>
              <a:defRPr sz="1400" b="1"/>
            </a:lvl7pPr>
            <a:lvl8pPr marL="2800350" indent="0">
              <a:buNone/>
              <a:defRPr sz="1400" b="1"/>
            </a:lvl8pPr>
            <a:lvl9pPr marL="3200400" indent="0">
              <a:buNone/>
              <a:defRPr sz="1400" b="1"/>
            </a:lvl9pPr>
          </a:lstStyle>
          <a:p>
            <a:pPr lvl="0"/>
            <a:r>
              <a:rPr lang="en-US"/>
              <a:t>Click to edit Master text styles</a:t>
            </a:r>
          </a:p>
        </p:txBody>
      </p:sp>
      <p:sp>
        <p:nvSpPr>
          <p:cNvPr id="4" name="Content Placeholder 3"/>
          <p:cNvSpPr>
            <a:spLocks noGrp="1"/>
          </p:cNvSpPr>
          <p:nvPr>
            <p:ph sz="half" idx="2"/>
          </p:nvPr>
        </p:nvSpPr>
        <p:spPr>
          <a:xfrm>
            <a:off x="1919684" y="10439400"/>
            <a:ext cx="16968788" cy="18965862"/>
          </a:xfrm>
        </p:spPr>
        <p:txBody>
          <a:bodyPr/>
          <a:lstStyle>
            <a:defPPr>
              <a:defRPr kern="1200"/>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383" y="7369176"/>
            <a:ext cx="16975733" cy="3070225"/>
          </a:xfrm>
        </p:spPr>
        <p:txBody>
          <a:bodyPr anchor="b"/>
          <a:lstStyle>
            <a:defPPr>
              <a:defRPr kern="1200"/>
            </a:defPPr>
            <a:lvl1pPr marL="0" indent="0">
              <a:buNone/>
              <a:defRPr sz="2100" b="1"/>
            </a:lvl1pPr>
            <a:lvl2pPr marL="400050" indent="0">
              <a:buNone/>
              <a:defRPr sz="1750" b="1"/>
            </a:lvl2pPr>
            <a:lvl3pPr marL="800100" indent="0">
              <a:buNone/>
              <a:defRPr sz="1575" b="1"/>
            </a:lvl3pPr>
            <a:lvl4pPr marL="1200150" indent="0">
              <a:buNone/>
              <a:defRPr sz="1400" b="1"/>
            </a:lvl4pPr>
            <a:lvl5pPr marL="1600200" indent="0">
              <a:buNone/>
              <a:defRPr sz="1400" b="1"/>
            </a:lvl5pPr>
            <a:lvl6pPr marL="2000250" indent="0">
              <a:buNone/>
              <a:defRPr sz="1400" b="1"/>
            </a:lvl6pPr>
            <a:lvl7pPr marL="2400300" indent="0">
              <a:buNone/>
              <a:defRPr sz="1400" b="1"/>
            </a:lvl7pPr>
            <a:lvl8pPr marL="2800350" indent="0">
              <a:buNone/>
              <a:defRPr sz="1400" b="1"/>
            </a:lvl8pPr>
            <a:lvl9pPr marL="320040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19509383" y="10439400"/>
            <a:ext cx="16975733" cy="18965862"/>
          </a:xfrm>
        </p:spPr>
        <p:txBody>
          <a:bodyPr/>
          <a:lstStyle>
            <a:defPPr>
              <a:defRPr kern="1200"/>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4" y="1311275"/>
            <a:ext cx="12634913" cy="5576888"/>
          </a:xfrm>
        </p:spPr>
        <p:txBody>
          <a:bodyPr anchor="b"/>
          <a:lstStyle>
            <a:defPPr>
              <a:defRPr kern="1200"/>
            </a:defPPr>
            <a:lvl1pPr algn="l">
              <a:defRPr sz="1750" b="1"/>
            </a:lvl1pPr>
          </a:lstStyle>
          <a:p>
            <a:r>
              <a:rPr lang="en-US"/>
              <a:t>Click to edit Master title style</a:t>
            </a:r>
          </a:p>
        </p:txBody>
      </p:sp>
      <p:sp>
        <p:nvSpPr>
          <p:cNvPr id="3" name="Content Placeholder 2"/>
          <p:cNvSpPr>
            <a:spLocks noGrp="1"/>
          </p:cNvSpPr>
          <p:nvPr>
            <p:ph idx="1"/>
          </p:nvPr>
        </p:nvSpPr>
        <p:spPr>
          <a:xfrm>
            <a:off x="15015766" y="1311275"/>
            <a:ext cx="21469350" cy="28093988"/>
          </a:xfrm>
        </p:spPr>
        <p:txBody>
          <a:bodyPr/>
          <a:lstStyle>
            <a:defPPr>
              <a:defRPr kern="1200"/>
            </a:defPPr>
            <a:lvl1pPr>
              <a:defRPr sz="2800"/>
            </a:lvl1pPr>
            <a:lvl2pPr>
              <a:defRPr sz="2450"/>
            </a:lvl2pPr>
            <a:lvl3pPr>
              <a:defRPr sz="2100"/>
            </a:lvl3pPr>
            <a:lvl4pPr>
              <a:defRPr sz="1750"/>
            </a:lvl4pPr>
            <a:lvl5pPr>
              <a:defRPr sz="1750"/>
            </a:lvl5pPr>
            <a:lvl6pPr>
              <a:defRPr sz="1750"/>
            </a:lvl6pPr>
            <a:lvl7pPr>
              <a:defRPr sz="1750"/>
            </a:lvl7pPr>
            <a:lvl8pPr>
              <a:defRPr sz="1750"/>
            </a:lvl8pPr>
            <a:lvl9pPr>
              <a:defRPr sz="1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684" y="6888163"/>
            <a:ext cx="12634913" cy="22517100"/>
          </a:xfrm>
        </p:spPr>
        <p:txBody>
          <a:bodyPr/>
          <a:lstStyle>
            <a:defPPr>
              <a:defRPr kern="1200"/>
            </a:defPPr>
            <a:lvl1pPr marL="0" indent="0">
              <a:buNone/>
              <a:defRPr sz="1225"/>
            </a:lvl1pPr>
            <a:lvl2pPr marL="400050" indent="0">
              <a:buNone/>
              <a:defRPr sz="1050"/>
            </a:lvl2pPr>
            <a:lvl3pPr marL="800100" indent="0">
              <a:buNone/>
              <a:defRPr sz="875"/>
            </a:lvl3pPr>
            <a:lvl4pPr marL="1200150" indent="0">
              <a:buNone/>
              <a:defRPr sz="788"/>
            </a:lvl4pPr>
            <a:lvl5pPr marL="1600200" indent="0">
              <a:buNone/>
              <a:defRPr sz="788"/>
            </a:lvl5pPr>
            <a:lvl6pPr marL="2000250" indent="0">
              <a:buNone/>
              <a:defRPr sz="788"/>
            </a:lvl6pPr>
            <a:lvl7pPr marL="2400300" indent="0">
              <a:buNone/>
              <a:defRPr sz="788"/>
            </a:lvl7pPr>
            <a:lvl8pPr marL="2800350" indent="0">
              <a:buNone/>
              <a:defRPr sz="788"/>
            </a:lvl8pPr>
            <a:lvl9pPr marL="3200400"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0" y="23042563"/>
            <a:ext cx="23043158" cy="2720975"/>
          </a:xfrm>
        </p:spPr>
        <p:txBody>
          <a:bodyPr anchor="b"/>
          <a:lstStyle>
            <a:defPPr>
              <a:defRPr kern="1200"/>
            </a:defPPr>
            <a:lvl1pPr algn="l">
              <a:defRPr sz="1750" b="1"/>
            </a:lvl1pPr>
          </a:lstStyle>
          <a:p>
            <a:r>
              <a:rPr lang="en-US"/>
              <a:t>Click to edit Master title style</a:t>
            </a:r>
          </a:p>
        </p:txBody>
      </p:sp>
      <p:sp>
        <p:nvSpPr>
          <p:cNvPr id="3" name="Picture Placeholder 2"/>
          <p:cNvSpPr>
            <a:spLocks noGrp="1"/>
          </p:cNvSpPr>
          <p:nvPr>
            <p:ph type="pic" idx="1"/>
          </p:nvPr>
        </p:nvSpPr>
        <p:spPr>
          <a:xfrm>
            <a:off x="7527330" y="2941638"/>
            <a:ext cx="23043158" cy="19750088"/>
          </a:xfrm>
        </p:spPr>
        <p:txBody>
          <a:bodyPr/>
          <a:lstStyle>
            <a:defPPr>
              <a:defRPr kern="1200"/>
            </a:defPPr>
            <a:lvl1pPr marL="0" indent="0">
              <a:buNone/>
              <a:defRPr sz="2800"/>
            </a:lvl1pPr>
            <a:lvl2pPr marL="400050" indent="0">
              <a:buNone/>
              <a:defRPr sz="2450"/>
            </a:lvl2pPr>
            <a:lvl3pPr marL="800100" indent="0">
              <a:buNone/>
              <a:defRPr sz="2100"/>
            </a:lvl3pPr>
            <a:lvl4pPr marL="1200150" indent="0">
              <a:buNone/>
              <a:defRPr sz="1750"/>
            </a:lvl4pPr>
            <a:lvl5pPr marL="1600200" indent="0">
              <a:buNone/>
              <a:defRPr sz="1750"/>
            </a:lvl5pPr>
            <a:lvl6pPr marL="2000250" indent="0">
              <a:buNone/>
              <a:defRPr sz="1750"/>
            </a:lvl6pPr>
            <a:lvl7pPr marL="2400300" indent="0">
              <a:buNone/>
              <a:defRPr sz="1750"/>
            </a:lvl7pPr>
            <a:lvl8pPr marL="2800350" indent="0">
              <a:buNone/>
              <a:defRPr sz="1750"/>
            </a:lvl8pPr>
            <a:lvl9pPr marL="3200400" indent="0">
              <a:buNone/>
              <a:defRPr sz="1750"/>
            </a:lvl9pPr>
          </a:lstStyle>
          <a:p>
            <a:pPr lvl="0"/>
            <a:endParaRPr lang="en-US" noProof="0"/>
          </a:p>
        </p:txBody>
      </p:sp>
      <p:sp>
        <p:nvSpPr>
          <p:cNvPr id="4" name="Text Placeholder 3"/>
          <p:cNvSpPr>
            <a:spLocks noGrp="1"/>
          </p:cNvSpPr>
          <p:nvPr>
            <p:ph type="body" sz="half" idx="2"/>
          </p:nvPr>
        </p:nvSpPr>
        <p:spPr>
          <a:xfrm>
            <a:off x="7527330" y="25763539"/>
            <a:ext cx="23043158" cy="3862387"/>
          </a:xfrm>
        </p:spPr>
        <p:txBody>
          <a:bodyPr/>
          <a:lstStyle>
            <a:defPPr>
              <a:defRPr kern="1200"/>
            </a:defPPr>
            <a:lvl1pPr marL="0" indent="0">
              <a:buNone/>
              <a:defRPr sz="1225"/>
            </a:lvl1pPr>
            <a:lvl2pPr marL="400050" indent="0">
              <a:buNone/>
              <a:defRPr sz="1050"/>
            </a:lvl2pPr>
            <a:lvl3pPr marL="800100" indent="0">
              <a:buNone/>
              <a:defRPr sz="875"/>
            </a:lvl3pPr>
            <a:lvl4pPr marL="1200150" indent="0">
              <a:buNone/>
              <a:defRPr sz="788"/>
            </a:lvl4pPr>
            <a:lvl5pPr marL="1600200" indent="0">
              <a:buNone/>
              <a:defRPr sz="788"/>
            </a:lvl5pPr>
            <a:lvl6pPr marL="2000250" indent="0">
              <a:buNone/>
              <a:defRPr sz="788"/>
            </a:lvl6pPr>
            <a:lvl7pPr marL="2400300" indent="0">
              <a:buNone/>
              <a:defRPr sz="788"/>
            </a:lvl7pPr>
            <a:lvl8pPr marL="2800350" indent="0">
              <a:buNone/>
              <a:defRPr sz="788"/>
            </a:lvl8pPr>
            <a:lvl9pPr marL="3200400" indent="0">
              <a:buNone/>
              <a:defRPr sz="78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19685" y="1317625"/>
            <a:ext cx="34565431"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1919685" y="7680326"/>
            <a:ext cx="34565431"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919685" y="29978350"/>
            <a:ext cx="8962231"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defRPr sz="6213" smtClean="0"/>
            </a:lvl1pPr>
          </a:lstStyle>
          <a:p>
            <a:pPr>
              <a:defRPr/>
            </a:pPr>
            <a:endParaRPr lang="en-US"/>
          </a:p>
        </p:txBody>
      </p:sp>
      <p:sp>
        <p:nvSpPr>
          <p:cNvPr id="1029" name="Rectangle 5"/>
          <p:cNvSpPr>
            <a:spLocks noGrp="1" noChangeArrowheads="1"/>
          </p:cNvSpPr>
          <p:nvPr>
            <p:ph type="ftr" sz="quarter" idx="3"/>
          </p:nvPr>
        </p:nvSpPr>
        <p:spPr bwMode="auto">
          <a:xfrm>
            <a:off x="13121085" y="29978350"/>
            <a:ext cx="12162631"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ctr">
              <a:defRPr sz="6213" smtClean="0"/>
            </a:lvl1pPr>
          </a:lstStyle>
          <a:p>
            <a:pPr>
              <a:defRPr/>
            </a:pPr>
            <a:endParaRPr lang="en-US"/>
          </a:p>
        </p:txBody>
      </p:sp>
      <p:sp>
        <p:nvSpPr>
          <p:cNvPr id="1030" name="Rectangle 6"/>
          <p:cNvSpPr>
            <a:spLocks noGrp="1" noChangeArrowheads="1"/>
          </p:cNvSpPr>
          <p:nvPr>
            <p:ph type="sldNum" sz="quarter" idx="4"/>
          </p:nvPr>
        </p:nvSpPr>
        <p:spPr bwMode="auto">
          <a:xfrm>
            <a:off x="27522885" y="29978350"/>
            <a:ext cx="8962231" cy="2286000"/>
          </a:xfrm>
          <a:prstGeom prst="rect">
            <a:avLst/>
          </a:prstGeom>
          <a:noFill/>
          <a:ln>
            <a:noFill/>
          </a:ln>
        </p:spPr>
        <p:txBody>
          <a:bodyPr vert="horz" wrap="square" lIns="470207" tIns="235104" rIns="470207" bIns="235104" anchor="t" anchorCtr="0" compatLnSpc="1">
            <a:prstTxWarp prst="textNoShape">
              <a:avLst/>
            </a:prstTxWarp>
          </a:bodyPr>
          <a:lstStyle>
            <a:defPPr>
              <a:defRPr kern="1200"/>
            </a:defPPr>
            <a:lvl1pPr algn="r">
              <a:defRPr sz="6213" smtClean="0"/>
            </a:lvl1pPr>
          </a:lstStyle>
          <a:p>
            <a:pPr>
              <a:defRPr/>
            </a:pPr>
            <a:fld id="{2839560C-692A-406E-AC47-35009443A5A0}" type="slidenum">
              <a:rPr lang="en-US"/>
              <a:pPr>
                <a:defRPr/>
              </a:pPr>
              <a:t>‹#›</a:t>
            </a:fld>
            <a:endParaRPr lang="en-US"/>
          </a:p>
        </p:txBody>
      </p:sp>
      <p:pic>
        <p:nvPicPr>
          <p:cNvPr id="1031" name="New picture"/>
          <p:cNvPicPr/>
          <p:nvPr/>
        </p:nvPicPr>
        <p:blipFill>
          <a:blip r:embed="rId14"/>
          <a:stretch>
            <a:fillRect/>
          </a:stretch>
        </p:blipFill>
        <p:spPr>
          <a:xfrm rot="16200000">
            <a:off x="-10582275" y="16705263"/>
            <a:ext cx="14274800" cy="3444875"/>
          </a:xfrm>
          <a:prstGeom prst="rect">
            <a:avLst/>
          </a:prstGeom>
        </p:spPr>
      </p:pic>
      <p:pic>
        <p:nvPicPr>
          <p:cNvPr id="1032" name="New picture"/>
          <p:cNvPicPr/>
          <p:nvPr/>
        </p:nvPicPr>
        <p:blipFill>
          <a:blip r:embed="rId14"/>
          <a:stretch>
            <a:fillRect/>
          </a:stretch>
        </p:blipFill>
        <p:spPr>
          <a:xfrm rot="5400000">
            <a:off x="34712275" y="16705263"/>
            <a:ext cx="14274800" cy="3444875"/>
          </a:xfrm>
          <a:prstGeom prst="rect">
            <a:avLst/>
          </a:prstGeom>
        </p:spPr>
      </p:pic>
      <p:pic>
        <p:nvPicPr>
          <p:cNvPr id="1033" name="New picture"/>
          <p:cNvPicPr/>
          <p:nvPr/>
        </p:nvPicPr>
        <p:blipFill>
          <a:blip r:embed="rId15"/>
          <a:stretch>
            <a:fillRect/>
          </a:stretch>
        </p:blipFill>
        <p:spPr>
          <a:xfrm>
            <a:off x="6084094" y="33426400"/>
            <a:ext cx="26236613" cy="1460500"/>
          </a:xfrm>
          <a:prstGeom prst="rect">
            <a:avLst/>
          </a:prstGeom>
        </p:spPr>
      </p:pic>
      <p:sp>
        <p:nvSpPr>
          <p:cNvPr id="1034" name="New shape"/>
          <p:cNvSpPr/>
          <p:nvPr/>
        </p:nvSpPr>
        <p:spPr>
          <a:xfrm>
            <a:off x="6084094" y="33997900"/>
            <a:ext cx="192024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025">
                <a:solidFill>
                  <a:srgbClr val="808080"/>
                </a:solidFill>
              </a:rPr>
              <a:t>Template ID: philosophicalseafoam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115793" rtl="0" eaLnBrk="0" fontAlgn="base" hangingPunct="0">
        <a:spcBef>
          <a:spcPct val="0"/>
        </a:spcBef>
        <a:spcAft>
          <a:spcPct val="0"/>
        </a:spcAft>
        <a:defRPr sz="19863">
          <a:solidFill>
            <a:schemeClr val="tx2"/>
          </a:solidFill>
          <a:latin typeface="+mj-lt"/>
          <a:ea typeface="+mj-ea"/>
          <a:cs typeface="+mj-cs"/>
        </a:defRPr>
      </a:lvl1pPr>
      <a:lvl2pPr algn="ctr" defTabSz="4115793" rtl="0" eaLnBrk="0" fontAlgn="base" hangingPunct="0">
        <a:spcBef>
          <a:spcPct val="0"/>
        </a:spcBef>
        <a:spcAft>
          <a:spcPct val="0"/>
        </a:spcAft>
        <a:defRPr sz="19863">
          <a:solidFill>
            <a:schemeClr val="tx2"/>
          </a:solidFill>
          <a:latin typeface="Arial"/>
        </a:defRPr>
      </a:lvl2pPr>
      <a:lvl3pPr algn="ctr" defTabSz="4115793" rtl="0" eaLnBrk="0" fontAlgn="base" hangingPunct="0">
        <a:spcBef>
          <a:spcPct val="0"/>
        </a:spcBef>
        <a:spcAft>
          <a:spcPct val="0"/>
        </a:spcAft>
        <a:defRPr sz="19863">
          <a:solidFill>
            <a:schemeClr val="tx2"/>
          </a:solidFill>
          <a:latin typeface="Arial"/>
        </a:defRPr>
      </a:lvl3pPr>
      <a:lvl4pPr algn="ctr" defTabSz="4115793" rtl="0" eaLnBrk="0" fontAlgn="base" hangingPunct="0">
        <a:spcBef>
          <a:spcPct val="0"/>
        </a:spcBef>
        <a:spcAft>
          <a:spcPct val="0"/>
        </a:spcAft>
        <a:defRPr sz="19863">
          <a:solidFill>
            <a:schemeClr val="tx2"/>
          </a:solidFill>
          <a:latin typeface="Arial"/>
        </a:defRPr>
      </a:lvl4pPr>
      <a:lvl5pPr algn="ctr" defTabSz="4115793" rtl="0" eaLnBrk="0" fontAlgn="base" hangingPunct="0">
        <a:spcBef>
          <a:spcPct val="0"/>
        </a:spcBef>
        <a:spcAft>
          <a:spcPct val="0"/>
        </a:spcAft>
        <a:defRPr sz="19863">
          <a:solidFill>
            <a:schemeClr val="tx2"/>
          </a:solidFill>
          <a:latin typeface="Arial"/>
        </a:defRPr>
      </a:lvl5pPr>
      <a:lvl6pPr marL="400050" algn="ctr" defTabSz="4115793" rtl="0" fontAlgn="base">
        <a:spcBef>
          <a:spcPct val="0"/>
        </a:spcBef>
        <a:spcAft>
          <a:spcPct val="0"/>
        </a:spcAft>
        <a:defRPr sz="19863">
          <a:solidFill>
            <a:schemeClr val="tx2"/>
          </a:solidFill>
          <a:latin typeface="Arial"/>
        </a:defRPr>
      </a:lvl6pPr>
      <a:lvl7pPr marL="800100" algn="ctr" defTabSz="4115793" rtl="0" fontAlgn="base">
        <a:spcBef>
          <a:spcPct val="0"/>
        </a:spcBef>
        <a:spcAft>
          <a:spcPct val="0"/>
        </a:spcAft>
        <a:defRPr sz="19863">
          <a:solidFill>
            <a:schemeClr val="tx2"/>
          </a:solidFill>
          <a:latin typeface="Arial"/>
        </a:defRPr>
      </a:lvl7pPr>
      <a:lvl8pPr marL="1200150" algn="ctr" defTabSz="4115793" rtl="0" fontAlgn="base">
        <a:spcBef>
          <a:spcPct val="0"/>
        </a:spcBef>
        <a:spcAft>
          <a:spcPct val="0"/>
        </a:spcAft>
        <a:defRPr sz="19863">
          <a:solidFill>
            <a:schemeClr val="tx2"/>
          </a:solidFill>
          <a:latin typeface="Arial"/>
        </a:defRPr>
      </a:lvl8pPr>
      <a:lvl9pPr marL="1600200" algn="ctr" defTabSz="4115793" rtl="0" fontAlgn="base">
        <a:spcBef>
          <a:spcPct val="0"/>
        </a:spcBef>
        <a:spcAft>
          <a:spcPct val="0"/>
        </a:spcAft>
        <a:defRPr sz="19863">
          <a:solidFill>
            <a:schemeClr val="tx2"/>
          </a:solidFill>
          <a:latin typeface="Arial"/>
        </a:defRPr>
      </a:lvl9pPr>
    </p:titleStyle>
    <p:bodyStyle>
      <a:defPPr>
        <a:defRPr kern="1200"/>
      </a:defPPr>
      <a:lvl1pPr marL="1541859" indent="-1541859" algn="l" defTabSz="4115793" rtl="0" eaLnBrk="0" fontAlgn="base" hangingPunct="0">
        <a:spcBef>
          <a:spcPct val="20000"/>
        </a:spcBef>
        <a:spcAft>
          <a:spcPct val="0"/>
        </a:spcAft>
        <a:buChar char="•"/>
        <a:defRPr sz="14438">
          <a:solidFill>
            <a:schemeClr val="tx1"/>
          </a:solidFill>
          <a:latin typeface="+mn-lt"/>
          <a:ea typeface="+mn-ea"/>
          <a:cs typeface="+mn-cs"/>
        </a:defRPr>
      </a:lvl1pPr>
      <a:lvl2pPr marL="3344863" indent="-1287661" algn="l" defTabSz="4115793" rtl="0" eaLnBrk="0" fontAlgn="base" hangingPunct="0">
        <a:spcBef>
          <a:spcPct val="20000"/>
        </a:spcBef>
        <a:spcAft>
          <a:spcPct val="0"/>
        </a:spcAft>
        <a:buChar char="–"/>
        <a:defRPr sz="12600">
          <a:solidFill>
            <a:schemeClr val="tx1"/>
          </a:solidFill>
          <a:latin typeface="+mn-lt"/>
        </a:defRPr>
      </a:lvl2pPr>
      <a:lvl3pPr marL="5140921" indent="-1025128" algn="l" defTabSz="4115793" rtl="0" eaLnBrk="0" fontAlgn="base" hangingPunct="0">
        <a:spcBef>
          <a:spcPct val="20000"/>
        </a:spcBef>
        <a:spcAft>
          <a:spcPct val="0"/>
        </a:spcAft>
        <a:buChar char="•"/>
        <a:defRPr sz="10850">
          <a:solidFill>
            <a:schemeClr val="tx1"/>
          </a:solidFill>
          <a:latin typeface="+mn-lt"/>
        </a:defRPr>
      </a:lvl3pPr>
      <a:lvl4pPr marL="7199511" indent="-1026518" algn="l" defTabSz="4115793" rtl="0" eaLnBrk="0" fontAlgn="base" hangingPunct="0">
        <a:spcBef>
          <a:spcPct val="20000"/>
        </a:spcBef>
        <a:spcAft>
          <a:spcPct val="0"/>
        </a:spcAft>
        <a:buChar char="–"/>
        <a:defRPr sz="9013">
          <a:solidFill>
            <a:schemeClr val="tx1"/>
          </a:solidFill>
          <a:latin typeface="+mn-lt"/>
        </a:defRPr>
      </a:lvl4pPr>
      <a:lvl5pPr marL="9259491" indent="-1029296" algn="l" defTabSz="4115793" rtl="0" eaLnBrk="0" fontAlgn="base" hangingPunct="0">
        <a:spcBef>
          <a:spcPct val="20000"/>
        </a:spcBef>
        <a:spcAft>
          <a:spcPct val="0"/>
        </a:spcAft>
        <a:buChar char="»"/>
        <a:defRPr sz="9013">
          <a:solidFill>
            <a:schemeClr val="tx1"/>
          </a:solidFill>
          <a:latin typeface="+mn-lt"/>
        </a:defRPr>
      </a:lvl5pPr>
      <a:lvl6pPr marL="9659541" indent="-1029296" algn="l" defTabSz="4115793" rtl="0" fontAlgn="base">
        <a:spcBef>
          <a:spcPct val="20000"/>
        </a:spcBef>
        <a:spcAft>
          <a:spcPct val="0"/>
        </a:spcAft>
        <a:buChar char="»"/>
        <a:defRPr sz="9013">
          <a:solidFill>
            <a:schemeClr val="tx1"/>
          </a:solidFill>
          <a:latin typeface="+mn-lt"/>
        </a:defRPr>
      </a:lvl6pPr>
      <a:lvl7pPr marL="10059591" indent="-1029296" algn="l" defTabSz="4115793" rtl="0" fontAlgn="base">
        <a:spcBef>
          <a:spcPct val="20000"/>
        </a:spcBef>
        <a:spcAft>
          <a:spcPct val="0"/>
        </a:spcAft>
        <a:buChar char="»"/>
        <a:defRPr sz="9013">
          <a:solidFill>
            <a:schemeClr val="tx1"/>
          </a:solidFill>
          <a:latin typeface="+mn-lt"/>
        </a:defRPr>
      </a:lvl7pPr>
      <a:lvl8pPr marL="10459641" indent="-1029296" algn="l" defTabSz="4115793" rtl="0" fontAlgn="base">
        <a:spcBef>
          <a:spcPct val="20000"/>
        </a:spcBef>
        <a:spcAft>
          <a:spcPct val="0"/>
        </a:spcAft>
        <a:buChar char="»"/>
        <a:defRPr sz="9013">
          <a:solidFill>
            <a:schemeClr val="tx1"/>
          </a:solidFill>
          <a:latin typeface="+mn-lt"/>
        </a:defRPr>
      </a:lvl8pPr>
      <a:lvl9pPr marL="10859691" indent="-1029296" algn="l" defTabSz="4115793" rtl="0" fontAlgn="base">
        <a:spcBef>
          <a:spcPct val="20000"/>
        </a:spcBef>
        <a:spcAft>
          <a:spcPct val="0"/>
        </a:spcAft>
        <a:buChar char="»"/>
        <a:defRPr sz="9013">
          <a:solidFill>
            <a:schemeClr val="tx1"/>
          </a:solidFill>
          <a:latin typeface="+mn-lt"/>
        </a:defRPr>
      </a:lvl9pPr>
    </p:bodyStyle>
    <p:otherStyle>
      <a:defPPr>
        <a:defRPr lang="en-US"/>
      </a:defPPr>
      <a:lvl1pPr marL="0" algn="l" defTabSz="800100" rtl="0" eaLnBrk="1" latinLnBrk="0" hangingPunct="1">
        <a:defRPr sz="1575" kern="1200">
          <a:solidFill>
            <a:schemeClr val="tx1"/>
          </a:solidFill>
          <a:latin typeface="+mn-lt"/>
          <a:ea typeface="+mn-ea"/>
          <a:cs typeface="+mn-cs"/>
        </a:defRPr>
      </a:lvl1pPr>
      <a:lvl2pPr marL="400050" algn="l" defTabSz="800100" rtl="0" eaLnBrk="1" latinLnBrk="0" hangingPunct="1">
        <a:defRPr sz="1575" kern="1200">
          <a:solidFill>
            <a:schemeClr val="tx1"/>
          </a:solidFill>
          <a:latin typeface="+mn-lt"/>
          <a:ea typeface="+mn-ea"/>
          <a:cs typeface="+mn-cs"/>
        </a:defRPr>
      </a:lvl2pPr>
      <a:lvl3pPr marL="800100" algn="l" defTabSz="800100" rtl="0" eaLnBrk="1" latinLnBrk="0" hangingPunct="1">
        <a:defRPr sz="1575" kern="1200">
          <a:solidFill>
            <a:schemeClr val="tx1"/>
          </a:solidFill>
          <a:latin typeface="+mn-lt"/>
          <a:ea typeface="+mn-ea"/>
          <a:cs typeface="+mn-cs"/>
        </a:defRPr>
      </a:lvl3pPr>
      <a:lvl4pPr marL="1200150" algn="l" defTabSz="800100" rtl="0" eaLnBrk="1" latinLnBrk="0" hangingPunct="1">
        <a:defRPr sz="1575" kern="1200">
          <a:solidFill>
            <a:schemeClr val="tx1"/>
          </a:solidFill>
          <a:latin typeface="+mn-lt"/>
          <a:ea typeface="+mn-ea"/>
          <a:cs typeface="+mn-cs"/>
        </a:defRPr>
      </a:lvl4pPr>
      <a:lvl5pPr marL="1600200" algn="l" defTabSz="800100" rtl="0" eaLnBrk="1" latinLnBrk="0" hangingPunct="1">
        <a:defRPr sz="1575" kern="1200">
          <a:solidFill>
            <a:schemeClr val="tx1"/>
          </a:solidFill>
          <a:latin typeface="+mn-lt"/>
          <a:ea typeface="+mn-ea"/>
          <a:cs typeface="+mn-cs"/>
        </a:defRPr>
      </a:lvl5pPr>
      <a:lvl6pPr marL="2000250" algn="l" defTabSz="800100" rtl="0" eaLnBrk="1" latinLnBrk="0" hangingPunct="1">
        <a:defRPr sz="1575" kern="1200">
          <a:solidFill>
            <a:schemeClr val="tx1"/>
          </a:solidFill>
          <a:latin typeface="+mn-lt"/>
          <a:ea typeface="+mn-ea"/>
          <a:cs typeface="+mn-cs"/>
        </a:defRPr>
      </a:lvl6pPr>
      <a:lvl7pPr marL="2400300" algn="l" defTabSz="800100" rtl="0" eaLnBrk="1" latinLnBrk="0" hangingPunct="1">
        <a:defRPr sz="1575" kern="1200">
          <a:solidFill>
            <a:schemeClr val="tx1"/>
          </a:solidFill>
          <a:latin typeface="+mn-lt"/>
          <a:ea typeface="+mn-ea"/>
          <a:cs typeface="+mn-cs"/>
        </a:defRPr>
      </a:lvl7pPr>
      <a:lvl8pPr marL="2800350" algn="l" defTabSz="800100" rtl="0" eaLnBrk="1" latinLnBrk="0" hangingPunct="1">
        <a:defRPr sz="1575" kern="1200">
          <a:solidFill>
            <a:schemeClr val="tx1"/>
          </a:solidFill>
          <a:latin typeface="+mn-lt"/>
          <a:ea typeface="+mn-ea"/>
          <a:cs typeface="+mn-cs"/>
        </a:defRPr>
      </a:lvl8pPr>
      <a:lvl9pPr marL="3200400" algn="l" defTabSz="80010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comments" Target="../comments/comment1.xml"/><Relationship Id="rId1" Type="http://schemas.openxmlformats.org/officeDocument/2006/relationships/slideLayout" Target="../slideLayouts/slideLayout12.xml"/><Relationship Id="rId6" Type="http://schemas.openxmlformats.org/officeDocument/2006/relationships/image" Target="https://lh5.googleusercontent.com/k_syd0eVqF2BCBKS7Oe3dzkdqj_sxkrd2VnqRFl7QsrUYnuoY-POBpfWzUX3wnNTSRD7XS5LDRicayJhSZqwvqrBWpaXGNGNrzFB-iRFH7DlELrZpzw-1-m1gC1FyaF957A_nGHRPWMQKAYcPOWjUWZM_SYDVkrSCyOj6taaBktiF4w9R68vBGlm" TargetMode="External"/><Relationship Id="rId11" Type="http://schemas.openxmlformats.org/officeDocument/2006/relationships/image" Target="../media/image10.emf"/><Relationship Id="rId5" Type="http://schemas.openxmlformats.org/officeDocument/2006/relationships/image" Target="../media/image5.jpe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151" y="601036"/>
            <a:ext cx="38406952" cy="4728595"/>
          </a:xfrm>
          <a:prstGeom prst="rect">
            <a:avLst/>
          </a:prstGeom>
          <a:solidFill>
            <a:schemeClr val="accent4">
              <a:lumMod val="75000"/>
            </a:schemeClr>
          </a:solidFill>
          <a:ln w="60325" cap="flat">
            <a:noFill/>
            <a:miter lim="800000"/>
          </a:ln>
        </p:spPr>
        <p:txBody>
          <a:bodyPr vert="horz" wrap="square" lIns="329178" tIns="164589" rIns="329178" bIns="164589" anchor="ctr" anchorCtr="0" compatLnSpc="1">
            <a:prstTxWarp prst="textNoShape">
              <a:avLst/>
            </a:prstTxWarp>
          </a:bodyPr>
          <a:lstStyle>
            <a:defPPr>
              <a:defRPr kern="1200"/>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200" i="1">
              <a:solidFill>
                <a:schemeClr val="bg1"/>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p:nvPr/>
        </p:nvSpPr>
        <p:spPr>
          <a:xfrm>
            <a:off x="1682770" y="1636125"/>
            <a:ext cx="35037109" cy="1719473"/>
          </a:xfrm>
          <a:prstGeom prst="rect">
            <a:avLst/>
          </a:prstGeom>
        </p:spPr>
        <p:txBody>
          <a:bodyPr lIns="112014" tIns="56007" rIns="112014" bIns="56007"/>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7438"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The Association of Indels with Meiotic Recombination Sites in Maize</a:t>
            </a:r>
          </a:p>
        </p:txBody>
      </p:sp>
      <p:sp>
        <p:nvSpPr>
          <p:cNvPr id="61" name="Text Placeholder 16">
            <a:extLst>
              <a:ext uri="{FF2B5EF4-FFF2-40B4-BE49-F238E27FC236}">
                <a16:creationId xmlns:a16="http://schemas.microsoft.com/office/drawing/2014/main" id="{1F3AA395-C058-4F87-B3A3-A8A8BC543EF9}"/>
              </a:ext>
            </a:extLst>
          </p:cNvPr>
          <p:cNvSpPr txBox="1"/>
          <p:nvPr/>
        </p:nvSpPr>
        <p:spPr>
          <a:xfrm>
            <a:off x="1200150" y="3001334"/>
            <a:ext cx="36004500" cy="1621213"/>
          </a:xfrm>
          <a:prstGeom prst="rect">
            <a:avLst/>
          </a:prstGeom>
        </p:spPr>
        <p:txBody>
          <a:bodyPr lIns="112014" tIns="56007" rIns="112014" bIns="56007">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4900" dirty="0">
                <a:solidFill>
                  <a:schemeClr val="bg1"/>
                </a:solidFill>
                <a:latin typeface="Titillium Web" panose="00000500000000000000" pitchFamily="2" charset="0"/>
              </a:rPr>
              <a:t>Nikita </a:t>
            </a:r>
            <a:r>
              <a:rPr lang="en-US" sz="4900" dirty="0" err="1">
                <a:solidFill>
                  <a:schemeClr val="bg1"/>
                </a:solidFill>
                <a:latin typeface="Titillium Web" panose="00000500000000000000" pitchFamily="2" charset="0"/>
              </a:rPr>
              <a:t>Sajai</a:t>
            </a:r>
            <a:r>
              <a:rPr lang="en-US" sz="4900" dirty="0">
                <a:solidFill>
                  <a:schemeClr val="bg1"/>
                </a:solidFill>
                <a:latin typeface="Titillium Web" panose="00000500000000000000" pitchFamily="2" charset="0"/>
              </a:rPr>
              <a:t> and Wojtek P. Pawlowski</a:t>
            </a:r>
          </a:p>
          <a:p>
            <a:pPr algn="ctr"/>
            <a:r>
              <a:rPr lang="en-US" sz="4900" dirty="0">
                <a:solidFill>
                  <a:schemeClr val="bg1"/>
                </a:solidFill>
                <a:latin typeface="Titillium Web" panose="00000500000000000000" pitchFamily="2" charset="0"/>
              </a:rPr>
              <a:t>School of Integrative Plant Science, Cornell University </a:t>
            </a:r>
          </a:p>
        </p:txBody>
      </p:sp>
      <p:sp>
        <p:nvSpPr>
          <p:cNvPr id="45" name="Rectangle 44">
            <a:extLst>
              <a:ext uri="{FF2B5EF4-FFF2-40B4-BE49-F238E27FC236}">
                <a16:creationId xmlns:a16="http://schemas.microsoft.com/office/drawing/2014/main" id="{0F831EE1-8866-4A3E-8CAB-8624A11FF145}"/>
              </a:ext>
            </a:extLst>
          </p:cNvPr>
          <p:cNvSpPr/>
          <p:nvPr/>
        </p:nvSpPr>
        <p:spPr>
          <a:xfrm>
            <a:off x="9837994" y="6000310"/>
            <a:ext cx="9228933" cy="26499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400" dirty="0">
              <a:effectLst/>
              <a:latin typeface="+mj-lt"/>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19269102" y="5955099"/>
            <a:ext cx="9474516" cy="2653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400" dirty="0">
              <a:effectLst/>
              <a:latin typeface="+mj-lt"/>
            </a:endParaRPr>
          </a:p>
        </p:txBody>
      </p:sp>
      <p:sp>
        <p:nvSpPr>
          <p:cNvPr id="51" name="Rectangle 50">
            <a:extLst>
              <a:ext uri="{FF2B5EF4-FFF2-40B4-BE49-F238E27FC236}">
                <a16:creationId xmlns:a16="http://schemas.microsoft.com/office/drawing/2014/main" id="{19BFD724-D51D-4DD6-A93A-40ABEA405C90}"/>
              </a:ext>
            </a:extLst>
          </p:cNvPr>
          <p:cNvSpPr/>
          <p:nvPr/>
        </p:nvSpPr>
        <p:spPr>
          <a:xfrm>
            <a:off x="29011476" y="5963447"/>
            <a:ext cx="8801100" cy="205718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400" dirty="0">
              <a:effectLst/>
              <a:latin typeface="+mj-lt"/>
            </a:endParaRPr>
          </a:p>
        </p:txBody>
      </p:sp>
      <p:sp>
        <p:nvSpPr>
          <p:cNvPr id="54" name="Rectangle 53">
            <a:extLst>
              <a:ext uri="{FF2B5EF4-FFF2-40B4-BE49-F238E27FC236}">
                <a16:creationId xmlns:a16="http://schemas.microsoft.com/office/drawing/2014/main" id="{236036AE-C83F-4AC9-800C-C6574727635F}"/>
              </a:ext>
            </a:extLst>
          </p:cNvPr>
          <p:cNvSpPr/>
          <p:nvPr/>
        </p:nvSpPr>
        <p:spPr>
          <a:xfrm>
            <a:off x="687560" y="5987756"/>
            <a:ext cx="8801100" cy="26512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400" dirty="0">
              <a:effectLst/>
              <a:latin typeface="+mj-lt"/>
            </a:endParaRPr>
          </a:p>
        </p:txBody>
      </p:sp>
      <p:sp>
        <p:nvSpPr>
          <p:cNvPr id="57" name="Rectangle 56">
            <a:extLst>
              <a:ext uri="{FF2B5EF4-FFF2-40B4-BE49-F238E27FC236}">
                <a16:creationId xmlns:a16="http://schemas.microsoft.com/office/drawing/2014/main" id="{65D5CB20-8752-4D75-A601-0EEB3443D27F}"/>
              </a:ext>
            </a:extLst>
          </p:cNvPr>
          <p:cNvSpPr/>
          <p:nvPr/>
        </p:nvSpPr>
        <p:spPr>
          <a:xfrm>
            <a:off x="29011475" y="26441402"/>
            <a:ext cx="8801100" cy="6053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400" dirty="0">
              <a:effectLst/>
              <a:latin typeface="+mj-lt"/>
            </a:endParaRPr>
          </a:p>
        </p:txBody>
      </p:sp>
      <p:sp>
        <p:nvSpPr>
          <p:cNvPr id="58"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29174149" y="29655185"/>
            <a:ext cx="8401050" cy="266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r>
              <a:rPr lang="en-US" sz="2800" dirty="0">
                <a:effectLst/>
                <a:latin typeface="Titillium Web" panose="00000500000000000000" pitchFamily="2" charset="0"/>
                <a:ea typeface="Open Sans" panose="020B0606030504020204" pitchFamily="34" charset="0"/>
                <a:cs typeface="Open Sans" panose="020B0606030504020204" pitchFamily="34" charset="0"/>
              </a:rPr>
              <a:t>I would like to thank Ruth Epstein, and </a:t>
            </a:r>
            <a:r>
              <a:rPr lang="en-US" sz="2800" dirty="0" err="1">
                <a:effectLst/>
                <a:latin typeface="Titillium Web" panose="00000500000000000000" pitchFamily="2" charset="0"/>
                <a:ea typeface="Open Sans" panose="020B0606030504020204" pitchFamily="34" charset="0"/>
                <a:cs typeface="Open Sans" panose="020B0606030504020204" pitchFamily="34" charset="0"/>
              </a:rPr>
              <a:t>Minghui</a:t>
            </a:r>
            <a:r>
              <a:rPr lang="en-US" sz="2800" dirty="0">
                <a:effectLst/>
                <a:latin typeface="Titillium Web" panose="00000500000000000000" pitchFamily="2" charset="0"/>
                <a:ea typeface="Open Sans" panose="020B0606030504020204" pitchFamily="34" charset="0"/>
                <a:cs typeface="Open Sans" panose="020B0606030504020204" pitchFamily="34" charset="0"/>
              </a:rPr>
              <a:t> Wang for their consistent guidance and support throughout my time in the lab</a:t>
            </a:r>
            <a:r>
              <a:rPr lang="en-US" sz="2800">
                <a:effectLst/>
                <a:latin typeface="Titillium Web" panose="00000500000000000000" pitchFamily="2" charset="0"/>
                <a:ea typeface="Open Sans" panose="020B0606030504020204" pitchFamily="34" charset="0"/>
                <a:cs typeface="Open Sans" panose="020B0606030504020204" pitchFamily="34" charset="0"/>
              </a:rPr>
              <a:t>. I </a:t>
            </a:r>
            <a:r>
              <a:rPr lang="en-US" sz="2800" dirty="0">
                <a:effectLst/>
                <a:latin typeface="Titillium Web" panose="00000500000000000000" pitchFamily="2" charset="0"/>
                <a:ea typeface="Open Sans" panose="020B0606030504020204" pitchFamily="34" charset="0"/>
                <a:cs typeface="Open Sans" panose="020B0606030504020204" pitchFamily="34" charset="0"/>
              </a:rPr>
              <a:t>would like to thank Ryan Chaffee, Quinn Johnson, and all the other members of the Pawlowski lab for their support throughout my project as well. </a:t>
            </a:r>
          </a:p>
        </p:txBody>
      </p:sp>
      <p:sp>
        <p:nvSpPr>
          <p:cNvPr id="56" name="Rectangle 55">
            <a:extLst>
              <a:ext uri="{FF2B5EF4-FFF2-40B4-BE49-F238E27FC236}">
                <a16:creationId xmlns:a16="http://schemas.microsoft.com/office/drawing/2014/main" id="{8C463412-CC68-4A0F-AE72-68EF99EB2F46}"/>
              </a:ext>
            </a:extLst>
          </p:cNvPr>
          <p:cNvSpPr>
            <a:spLocks noChangeArrowheads="1"/>
          </p:cNvSpPr>
          <p:nvPr/>
        </p:nvSpPr>
        <p:spPr bwMode="auto">
          <a:xfrm>
            <a:off x="723900" y="16318977"/>
            <a:ext cx="8801100" cy="749823"/>
          </a:xfrm>
          <a:prstGeom prst="rect">
            <a:avLst/>
          </a:prstGeom>
          <a:solidFill>
            <a:schemeClr val="accent4"/>
          </a:solidFill>
          <a:ln w="12700">
            <a:noFill/>
            <a:miter lim="800000"/>
          </a:ln>
        </p:spPr>
        <p:txBody>
          <a:bodyPr wrap="none" lIns="240030" tIns="64008" rIns="240030" bIns="5999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114765">
              <a:defRPr/>
            </a:pPr>
            <a:r>
              <a:rPr lang="en-US" sz="315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Background</a:t>
            </a:r>
          </a:p>
        </p:txBody>
      </p:sp>
      <p:sp>
        <p:nvSpPr>
          <p:cNvPr id="47" name="Rectangle 46">
            <a:extLst>
              <a:ext uri="{FF2B5EF4-FFF2-40B4-BE49-F238E27FC236}">
                <a16:creationId xmlns:a16="http://schemas.microsoft.com/office/drawing/2014/main" id="{868B6862-5CC5-4906-AC03-EA9661AD1346}"/>
              </a:ext>
            </a:extLst>
          </p:cNvPr>
          <p:cNvSpPr>
            <a:spLocks noChangeArrowheads="1"/>
          </p:cNvSpPr>
          <p:nvPr/>
        </p:nvSpPr>
        <p:spPr bwMode="auto">
          <a:xfrm>
            <a:off x="9837994" y="9372600"/>
            <a:ext cx="9226610" cy="815347"/>
          </a:xfrm>
          <a:prstGeom prst="rect">
            <a:avLst/>
          </a:prstGeom>
          <a:solidFill>
            <a:schemeClr val="accent4"/>
          </a:solidFill>
          <a:ln w="12700">
            <a:noFill/>
            <a:miter lim="800000"/>
          </a:ln>
        </p:spPr>
        <p:txBody>
          <a:bodyPr wrap="none" lIns="240030" tIns="64008" rIns="240030" bIns="5999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114765">
              <a:defRPr/>
            </a:pPr>
            <a:r>
              <a:rPr lang="en-US" sz="315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Methodology</a:t>
            </a:r>
          </a:p>
        </p:txBody>
      </p:sp>
      <p:sp>
        <p:nvSpPr>
          <p:cNvPr id="50" name="Rectangle 49">
            <a:extLst>
              <a:ext uri="{FF2B5EF4-FFF2-40B4-BE49-F238E27FC236}">
                <a16:creationId xmlns:a16="http://schemas.microsoft.com/office/drawing/2014/main" id="{3D96BB99-3F6E-4E73-BA6B-A122D83B12A2}"/>
              </a:ext>
            </a:extLst>
          </p:cNvPr>
          <p:cNvSpPr>
            <a:spLocks noChangeArrowheads="1"/>
          </p:cNvSpPr>
          <p:nvPr/>
        </p:nvSpPr>
        <p:spPr bwMode="auto">
          <a:xfrm>
            <a:off x="19303056" y="5429865"/>
            <a:ext cx="9499386" cy="709695"/>
          </a:xfrm>
          <a:prstGeom prst="rect">
            <a:avLst/>
          </a:prstGeom>
          <a:solidFill>
            <a:schemeClr val="accent4"/>
          </a:solidFill>
          <a:ln w="12700">
            <a:noFill/>
            <a:miter lim="800000"/>
          </a:ln>
        </p:spPr>
        <p:txBody>
          <a:bodyPr wrap="none" lIns="240030" tIns="64008" rIns="240030" bIns="5999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114765">
              <a:defRPr/>
            </a:pPr>
            <a:r>
              <a:rPr lang="en-US" sz="315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Results</a:t>
            </a:r>
          </a:p>
        </p:txBody>
      </p:sp>
      <p:sp>
        <p:nvSpPr>
          <p:cNvPr id="53" name="Rectangle 52">
            <a:extLst>
              <a:ext uri="{FF2B5EF4-FFF2-40B4-BE49-F238E27FC236}">
                <a16:creationId xmlns:a16="http://schemas.microsoft.com/office/drawing/2014/main" id="{0BE282AE-183A-4D49-B152-23A5A101BEA6}"/>
              </a:ext>
            </a:extLst>
          </p:cNvPr>
          <p:cNvSpPr>
            <a:spLocks noChangeArrowheads="1"/>
          </p:cNvSpPr>
          <p:nvPr/>
        </p:nvSpPr>
        <p:spPr bwMode="auto">
          <a:xfrm>
            <a:off x="29011475" y="5429865"/>
            <a:ext cx="8801100" cy="749823"/>
          </a:xfrm>
          <a:prstGeom prst="rect">
            <a:avLst/>
          </a:prstGeom>
          <a:solidFill>
            <a:schemeClr val="accent4"/>
          </a:solidFill>
          <a:ln w="12700">
            <a:noFill/>
            <a:miter lim="800000"/>
          </a:ln>
        </p:spPr>
        <p:txBody>
          <a:bodyPr wrap="none" lIns="240030" tIns="64008" rIns="240030" bIns="5999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114765">
              <a:defRPr/>
            </a:pPr>
            <a:r>
              <a:rPr lang="en-US" sz="315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Conclusions</a:t>
            </a:r>
          </a:p>
        </p:txBody>
      </p:sp>
      <p:sp>
        <p:nvSpPr>
          <p:cNvPr id="59" name="Rectangle 58">
            <a:extLst>
              <a:ext uri="{FF2B5EF4-FFF2-40B4-BE49-F238E27FC236}">
                <a16:creationId xmlns:a16="http://schemas.microsoft.com/office/drawing/2014/main" id="{5EDC1F28-88BB-4DAD-9112-B4904B4A7E46}"/>
              </a:ext>
            </a:extLst>
          </p:cNvPr>
          <p:cNvSpPr>
            <a:spLocks noChangeArrowheads="1"/>
          </p:cNvSpPr>
          <p:nvPr/>
        </p:nvSpPr>
        <p:spPr bwMode="auto">
          <a:xfrm>
            <a:off x="29002688" y="28772623"/>
            <a:ext cx="8801100" cy="749823"/>
          </a:xfrm>
          <a:prstGeom prst="rect">
            <a:avLst/>
          </a:prstGeom>
          <a:solidFill>
            <a:schemeClr val="accent4"/>
          </a:solidFill>
          <a:ln w="12700">
            <a:noFill/>
            <a:miter lim="800000"/>
          </a:ln>
        </p:spPr>
        <p:txBody>
          <a:bodyPr wrap="none" lIns="240030" tIns="64008" rIns="240030" bIns="5999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114765">
              <a:defRPr/>
            </a:pPr>
            <a:r>
              <a:rPr lang="en-US" sz="315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Acknowledgements</a:t>
            </a:r>
          </a:p>
        </p:txBody>
      </p:sp>
      <p:sp>
        <p:nvSpPr>
          <p:cNvPr id="39" name="Text Box 6">
            <a:extLst>
              <a:ext uri="{FF2B5EF4-FFF2-40B4-BE49-F238E27FC236}">
                <a16:creationId xmlns:a16="http://schemas.microsoft.com/office/drawing/2014/main" id="{1B3DAFDC-3567-41A6-899A-8D92E3BE5771}"/>
              </a:ext>
            </a:extLst>
          </p:cNvPr>
          <p:cNvSpPr txBox="1">
            <a:spLocks noChangeArrowheads="1"/>
          </p:cNvSpPr>
          <p:nvPr/>
        </p:nvSpPr>
        <p:spPr bwMode="auto">
          <a:xfrm>
            <a:off x="819150" y="17101872"/>
            <a:ext cx="8401050" cy="14909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015" tIns="60008" rIns="120015" bIns="60008">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00038" indent="-300038">
              <a:buFont typeface="Wingdings" pitchFamily="2" charset="2"/>
              <a:buChar char="§"/>
            </a:pPr>
            <a:r>
              <a:rPr lang="en-US" sz="3100" dirty="0">
                <a:latin typeface="Titillium Web" panose="00000500000000000000" pitchFamily="2" charset="0"/>
                <a:ea typeface="Helvetica Neue" panose="02000503000000020004" pitchFamily="2" charset="0"/>
                <a:cs typeface="Open Sans" panose="020B0606030504020204" pitchFamily="34" charset="0"/>
              </a:rPr>
              <a:t>COs are key sources of genetic variation</a:t>
            </a:r>
            <a:r>
              <a:rPr lang="en-US" sz="3100" baseline="30000" dirty="0">
                <a:latin typeface="Titillium Web" panose="00000500000000000000" pitchFamily="2" charset="0"/>
                <a:ea typeface="Helvetica Neue" panose="02000503000000020004" pitchFamily="2" charset="0"/>
                <a:cs typeface="Open Sans" panose="020B0606030504020204" pitchFamily="34" charset="0"/>
              </a:rPr>
              <a:t>2</a:t>
            </a: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950119" lvl="1" indent="-300038">
              <a:buFont typeface="Wingdings" pitchFamily="2" charset="2"/>
              <a:buChar char="§"/>
            </a:pPr>
            <a:r>
              <a:rPr lang="en-US" sz="3100" dirty="0">
                <a:latin typeface="Titillium Web" panose="00000500000000000000" pitchFamily="2" charset="0"/>
                <a:ea typeface="Helvetica Neue" panose="02000503000000020004" pitchFamily="2" charset="0"/>
                <a:cs typeface="Open Sans" panose="020B0606030504020204" pitchFamily="34" charset="0"/>
              </a:rPr>
              <a:t>Associated with active chromatin</a:t>
            </a:r>
          </a:p>
          <a:p>
            <a:pPr marL="950119" lvl="1" indent="-300038">
              <a:buFont typeface="Wingdings" pitchFamily="2" charset="2"/>
              <a:buChar char="§"/>
            </a:pPr>
            <a:r>
              <a:rPr lang="en-US" sz="3100" dirty="0">
                <a:latin typeface="Titillium Web" panose="00000500000000000000" pitchFamily="2" charset="0"/>
                <a:ea typeface="Helvetica Neue" panose="02000503000000020004" pitchFamily="2" charset="0"/>
                <a:cs typeface="Open Sans" panose="020B0606030504020204" pitchFamily="34" charset="0"/>
              </a:rPr>
              <a:t>Frequent in gene promoters and terminators </a:t>
            </a:r>
          </a:p>
          <a:p>
            <a:pPr marL="950119" lvl="1" indent="-300038">
              <a:buFont typeface="Wingdings" pitchFamily="2" charset="2"/>
              <a:buChar char="§"/>
            </a:pPr>
            <a:r>
              <a:rPr lang="en-US" sz="3100" dirty="0">
                <a:latin typeface="Titillium Web" panose="00000500000000000000" pitchFamily="2" charset="0"/>
                <a:ea typeface="Helvetica Neue" panose="02000503000000020004" pitchFamily="2" charset="0"/>
                <a:cs typeface="Open Sans" panose="020B0606030504020204" pitchFamily="34" charset="0"/>
              </a:rPr>
              <a:t>Suppressed around the centromere</a:t>
            </a:r>
          </a:p>
          <a:p>
            <a:pPr marL="950119" lvl="1"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950119" lvl="1"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lvl="1" indent="0"/>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950119" lvl="1"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950119" lvl="1"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950119" lvl="1"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950119" lvl="1"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950119" lvl="1"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950119" lvl="1"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300038"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300038"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300038"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300038"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300038"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300038"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300038" indent="-300038">
              <a:buFont typeface="Wingdings" pitchFamily="2" charset="2"/>
              <a:buChar char="§"/>
            </a:pPr>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endParaRPr lang="en-US" sz="3100" dirty="0">
              <a:latin typeface="Titillium Web" panose="00000500000000000000" pitchFamily="2" charset="0"/>
              <a:ea typeface="Helvetica Neue" panose="02000503000000020004" pitchFamily="2" charset="0"/>
              <a:cs typeface="Open Sans" panose="020B0606030504020204" pitchFamily="34" charset="0"/>
            </a:endParaRPr>
          </a:p>
          <a:p>
            <a:pPr marL="300038" indent="-300038">
              <a:buFont typeface="Wingdings" pitchFamily="2" charset="2"/>
              <a:buChar char="§"/>
            </a:pPr>
            <a:r>
              <a:rPr lang="en-US" sz="3100" b="1" dirty="0">
                <a:latin typeface="Titillium Web" panose="00000500000000000000" pitchFamily="2" charset="0"/>
                <a:ea typeface="Helvetica Neue" panose="02000503000000020004" pitchFamily="2" charset="0"/>
                <a:cs typeface="Open Sans" panose="020B0606030504020204" pitchFamily="34" charset="0"/>
              </a:rPr>
              <a:t>Potential sources of indels during recombination</a:t>
            </a:r>
            <a:r>
              <a:rPr lang="en-US" sz="3100" dirty="0">
                <a:latin typeface="Titillium Web" panose="00000500000000000000" pitchFamily="2" charset="0"/>
                <a:ea typeface="Helvetica Neue" panose="02000503000000020004" pitchFamily="2" charset="0"/>
                <a:cs typeface="Open Sans" panose="020B0606030504020204" pitchFamily="34" charset="0"/>
              </a:rPr>
              <a:t>:</a:t>
            </a:r>
          </a:p>
          <a:p>
            <a:pPr marL="950119" lvl="1" indent="-300038">
              <a:buFont typeface="Wingdings" pitchFamily="2" charset="2"/>
              <a:buChar char="§"/>
            </a:pPr>
            <a:r>
              <a:rPr lang="en-US" sz="3100" dirty="0">
                <a:latin typeface="Titillium Web" panose="00000500000000000000" pitchFamily="2" charset="0"/>
                <a:ea typeface="Helvetica Neue" panose="02000503000000020004" pitchFamily="2" charset="0"/>
                <a:cs typeface="Open Sans" panose="020B0606030504020204" pitchFamily="34" charset="0"/>
              </a:rPr>
              <a:t>Double DSBs</a:t>
            </a:r>
          </a:p>
          <a:p>
            <a:pPr marL="950119" lvl="1" indent="-300038">
              <a:buFont typeface="Wingdings" pitchFamily="2" charset="2"/>
              <a:buChar char="§"/>
            </a:pPr>
            <a:r>
              <a:rPr lang="en-US" sz="3100" dirty="0">
                <a:latin typeface="Titillium Web" panose="00000500000000000000" pitchFamily="2" charset="0"/>
                <a:ea typeface="Helvetica Neue" panose="02000503000000020004" pitchFamily="2" charset="0"/>
                <a:cs typeface="Open Sans" panose="020B0606030504020204" pitchFamily="34" charset="0"/>
              </a:rPr>
              <a:t>Non-Homologous End-Joining Mediated DSB Repair</a:t>
            </a:r>
          </a:p>
          <a:p>
            <a:pPr marL="950119" lvl="1" indent="-300038">
              <a:buFont typeface="Wingdings" pitchFamily="2" charset="2"/>
              <a:buChar char="§"/>
            </a:pPr>
            <a:r>
              <a:rPr lang="en-US" sz="3100" dirty="0">
                <a:latin typeface="Titillium Web" panose="00000500000000000000" pitchFamily="2" charset="0"/>
                <a:ea typeface="Helvetica Neue" panose="02000503000000020004" pitchFamily="2" charset="0"/>
                <a:cs typeface="Open Sans" panose="020B0606030504020204" pitchFamily="34" charset="0"/>
              </a:rPr>
              <a:t>Microhomology-Mediated DSB Repair</a:t>
            </a:r>
          </a:p>
          <a:p>
            <a:pPr marL="450056" indent="-450056">
              <a:buFont typeface="Wingdings" pitchFamily="2" charset="2"/>
              <a:buChar char="§"/>
            </a:pPr>
            <a:r>
              <a:rPr lang="en-US" sz="3100" dirty="0">
                <a:latin typeface="Titillium Web" panose="00000500000000000000" pitchFamily="2" charset="0"/>
                <a:ea typeface="Helvetica Neue" panose="02000503000000020004" pitchFamily="2" charset="0"/>
                <a:cs typeface="Open Sans" panose="020B0606030504020204" pitchFamily="34" charset="0"/>
              </a:rPr>
              <a:t>Indels may alter phenotype, marking their importance as a source of genetic diversity</a:t>
            </a:r>
          </a:p>
        </p:txBody>
      </p:sp>
      <mc:AlternateContent xmlns:mc="http://schemas.openxmlformats.org/markup-compatibility/2006">
        <mc:Choice xmlns:a14="http://schemas.microsoft.com/office/drawing/2010/main" Requires="a14">
          <p:sp>
            <p:nvSpPr>
              <p:cNvPr id="64" name="Text Box 6">
                <a:extLst>
                  <a:ext uri="{FF2B5EF4-FFF2-40B4-BE49-F238E27FC236}">
                    <a16:creationId xmlns:a16="http://schemas.microsoft.com/office/drawing/2014/main" id="{862E7ADB-31DC-4FA6-AC30-3482F9072D83}"/>
                  </a:ext>
                </a:extLst>
              </p:cNvPr>
              <p:cNvSpPr txBox="1">
                <a:spLocks noChangeArrowheads="1"/>
              </p:cNvSpPr>
              <p:nvPr/>
            </p:nvSpPr>
            <p:spPr bwMode="auto">
              <a:xfrm>
                <a:off x="10058400" y="10287000"/>
                <a:ext cx="8801100" cy="1743509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lIns="120015" tIns="60008" rIns="120015" bIns="60008">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800" b="1" dirty="0">
                    <a:latin typeface="Titillium Web" panose="00000500000000000000" pitchFamily="2" charset="0"/>
                    <a:ea typeface="Open Sans" panose="020B0606030504020204" pitchFamily="34" charset="0"/>
                    <a:cs typeface="Open Sans" panose="020B0606030504020204" pitchFamily="34" charset="0"/>
                  </a:rPr>
                  <a:t>Characterizing Indel Distribution</a:t>
                </a:r>
              </a:p>
              <a:p>
                <a:r>
                  <a:rPr lang="en-US" sz="2800" dirty="0">
                    <a:latin typeface="Titillium Web" panose="00000500000000000000" pitchFamily="2" charset="0"/>
                    <a:ea typeface="Open Sans" panose="020B0606030504020204" pitchFamily="34" charset="0"/>
                    <a:cs typeface="Open Sans" panose="020B0606030504020204" pitchFamily="34" charset="0"/>
                  </a:rPr>
                  <a:t>Distribution plots using ChromoMap in R</a:t>
                </a: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pPr marL="400050" indent="-400050">
                  <a:buFont typeface="Wingdings" pitchFamily="2" charset="2"/>
                  <a:buChar char="§"/>
                </a:pPr>
                <a:endParaRPr lang="en-US" sz="2800" dirty="0">
                  <a:latin typeface="Titillium Web" panose="00000500000000000000" pitchFamily="2" charset="0"/>
                  <a:ea typeface="Open Sans" panose="020B0606030504020204" pitchFamily="34" charset="0"/>
                  <a:cs typeface="Open Sans" panose="020B0606030504020204" pitchFamily="34" charset="0"/>
                </a:endParaRPr>
              </a:p>
              <a:p>
                <a:endParaRPr lang="en-US" sz="2800"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endParaRPr lang="en-US" sz="2800" b="1" dirty="0">
                  <a:latin typeface="Titillium Web" panose="00000500000000000000" pitchFamily="2" charset="0"/>
                  <a:ea typeface="Open Sans" panose="020B0606030504020204" pitchFamily="34" charset="0"/>
                  <a:cs typeface="Open Sans" panose="020B0606030504020204" pitchFamily="34" charset="0"/>
                </a:endParaRPr>
              </a:p>
              <a:p>
                <a:r>
                  <a:rPr lang="en-US" sz="2800" b="1" dirty="0">
                    <a:latin typeface="Titillium Web" panose="00000500000000000000" pitchFamily="2" charset="0"/>
                    <a:ea typeface="Open Sans" panose="020B0606030504020204" pitchFamily="34" charset="0"/>
                    <a:cs typeface="Open Sans" panose="020B0606030504020204" pitchFamily="34" charset="0"/>
                  </a:rPr>
                  <a:t>Analyzing Indel Presence at Recombination Sites</a:t>
                </a:r>
              </a:p>
              <a:p>
                <a:r>
                  <a:rPr lang="en-US" sz="2800" dirty="0">
                    <a:latin typeface="Titillium Web" panose="00000500000000000000" pitchFamily="2" charset="0"/>
                    <a:ea typeface="Open Sans" panose="020B0606030504020204" pitchFamily="34" charset="0"/>
                    <a:cs typeface="Open Sans" panose="020B0606030504020204" pitchFamily="34" charset="0"/>
                  </a:rPr>
                  <a:t>Used </a:t>
                </a:r>
                <a:r>
                  <a:rPr lang="en-US" sz="2800" i="1" dirty="0">
                    <a:latin typeface="Titillium Web" panose="00000500000000000000" pitchFamily="2" charset="0"/>
                    <a:ea typeface="Open Sans" panose="020B0606030504020204" pitchFamily="34" charset="0"/>
                    <a:cs typeface="Open Sans" panose="020B0606030504020204" pitchFamily="34" charset="0"/>
                  </a:rPr>
                  <a:t>bedtools intersect </a:t>
                </a:r>
                <a:r>
                  <a:rPr lang="en-US" sz="2800" dirty="0">
                    <a:latin typeface="Titillium Web" panose="00000500000000000000" pitchFamily="2" charset="0"/>
                    <a:ea typeface="Open Sans" panose="020B0606030504020204" pitchFamily="34" charset="0"/>
                    <a:cs typeface="Open Sans" panose="020B0606030504020204" pitchFamily="34" charset="0"/>
                  </a:rPr>
                  <a:t>to assess three measures:</a:t>
                </a:r>
              </a:p>
              <a:p>
                <a:pPr marL="400050" indent="-400050">
                  <a:buFont typeface="Wingdings" pitchFamily="2" charset="2"/>
                  <a:buChar char="§"/>
                </a:pPr>
                <a:endParaRPr lang="en-US" sz="2400" b="1" dirty="0">
                  <a:latin typeface="Titillium Web" panose="00000500000000000000" pitchFamily="2" charset="0"/>
                  <a:ea typeface="Open Sans" panose="020B0606030504020204" pitchFamily="34" charset="0"/>
                  <a:cs typeface="Open Sans" panose="020B0606030504020204" pitchFamily="34" charset="0"/>
                </a:endParaRPr>
              </a:p>
              <a:p>
                <a:pPr algn="ctr">
                  <a:spcBef>
                    <a:spcPts val="0"/>
                  </a:spcBef>
                  <a:spcAft>
                    <a:spcPts val="0"/>
                  </a:spcAft>
                </a:pPr>
                <a:r>
                  <a:rPr lang="en-US" sz="2400" dirty="0">
                    <a:latin typeface="Titillium Web" pitchFamily="2" charset="77"/>
                    <a:ea typeface="Times New Roman" panose="02020603050405020304" pitchFamily="18" charset="0"/>
                  </a:rPr>
                  <a:t>Indel overlap (%) = </a:t>
                </a:r>
                <a14:m>
                  <m:oMath xmlns:m="http://schemas.openxmlformats.org/officeDocument/2006/math">
                    <m:f>
                      <m:fPr>
                        <m:ctrlPr>
                          <a:rPr lang="en-US" sz="2000" i="1">
                            <a:latin typeface="Cambria Math" panose="02040503050406030204" pitchFamily="18" charset="0"/>
                            <a:ea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𝑜𝑓</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𝑖𝑛𝑑𝑒𝑙𝑠</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𝑡h𝑎𝑡</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𝑖𝑛𝑡𝑒𝑟𝑠𝑒𝑐𝑡</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𝑤𝑖𝑡h</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𝑒𝑎𝑐h</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𝑖𝑛𝑡𝑒𝑟𝑣𝑎𝑙</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𝐶𝑂</m:t>
                        </m:r>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𝐷𝑆𝐵</m:t>
                        </m:r>
                        <m:r>
                          <a:rPr lang="en-US" sz="2000" i="1">
                            <a:latin typeface="Cambria Math" panose="02040503050406030204" pitchFamily="18" charset="0"/>
                            <a:ea typeface="Times New Roman" panose="02020603050405020304" pitchFamily="18" charset="0"/>
                          </a:rPr>
                          <m:t>)</m:t>
                        </m:r>
                      </m:num>
                      <m:den>
                        <m:r>
                          <a:rPr lang="en-US" sz="2000" i="1">
                            <a:latin typeface="Cambria Math" panose="02040503050406030204" pitchFamily="18" charset="0"/>
                            <a:ea typeface="Times New Roman" panose="02020603050405020304" pitchFamily="18" charset="0"/>
                          </a:rPr>
                          <m:t>𝑡𝑜𝑡𝑎𝑙</m:t>
                        </m:r>
                        <m:r>
                          <a:rPr lang="en-US" sz="2000" i="1">
                            <a:latin typeface="Cambria Math" panose="02040503050406030204" pitchFamily="18" charset="0"/>
                            <a:ea typeface="Times New Roman" panose="02020603050405020304" pitchFamily="18" charset="0"/>
                          </a:rPr>
                          <m:t> # </m:t>
                        </m:r>
                        <m:r>
                          <a:rPr lang="en-US" sz="2000" i="1">
                            <a:latin typeface="Cambria Math" panose="02040503050406030204" pitchFamily="18" charset="0"/>
                            <a:ea typeface="Times New Roman" panose="02020603050405020304" pitchFamily="18" charset="0"/>
                          </a:rPr>
                          <m:t>𝑜𝑓</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𝑖𝑛𝑑𝑒𝑙𝑠</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𝑖𝑛</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𝑑𝑎𝑡𝑎𝑠𝑒𝑡</m:t>
                        </m:r>
                      </m:den>
                    </m:f>
                    <m:r>
                      <a:rPr lang="en-US" sz="2000" i="1">
                        <a:latin typeface="Cambria Math" panose="02040503050406030204" pitchFamily="18" charset="0"/>
                        <a:ea typeface="Times New Roman" panose="02020603050405020304" pitchFamily="18" charset="0"/>
                      </a:rPr>
                      <m:t>∗100%</m:t>
                    </m:r>
                  </m:oMath>
                </a14:m>
                <a:r>
                  <a:rPr lang="en-US" sz="2000" dirty="0">
                    <a:latin typeface="Titillium Web" pitchFamily="2" charset="77"/>
                    <a:ea typeface="Times New Roman" panose="02020603050405020304" pitchFamily="18" charset="0"/>
                  </a:rPr>
                  <a:t> </a:t>
                </a:r>
              </a:p>
              <a:p>
                <a:pPr algn="ctr">
                  <a:spcBef>
                    <a:spcPts val="0"/>
                  </a:spcBef>
                  <a:spcAft>
                    <a:spcPts val="0"/>
                  </a:spcAft>
                </a:pPr>
                <a:endParaRPr lang="en-US" sz="2400" dirty="0">
                  <a:latin typeface="Titillium Web" pitchFamily="2" charset="77"/>
                  <a:ea typeface="Times New Roman" panose="02020603050405020304" pitchFamily="18" charset="0"/>
                </a:endParaRPr>
              </a:p>
              <a:p>
                <a:pPr algn="ctr">
                  <a:spcBef>
                    <a:spcPts val="0"/>
                  </a:spcBef>
                  <a:spcAft>
                    <a:spcPts val="0"/>
                  </a:spcAft>
                </a:pPr>
                <a:r>
                  <a:rPr lang="en-US" sz="2400" dirty="0">
                    <a:latin typeface="Titillium Web" pitchFamily="2" charset="77"/>
                    <a:ea typeface="Times New Roman" panose="02020603050405020304" pitchFamily="18" charset="0"/>
                  </a:rPr>
                  <a:t>Feature overlap (%) = </a:t>
                </a:r>
                <a14:m>
                  <m:oMath xmlns:m="http://schemas.openxmlformats.org/officeDocument/2006/math">
                    <m:f>
                      <m:fPr>
                        <m:ctrlPr>
                          <a:rPr lang="en-US" sz="2000" i="1">
                            <a:latin typeface="Cambria Math" panose="02040503050406030204" pitchFamily="18" charset="0"/>
                            <a:ea typeface="Times New Roman" panose="02020603050405020304" pitchFamily="18" charset="0"/>
                          </a:rPr>
                        </m:ctrlPr>
                      </m:fPr>
                      <m:num>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𝑜𝑓</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𝑓𝑒𝑎𝑡𝑢𝑟𝑒𝑠</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𝐶𝑂</m:t>
                        </m:r>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𝐷𝑆𝐵</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𝑡h𝑎𝑡</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𝑖𝑛𝑡𝑒𝑟𝑠𝑒𝑐𝑡</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𝑤𝑖𝑡h</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𝑖𝑛𝑑𝑒𝑙𝑠</m:t>
                        </m:r>
                        <m:r>
                          <a:rPr lang="en-US" sz="2000" i="1">
                            <a:latin typeface="Cambria Math" panose="02040503050406030204" pitchFamily="18" charset="0"/>
                            <a:ea typeface="Times New Roman" panose="02020603050405020304" pitchFamily="18" charset="0"/>
                          </a:rPr>
                          <m:t> </m:t>
                        </m:r>
                      </m:num>
                      <m:den>
                        <m:r>
                          <a:rPr lang="en-US" sz="2000" i="1">
                            <a:latin typeface="Cambria Math" panose="02040503050406030204" pitchFamily="18" charset="0"/>
                            <a:ea typeface="Times New Roman" panose="02020603050405020304" pitchFamily="18" charset="0"/>
                          </a:rPr>
                          <m:t>𝑡𝑜𝑡𝑎𝑙</m:t>
                        </m:r>
                        <m:r>
                          <a:rPr lang="en-US" sz="2000" i="1">
                            <a:latin typeface="Cambria Math" panose="02040503050406030204" pitchFamily="18" charset="0"/>
                            <a:ea typeface="Times New Roman" panose="02020603050405020304" pitchFamily="18" charset="0"/>
                          </a:rPr>
                          <m:t> # </m:t>
                        </m:r>
                        <m:r>
                          <a:rPr lang="en-US" sz="2000" i="1">
                            <a:latin typeface="Cambria Math" panose="02040503050406030204" pitchFamily="18" charset="0"/>
                            <a:ea typeface="Times New Roman" panose="02020603050405020304" pitchFamily="18" charset="0"/>
                          </a:rPr>
                          <m:t>𝑜𝑓</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𝑓𝑒𝑎𝑡𝑢𝑟𝑒𝑠</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𝑖𝑛</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𝑑𝑎𝑡𝑎𝑠𝑒𝑡</m:t>
                        </m:r>
                      </m:den>
                    </m:f>
                    <m:r>
                      <a:rPr lang="en-US" sz="2000" i="1">
                        <a:latin typeface="Cambria Math" panose="02040503050406030204" pitchFamily="18" charset="0"/>
                        <a:ea typeface="Times New Roman" panose="02020603050405020304" pitchFamily="18" charset="0"/>
                      </a:rPr>
                      <m:t>∗100%</m:t>
                    </m:r>
                  </m:oMath>
                </a14:m>
                <a:endParaRPr lang="en-US" sz="2000" dirty="0">
                  <a:latin typeface="Titillium Web" pitchFamily="2" charset="77"/>
                  <a:ea typeface="Times New Roman" panose="02020603050405020304" pitchFamily="18" charset="0"/>
                </a:endParaRPr>
              </a:p>
              <a:p>
                <a:pPr algn="ctr">
                  <a:spcBef>
                    <a:spcPts val="0"/>
                  </a:spcBef>
                  <a:spcAft>
                    <a:spcPts val="0"/>
                  </a:spcAft>
                </a:pPr>
                <a:endParaRPr lang="en-US" sz="2400" dirty="0">
                  <a:latin typeface="Titillium Web" pitchFamily="2" charset="77"/>
                  <a:ea typeface="Times New Roman" panose="02020603050405020304" pitchFamily="18" charset="0"/>
                </a:endParaRPr>
              </a:p>
              <a:p>
                <a:pPr algn="ctr">
                  <a:spcBef>
                    <a:spcPts val="0"/>
                  </a:spcBef>
                  <a:spcAft>
                    <a:spcPts val="0"/>
                  </a:spcAft>
                </a:pPr>
                <a:r>
                  <a:rPr lang="en-US" sz="2400" dirty="0">
                    <a:latin typeface="Titillium Web" pitchFamily="2" charset="77"/>
                    <a:ea typeface="Times New Roman" panose="02020603050405020304" pitchFamily="18" charset="0"/>
                  </a:rPr>
                  <a:t>Indel Density (indels/bp) = </a:t>
                </a:r>
                <a14:m>
                  <m:oMath xmlns:m="http://schemas.openxmlformats.org/officeDocument/2006/math">
                    <m:f>
                      <m:fPr>
                        <m:ctrlPr>
                          <a:rPr lang="en-US" sz="2400" i="1">
                            <a:latin typeface="Cambria Math" panose="02040503050406030204" pitchFamily="18" charset="0"/>
                            <a:ea typeface="Times New Roman" panose="02020603050405020304" pitchFamily="18" charset="0"/>
                          </a:rPr>
                        </m:ctrlPr>
                      </m:fPr>
                      <m:num>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𝑜𝑓</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𝑖𝑛𝑑𝑒𝑙𝑠</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𝑡h𝑎𝑡</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𝑖𝑛𝑡𝑒𝑟𝑠𝑒𝑐𝑡</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𝑤𝑖𝑡h</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𝑒𝑎𝑐h</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𝑓𝑒𝑎𝑡𝑢𝑟𝑒</m:t>
                        </m:r>
                        <m:r>
                          <a:rPr lang="en-US" sz="2400" i="1">
                            <a:latin typeface="Cambria Math" panose="02040503050406030204" pitchFamily="18" charset="0"/>
                            <a:ea typeface="Times New Roman" panose="02020603050405020304" pitchFamily="18" charset="0"/>
                          </a:rPr>
                          <m:t> </m:t>
                        </m:r>
                      </m:num>
                      <m:den>
                        <m:r>
                          <a:rPr lang="en-US" sz="2400" i="1">
                            <a:latin typeface="Cambria Math" panose="02040503050406030204" pitchFamily="18" charset="0"/>
                            <a:ea typeface="Times New Roman" panose="02020603050405020304" pitchFamily="18" charset="0"/>
                          </a:rPr>
                          <m:t>𝑠𝑖𝑧𝑒</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𝑜𝑓</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𝑓𝑒𝑎𝑡𝑢𝑟𝑒</m:t>
                        </m:r>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𝑏𝑝</m:t>
                        </m:r>
                        <m:r>
                          <a:rPr lang="en-US" sz="2400" i="1">
                            <a:latin typeface="Cambria Math" panose="02040503050406030204" pitchFamily="18" charset="0"/>
                            <a:ea typeface="Times New Roman" panose="02020603050405020304" pitchFamily="18" charset="0"/>
                          </a:rPr>
                          <m:t>)</m:t>
                        </m:r>
                      </m:den>
                    </m:f>
                  </m:oMath>
                </a14:m>
                <a:endParaRPr lang="en-US" sz="2400" dirty="0">
                  <a:latin typeface="Titillium Web" pitchFamily="2" charset="77"/>
                  <a:ea typeface="Times New Roman" panose="02020603050405020304" pitchFamily="18" charset="0"/>
                </a:endParaRPr>
              </a:p>
              <a:p>
                <a:pPr>
                  <a:spcBef>
                    <a:spcPts val="0"/>
                  </a:spcBef>
                  <a:spcAft>
                    <a:spcPts val="0"/>
                  </a:spcAft>
                </a:pPr>
                <a:endParaRPr lang="en-US" sz="2800" dirty="0">
                  <a:latin typeface="Titillium Web" pitchFamily="2" charset="77"/>
                  <a:ea typeface="Times New Roman" panose="02020603050405020304" pitchFamily="18" charset="0"/>
                </a:endParaRPr>
              </a:p>
              <a:p>
                <a:endParaRPr lang="en-US" sz="2800" dirty="0">
                  <a:latin typeface="Titillium Web" panose="00000500000000000000" pitchFamily="2" charset="0"/>
                  <a:ea typeface="Open Sans" panose="020B0606030504020204" pitchFamily="34" charset="0"/>
                  <a:cs typeface="Open Sans" panose="020B0606030504020204" pitchFamily="34" charset="0"/>
                </a:endParaRPr>
              </a:p>
            </p:txBody>
          </p:sp>
        </mc:Choice>
        <mc:Fallback>
          <p:sp>
            <p:nvSpPr>
              <p:cNvPr id="64" name="Text Box 6">
                <a:extLst>
                  <a:ext uri="{FF2B5EF4-FFF2-40B4-BE49-F238E27FC236}">
                    <a16:creationId xmlns:a16="http://schemas.microsoft.com/office/drawing/2014/main" id="{862E7ADB-31DC-4FA6-AC30-3482F9072D83}"/>
                  </a:ext>
                </a:extLst>
              </p:cNvPr>
              <p:cNvSpPr txBox="1">
                <a:spLocks noRot="1" noChangeAspect="1" noMove="1" noResize="1" noEditPoints="1" noAdjustHandles="1" noChangeArrowheads="1" noChangeShapeType="1" noTextEdit="1"/>
              </p:cNvSpPr>
              <p:nvPr/>
            </p:nvSpPr>
            <p:spPr bwMode="auto">
              <a:xfrm>
                <a:off x="10058400" y="10287000"/>
                <a:ext cx="8801100" cy="17435095"/>
              </a:xfrm>
              <a:prstGeom prst="rect">
                <a:avLst/>
              </a:prstGeom>
              <a:blipFill>
                <a:blip r:embed="rId3"/>
                <a:stretch>
                  <a:fillRect l="-1154" t="-291"/>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59" name="TextBox 258">
            <a:extLst>
              <a:ext uri="{FF2B5EF4-FFF2-40B4-BE49-F238E27FC236}">
                <a16:creationId xmlns:a16="http://schemas.microsoft.com/office/drawing/2014/main" id="{5BA5B394-92CD-4B3C-9507-4B3F124A5E31}"/>
              </a:ext>
            </a:extLst>
          </p:cNvPr>
          <p:cNvSpPr txBox="1"/>
          <p:nvPr/>
        </p:nvSpPr>
        <p:spPr>
          <a:xfrm>
            <a:off x="29070300" y="6248400"/>
            <a:ext cx="8742276" cy="15850493"/>
          </a:xfrm>
          <a:prstGeom prst="rect">
            <a:avLst/>
          </a:prstGeom>
          <a:noFill/>
        </p:spPr>
        <p:txBody>
          <a:bodyPr wrap="square" rtlCol="0">
            <a:spAutoFit/>
          </a:bodyPr>
          <a:lstStyle>
            <a:defPPr>
              <a:defRPr kern="1200"/>
            </a:defPPr>
          </a:lstStyle>
          <a:p>
            <a:r>
              <a:rPr lang="en-US" sz="3200" b="1" dirty="0">
                <a:latin typeface="Titillium Web" panose="00000500000000000000" pitchFamily="2" charset="0"/>
                <a:ea typeface="Open Sans" panose="020B0606030504020204" pitchFamily="34" charset="0"/>
                <a:cs typeface="Open Sans" panose="020B0606030504020204" pitchFamily="34" charset="0"/>
              </a:rPr>
              <a:t>Where do indels lie?</a:t>
            </a:r>
          </a:p>
          <a:p>
            <a:pPr marL="400050" indent="-400050">
              <a:buFont typeface="Wingdings" pitchFamily="2" charset="2"/>
              <a:buChar char="§"/>
            </a:pPr>
            <a:r>
              <a:rPr lang="en-US" sz="3200" dirty="0">
                <a:latin typeface="Titillium Web" panose="00000500000000000000" pitchFamily="2" charset="0"/>
                <a:ea typeface="Open Sans" panose="020B0606030504020204" pitchFamily="34" charset="0"/>
                <a:cs typeface="Open Sans" panose="020B0606030504020204" pitchFamily="34" charset="0"/>
              </a:rPr>
              <a:t>U-shaped pattern of indel density (Fig 1)</a:t>
            </a:r>
          </a:p>
          <a:p>
            <a:r>
              <a:rPr lang="en-US" sz="3200" b="1" dirty="0">
                <a:latin typeface="Titillium Web" panose="00000500000000000000" pitchFamily="2" charset="0"/>
                <a:ea typeface="Open Sans" panose="020B0606030504020204" pitchFamily="34" charset="0"/>
                <a:cs typeface="Open Sans" panose="020B0606030504020204" pitchFamily="34" charset="0"/>
              </a:rPr>
              <a:t>Is recombination mutagenic</a:t>
            </a:r>
            <a:r>
              <a:rPr lang="en-US" sz="3200" dirty="0">
                <a:latin typeface="Titillium Web" panose="00000500000000000000" pitchFamily="2" charset="0"/>
                <a:ea typeface="Open Sans" panose="020B0606030504020204" pitchFamily="34" charset="0"/>
                <a:cs typeface="Open Sans" panose="020B0606030504020204" pitchFamily="34" charset="0"/>
              </a:rPr>
              <a:t>?</a:t>
            </a:r>
          </a:p>
          <a:p>
            <a:pPr marL="400050" indent="-400050">
              <a:buFont typeface="Wingdings" pitchFamily="2" charset="2"/>
              <a:buChar char="§"/>
            </a:pPr>
            <a:r>
              <a:rPr lang="en-US" sz="3200" dirty="0">
                <a:latin typeface="Titillium Web" panose="00000500000000000000" pitchFamily="2" charset="0"/>
                <a:ea typeface="Open Sans" panose="020B0606030504020204" pitchFamily="34" charset="0"/>
                <a:cs typeface="Open Sans" panose="020B0606030504020204" pitchFamily="34" charset="0"/>
              </a:rPr>
              <a:t>Enrichment of small indels (1-10 bp) at recombination sites, indicating the mutagenic effect of recombination.  (Fig 2)</a:t>
            </a:r>
          </a:p>
          <a:p>
            <a:pPr marL="800100" lvl="1" indent="-400050">
              <a:buFont typeface="Wingdings" pitchFamily="2" charset="2"/>
              <a:buChar char="§"/>
            </a:pPr>
            <a:r>
              <a:rPr lang="en-US" sz="3200" dirty="0">
                <a:latin typeface="Titillium Web" panose="00000500000000000000" pitchFamily="2" charset="0"/>
                <a:ea typeface="Open Sans" panose="020B0606030504020204" pitchFamily="34" charset="0"/>
                <a:cs typeface="Open Sans" panose="020B0606030504020204" pitchFamily="34" charset="0"/>
              </a:rPr>
              <a:t>More indels ate CO hotspot and predicted CO sites than in 2kb up- and downstream regions. (Fig 3)</a:t>
            </a:r>
          </a:p>
          <a:p>
            <a:pPr marL="400050" indent="-400050">
              <a:buFont typeface="Wingdings" pitchFamily="2" charset="2"/>
              <a:buChar char="§"/>
            </a:pPr>
            <a:r>
              <a:rPr lang="en-US" sz="3200" dirty="0">
                <a:latin typeface="Titillium Web" panose="00000500000000000000" pitchFamily="2" charset="0"/>
                <a:ea typeface="Open Sans" panose="020B0606030504020204" pitchFamily="34" charset="0"/>
                <a:cs typeface="Open Sans" panose="020B0606030504020204" pitchFamily="34" charset="0"/>
              </a:rPr>
              <a:t>CO hotspots have the greatest increase in small indel density (Fig 4)</a:t>
            </a:r>
          </a:p>
          <a:p>
            <a:r>
              <a:rPr lang="en-US" sz="3200" b="1" dirty="0">
                <a:latin typeface="Titillium Web" panose="00000500000000000000" pitchFamily="2" charset="0"/>
                <a:ea typeface="Open Sans" panose="020B0606030504020204" pitchFamily="34" charset="0"/>
                <a:cs typeface="Open Sans" panose="020B0606030504020204" pitchFamily="34" charset="0"/>
              </a:rPr>
              <a:t>What fraction of indels are at recombination sites and what fraction of recombination sites overlap with indels?</a:t>
            </a:r>
          </a:p>
          <a:p>
            <a:pPr marL="400050" indent="-400050">
              <a:buFont typeface="Wingdings" pitchFamily="2" charset="2"/>
              <a:buChar char="§"/>
            </a:pPr>
            <a:r>
              <a:rPr lang="en-US" sz="3200" dirty="0">
                <a:latin typeface="Titillium Web" panose="00000500000000000000" pitchFamily="2" charset="0"/>
                <a:ea typeface="Open Sans" panose="020B0606030504020204" pitchFamily="34" charset="0"/>
                <a:cs typeface="Open Sans" panose="020B0606030504020204" pitchFamily="34" charset="0"/>
              </a:rPr>
              <a:t>Fewer than 50% of all indels were located at recombination sites (Tb 1)</a:t>
            </a:r>
          </a:p>
          <a:p>
            <a:pPr marL="400050" indent="-400050">
              <a:buFont typeface="Wingdings" pitchFamily="2" charset="2"/>
              <a:buChar char="§"/>
            </a:pPr>
            <a:r>
              <a:rPr lang="en-US" sz="3200" dirty="0">
                <a:latin typeface="Titillium Web" panose="00000500000000000000" pitchFamily="2" charset="0"/>
                <a:ea typeface="Open Sans" panose="020B0606030504020204" pitchFamily="34" charset="0"/>
                <a:cs typeface="Open Sans" panose="020B0606030504020204" pitchFamily="34" charset="0"/>
              </a:rPr>
              <a:t>Nearly all CO hotspots, COs, and DSBs intersected with at least one small indel</a:t>
            </a:r>
          </a:p>
          <a:p>
            <a:pPr marL="400050" indent="-400050">
              <a:buFont typeface="Wingdings" pitchFamily="2" charset="2"/>
              <a:buChar char="§"/>
            </a:pPr>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dirty="0">
              <a:latin typeface="Titillium Web" panose="00000500000000000000" pitchFamily="2" charset="0"/>
              <a:ea typeface="Open Sans" panose="020B0606030504020204" pitchFamily="34" charset="0"/>
              <a:cs typeface="Open Sans" panose="020B0606030504020204" pitchFamily="34" charset="0"/>
            </a:endParaRPr>
          </a:p>
          <a:p>
            <a:endParaRPr lang="en-US" sz="3200" b="1" dirty="0">
              <a:latin typeface="Titillium Web" panose="00000500000000000000" pitchFamily="2" charset="0"/>
              <a:ea typeface="Open Sans" panose="020B0606030504020204" pitchFamily="34" charset="0"/>
              <a:cs typeface="Open Sans" panose="020B0606030504020204" pitchFamily="34" charset="0"/>
            </a:endParaRPr>
          </a:p>
          <a:p>
            <a:endParaRPr lang="en-US" sz="3200" b="1" dirty="0">
              <a:latin typeface="Titillium Web" panose="00000500000000000000" pitchFamily="2" charset="0"/>
              <a:ea typeface="Open Sans" panose="020B0606030504020204" pitchFamily="34" charset="0"/>
              <a:cs typeface="Open Sans" panose="020B0606030504020204" pitchFamily="34" charset="0"/>
            </a:endParaRPr>
          </a:p>
          <a:p>
            <a:endParaRPr lang="en-US" sz="3200" b="1" dirty="0">
              <a:latin typeface="Titillium Web" panose="00000500000000000000" pitchFamily="2" charset="0"/>
              <a:ea typeface="Open Sans" panose="020B0606030504020204" pitchFamily="34" charset="0"/>
              <a:cs typeface="Open Sans" panose="020B0606030504020204" pitchFamily="34" charset="0"/>
            </a:endParaRPr>
          </a:p>
          <a:p>
            <a:endParaRPr lang="en-US" sz="3200" b="1" dirty="0">
              <a:latin typeface="Titillium Web" panose="00000500000000000000" pitchFamily="2" charset="0"/>
              <a:ea typeface="Open Sans" panose="020B0606030504020204" pitchFamily="34" charset="0"/>
              <a:cs typeface="Open Sans" panose="020B0606030504020204" pitchFamily="34" charset="0"/>
            </a:endParaRPr>
          </a:p>
          <a:p>
            <a:endParaRPr lang="en-US" sz="3200" b="1" dirty="0">
              <a:latin typeface="Titillium Web" panose="00000500000000000000" pitchFamily="2" charset="0"/>
              <a:ea typeface="Open Sans" panose="020B0606030504020204" pitchFamily="34" charset="0"/>
              <a:cs typeface="Open Sans" panose="020B0606030504020204" pitchFamily="34" charset="0"/>
            </a:endParaRPr>
          </a:p>
          <a:p>
            <a:endParaRPr lang="en-US" sz="3200" b="1" dirty="0">
              <a:latin typeface="Titillium Web" panose="00000500000000000000" pitchFamily="2" charset="0"/>
              <a:ea typeface="Open Sans" panose="020B0606030504020204" pitchFamily="34" charset="0"/>
              <a:cs typeface="Open Sans" panose="020B0606030504020204" pitchFamily="34" charset="0"/>
            </a:endParaRPr>
          </a:p>
          <a:p>
            <a:endParaRPr lang="en-US" sz="3200" b="1" dirty="0">
              <a:latin typeface="Titillium Web" panose="00000500000000000000" pitchFamily="2" charset="0"/>
              <a:ea typeface="Open Sans" panose="020B0606030504020204" pitchFamily="34" charset="0"/>
              <a:cs typeface="Open Sans" panose="020B0606030504020204" pitchFamily="34" charset="0"/>
            </a:endParaRPr>
          </a:p>
          <a:p>
            <a:r>
              <a:rPr lang="en-US" sz="3200" b="1" dirty="0">
                <a:latin typeface="Titillium Web" panose="00000500000000000000" pitchFamily="2" charset="0"/>
                <a:ea typeface="Open Sans" panose="020B0606030504020204" pitchFamily="34" charset="0"/>
                <a:cs typeface="Open Sans" panose="020B0606030504020204" pitchFamily="34" charset="0"/>
              </a:rPr>
              <a:t>What explains the elevated indel density in CO regions?</a:t>
            </a:r>
          </a:p>
          <a:p>
            <a:pPr marL="400050" indent="-400050">
              <a:buFont typeface="Wingdings" pitchFamily="2" charset="2"/>
              <a:buChar char="§"/>
            </a:pPr>
            <a:r>
              <a:rPr lang="en-US" sz="3200" dirty="0">
                <a:latin typeface="Titillium Web" panose="00000500000000000000" pitchFamily="2" charset="0"/>
                <a:ea typeface="Open Sans" panose="020B0606030504020204" pitchFamily="34" charset="0"/>
                <a:cs typeface="Open Sans" panose="020B0606030504020204" pitchFamily="34" charset="0"/>
              </a:rPr>
              <a:t>Decrease in CG and CHG site methylation levels at recombination sites with indels (Tb 2)</a:t>
            </a:r>
          </a:p>
        </p:txBody>
      </p:sp>
      <p:pic>
        <p:nvPicPr>
          <p:cNvPr id="1026" name="Picture 2">
            <a:extLst>
              <a:ext uri="{FF2B5EF4-FFF2-40B4-BE49-F238E27FC236}">
                <a16:creationId xmlns:a16="http://schemas.microsoft.com/office/drawing/2014/main" id="{2E29E797-8816-F4FC-7016-56A5C982A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40922"/>
            <a:ext cx="2867025" cy="288858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D59C821-3EFA-7F35-CDD7-829EA75CB75D}"/>
              </a:ext>
            </a:extLst>
          </p:cNvPr>
          <p:cNvSpPr>
            <a:spLocks noChangeArrowheads="1"/>
          </p:cNvSpPr>
          <p:nvPr/>
        </p:nvSpPr>
        <p:spPr bwMode="auto">
          <a:xfrm>
            <a:off x="1124072" y="13288075"/>
            <a:ext cx="7955982" cy="2323817"/>
          </a:xfrm>
          <a:prstGeom prst="rect">
            <a:avLst/>
          </a:prstGeom>
          <a:solidFill>
            <a:schemeClr val="accent4"/>
          </a:solidFill>
          <a:ln w="76200">
            <a:noFill/>
            <a:miter lim="800000"/>
          </a:ln>
        </p:spPr>
        <p:txBody>
          <a:bodyPr wrap="none" lIns="240030" tIns="64008" rIns="240030" bIns="5999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114765">
              <a:defRPr/>
            </a:pPr>
            <a:r>
              <a:rPr lang="en-US" sz="315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4" name="Rectangle 6">
            <a:extLst>
              <a:ext uri="{FF2B5EF4-FFF2-40B4-BE49-F238E27FC236}">
                <a16:creationId xmlns:a16="http://schemas.microsoft.com/office/drawing/2014/main" id="{CCAEDD1E-5119-E1E7-CB57-6022C29A1945}"/>
              </a:ext>
            </a:extLst>
          </p:cNvPr>
          <p:cNvSpPr>
            <a:spLocks noChangeArrowheads="1"/>
          </p:cNvSpPr>
          <p:nvPr/>
        </p:nvSpPr>
        <p:spPr bwMode="auto">
          <a:xfrm>
            <a:off x="0" y="-228600"/>
            <a:ext cx="161647" cy="592470"/>
          </a:xfrm>
          <a:prstGeom prst="rect">
            <a:avLst/>
          </a:prstGeom>
          <a:solidFill>
            <a:schemeClr val="accent5">
              <a:lumMod val="20000"/>
              <a:lumOff val="80000"/>
            </a:schemeClr>
          </a:solidFill>
          <a:ln>
            <a:noFill/>
          </a:ln>
          <a:effectLst/>
        </p:spPr>
        <p:txBody>
          <a:bodyPr vert="horz" wrap="none" lIns="80010" tIns="40005" rIns="80010" bIns="40005" numCol="1" anchor="ctr" anchorCtr="0" compatLnSpc="1">
            <a:prstTxWarp prst="textNoShape">
              <a:avLst/>
            </a:prstTxWarp>
            <a:spAutoFit/>
          </a:bodyPr>
          <a:lstStyle/>
          <a:p>
            <a:endParaRPr lang="en-US" sz="3325"/>
          </a:p>
        </p:txBody>
      </p:sp>
      <p:pic>
        <p:nvPicPr>
          <p:cNvPr id="7" name="Picture 7" descr="Diagram&#10;&#10;Description automatically generated">
            <a:extLst>
              <a:ext uri="{FF2B5EF4-FFF2-40B4-BE49-F238E27FC236}">
                <a16:creationId xmlns:a16="http://schemas.microsoft.com/office/drawing/2014/main" id="{EB59C103-E327-1818-5723-208B4B6C9D5E}"/>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921317" y="20116800"/>
            <a:ext cx="8491413" cy="57698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8F46CF-599F-4588-A62E-9DAD3F6619D5}"/>
              </a:ext>
            </a:extLst>
          </p:cNvPr>
          <p:cNvSpPr txBox="1"/>
          <p:nvPr/>
        </p:nvSpPr>
        <p:spPr>
          <a:xfrm>
            <a:off x="1366366" y="13603169"/>
            <a:ext cx="7516167" cy="1708160"/>
          </a:xfrm>
          <a:prstGeom prst="rect">
            <a:avLst/>
          </a:prstGeom>
          <a:noFill/>
        </p:spPr>
        <p:txBody>
          <a:bodyPr wrap="square" rtlCol="0">
            <a:spAutoFit/>
          </a:bodyPr>
          <a:lstStyle/>
          <a:p>
            <a:pPr marL="14288" algn="ctr"/>
            <a:r>
              <a:rPr lang="en-US" sz="3500" b="1" dirty="0">
                <a:solidFill>
                  <a:schemeClr val="bg1"/>
                </a:solidFill>
                <a:latin typeface="Titillium Web" pitchFamily="2" charset="77"/>
                <a:ea typeface="Helvetica Neue" panose="02000503000000020004" pitchFamily="2" charset="0"/>
                <a:cs typeface="Helvetica Neue" panose="02000503000000020004" pitchFamily="2" charset="0"/>
              </a:rPr>
              <a:t>Overall Question: </a:t>
            </a:r>
            <a:r>
              <a:rPr lang="en-US" sz="3500" dirty="0">
                <a:solidFill>
                  <a:schemeClr val="bg1"/>
                </a:solidFill>
                <a:latin typeface="Titillium Web" pitchFamily="2" charset="77"/>
                <a:ea typeface="Helvetica Neue" panose="02000503000000020004" pitchFamily="2" charset="0"/>
                <a:cs typeface="Helvetica Neue" panose="02000503000000020004" pitchFamily="2" charset="0"/>
              </a:rPr>
              <a:t>To what extent is recombination in maize mutagenic and what factors control this mutagenicity?</a:t>
            </a:r>
          </a:p>
        </p:txBody>
      </p:sp>
      <p:sp>
        <p:nvSpPr>
          <p:cNvPr id="6" name="Rectangle 5">
            <a:extLst>
              <a:ext uri="{FF2B5EF4-FFF2-40B4-BE49-F238E27FC236}">
                <a16:creationId xmlns:a16="http://schemas.microsoft.com/office/drawing/2014/main" id="{7E1DAE66-F2BC-742D-09BC-A4B709B1D2F7}"/>
              </a:ext>
            </a:extLst>
          </p:cNvPr>
          <p:cNvSpPr>
            <a:spLocks noChangeArrowheads="1"/>
          </p:cNvSpPr>
          <p:nvPr/>
        </p:nvSpPr>
        <p:spPr bwMode="auto">
          <a:xfrm>
            <a:off x="9831137" y="5448649"/>
            <a:ext cx="9228932" cy="647352"/>
          </a:xfrm>
          <a:prstGeom prst="rect">
            <a:avLst/>
          </a:prstGeom>
          <a:solidFill>
            <a:schemeClr val="accent4"/>
          </a:solidFill>
          <a:ln w="12700">
            <a:noFill/>
            <a:miter lim="800000"/>
          </a:ln>
        </p:spPr>
        <p:txBody>
          <a:bodyPr wrap="none" lIns="240030" tIns="64008" rIns="240030" bIns="5999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114765">
              <a:defRPr/>
            </a:pPr>
            <a:r>
              <a:rPr lang="en-US" sz="315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Data</a:t>
            </a:r>
          </a:p>
        </p:txBody>
      </p:sp>
      <p:sp>
        <p:nvSpPr>
          <p:cNvPr id="8" name="Text Box 6">
            <a:extLst>
              <a:ext uri="{FF2B5EF4-FFF2-40B4-BE49-F238E27FC236}">
                <a16:creationId xmlns:a16="http://schemas.microsoft.com/office/drawing/2014/main" id="{88D59848-F8C2-48DE-1FD3-26759EF3898C}"/>
              </a:ext>
            </a:extLst>
          </p:cNvPr>
          <p:cNvSpPr txBox="1">
            <a:spLocks noChangeArrowheads="1"/>
          </p:cNvSpPr>
          <p:nvPr/>
        </p:nvSpPr>
        <p:spPr bwMode="auto">
          <a:xfrm>
            <a:off x="9906000" y="6324371"/>
            <a:ext cx="9226610" cy="2891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015" tIns="60008" rIns="120015" bIns="60008">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000" b="1" dirty="0">
                <a:latin typeface="Titillium Web" panose="00000500000000000000" pitchFamily="2" charset="0"/>
                <a:ea typeface="Open Sans" panose="020B0606030504020204" pitchFamily="34" charset="0"/>
                <a:cs typeface="Open Sans" panose="020B0606030504020204" pitchFamily="34" charset="0"/>
              </a:rPr>
              <a:t>Recombination Sites: </a:t>
            </a:r>
            <a:r>
              <a:rPr lang="en-US" sz="3000" dirty="0">
                <a:latin typeface="Titillium Web" panose="00000500000000000000" pitchFamily="2" charset="0"/>
                <a:ea typeface="Open Sans" panose="020B0606030504020204" pitchFamily="34" charset="0"/>
                <a:cs typeface="Open Sans" panose="020B0606030504020204" pitchFamily="34" charset="0"/>
              </a:rPr>
              <a:t>~3100 DSB hotspots,~30000 empirical COs,~300 empirical CO hotspots,~60000 predicted CO sites,~32000 MLH3 hotspots identified at the diplotene stage of maize meiocytes</a:t>
            </a:r>
          </a:p>
          <a:p>
            <a:r>
              <a:rPr lang="en-US" sz="3000" b="1" dirty="0">
                <a:latin typeface="Titillium Web" panose="00000500000000000000" pitchFamily="2" charset="0"/>
                <a:ea typeface="Open Sans" panose="020B0606030504020204" pitchFamily="34" charset="0"/>
                <a:cs typeface="Open Sans" panose="020B0606030504020204" pitchFamily="34" charset="0"/>
              </a:rPr>
              <a:t>Indels</a:t>
            </a:r>
            <a:r>
              <a:rPr lang="en-US" sz="3000" dirty="0">
                <a:latin typeface="Titillium Web" panose="00000500000000000000" pitchFamily="2" charset="0"/>
                <a:ea typeface="Open Sans" panose="020B0606030504020204" pitchFamily="34" charset="0"/>
                <a:cs typeface="Open Sans" panose="020B0606030504020204" pitchFamily="34" charset="0"/>
              </a:rPr>
              <a:t>: Small indels (1-50 base pair (bp) indels), medium indels (100-500 bp), large indels (500 bp-50kb).</a:t>
            </a:r>
          </a:p>
        </p:txBody>
      </p:sp>
      <p:pic>
        <p:nvPicPr>
          <p:cNvPr id="9" name="Picture 2" descr="Multimedia Gallery - NSF logo | NSF - National Science Foundation">
            <a:extLst>
              <a:ext uri="{FF2B5EF4-FFF2-40B4-BE49-F238E27FC236}">
                <a16:creationId xmlns:a16="http://schemas.microsoft.com/office/drawing/2014/main" id="{C369E22C-6D68-EDF1-E95C-A2C1B1779A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52493" y="1329630"/>
            <a:ext cx="5319058" cy="33434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98E8FE9-9C05-5D41-70A8-C7B4881B5DDA}"/>
              </a:ext>
            </a:extLst>
          </p:cNvPr>
          <p:cNvSpPr txBox="1"/>
          <p:nvPr/>
        </p:nvSpPr>
        <p:spPr>
          <a:xfrm>
            <a:off x="1302420" y="26314513"/>
            <a:ext cx="7193915" cy="707886"/>
          </a:xfrm>
          <a:prstGeom prst="rect">
            <a:avLst/>
          </a:prstGeom>
          <a:noFill/>
        </p:spPr>
        <p:txBody>
          <a:bodyPr wrap="square" rtlCol="0">
            <a:spAutoFit/>
          </a:bodyPr>
          <a:lstStyle/>
          <a:p>
            <a:pPr algn="ctr"/>
            <a:r>
              <a:rPr lang="en-US" sz="2000" dirty="0">
                <a:latin typeface="Titillium Web" pitchFamily="2" charset="77"/>
              </a:rPr>
              <a:t>Diagram of the meiotic pathway showing key proteins involved at each step. (Zelkowski </a:t>
            </a:r>
            <a:r>
              <a:rPr lang="en-US" sz="2000" i="1" dirty="0">
                <a:latin typeface="Titillium Web" pitchFamily="2" charset="77"/>
              </a:rPr>
              <a:t>et al</a:t>
            </a:r>
            <a:r>
              <a:rPr lang="en-US" sz="2000" dirty="0">
                <a:latin typeface="Titillium Web" pitchFamily="2" charset="77"/>
              </a:rPr>
              <a:t>., 2019)</a:t>
            </a:r>
          </a:p>
        </p:txBody>
      </p:sp>
      <p:pic>
        <p:nvPicPr>
          <p:cNvPr id="23" name="Picture 22">
            <a:extLst>
              <a:ext uri="{FF2B5EF4-FFF2-40B4-BE49-F238E27FC236}">
                <a16:creationId xmlns:a16="http://schemas.microsoft.com/office/drawing/2014/main" id="{A726A743-8488-8ECA-01F1-873BB52CF4D2}"/>
              </a:ext>
            </a:extLst>
          </p:cNvPr>
          <p:cNvPicPr>
            <a:picLocks noChangeAspect="1"/>
          </p:cNvPicPr>
          <p:nvPr/>
        </p:nvPicPr>
        <p:blipFill rotWithShape="1">
          <a:blip r:embed="rId8"/>
          <a:srcRect r="56889"/>
          <a:stretch/>
        </p:blipFill>
        <p:spPr>
          <a:xfrm>
            <a:off x="10102080" y="11697579"/>
            <a:ext cx="5381032" cy="9992617"/>
          </a:xfrm>
          <a:prstGeom prst="rect">
            <a:avLst/>
          </a:prstGeom>
        </p:spPr>
      </p:pic>
      <p:pic>
        <p:nvPicPr>
          <p:cNvPr id="24" name="Picture 23">
            <a:extLst>
              <a:ext uri="{FF2B5EF4-FFF2-40B4-BE49-F238E27FC236}">
                <a16:creationId xmlns:a16="http://schemas.microsoft.com/office/drawing/2014/main" id="{F8EF6BE3-3DF9-A455-89B5-FED6B2FB45AB}"/>
              </a:ext>
            </a:extLst>
          </p:cNvPr>
          <p:cNvPicPr>
            <a:picLocks noChangeAspect="1"/>
          </p:cNvPicPr>
          <p:nvPr/>
        </p:nvPicPr>
        <p:blipFill>
          <a:blip r:embed="rId9"/>
          <a:stretch>
            <a:fillRect/>
          </a:stretch>
        </p:blipFill>
        <p:spPr>
          <a:xfrm>
            <a:off x="15675642" y="16693888"/>
            <a:ext cx="2991328" cy="5349198"/>
          </a:xfrm>
          <a:prstGeom prst="rect">
            <a:avLst/>
          </a:prstGeom>
        </p:spPr>
      </p:pic>
      <p:pic>
        <p:nvPicPr>
          <p:cNvPr id="25" name="Picture 24">
            <a:extLst>
              <a:ext uri="{FF2B5EF4-FFF2-40B4-BE49-F238E27FC236}">
                <a16:creationId xmlns:a16="http://schemas.microsoft.com/office/drawing/2014/main" id="{A46560EB-464F-5F73-1A44-854FDE66F8E4}"/>
              </a:ext>
            </a:extLst>
          </p:cNvPr>
          <p:cNvPicPr>
            <a:picLocks noChangeAspect="1"/>
          </p:cNvPicPr>
          <p:nvPr/>
        </p:nvPicPr>
        <p:blipFill rotWithShape="1">
          <a:blip r:embed="rId10"/>
          <a:srcRect r="5815"/>
          <a:stretch/>
        </p:blipFill>
        <p:spPr>
          <a:xfrm>
            <a:off x="15553251" y="11312029"/>
            <a:ext cx="2922465" cy="5328712"/>
          </a:xfrm>
          <a:prstGeom prst="rect">
            <a:avLst/>
          </a:prstGeom>
        </p:spPr>
      </p:pic>
      <p:sp>
        <p:nvSpPr>
          <p:cNvPr id="26" name="TextBox 25">
            <a:extLst>
              <a:ext uri="{FF2B5EF4-FFF2-40B4-BE49-F238E27FC236}">
                <a16:creationId xmlns:a16="http://schemas.microsoft.com/office/drawing/2014/main" id="{06188B73-ACA5-6246-81BF-BDE897730E15}"/>
              </a:ext>
            </a:extLst>
          </p:cNvPr>
          <p:cNvSpPr txBox="1"/>
          <p:nvPr/>
        </p:nvSpPr>
        <p:spPr>
          <a:xfrm>
            <a:off x="10147534" y="21795649"/>
            <a:ext cx="8448150" cy="1323439"/>
          </a:xfrm>
          <a:prstGeom prst="rect">
            <a:avLst/>
          </a:prstGeom>
          <a:noFill/>
        </p:spPr>
        <p:txBody>
          <a:bodyPr wrap="square" rtlCol="0">
            <a:spAutoFit/>
          </a:bodyPr>
          <a:lstStyle/>
          <a:p>
            <a:r>
              <a:rPr lang="en-US" sz="2000" b="1" dirty="0">
                <a:latin typeface="Titillium Web" pitchFamily="2" charset="77"/>
              </a:rPr>
              <a:t>Figure 1: </a:t>
            </a:r>
            <a:r>
              <a:rPr lang="en-US" sz="2000" dirty="0">
                <a:latin typeface="Titillium Web" pitchFamily="2" charset="77"/>
              </a:rPr>
              <a:t>Indel density distribution across chromosomes 1-10. Density was calculated as the number of indels per </a:t>
            </a:r>
            <a:r>
              <a:rPr lang="en-US" sz="2000" dirty="0" err="1">
                <a:latin typeface="Titillium Web" pitchFamily="2" charset="77"/>
              </a:rPr>
              <a:t>megabase</a:t>
            </a:r>
            <a:r>
              <a:rPr lang="en-US" sz="2000" dirty="0">
                <a:latin typeface="Titillium Web" pitchFamily="2" charset="77"/>
              </a:rPr>
              <a:t> (Mb). Shading across chromosome indicates indel density. Small indel density scaled down 1000 fold (7.3 represents 7300 indels).</a:t>
            </a:r>
          </a:p>
        </p:txBody>
      </p:sp>
      <p:pic>
        <p:nvPicPr>
          <p:cNvPr id="32" name="Picture 31">
            <a:extLst>
              <a:ext uri="{FF2B5EF4-FFF2-40B4-BE49-F238E27FC236}">
                <a16:creationId xmlns:a16="http://schemas.microsoft.com/office/drawing/2014/main" id="{275EF218-525D-1C0F-F455-87BD517E8A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589681" y="21370947"/>
            <a:ext cx="7644687" cy="6551876"/>
          </a:xfrm>
          <a:prstGeom prst="rect">
            <a:avLst/>
          </a:prstGeom>
        </p:spPr>
      </p:pic>
      <p:pic>
        <p:nvPicPr>
          <p:cNvPr id="37" name="Picture 36">
            <a:extLst>
              <a:ext uri="{FF2B5EF4-FFF2-40B4-BE49-F238E27FC236}">
                <a16:creationId xmlns:a16="http://schemas.microsoft.com/office/drawing/2014/main" id="{FF9143F7-B6EC-BD49-DEA3-B0869F8D43CF}"/>
              </a:ext>
            </a:extLst>
          </p:cNvPr>
          <p:cNvPicPr>
            <a:picLocks noChangeAspect="1"/>
          </p:cNvPicPr>
          <p:nvPr/>
        </p:nvPicPr>
        <p:blipFill>
          <a:blip r:embed="rId12"/>
          <a:stretch>
            <a:fillRect/>
          </a:stretch>
        </p:blipFill>
        <p:spPr>
          <a:xfrm>
            <a:off x="29017989" y="15390946"/>
            <a:ext cx="8704044" cy="3400258"/>
          </a:xfrm>
          <a:prstGeom prst="rect">
            <a:avLst/>
          </a:prstGeom>
        </p:spPr>
      </p:pic>
      <p:sp>
        <p:nvSpPr>
          <p:cNvPr id="38" name="TextBox 37">
            <a:extLst>
              <a:ext uri="{FF2B5EF4-FFF2-40B4-BE49-F238E27FC236}">
                <a16:creationId xmlns:a16="http://schemas.microsoft.com/office/drawing/2014/main" id="{B5A5D7E9-3330-E1F7-8A90-71AE801C6CBC}"/>
              </a:ext>
            </a:extLst>
          </p:cNvPr>
          <p:cNvSpPr txBox="1"/>
          <p:nvPr/>
        </p:nvSpPr>
        <p:spPr>
          <a:xfrm>
            <a:off x="9999584" y="31133459"/>
            <a:ext cx="8994931" cy="923330"/>
          </a:xfrm>
          <a:prstGeom prst="rect">
            <a:avLst/>
          </a:prstGeom>
          <a:noFill/>
        </p:spPr>
        <p:txBody>
          <a:bodyPr wrap="square" rtlCol="0">
            <a:spAutoFit/>
          </a:bodyPr>
          <a:lstStyle/>
          <a:p>
            <a:pPr algn="ctr"/>
            <a:r>
              <a:rPr lang="en-US" sz="1800" b="1" dirty="0">
                <a:latin typeface="Titillium Web" pitchFamily="2" charset="77"/>
              </a:rPr>
              <a:t>Table 1</a:t>
            </a:r>
            <a:r>
              <a:rPr lang="en-US" sz="1800" dirty="0">
                <a:latin typeface="Titillium Web" pitchFamily="2" charset="77"/>
              </a:rPr>
              <a:t>: Summary measures (percent of indels intersecting with recombination sites and percent of recombination sites intersecting with indels) for small (1-50bp), medium (100-500bp), and large (500bp-50kb) indels. </a:t>
            </a:r>
          </a:p>
        </p:txBody>
      </p:sp>
      <p:sp>
        <p:nvSpPr>
          <p:cNvPr id="40" name="TextBox 39">
            <a:extLst>
              <a:ext uri="{FF2B5EF4-FFF2-40B4-BE49-F238E27FC236}">
                <a16:creationId xmlns:a16="http://schemas.microsoft.com/office/drawing/2014/main" id="{21D6B877-D499-151C-C5AB-6CA86A8C55B6}"/>
              </a:ext>
            </a:extLst>
          </p:cNvPr>
          <p:cNvSpPr txBox="1"/>
          <p:nvPr/>
        </p:nvSpPr>
        <p:spPr>
          <a:xfrm>
            <a:off x="29004576" y="18964870"/>
            <a:ext cx="8799212" cy="923330"/>
          </a:xfrm>
          <a:prstGeom prst="rect">
            <a:avLst/>
          </a:prstGeom>
          <a:noFill/>
        </p:spPr>
        <p:txBody>
          <a:bodyPr wrap="square" rtlCol="0">
            <a:spAutoFit/>
          </a:bodyPr>
          <a:lstStyle/>
          <a:p>
            <a:pPr algn="ctr"/>
            <a:r>
              <a:rPr lang="en-US" sz="1800" b="1" dirty="0">
                <a:latin typeface="Titillium Web" pitchFamily="2" charset="77"/>
              </a:rPr>
              <a:t>Table 2</a:t>
            </a:r>
            <a:r>
              <a:rPr lang="en-US" sz="1800" dirty="0">
                <a:latin typeface="Titillium Web" pitchFamily="2" charset="77"/>
              </a:rPr>
              <a:t>: CG, CHG, and CHH methylation levels (%) at indels intersecting DSB hotspots, COs, CO hotspots, and predicted COs compared to recombination sites that do not intersect with indels. </a:t>
            </a:r>
          </a:p>
        </p:txBody>
      </p:sp>
      <p:sp>
        <p:nvSpPr>
          <p:cNvPr id="41" name="TextBox 40">
            <a:extLst>
              <a:ext uri="{FF2B5EF4-FFF2-40B4-BE49-F238E27FC236}">
                <a16:creationId xmlns:a16="http://schemas.microsoft.com/office/drawing/2014/main" id="{D7D4E44C-4D94-8734-F2A1-3BD1ECECC5C7}"/>
              </a:ext>
            </a:extLst>
          </p:cNvPr>
          <p:cNvSpPr txBox="1"/>
          <p:nvPr/>
        </p:nvSpPr>
        <p:spPr>
          <a:xfrm>
            <a:off x="19713242" y="31537870"/>
            <a:ext cx="8732458" cy="923330"/>
          </a:xfrm>
          <a:prstGeom prst="rect">
            <a:avLst/>
          </a:prstGeom>
          <a:noFill/>
        </p:spPr>
        <p:txBody>
          <a:bodyPr wrap="square" rtlCol="0">
            <a:spAutoFit/>
          </a:bodyPr>
          <a:lstStyle/>
          <a:p>
            <a:pPr algn="ctr"/>
            <a:r>
              <a:rPr lang="en-US" sz="1800" b="1" dirty="0">
                <a:latin typeface="Titillium Web" pitchFamily="2" charset="77"/>
              </a:rPr>
              <a:t>Figure 3</a:t>
            </a:r>
            <a:r>
              <a:rPr lang="en-US" sz="1800" dirty="0">
                <a:latin typeface="Titillium Web" pitchFamily="2" charset="77"/>
              </a:rPr>
              <a:t>: Comparison of small, medium, and large indel density at CO and negative control sites and their respective 2kb upstream and downstream regions. Letters above the bars indicate statistically significant differences at P &lt; 0.05.</a:t>
            </a:r>
          </a:p>
        </p:txBody>
      </p:sp>
      <p:sp>
        <p:nvSpPr>
          <p:cNvPr id="42" name="TextBox 41">
            <a:extLst>
              <a:ext uri="{FF2B5EF4-FFF2-40B4-BE49-F238E27FC236}">
                <a16:creationId xmlns:a16="http://schemas.microsoft.com/office/drawing/2014/main" id="{DE123808-971E-F236-D527-989F6234A46D}"/>
              </a:ext>
            </a:extLst>
          </p:cNvPr>
          <p:cNvSpPr txBox="1"/>
          <p:nvPr/>
        </p:nvSpPr>
        <p:spPr>
          <a:xfrm>
            <a:off x="19303056" y="18592800"/>
            <a:ext cx="9499386" cy="1200329"/>
          </a:xfrm>
          <a:prstGeom prst="rect">
            <a:avLst/>
          </a:prstGeom>
          <a:noFill/>
        </p:spPr>
        <p:txBody>
          <a:bodyPr wrap="square" rtlCol="0">
            <a:spAutoFit/>
          </a:bodyPr>
          <a:lstStyle/>
          <a:p>
            <a:pPr algn="ctr"/>
            <a:r>
              <a:rPr lang="en-US" sz="1800" b="1" dirty="0">
                <a:latin typeface="Titillium Web" pitchFamily="2" charset="77"/>
              </a:rPr>
              <a:t>Figure 2:</a:t>
            </a:r>
            <a:r>
              <a:rPr lang="en-US" sz="1800" dirty="0">
                <a:latin typeface="Titillium Web" pitchFamily="2" charset="77"/>
              </a:rPr>
              <a:t> Comparison of indel density of different indel size groups at CO sites and negative control sites. Letters above the bars indicate a statistically significant group at </a:t>
            </a:r>
            <a:r>
              <a:rPr lang="en-US" sz="1800" i="1" dirty="0">
                <a:latin typeface="Titillium Web" pitchFamily="2" charset="77"/>
              </a:rPr>
              <a:t>P</a:t>
            </a:r>
            <a:r>
              <a:rPr lang="en-US" sz="1800" dirty="0">
                <a:latin typeface="Titillium Web" pitchFamily="2" charset="77"/>
              </a:rPr>
              <a:t> &lt; 0.05.  Different letters indicate different statistical groups (i.e. A represents difference between the CO sites and control)</a:t>
            </a:r>
          </a:p>
        </p:txBody>
      </p:sp>
      <p:sp>
        <p:nvSpPr>
          <p:cNvPr id="43" name="TextBox 42">
            <a:extLst>
              <a:ext uri="{FF2B5EF4-FFF2-40B4-BE49-F238E27FC236}">
                <a16:creationId xmlns:a16="http://schemas.microsoft.com/office/drawing/2014/main" id="{F2261C70-1542-7C89-784B-17F58D5222C0}"/>
              </a:ext>
            </a:extLst>
          </p:cNvPr>
          <p:cNvSpPr txBox="1"/>
          <p:nvPr/>
        </p:nvSpPr>
        <p:spPr>
          <a:xfrm>
            <a:off x="29281765" y="27952626"/>
            <a:ext cx="8176492" cy="646331"/>
          </a:xfrm>
          <a:prstGeom prst="rect">
            <a:avLst/>
          </a:prstGeom>
          <a:noFill/>
        </p:spPr>
        <p:txBody>
          <a:bodyPr wrap="square" rtlCol="0">
            <a:spAutoFit/>
          </a:bodyPr>
          <a:lstStyle/>
          <a:p>
            <a:r>
              <a:rPr lang="en-US" sz="1800" b="1" dirty="0">
                <a:latin typeface="Titillium Web" pitchFamily="2" charset="77"/>
              </a:rPr>
              <a:t>Figure 4</a:t>
            </a:r>
            <a:r>
              <a:rPr lang="en-US" sz="1800" dirty="0">
                <a:latin typeface="Titillium Web" pitchFamily="2" charset="77"/>
              </a:rPr>
              <a:t>: Summary of small indel density among all recombination sites, including DSB hotspots, empirical COs, predicted COs, CO hotspots, and MLH3 hotpots. </a:t>
            </a:r>
          </a:p>
        </p:txBody>
      </p:sp>
      <p:sp>
        <p:nvSpPr>
          <p:cNvPr id="3" name="Rectangle 2">
            <a:extLst>
              <a:ext uri="{FF2B5EF4-FFF2-40B4-BE49-F238E27FC236}">
                <a16:creationId xmlns:a16="http://schemas.microsoft.com/office/drawing/2014/main" id="{E7F66838-32BE-4F40-BE5E-7D26BEFFC241}"/>
              </a:ext>
            </a:extLst>
          </p:cNvPr>
          <p:cNvSpPr>
            <a:spLocks noChangeArrowheads="1"/>
          </p:cNvSpPr>
          <p:nvPr/>
        </p:nvSpPr>
        <p:spPr bwMode="auto">
          <a:xfrm>
            <a:off x="683988" y="5445399"/>
            <a:ext cx="8801100" cy="749823"/>
          </a:xfrm>
          <a:prstGeom prst="rect">
            <a:avLst/>
          </a:prstGeom>
          <a:solidFill>
            <a:schemeClr val="accent4"/>
          </a:solidFill>
          <a:ln w="12700">
            <a:noFill/>
            <a:miter lim="800000"/>
          </a:ln>
        </p:spPr>
        <p:txBody>
          <a:bodyPr wrap="none" lIns="240030" tIns="64008" rIns="240030" bIns="59993"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114765">
              <a:defRPr/>
            </a:pPr>
            <a:r>
              <a:rPr lang="en-US" sz="3150" b="1" dirty="0">
                <a:solidFill>
                  <a:schemeClr val="bg1"/>
                </a:solidFill>
                <a:effectLst/>
                <a:latin typeface="Helvetica Neue" panose="02000503000000020004" pitchFamily="2" charset="0"/>
                <a:ea typeface="Helvetica Neue" panose="02000503000000020004" pitchFamily="2" charset="0"/>
                <a:cs typeface="Helvetica Neue" panose="02000503000000020004" pitchFamily="2" charset="0"/>
              </a:rPr>
              <a:t>Abstract</a:t>
            </a:r>
          </a:p>
        </p:txBody>
      </p:sp>
      <p:sp>
        <p:nvSpPr>
          <p:cNvPr id="10" name="Text Box 6">
            <a:extLst>
              <a:ext uri="{FF2B5EF4-FFF2-40B4-BE49-F238E27FC236}">
                <a16:creationId xmlns:a16="http://schemas.microsoft.com/office/drawing/2014/main" id="{57043993-406F-FD88-92A9-1F7AB09C7AB5}"/>
              </a:ext>
            </a:extLst>
          </p:cNvPr>
          <p:cNvSpPr txBox="1">
            <a:spLocks noChangeArrowheads="1"/>
          </p:cNvSpPr>
          <p:nvPr/>
        </p:nvSpPr>
        <p:spPr bwMode="auto">
          <a:xfrm>
            <a:off x="885088" y="6533876"/>
            <a:ext cx="8398900" cy="6276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0015" tIns="60008" rIns="120015" bIns="60008">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0" marR="0">
              <a:spcBef>
                <a:spcPts val="0"/>
              </a:spcBef>
              <a:spcAft>
                <a:spcPts val="0"/>
              </a:spcAft>
            </a:pPr>
            <a:r>
              <a:rPr lang="en-US" sz="2000" dirty="0">
                <a:solidFill>
                  <a:srgbClr val="222222"/>
                </a:solidFill>
                <a:effectLst/>
                <a:latin typeface="Titillium Web" pitchFamily="2" charset="77"/>
                <a:ea typeface="Times New Roman" panose="02020603050405020304" pitchFamily="18" charset="0"/>
                <a:cs typeface="Arial" panose="020B0604020202020204" pitchFamily="34" charset="0"/>
              </a:rPr>
              <a:t>The processes occurring during meiotic recombination, from the initiation of DNA double-strand breaks (DSBs) to the completion of crossing-over (CO) formation, have numerous opportunities for inaccuracy. In particular, several types of missteps during recombination, including the formation of double DSBs, could lead to genome deletions. To explore this phenomenon in maize, we examined the occurrence of indels at recombination sites. To do it, we mapped indels to meiotic DSB hotspots and CO sites and measured the presence and degree of enrichment of indels of different sizes. We assessed the indel generation potential of meiotic recombination by calculating three measures: indel overlap by recombination sites, recombination site overlap by indels, and indel density at recombination sites. We found substantial enrichment of small indels (1-50 bp) at CO sites, providing the first strong evidence of mutagenicity of meiotic recombination in plants. Small indel density decreased in regions 2 kb upstream and downstream from the recombination sites, implying that the indels were generated in a localized fashion. Indels have the potential to alter gene function and plant phenotype, marking their importance as a source of genetic diversity. Thus. understanding mechanisms of indel origination and their relationship to the recombination mechanism is important for efforts that exploit genetic diversity for crop improvement.</a:t>
            </a:r>
            <a:endParaRPr lang="en-US" sz="2000" dirty="0">
              <a:effectLst/>
              <a:latin typeface="Titillium Web" pitchFamily="2" charset="77"/>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4C0BC9D2-576A-ACCD-6F3C-D9C396B5C107}"/>
              </a:ext>
            </a:extLst>
          </p:cNvPr>
          <p:cNvPicPr>
            <a:picLocks noChangeAspect="1"/>
          </p:cNvPicPr>
          <p:nvPr/>
        </p:nvPicPr>
        <p:blipFill rotWithShape="1">
          <a:blip r:embed="rId13"/>
          <a:srcRect r="8071"/>
          <a:stretch/>
        </p:blipFill>
        <p:spPr>
          <a:xfrm>
            <a:off x="19287332" y="6096000"/>
            <a:ext cx="9456285" cy="12495900"/>
          </a:xfrm>
          <a:prstGeom prst="rect">
            <a:avLst/>
          </a:prstGeom>
        </p:spPr>
      </p:pic>
      <p:pic>
        <p:nvPicPr>
          <p:cNvPr id="16" name="Picture 15">
            <a:extLst>
              <a:ext uri="{FF2B5EF4-FFF2-40B4-BE49-F238E27FC236}">
                <a16:creationId xmlns:a16="http://schemas.microsoft.com/office/drawing/2014/main" id="{D4531278-1FB8-2F6B-B589-1219C5305DB7}"/>
              </a:ext>
            </a:extLst>
          </p:cNvPr>
          <p:cNvPicPr>
            <a:picLocks noChangeAspect="1"/>
          </p:cNvPicPr>
          <p:nvPr/>
        </p:nvPicPr>
        <p:blipFill>
          <a:blip r:embed="rId14"/>
          <a:stretch>
            <a:fillRect/>
          </a:stretch>
        </p:blipFill>
        <p:spPr>
          <a:xfrm>
            <a:off x="9905999" y="26845104"/>
            <a:ext cx="9188141" cy="4227979"/>
          </a:xfrm>
          <a:prstGeom prst="rect">
            <a:avLst/>
          </a:prstGeom>
        </p:spPr>
      </p:pic>
      <p:pic>
        <p:nvPicPr>
          <p:cNvPr id="13" name="Picture 12">
            <a:extLst>
              <a:ext uri="{FF2B5EF4-FFF2-40B4-BE49-F238E27FC236}">
                <a16:creationId xmlns:a16="http://schemas.microsoft.com/office/drawing/2014/main" id="{8A5DA2DD-22D2-D6D0-4A58-BEF411F556A4}"/>
              </a:ext>
            </a:extLst>
          </p:cNvPr>
          <p:cNvPicPr>
            <a:picLocks noChangeAspect="1"/>
          </p:cNvPicPr>
          <p:nvPr/>
        </p:nvPicPr>
        <p:blipFill>
          <a:blip r:embed="rId15"/>
          <a:stretch>
            <a:fillRect/>
          </a:stretch>
        </p:blipFill>
        <p:spPr>
          <a:xfrm>
            <a:off x="19490073" y="19938356"/>
            <a:ext cx="9253545" cy="1159951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hilosophicalseafoam|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8760</TotalTime>
  <Words>917</Words>
  <Application>Microsoft Macintosh PowerPoint</Application>
  <PresentationFormat>Custom</PresentationFormat>
  <Paragraphs>109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Open Sans</vt:lpstr>
      <vt:lpstr>Times New Roman</vt:lpstr>
      <vt:lpstr>Helvetica Neue</vt:lpstr>
      <vt:lpstr>Cambria Math</vt:lpstr>
      <vt:lpstr>Calibri</vt:lpstr>
      <vt:lpstr>Arial</vt:lpstr>
      <vt:lpstr>Wingdings</vt:lpstr>
      <vt:lpstr>Titillium Web</vt:lpstr>
      <vt:lpstr>Default Design</vt:lpstr>
      <vt:lpstr>PowerPoint Presentation</vt:lpstr>
    </vt:vector>
  </TitlesOfParts>
  <Manager/>
  <Company>Graphicsland</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Wojtek Pawlowski</cp:lastModifiedBy>
  <cp:revision>168</cp:revision>
  <cp:lastPrinted>2022-11-20T22:51:43Z</cp:lastPrinted>
  <dcterms:modified xsi:type="dcterms:W3CDTF">2023-03-14T19:35:52Z</dcterms:modified>
  <cp:category>science research poster</cp:category>
</cp:coreProperties>
</file>