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6" r:id="rId2"/>
    <p:sldId id="258" r:id="rId3"/>
    <p:sldId id="259" r:id="rId4"/>
    <p:sldId id="260" r:id="rId5"/>
    <p:sldId id="360" r:id="rId6"/>
    <p:sldId id="361" r:id="rId7"/>
    <p:sldId id="261" r:id="rId8"/>
    <p:sldId id="362" r:id="rId9"/>
    <p:sldId id="363" r:id="rId10"/>
    <p:sldId id="364" r:id="rId11"/>
    <p:sldId id="365" r:id="rId12"/>
    <p:sldId id="366" r:id="rId13"/>
    <p:sldId id="367" r:id="rId14"/>
    <p:sldId id="368" r:id="rId15"/>
    <p:sldId id="369"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4" r:id="rId109"/>
    <p:sldId id="355" r:id="rId110"/>
    <p:sldId id="356" r:id="rId111"/>
    <p:sldId id="357" r:id="rId112"/>
    <p:sldId id="358" r:id="rId113"/>
    <p:sldId id="359" r:id="rId1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41" autoAdjust="0"/>
  </p:normalViewPr>
  <p:slideViewPr>
    <p:cSldViewPr>
      <p:cViewPr varScale="1">
        <p:scale>
          <a:sx n="75" d="100"/>
          <a:sy n="75" d="100"/>
        </p:scale>
        <p:origin x="-174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5ECE6-0CEF-4473-A9E5-8209790A06C4}" type="datetimeFigureOut">
              <a:rPr lang="zh-CN" altLang="en-US" smtClean="0"/>
              <a:pPr/>
              <a:t>2015-10-28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87D9F-4369-4703-AFEB-AA538BDA35F4}" type="slidenum">
              <a:rPr lang="zh-CN" altLang="en-US" smtClean="0"/>
              <a:pPr/>
              <a:t>‹#›</a:t>
            </a:fld>
            <a:endParaRPr lang="zh-CN" altLang="en-US"/>
          </a:p>
        </p:txBody>
      </p:sp>
    </p:spTree>
    <p:extLst>
      <p:ext uri="{BB962C8B-B14F-4D97-AF65-F5344CB8AC3E}">
        <p14:creationId xmlns="" xmlns:p14="http://schemas.microsoft.com/office/powerpoint/2010/main" val="1123792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BE8AA-DB13-4102-B7EA-086CEEB3B583}" type="slidenum">
              <a:rPr lang="zh-CN" altLang="en-US"/>
              <a:pPr/>
              <a:t>22</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p:spPr>
        <p:txBody>
          <a:bodyPr/>
          <a:lstStyle/>
          <a:p>
            <a:r>
              <a:rPr lang="zh-CN" altLang="en-US"/>
              <a:t>获取</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D67D29-5D62-4067-8266-A9962660BE45}" type="slidenum">
              <a:rPr lang="zh-CN" altLang="en-US"/>
              <a:pPr/>
              <a:t>67</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zh-CN" altLang="en-US" sz="1000">
                <a:ea typeface="楷体_GB2312" pitchFamily="49" charset="-122"/>
              </a:rPr>
              <a:t>对环境图中的银行储蓄系统进行分解，从大的方面分解为</a:t>
            </a:r>
            <a:r>
              <a:rPr lang="zh-CN" altLang="en-US" sz="1000">
                <a:solidFill>
                  <a:srgbClr val="FF0000"/>
                </a:solidFill>
                <a:ea typeface="楷体_GB2312" pitchFamily="49" charset="-122"/>
              </a:rPr>
              <a:t>接收事务</a:t>
            </a:r>
            <a:r>
              <a:rPr lang="zh-CN" altLang="en-US" sz="1000">
                <a:ea typeface="楷体_GB2312" pitchFamily="49" charset="-122"/>
              </a:rPr>
              <a:t>、</a:t>
            </a:r>
            <a:r>
              <a:rPr lang="zh-CN" altLang="en-US" sz="1000">
                <a:solidFill>
                  <a:srgbClr val="FF0000"/>
                </a:solidFill>
                <a:ea typeface="楷体_GB2312" pitchFamily="49" charset="-122"/>
              </a:rPr>
              <a:t>处理存款</a:t>
            </a:r>
            <a:r>
              <a:rPr lang="zh-CN" altLang="en-US" sz="1000">
                <a:ea typeface="楷体_GB2312" pitchFamily="49" charset="-122"/>
              </a:rPr>
              <a:t>、</a:t>
            </a:r>
            <a:r>
              <a:rPr lang="zh-CN" altLang="en-US" sz="1000">
                <a:solidFill>
                  <a:srgbClr val="FF0000"/>
                </a:solidFill>
                <a:ea typeface="楷体_GB2312" pitchFamily="49" charset="-122"/>
              </a:rPr>
              <a:t>处理取款</a:t>
            </a:r>
            <a:r>
              <a:rPr lang="en-US" altLang="zh-CN" sz="1000">
                <a:ea typeface="楷体_GB2312" pitchFamily="49" charset="-122"/>
              </a:rPr>
              <a:t>3</a:t>
            </a:r>
            <a:r>
              <a:rPr lang="zh-CN" altLang="en-US" sz="1000">
                <a:ea typeface="楷体_GB2312" pitchFamily="49" charset="-122"/>
              </a:rPr>
              <a:t>部分，得到</a:t>
            </a:r>
            <a:r>
              <a:rPr lang="en-US" altLang="zh-CN" sz="1000">
                <a:ea typeface="楷体_GB2312" pitchFamily="49" charset="-122"/>
              </a:rPr>
              <a:t>1</a:t>
            </a:r>
            <a:r>
              <a:rPr lang="zh-CN" altLang="en-US" sz="1000">
                <a:ea typeface="楷体_GB2312" pitchFamily="49" charset="-122"/>
              </a:rPr>
              <a:t>层数据流图。</a:t>
            </a:r>
          </a:p>
          <a:p>
            <a:r>
              <a:rPr lang="zh-CN" altLang="en-US"/>
              <a:t>接收事务的主要功能是判断一个事务（输入数据流）的类型，其结果或者是存款业务，或者是取款业务。 </a:t>
            </a:r>
          </a:p>
          <a:p>
            <a:r>
              <a:rPr lang="zh-CN" altLang="en-US"/>
              <a:t>存款信息需要使用外部文件或数据库的方式来存储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94927-08B2-4965-9D84-239EE8A2BA51}" type="slidenum">
              <a:rPr lang="zh-CN" altLang="en-US"/>
              <a:pPr/>
              <a:t>74</a:t>
            </a:fld>
            <a:endParaRPr lang="en-US" altLang="zh-CN"/>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C67EF-D387-4079-A4BC-0A09D961D007}" type="slidenum">
              <a:rPr lang="zh-CN" altLang="en-US"/>
              <a:pPr/>
              <a:t>99</a:t>
            </a:fld>
            <a:endParaRPr lang="en-US" altLang="zh-CN"/>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zh-CN" altLang="en-US" sz="1000">
                <a:latin typeface="楷体_GB2312" pitchFamily="49" charset="-122"/>
                <a:ea typeface="楷体_GB2312" pitchFamily="49" charset="-122"/>
              </a:rPr>
              <a:t>表中所列出的定义方式类似于描述高级语言结构的巴科斯─瑙尔范式（</a:t>
            </a:r>
            <a:r>
              <a:rPr lang="en-US" altLang="zh-CN" sz="1000">
                <a:latin typeface="楷体_GB2312" pitchFamily="49" charset="-122"/>
                <a:ea typeface="楷体_GB2312" pitchFamily="49" charset="-122"/>
              </a:rPr>
              <a:t>Backus-Naur form</a:t>
            </a:r>
            <a:r>
              <a:rPr lang="zh-CN" altLang="en-US" sz="1000">
                <a:latin typeface="楷体_GB2312" pitchFamily="49" charset="-122"/>
                <a:ea typeface="楷体_GB2312" pitchFamily="49" charset="-122"/>
              </a:rPr>
              <a:t>，</a:t>
            </a:r>
            <a:r>
              <a:rPr lang="en-US" altLang="zh-CN" sz="1000">
                <a:latin typeface="楷体_GB2312" pitchFamily="49" charset="-122"/>
                <a:ea typeface="楷体_GB2312" pitchFamily="49" charset="-122"/>
              </a:rPr>
              <a:t>BNF</a:t>
            </a:r>
            <a:r>
              <a:rPr lang="zh-CN" altLang="en-US" sz="1000">
                <a:latin typeface="楷体_GB2312" pitchFamily="49" charset="-122"/>
                <a:ea typeface="楷体_GB2312" pitchFamily="49" charset="-122"/>
              </a:rPr>
              <a:t>），是一种严格的描述方式。</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8229600" cy="762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395288" y="1196975"/>
            <a:ext cx="8497887" cy="5400675"/>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2015-10-28</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0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0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 Target="slide10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gif"/><Relationship Id="rId18" Type="http://schemas.openxmlformats.org/officeDocument/2006/relationships/image" Target="../media/image20.png"/><Relationship Id="rId3" Type="http://schemas.openxmlformats.org/officeDocument/2006/relationships/slideLayout" Target="../slideLayouts/slideLayout7.xml"/><Relationship Id="rId7" Type="http://schemas.openxmlformats.org/officeDocument/2006/relationships/image" Target="../media/image10.wmf"/><Relationship Id="rId12" Type="http://schemas.openxmlformats.org/officeDocument/2006/relationships/image" Target="../media/image15.gif"/><Relationship Id="rId17" Type="http://schemas.openxmlformats.org/officeDocument/2006/relationships/image" Target="../media/image19.gif"/><Relationship Id="rId2" Type="http://schemas.openxmlformats.org/officeDocument/2006/relationships/audio" Target="../media/audio1.wav"/><Relationship Id="rId16"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9.gif"/><Relationship Id="rId11" Type="http://schemas.openxmlformats.org/officeDocument/2006/relationships/image" Target="../media/image14.gif"/><Relationship Id="rId5" Type="http://schemas.openxmlformats.org/officeDocument/2006/relationships/image" Target="../media/image8.jpeg"/><Relationship Id="rId15" Type="http://schemas.openxmlformats.org/officeDocument/2006/relationships/image" Target="../media/image17.jpeg"/><Relationship Id="rId10" Type="http://schemas.openxmlformats.org/officeDocument/2006/relationships/image" Target="../media/image13.wmf"/><Relationship Id="rId19" Type="http://schemas.openxmlformats.org/officeDocument/2006/relationships/image" Target="../media/image21.gif"/><Relationship Id="rId4" Type="http://schemas.openxmlformats.org/officeDocument/2006/relationships/image" Target="../media/image7.jpeg"/><Relationship Id="rId9" Type="http://schemas.openxmlformats.org/officeDocument/2006/relationships/image" Target="../media/image12.gif"/><Relationship Id="rId1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slide" Target="slide85.xml"/><Relationship Id="rId1" Type="http://schemas.openxmlformats.org/officeDocument/2006/relationships/slideLayout" Target="../slideLayouts/slideLayout7.xml"/><Relationship Id="rId4" Type="http://schemas.openxmlformats.org/officeDocument/2006/relationships/slide" Target="slide10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 Target="slide10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第二章 软件需求</a:t>
            </a:r>
            <a:endParaRPr lang="zh-CN" altLang="en-US" dirty="0"/>
          </a:p>
        </p:txBody>
      </p:sp>
      <p:sp>
        <p:nvSpPr>
          <p:cNvPr id="3" name="副标题 2"/>
          <p:cNvSpPr>
            <a:spLocks noGrp="1"/>
          </p:cNvSpPr>
          <p:nvPr>
            <p:ph type="subTitle" idx="1"/>
          </p:nvPr>
        </p:nvSpPr>
        <p:spPr/>
        <p:txBody>
          <a:bodyPr/>
          <a:lstStyle/>
          <a:p>
            <a:r>
              <a:rPr lang="en-US" altLang="zh-CN" dirty="0" smtClean="0">
                <a:effectLst>
                  <a:outerShdw blurRad="38100" dist="38100" dir="2700000" algn="tl">
                    <a:srgbClr val="000000"/>
                  </a:outerShdw>
                </a:effectLst>
              </a:rPr>
              <a:t>Software Requirements Engineering</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8018" name="Picture 2"/>
          <p:cNvPicPr>
            <a:picLocks noChangeAspect="1" noChangeArrowheads="1"/>
          </p:cNvPicPr>
          <p:nvPr/>
        </p:nvPicPr>
        <p:blipFill>
          <a:blip r:embed="rId2" cstate="print"/>
          <a:srcRect/>
          <a:stretch>
            <a:fillRect/>
          </a:stretch>
        </p:blipFill>
        <p:spPr bwMode="auto">
          <a:xfrm>
            <a:off x="0" y="1341438"/>
            <a:ext cx="9144000" cy="4994275"/>
          </a:xfrm>
          <a:prstGeom prst="rect">
            <a:avLst/>
          </a:prstGeom>
          <a:noFill/>
        </p:spPr>
      </p:pic>
      <p:sp>
        <p:nvSpPr>
          <p:cNvPr id="598020" name="Rectangle 4"/>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spcBef>
                <a:spcPct val="0"/>
              </a:spcBef>
            </a:pPr>
            <a:r>
              <a:rPr lang="zh-CN" altLang="en-US" sz="5000" dirty="0" smtClean="0">
                <a:solidFill>
                  <a:schemeClr val="tx2"/>
                </a:solidFill>
                <a:effectLst>
                  <a:outerShdw blurRad="38100" dist="38100" dir="2700000" algn="tl">
                    <a:srgbClr val="000000"/>
                  </a:outerShdw>
                </a:effectLst>
                <a:latin typeface="+mj-lt"/>
                <a:ea typeface="+mj-ea"/>
                <a:cs typeface="+mj-cs"/>
              </a:rPr>
              <a:t>软件需求需要量化</a:t>
            </a:r>
            <a:endParaRPr lang="zh-CN" altLang="en-US" sz="5000" dirty="0" smtClean="0">
              <a:solidFill>
                <a:schemeClr val="tx2"/>
              </a:solidFill>
              <a:effectLst>
                <a:outerShdw blurRad="38100" dist="38100" dir="2700000" algn="tl">
                  <a:srgbClr val="000000"/>
                </a:outerShdw>
              </a:effectLst>
              <a:latin typeface="+mj-lt"/>
              <a:ea typeface="+mj-ea"/>
              <a:cs typeface="+mj-cs"/>
              <a:sym typeface="Wingdings" pitchFamily="2" charset="2"/>
            </a:endParaRPr>
          </a:p>
        </p:txBody>
      </p:sp>
      <p:sp>
        <p:nvSpPr>
          <p:cNvPr id="598022" name="Rectangle 6"/>
          <p:cNvSpPr>
            <a:spLocks noGrp="1" noChangeArrowheads="1"/>
          </p:cNvSpPr>
          <p:nvPr>
            <p:ph type="body" idx="1"/>
          </p:nvPr>
        </p:nvSpPr>
        <p:spPr bwMode="auto">
          <a:xfrm>
            <a:off x="323850" y="1628775"/>
            <a:ext cx="8569325" cy="4175125"/>
          </a:xfrm>
          <a:noFill/>
          <a:ln cap="flat" algn="ctr">
            <a:miter lim="800000"/>
            <a:headEnd/>
            <a:tailEnd/>
          </a:ln>
        </p:spPr>
        <p:txBody>
          <a:bodyPr vert="horz" wrap="square" lIns="91440" tIns="45720" rIns="91440" bIns="45720" numCol="1" anchor="t" anchorCtr="0" compatLnSpc="1">
            <a:prstTxWarp prst="textNoShape">
              <a:avLst/>
            </a:prstTxWarp>
          </a:bodyPr>
          <a:lstStyle/>
          <a:p>
            <a:pPr>
              <a:buFontTx/>
              <a:buNone/>
            </a:pPr>
            <a:r>
              <a:rPr lang="en-US" altLang="zh-CN" sz="2800" b="1" dirty="0">
                <a:latin typeface="仿宋_GB2312" pitchFamily="49" charset="-122"/>
                <a:ea typeface="仿宋_GB2312" pitchFamily="49" charset="-122"/>
              </a:rPr>
              <a:t>		</a:t>
            </a:r>
            <a:r>
              <a:rPr lang="zh-CN" altLang="en-US" sz="2800" b="1" dirty="0">
                <a:latin typeface="仿宋_GB2312" pitchFamily="49" charset="-122"/>
                <a:ea typeface="仿宋_GB2312" pitchFamily="49" charset="-122"/>
              </a:rPr>
              <a:t>软件需求应尽可能地</a:t>
            </a:r>
            <a:r>
              <a:rPr lang="zh-CN" altLang="en-US" sz="2800" b="1" dirty="0">
                <a:solidFill>
                  <a:srgbClr val="FF0000"/>
                </a:solidFill>
                <a:latin typeface="仿宋_GB2312" pitchFamily="49" charset="-122"/>
                <a:ea typeface="仿宋_GB2312" pitchFamily="49" charset="-122"/>
              </a:rPr>
              <a:t>表述清楚，没有二义性，尽可能量化</a:t>
            </a:r>
            <a:r>
              <a:rPr lang="zh-CN" altLang="en-US" sz="2800" b="1" dirty="0">
                <a:latin typeface="仿宋_GB2312" pitchFamily="49" charset="-122"/>
                <a:ea typeface="仿宋_GB2312" pitchFamily="49" charset="-122"/>
              </a:rPr>
              <a:t>，使得需求是可测试、可验证的。应避免含糊地、无法测试、无法验证的需求出现。软件质量的可靠性和用户界面的友好性，这些非功能性需求的量化尤为重要。</a:t>
            </a:r>
          </a:p>
          <a:p>
            <a:pPr>
              <a:buFontTx/>
              <a:buNone/>
            </a:pPr>
            <a:r>
              <a:rPr lang="zh-CN" altLang="en-US" sz="2800" b="1" dirty="0">
                <a:solidFill>
                  <a:schemeClr val="folHlink"/>
                </a:solidFill>
                <a:latin typeface="仿宋_GB2312" pitchFamily="49" charset="-122"/>
                <a:ea typeface="仿宋_GB2312" pitchFamily="49" charset="-122"/>
              </a:rPr>
              <a:t>	</a:t>
            </a:r>
            <a:r>
              <a:rPr lang="zh-CN" altLang="en-US" sz="2800" b="1" dirty="0">
                <a:solidFill>
                  <a:schemeClr val="tx2"/>
                </a:solidFill>
                <a:latin typeface="仿宋_GB2312" pitchFamily="49" charset="-122"/>
                <a:ea typeface="仿宋_GB2312" pitchFamily="49" charset="-122"/>
              </a:rPr>
              <a:t>	例如，系统应支持</a:t>
            </a:r>
            <a:r>
              <a:rPr lang="en-US" altLang="zh-CN" sz="2800" b="1" dirty="0">
                <a:solidFill>
                  <a:schemeClr val="tx2"/>
                </a:solidFill>
                <a:latin typeface="仿宋_GB2312" pitchFamily="49" charset="-122"/>
                <a:ea typeface="仿宋_GB2312" pitchFamily="49" charset="-122"/>
              </a:rPr>
              <a:t>1000</a:t>
            </a:r>
            <a:r>
              <a:rPr lang="zh-CN" altLang="en-US" sz="2800" b="1" dirty="0">
                <a:solidFill>
                  <a:schemeClr val="tx2"/>
                </a:solidFill>
                <a:latin typeface="仿宋_GB2312" pitchFamily="49" charset="-122"/>
                <a:ea typeface="仿宋_GB2312" pitchFamily="49" charset="-122"/>
              </a:rPr>
              <a:t>并发用户，系统影响时间应低于</a:t>
            </a:r>
            <a:r>
              <a:rPr lang="en-US" altLang="zh-CN" sz="2800" b="1" dirty="0">
                <a:solidFill>
                  <a:schemeClr val="tx2"/>
                </a:solidFill>
                <a:latin typeface="仿宋_GB2312" pitchFamily="49" charset="-122"/>
                <a:ea typeface="仿宋_GB2312" pitchFamily="49" charset="-122"/>
              </a:rPr>
              <a:t>10</a:t>
            </a:r>
            <a:r>
              <a:rPr lang="zh-CN" altLang="en-US" sz="2800" b="1" dirty="0">
                <a:solidFill>
                  <a:schemeClr val="tx2"/>
                </a:solidFill>
                <a:latin typeface="仿宋_GB2312" pitchFamily="49" charset="-122"/>
                <a:ea typeface="仿宋_GB2312" pitchFamily="49" charset="-122"/>
              </a:rPr>
              <a:t>毫秒，这就是需求的量化。软件需求的可靠性将直接影响系统的架构。</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zh-CN" altLang="en-US"/>
              <a:t>数据字典</a:t>
            </a:r>
          </a:p>
        </p:txBody>
      </p:sp>
      <p:sp>
        <p:nvSpPr>
          <p:cNvPr id="156675" name="Rectangle 3"/>
          <p:cNvSpPr>
            <a:spLocks noGrp="1" noChangeArrowheads="1"/>
          </p:cNvSpPr>
          <p:nvPr>
            <p:ph type="body" idx="1"/>
          </p:nvPr>
        </p:nvSpPr>
        <p:spPr/>
        <p:txBody>
          <a:bodyPr/>
          <a:lstStyle/>
          <a:p>
            <a:r>
              <a:rPr lang="zh-CN" altLang="en-US">
                <a:solidFill>
                  <a:schemeClr val="folHlink"/>
                </a:solidFill>
                <a:latin typeface="楷体_GB2312" pitchFamily="49" charset="-122"/>
                <a:ea typeface="楷体_GB2312" pitchFamily="49" charset="-122"/>
              </a:rPr>
              <a:t>定义式举例：存折</a:t>
            </a:r>
          </a:p>
        </p:txBody>
      </p:sp>
      <p:pic>
        <p:nvPicPr>
          <p:cNvPr id="156676" name="Picture 4" descr="0324"/>
          <p:cNvPicPr>
            <a:picLocks noChangeAspect="1" noChangeArrowheads="1"/>
          </p:cNvPicPr>
          <p:nvPr/>
        </p:nvPicPr>
        <p:blipFill>
          <a:blip r:embed="rId2" cstate="print"/>
          <a:srcRect/>
          <a:stretch>
            <a:fillRect/>
          </a:stretch>
        </p:blipFill>
        <p:spPr bwMode="auto">
          <a:xfrm>
            <a:off x="323850" y="1989138"/>
            <a:ext cx="8569325"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dirty="0"/>
              <a:t>数据字典</a:t>
            </a:r>
          </a:p>
        </p:txBody>
      </p:sp>
      <p:sp>
        <p:nvSpPr>
          <p:cNvPr id="157699" name="Rectangle 3"/>
          <p:cNvSpPr>
            <a:spLocks noGrp="1" noChangeArrowheads="1"/>
          </p:cNvSpPr>
          <p:nvPr>
            <p:ph type="body" idx="1"/>
          </p:nvPr>
        </p:nvSpPr>
        <p:spPr>
          <a:xfrm>
            <a:off x="457200" y="1785926"/>
            <a:ext cx="8229600" cy="4738699"/>
          </a:xfrm>
        </p:spPr>
        <p:txBody>
          <a:bodyPr>
            <a:normAutofit lnSpcReduction="10000"/>
          </a:bodyPr>
          <a:lstStyle/>
          <a:p>
            <a:pPr>
              <a:lnSpc>
                <a:spcPct val="80000"/>
              </a:lnSpc>
            </a:pPr>
            <a:r>
              <a:rPr lang="zh-CN" altLang="en-US" dirty="0">
                <a:solidFill>
                  <a:srgbClr val="0070C0"/>
                </a:solidFill>
                <a:latin typeface="楷体_GB2312" pitchFamily="49" charset="-122"/>
                <a:ea typeface="楷体_GB2312" pitchFamily="49" charset="-122"/>
              </a:rPr>
              <a:t>存折的定义格式</a:t>
            </a:r>
          </a:p>
          <a:p>
            <a:pPr>
              <a:lnSpc>
                <a:spcPct val="80000"/>
              </a:lnSpc>
              <a:buFontTx/>
              <a:buNone/>
            </a:pPr>
            <a:r>
              <a:rPr lang="zh-CN" altLang="en-US" sz="2400" dirty="0">
                <a:latin typeface="楷体_GB2312" pitchFamily="49" charset="-122"/>
                <a:ea typeface="楷体_GB2312" pitchFamily="49" charset="-122"/>
              </a:rPr>
              <a:t>存折＝户名＋所号＋账号＋开户日＋性质＋（印密）＋</a:t>
            </a:r>
          </a:p>
          <a:p>
            <a:pPr>
              <a:lnSpc>
                <a:spcPct val="80000"/>
              </a:lnSpc>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存取行</a:t>
            </a:r>
            <a:r>
              <a:rPr lang="en-US" altLang="zh-CN" sz="2400" dirty="0">
                <a:latin typeface="楷体_GB2312" pitchFamily="49" charset="-122"/>
                <a:ea typeface="楷体_GB2312" pitchFamily="49" charset="-122"/>
              </a:rPr>
              <a:t>}50</a:t>
            </a:r>
          </a:p>
          <a:p>
            <a:pPr>
              <a:lnSpc>
                <a:spcPct val="80000"/>
              </a:lnSpc>
              <a:buFontTx/>
              <a:buNone/>
            </a:pPr>
            <a:r>
              <a:rPr lang="zh-CN" altLang="en-US" sz="2400" dirty="0">
                <a:latin typeface="楷体_GB2312" pitchFamily="49" charset="-122"/>
                <a:ea typeface="楷体_GB2312" pitchFamily="49" charset="-122"/>
              </a:rPr>
              <a:t>所号＝</a:t>
            </a:r>
            <a:r>
              <a:rPr lang="zh-CN" altLang="en-US" sz="2400" dirty="0">
                <a:latin typeface="Times New Roman"/>
                <a:ea typeface="楷体_GB2312" pitchFamily="49" charset="-122"/>
              </a:rPr>
              <a:t>“</a:t>
            </a:r>
            <a:r>
              <a:rPr lang="en-US" altLang="zh-CN" sz="2400" dirty="0">
                <a:latin typeface="楷体_GB2312" pitchFamily="49" charset="-122"/>
                <a:ea typeface="楷体_GB2312" pitchFamily="49" charset="-122"/>
              </a:rPr>
              <a:t>001</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999</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 </a:t>
            </a:r>
          </a:p>
          <a:p>
            <a:pPr>
              <a:lnSpc>
                <a:spcPct val="80000"/>
              </a:lnSpc>
              <a:buFontTx/>
              <a:buNone/>
            </a:pPr>
            <a:r>
              <a:rPr lang="zh-CN" altLang="en-US" sz="2400" dirty="0">
                <a:latin typeface="楷体_GB2312" pitchFamily="49" charset="-122"/>
                <a:ea typeface="楷体_GB2312" pitchFamily="49" charset="-122"/>
              </a:rPr>
              <a:t>户名＝</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字母</a:t>
            </a:r>
            <a:r>
              <a:rPr lang="en-US" altLang="zh-CN" sz="2400" dirty="0">
                <a:latin typeface="楷体_GB2312" pitchFamily="49" charset="-122"/>
                <a:ea typeface="楷体_GB2312" pitchFamily="49" charset="-122"/>
              </a:rPr>
              <a:t>}24</a:t>
            </a:r>
          </a:p>
          <a:p>
            <a:pPr>
              <a:lnSpc>
                <a:spcPct val="80000"/>
              </a:lnSpc>
              <a:buFontTx/>
              <a:buNone/>
            </a:pPr>
            <a:r>
              <a:rPr lang="zh-CN" altLang="en-US" sz="2400" dirty="0">
                <a:latin typeface="楷体_GB2312" pitchFamily="49" charset="-122"/>
                <a:ea typeface="楷体_GB2312" pitchFamily="49" charset="-122"/>
              </a:rPr>
              <a:t>账号＝</a:t>
            </a:r>
            <a:r>
              <a:rPr lang="zh-CN" altLang="en-US" sz="2400" dirty="0">
                <a:latin typeface="Times New Roman"/>
                <a:ea typeface="楷体_GB2312" pitchFamily="49" charset="-122"/>
              </a:rPr>
              <a:t>“</a:t>
            </a:r>
            <a:r>
              <a:rPr lang="en-US" altLang="zh-CN" sz="2400" dirty="0">
                <a:latin typeface="楷体_GB2312" pitchFamily="49" charset="-122"/>
                <a:ea typeface="楷体_GB2312" pitchFamily="49" charset="-122"/>
              </a:rPr>
              <a:t>00000000001</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99999999999</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 </a:t>
            </a:r>
          </a:p>
          <a:p>
            <a:pPr>
              <a:lnSpc>
                <a:spcPct val="80000"/>
              </a:lnSpc>
              <a:buFontTx/>
              <a:buNone/>
            </a:pPr>
            <a:r>
              <a:rPr lang="zh-CN" altLang="en-US" sz="2400" dirty="0">
                <a:latin typeface="楷体_GB2312" pitchFamily="49" charset="-122"/>
                <a:ea typeface="楷体_GB2312" pitchFamily="49" charset="-122"/>
              </a:rPr>
              <a:t>开户日＝年＋月＋日</a:t>
            </a:r>
          </a:p>
          <a:p>
            <a:pPr>
              <a:lnSpc>
                <a:spcPct val="80000"/>
              </a:lnSpc>
              <a:buFontTx/>
              <a:buNone/>
            </a:pPr>
            <a:r>
              <a:rPr lang="zh-CN" altLang="en-US" sz="2400" dirty="0">
                <a:latin typeface="楷体_GB2312" pitchFamily="49" charset="-122"/>
                <a:ea typeface="楷体_GB2312" pitchFamily="49" charset="-122"/>
              </a:rPr>
              <a:t>性质＝</a:t>
            </a:r>
            <a:r>
              <a:rPr lang="zh-CN" altLang="en-US" sz="2400" dirty="0">
                <a:latin typeface="Times New Roman"/>
                <a:ea typeface="楷体_GB2312" pitchFamily="49" charset="-122"/>
              </a:rPr>
              <a:t>“</a:t>
            </a:r>
            <a:r>
              <a:rPr lang="en-US" altLang="zh-CN" sz="2400" dirty="0">
                <a:latin typeface="楷体_GB2312" pitchFamily="49" charset="-122"/>
                <a:ea typeface="楷体_GB2312" pitchFamily="49" charset="-122"/>
              </a:rPr>
              <a:t>1</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6</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          	       </a:t>
            </a:r>
            <a:r>
              <a:rPr lang="en-US" altLang="zh-CN" sz="2400" dirty="0">
                <a:latin typeface="Times New Roman"/>
                <a:ea typeface="楷体_GB2312" pitchFamily="49" charset="-122"/>
              </a:rPr>
              <a:t> </a:t>
            </a:r>
            <a:endParaRPr lang="en-US" altLang="zh-CN" sz="2400" dirty="0">
              <a:latin typeface="楷体_GB2312" pitchFamily="49" charset="-122"/>
              <a:ea typeface="楷体_GB2312" pitchFamily="49" charset="-122"/>
            </a:endParaRPr>
          </a:p>
          <a:p>
            <a:pPr>
              <a:lnSpc>
                <a:spcPct val="80000"/>
              </a:lnSpc>
              <a:buFontTx/>
              <a:buNone/>
            </a:pPr>
            <a:r>
              <a:rPr lang="zh-CN" altLang="en-US" sz="2400" dirty="0">
                <a:latin typeface="楷体_GB2312" pitchFamily="49" charset="-122"/>
                <a:ea typeface="楷体_GB2312" pitchFamily="49" charset="-122"/>
              </a:rPr>
              <a:t>印密＝（</a:t>
            </a:r>
            <a:r>
              <a:rPr lang="zh-CN" altLang="en-US" sz="2400" dirty="0">
                <a:latin typeface="Times New Roman"/>
                <a:ea typeface="楷体_GB2312" pitchFamily="49" charset="-122"/>
              </a:rPr>
              <a:t>“</a:t>
            </a:r>
            <a:r>
              <a:rPr lang="en-US" altLang="zh-CN" sz="2400" dirty="0">
                <a:latin typeface="楷体_GB2312" pitchFamily="49" charset="-122"/>
                <a:ea typeface="楷体_GB2312" pitchFamily="49" charset="-122"/>
              </a:rPr>
              <a:t>0</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000001</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999999</a:t>
            </a:r>
            <a:r>
              <a:rPr lang="en-US" altLang="zh-CN" sz="2400" dirty="0">
                <a:latin typeface="Times New Roman"/>
                <a:ea typeface="楷体_GB2312" pitchFamily="49" charset="-122"/>
              </a:rPr>
              <a:t>”</a:t>
            </a:r>
            <a:r>
              <a:rPr lang="zh-CN" altLang="en-US" sz="2400" dirty="0">
                <a:latin typeface="楷体_GB2312" pitchFamily="49" charset="-122"/>
                <a:ea typeface="楷体_GB2312" pitchFamily="49" charset="-122"/>
              </a:rPr>
              <a:t>）</a:t>
            </a:r>
            <a:r>
              <a:rPr lang="zh-CN" altLang="en-US" sz="2400" dirty="0">
                <a:latin typeface="Times New Roman"/>
                <a:ea typeface="楷体_GB2312" pitchFamily="49" charset="-122"/>
              </a:rPr>
              <a:t> </a:t>
            </a:r>
            <a:r>
              <a:rPr lang="zh-CN" altLang="en-US" sz="2400" dirty="0">
                <a:latin typeface="楷体_GB2312" pitchFamily="49" charset="-122"/>
                <a:ea typeface="楷体_GB2312" pitchFamily="49" charset="-122"/>
              </a:rPr>
              <a:t>   </a:t>
            </a:r>
          </a:p>
          <a:p>
            <a:pPr>
              <a:lnSpc>
                <a:spcPct val="80000"/>
              </a:lnSpc>
              <a:buFontTx/>
              <a:buNone/>
            </a:pPr>
            <a:r>
              <a:rPr lang="zh-CN" altLang="en-US" sz="2400" dirty="0">
                <a:latin typeface="楷体_GB2312" pitchFamily="49" charset="-122"/>
                <a:ea typeface="楷体_GB2312" pitchFamily="49" charset="-122"/>
              </a:rPr>
              <a:t>存取行＝日期＋（摘要）＋支出＋存入＋余额＋操作＋复核</a:t>
            </a:r>
          </a:p>
          <a:p>
            <a:pPr>
              <a:lnSpc>
                <a:spcPct val="80000"/>
              </a:lnSpc>
              <a:buFontTx/>
              <a:buNone/>
            </a:pPr>
            <a:r>
              <a:rPr lang="zh-CN" altLang="en-US" sz="2400" dirty="0">
                <a:latin typeface="楷体_GB2312" pitchFamily="49" charset="-122"/>
                <a:ea typeface="楷体_GB2312" pitchFamily="49" charset="-122"/>
              </a:rPr>
              <a:t>日期＝年＋月＋日</a:t>
            </a:r>
          </a:p>
          <a:p>
            <a:pPr>
              <a:lnSpc>
                <a:spcPct val="80000"/>
              </a:lnSpc>
              <a:buFontTx/>
              <a:buNone/>
            </a:pPr>
            <a:r>
              <a:rPr lang="zh-CN" altLang="en-US" sz="2400" dirty="0">
                <a:latin typeface="楷体_GB2312" pitchFamily="49" charset="-122"/>
                <a:ea typeface="楷体_GB2312" pitchFamily="49" charset="-122"/>
              </a:rPr>
              <a:t>年＝</a:t>
            </a:r>
            <a:r>
              <a:rPr lang="zh-CN" altLang="en-US" sz="2400" dirty="0">
                <a:latin typeface="Times New Roman"/>
                <a:ea typeface="楷体_GB2312" pitchFamily="49" charset="-122"/>
              </a:rPr>
              <a:t>“</a:t>
            </a:r>
            <a:r>
              <a:rPr lang="en-US" altLang="zh-CN" sz="2400" dirty="0">
                <a:latin typeface="楷体_GB2312" pitchFamily="49" charset="-122"/>
                <a:ea typeface="楷体_GB2312" pitchFamily="49" charset="-122"/>
              </a:rPr>
              <a:t>0001</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9999</a:t>
            </a:r>
            <a:r>
              <a:rPr lang="en-US" altLang="zh-CN" sz="2400" dirty="0">
                <a:latin typeface="Times New Roman"/>
                <a:ea typeface="楷体_GB2312" pitchFamily="49" charset="-122"/>
              </a:rPr>
              <a:t>”</a:t>
            </a:r>
            <a:endParaRPr lang="en-US" altLang="zh-CN" sz="2400" dirty="0">
              <a:latin typeface="楷体_GB2312" pitchFamily="49" charset="-122"/>
              <a:ea typeface="楷体_GB2312" pitchFamily="49" charset="-122"/>
            </a:endParaRPr>
          </a:p>
          <a:p>
            <a:pPr>
              <a:lnSpc>
                <a:spcPct val="80000"/>
              </a:lnSpc>
              <a:buFontTx/>
              <a:buNone/>
            </a:pPr>
            <a:r>
              <a:rPr lang="zh-CN" altLang="en-US" sz="2400" dirty="0">
                <a:latin typeface="楷体_GB2312" pitchFamily="49" charset="-122"/>
                <a:ea typeface="楷体_GB2312" pitchFamily="49" charset="-122"/>
              </a:rPr>
              <a:t>月＝</a:t>
            </a:r>
            <a:r>
              <a:rPr lang="zh-CN" altLang="en-US" sz="2400" dirty="0">
                <a:latin typeface="Times New Roman"/>
                <a:ea typeface="楷体_GB2312" pitchFamily="49" charset="-122"/>
              </a:rPr>
              <a:t>“</a:t>
            </a:r>
            <a:r>
              <a:rPr lang="en-US" altLang="zh-CN" sz="2400" dirty="0">
                <a:latin typeface="楷体_GB2312" pitchFamily="49" charset="-122"/>
                <a:ea typeface="楷体_GB2312" pitchFamily="49" charset="-122"/>
              </a:rPr>
              <a:t>01</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12</a:t>
            </a:r>
            <a:r>
              <a:rPr lang="en-US" altLang="zh-CN" sz="2400" dirty="0">
                <a:latin typeface="Times New Roman"/>
                <a:ea typeface="楷体_GB2312" pitchFamily="49" charset="-122"/>
              </a:rPr>
              <a:t>”</a:t>
            </a:r>
            <a:endParaRPr lang="en-US" altLang="zh-CN" sz="2400" dirty="0">
              <a:latin typeface="楷体_GB2312" pitchFamily="49" charset="-122"/>
              <a:ea typeface="楷体_GB2312" pitchFamily="49" charset="-122"/>
            </a:endParaRPr>
          </a:p>
          <a:p>
            <a:pPr>
              <a:lnSpc>
                <a:spcPct val="80000"/>
              </a:lnSpc>
              <a:buFontTx/>
              <a:buNone/>
            </a:pPr>
            <a:r>
              <a:rPr lang="zh-CN" altLang="en-US" sz="2400" dirty="0">
                <a:latin typeface="楷体_GB2312" pitchFamily="49" charset="-122"/>
                <a:ea typeface="楷体_GB2312" pitchFamily="49" charset="-122"/>
              </a:rPr>
              <a:t>日＝</a:t>
            </a:r>
            <a:r>
              <a:rPr lang="zh-CN" altLang="en-US" sz="2400" dirty="0">
                <a:latin typeface="Times New Roman"/>
                <a:ea typeface="楷体_GB2312" pitchFamily="49" charset="-122"/>
              </a:rPr>
              <a:t>“</a:t>
            </a:r>
            <a:r>
              <a:rPr lang="en-US" altLang="zh-CN" sz="2400" dirty="0">
                <a:latin typeface="楷体_GB2312" pitchFamily="49" charset="-122"/>
                <a:ea typeface="楷体_GB2312" pitchFamily="49" charset="-122"/>
              </a:rPr>
              <a:t>01</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a:t>
            </a:r>
            <a:r>
              <a:rPr lang="en-US" altLang="zh-CN" sz="2400" dirty="0">
                <a:latin typeface="Times New Roman"/>
                <a:ea typeface="楷体_GB2312" pitchFamily="49" charset="-122"/>
              </a:rPr>
              <a:t>“</a:t>
            </a:r>
            <a:r>
              <a:rPr lang="en-US" altLang="zh-CN" sz="2400" dirty="0">
                <a:latin typeface="楷体_GB2312" pitchFamily="49" charset="-122"/>
                <a:ea typeface="楷体_GB2312" pitchFamily="49" charset="-122"/>
              </a:rPr>
              <a:t>31</a:t>
            </a:r>
            <a:r>
              <a:rPr lang="en-US" altLang="zh-CN" sz="2400" dirty="0">
                <a:latin typeface="Times New Roman"/>
                <a:ea typeface="楷体_GB2312" pitchFamily="49" charset="-122"/>
              </a:rPr>
              <a:t>”</a:t>
            </a:r>
            <a:endParaRPr lang="zh-CN" altLang="en-US" sz="24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en-US"/>
              <a:t>数据字典</a:t>
            </a:r>
          </a:p>
        </p:txBody>
      </p:sp>
      <p:sp>
        <p:nvSpPr>
          <p:cNvPr id="158723" name="Rectangle 3"/>
          <p:cNvSpPr>
            <a:spLocks noGrp="1" noChangeArrowheads="1"/>
          </p:cNvSpPr>
          <p:nvPr>
            <p:ph type="body" idx="1"/>
          </p:nvPr>
        </p:nvSpPr>
        <p:spPr/>
        <p:txBody>
          <a:bodyPr/>
          <a:lstStyle/>
          <a:p>
            <a:r>
              <a:rPr lang="zh-CN" altLang="en-US" dirty="0">
                <a:solidFill>
                  <a:srgbClr val="0070C0"/>
                </a:solidFill>
                <a:ea typeface="楷体_GB2312" pitchFamily="49" charset="-122"/>
              </a:rPr>
              <a:t>存折的定义格式</a:t>
            </a:r>
          </a:p>
          <a:p>
            <a:pPr>
              <a:buFontTx/>
              <a:buNone/>
            </a:pPr>
            <a:r>
              <a:rPr lang="zh-CN" altLang="en-US" dirty="0">
                <a:ea typeface="楷体_GB2312" pitchFamily="49" charset="-122"/>
              </a:rPr>
              <a:t>摘要＝</a:t>
            </a:r>
            <a:r>
              <a:rPr lang="en-US" altLang="zh-CN" dirty="0">
                <a:ea typeface="楷体_GB2312" pitchFamily="49" charset="-122"/>
              </a:rPr>
              <a:t>1{</a:t>
            </a:r>
            <a:r>
              <a:rPr lang="zh-CN" altLang="en-US" dirty="0">
                <a:ea typeface="楷体_GB2312" pitchFamily="49" charset="-122"/>
              </a:rPr>
              <a:t>字母</a:t>
            </a:r>
            <a:r>
              <a:rPr lang="en-US" altLang="zh-CN" dirty="0">
                <a:ea typeface="楷体_GB2312" pitchFamily="49" charset="-122"/>
              </a:rPr>
              <a:t>}4</a:t>
            </a:r>
          </a:p>
          <a:p>
            <a:pPr>
              <a:buFontTx/>
              <a:buNone/>
            </a:pPr>
            <a:r>
              <a:rPr lang="zh-CN" altLang="en-US" dirty="0">
                <a:ea typeface="楷体_GB2312" pitchFamily="49" charset="-122"/>
              </a:rPr>
              <a:t>支出＝金额                        </a:t>
            </a:r>
          </a:p>
          <a:p>
            <a:pPr>
              <a:buFontTx/>
              <a:buNone/>
            </a:pPr>
            <a:r>
              <a:rPr lang="zh-CN" altLang="en-US" dirty="0">
                <a:ea typeface="楷体_GB2312" pitchFamily="49" charset="-122"/>
              </a:rPr>
              <a:t>存入＝金额</a:t>
            </a:r>
          </a:p>
          <a:p>
            <a:pPr>
              <a:buFontTx/>
              <a:buNone/>
            </a:pPr>
            <a:r>
              <a:rPr lang="zh-CN" altLang="en-US" dirty="0">
                <a:ea typeface="楷体_GB2312" pitchFamily="49" charset="-122"/>
              </a:rPr>
              <a:t>余额＝金额</a:t>
            </a:r>
          </a:p>
          <a:p>
            <a:pPr>
              <a:buFontTx/>
              <a:buNone/>
            </a:pPr>
            <a:r>
              <a:rPr lang="zh-CN" altLang="en-US" dirty="0">
                <a:ea typeface="楷体_GB2312" pitchFamily="49" charset="-122"/>
              </a:rPr>
              <a:t>金额＝“</a:t>
            </a:r>
            <a:r>
              <a:rPr lang="en-US" altLang="zh-CN" dirty="0">
                <a:ea typeface="楷体_GB2312" pitchFamily="49" charset="-122"/>
              </a:rPr>
              <a:t>0000000.01”..“9999999.99”</a:t>
            </a:r>
          </a:p>
          <a:p>
            <a:pPr>
              <a:buFontTx/>
              <a:buNone/>
            </a:pPr>
            <a:r>
              <a:rPr lang="zh-CN" altLang="en-US" dirty="0">
                <a:ea typeface="楷体_GB2312" pitchFamily="49" charset="-122"/>
              </a:rPr>
              <a:t>操作＝“</a:t>
            </a:r>
            <a:r>
              <a:rPr lang="en-US" altLang="zh-CN" dirty="0">
                <a:ea typeface="楷体_GB2312" pitchFamily="49" charset="-122"/>
              </a:rPr>
              <a:t>00001”..“99999”</a:t>
            </a:r>
          </a:p>
          <a:p>
            <a:pPr>
              <a:buFontTx/>
              <a:buNone/>
            </a:pPr>
            <a:r>
              <a:rPr lang="zh-CN" altLang="en-US" dirty="0">
                <a:ea typeface="楷体_GB2312" pitchFamily="49" charset="-122"/>
              </a:rPr>
              <a:t>复核＝“</a:t>
            </a:r>
            <a:r>
              <a:rPr lang="en-US" altLang="zh-CN" dirty="0">
                <a:ea typeface="楷体_GB2312" pitchFamily="49" charset="-122"/>
              </a:rPr>
              <a:t>00001”..“99999”</a:t>
            </a:r>
          </a:p>
          <a:p>
            <a:pPr>
              <a:buFontTx/>
              <a:buNone/>
            </a:pPr>
            <a:r>
              <a:rPr lang="zh-CN" altLang="en-US" dirty="0">
                <a:ea typeface="楷体_GB2312" pitchFamily="49" charset="-122"/>
              </a:rPr>
              <a:t>字母＝</a:t>
            </a:r>
            <a:r>
              <a:rPr lang="en-US" altLang="zh-CN" dirty="0">
                <a:ea typeface="楷体_GB2312" pitchFamily="49" charset="-122"/>
              </a:rPr>
              <a:t>[“</a:t>
            </a:r>
            <a:r>
              <a:rPr lang="en-US" altLang="zh-CN" dirty="0" err="1">
                <a:ea typeface="楷体_GB2312" pitchFamily="49" charset="-122"/>
              </a:rPr>
              <a:t>a”..“z</a:t>
            </a:r>
            <a:r>
              <a:rPr lang="en-US" altLang="zh-CN" dirty="0">
                <a:ea typeface="楷体_GB2312" pitchFamily="49" charset="-122"/>
              </a:rPr>
              <a:t>”|“A”..“Z”]</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a:t>数据字典</a:t>
            </a:r>
          </a:p>
        </p:txBody>
      </p:sp>
      <p:sp>
        <p:nvSpPr>
          <p:cNvPr id="159747" name="Rectangle 3"/>
          <p:cNvSpPr>
            <a:spLocks noGrp="1" noChangeArrowheads="1"/>
          </p:cNvSpPr>
          <p:nvPr>
            <p:ph type="body" idx="1"/>
          </p:nvPr>
        </p:nvSpPr>
        <p:spPr>
          <a:xfrm>
            <a:off x="395288" y="1933573"/>
            <a:ext cx="2762250" cy="1281113"/>
          </a:xfrm>
        </p:spPr>
        <p:txBody>
          <a:bodyPr/>
          <a:lstStyle/>
          <a:p>
            <a:r>
              <a:rPr lang="en-US" altLang="zh-CN" dirty="0" err="1">
                <a:solidFill>
                  <a:srgbClr val="0070C0"/>
                </a:solidFill>
                <a:ea typeface="楷体_GB2312" pitchFamily="49" charset="-122"/>
              </a:rPr>
              <a:t>Warnier</a:t>
            </a:r>
            <a:r>
              <a:rPr lang="en-US" altLang="zh-CN" dirty="0">
                <a:solidFill>
                  <a:srgbClr val="0070C0"/>
                </a:solidFill>
                <a:ea typeface="楷体_GB2312" pitchFamily="49" charset="-122"/>
              </a:rPr>
              <a:t> </a:t>
            </a:r>
            <a:r>
              <a:rPr lang="zh-CN" altLang="en-US" dirty="0">
                <a:solidFill>
                  <a:srgbClr val="0070C0"/>
                </a:solidFill>
                <a:ea typeface="楷体_GB2312" pitchFamily="49" charset="-122"/>
              </a:rPr>
              <a:t>图举例：存折 </a:t>
            </a:r>
          </a:p>
        </p:txBody>
      </p:sp>
      <p:pic>
        <p:nvPicPr>
          <p:cNvPr id="159748" name="Picture 4" descr="0325"/>
          <p:cNvPicPr>
            <a:picLocks noChangeAspect="1" noChangeArrowheads="1"/>
          </p:cNvPicPr>
          <p:nvPr/>
        </p:nvPicPr>
        <p:blipFill>
          <a:blip r:embed="rId2" cstate="print"/>
          <a:srcRect/>
          <a:stretch>
            <a:fillRect/>
          </a:stretch>
        </p:blipFill>
        <p:spPr bwMode="auto">
          <a:xfrm>
            <a:off x="3419475" y="1052513"/>
            <a:ext cx="4897438" cy="5400675"/>
          </a:xfrm>
          <a:prstGeom prst="rect">
            <a:avLst/>
          </a:prstGeom>
          <a:noFill/>
          <a:ln w="9525">
            <a:noFill/>
            <a:miter lim="800000"/>
            <a:headEnd/>
            <a:tailEnd/>
          </a:ln>
        </p:spPr>
      </p:pic>
      <p:sp>
        <p:nvSpPr>
          <p:cNvPr id="5" name="TextBox 4"/>
          <p:cNvSpPr txBox="1"/>
          <p:nvPr/>
        </p:nvSpPr>
        <p:spPr bwMode="auto">
          <a:xfrm>
            <a:off x="285720" y="5046661"/>
            <a:ext cx="2928958" cy="954107"/>
          </a:xfrm>
          <a:prstGeom prst="rect">
            <a:avLst/>
          </a:prstGeom>
          <a:noFill/>
          <a:ln w="9525" algn="ctr">
            <a:noFill/>
            <a:miter lim="800000"/>
            <a:headEnd/>
            <a:tailEnd type="none" w="sm" len="med"/>
          </a:ln>
          <a:effectLst/>
        </p:spPr>
        <p:txBody>
          <a:bodyPr wrap="square" rtlCol="0" anchor="ctr">
            <a:spAutoFit/>
          </a:bodyPr>
          <a:lstStyle/>
          <a:p>
            <a:pPr>
              <a:spcBef>
                <a:spcPct val="0"/>
              </a:spcBef>
            </a:pPr>
            <a:r>
              <a:rPr lang="en-US" altLang="zh-CN" sz="2800" dirty="0" err="1" smtClean="0">
                <a:ea typeface="楷体_GB2312" pitchFamily="49" charset="-122"/>
              </a:rPr>
              <a:t>Warnier</a:t>
            </a:r>
            <a:r>
              <a:rPr lang="zh-CN" altLang="en-US" sz="2800" dirty="0" smtClean="0">
                <a:ea typeface="楷体_GB2312" pitchFamily="49" charset="-122"/>
              </a:rPr>
              <a:t>图：</a:t>
            </a:r>
            <a:r>
              <a:rPr lang="zh-CN" altLang="en-US" sz="2800" dirty="0" smtClean="0"/>
              <a:t>仅考虑输入数据结构</a:t>
            </a:r>
            <a:endParaRPr lang="zh-CN" altLang="en-US" sz="2800" dirty="0">
              <a:ea typeface="楷体_GB2312" pitchFamily="49"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en-US" dirty="0"/>
              <a:t>五、 加工规格说明</a:t>
            </a:r>
          </a:p>
        </p:txBody>
      </p:sp>
      <p:sp>
        <p:nvSpPr>
          <p:cNvPr id="160771" name="Rectangle 3"/>
          <p:cNvSpPr>
            <a:spLocks noGrp="1" noChangeArrowheads="1"/>
          </p:cNvSpPr>
          <p:nvPr>
            <p:ph type="body" idx="1"/>
          </p:nvPr>
        </p:nvSpPr>
        <p:spPr>
          <a:xfrm>
            <a:off x="250825" y="1857398"/>
            <a:ext cx="8569325" cy="4857750"/>
          </a:xfrm>
        </p:spPr>
        <p:txBody>
          <a:bodyPr/>
          <a:lstStyle/>
          <a:p>
            <a:pPr>
              <a:spcBef>
                <a:spcPct val="45000"/>
              </a:spcBef>
            </a:pPr>
            <a:r>
              <a:rPr lang="zh-CN" altLang="en-US" dirty="0">
                <a:latin typeface="楷体_GB2312" pitchFamily="49" charset="-122"/>
                <a:ea typeface="楷体_GB2312" pitchFamily="49" charset="-122"/>
              </a:rPr>
              <a:t>在对数据流图的分解中，位于层次树</a:t>
            </a:r>
            <a:r>
              <a:rPr lang="zh-CN" altLang="en-US" dirty="0">
                <a:solidFill>
                  <a:srgbClr val="0070C0"/>
                </a:solidFill>
                <a:latin typeface="楷体_GB2312" pitchFamily="49" charset="-122"/>
                <a:ea typeface="楷体_GB2312" pitchFamily="49" charset="-122"/>
              </a:rPr>
              <a:t>最低层</a:t>
            </a:r>
            <a:r>
              <a:rPr lang="zh-CN" altLang="en-US" dirty="0">
                <a:latin typeface="楷体_GB2312" pitchFamily="49" charset="-122"/>
                <a:ea typeface="楷体_GB2312" pitchFamily="49" charset="-122"/>
              </a:rPr>
              <a:t>的加工也称为</a:t>
            </a:r>
            <a:r>
              <a:rPr lang="zh-CN" altLang="en-US" dirty="0">
                <a:solidFill>
                  <a:srgbClr val="0070C0"/>
                </a:solidFill>
                <a:latin typeface="楷体_GB2312" pitchFamily="49" charset="-122"/>
                <a:ea typeface="楷体_GB2312" pitchFamily="49" charset="-122"/>
              </a:rPr>
              <a:t>基本加工</a:t>
            </a:r>
            <a:r>
              <a:rPr lang="zh-CN" altLang="en-US" dirty="0">
                <a:latin typeface="楷体_GB2312" pitchFamily="49" charset="-122"/>
                <a:ea typeface="楷体_GB2312" pitchFamily="49" charset="-122"/>
              </a:rPr>
              <a:t>或</a:t>
            </a:r>
            <a:r>
              <a:rPr lang="zh-CN" altLang="en-US" dirty="0">
                <a:solidFill>
                  <a:srgbClr val="0070C0"/>
                </a:solidFill>
                <a:latin typeface="楷体_GB2312" pitchFamily="49" charset="-122"/>
                <a:ea typeface="楷体_GB2312" pitchFamily="49" charset="-122"/>
              </a:rPr>
              <a:t>原子加工</a:t>
            </a:r>
            <a:r>
              <a:rPr lang="zh-CN" altLang="en-US" dirty="0">
                <a:latin typeface="楷体_GB2312" pitchFamily="49" charset="-122"/>
                <a:ea typeface="楷体_GB2312" pitchFamily="49" charset="-122"/>
              </a:rPr>
              <a:t>，对于每一个基本加工都需要进一步说明，这称为</a:t>
            </a:r>
            <a:r>
              <a:rPr lang="zh-CN" altLang="en-US" dirty="0">
                <a:solidFill>
                  <a:srgbClr val="0070C0"/>
                </a:solidFill>
                <a:latin typeface="楷体_GB2312" pitchFamily="49" charset="-122"/>
                <a:ea typeface="楷体_GB2312" pitchFamily="49" charset="-122"/>
              </a:rPr>
              <a:t>加工规格说明</a:t>
            </a:r>
            <a:r>
              <a:rPr lang="zh-CN" altLang="en-US" dirty="0">
                <a:latin typeface="楷体_GB2312" pitchFamily="49" charset="-122"/>
                <a:ea typeface="楷体_GB2312" pitchFamily="49" charset="-122"/>
              </a:rPr>
              <a:t>。</a:t>
            </a:r>
          </a:p>
          <a:p>
            <a:pPr>
              <a:spcBef>
                <a:spcPct val="45000"/>
              </a:spcBef>
            </a:pPr>
            <a:r>
              <a:rPr lang="zh-CN" altLang="en-US" dirty="0">
                <a:latin typeface="楷体_GB2312" pitchFamily="49" charset="-122"/>
                <a:ea typeface="楷体_GB2312" pitchFamily="49" charset="-122"/>
              </a:rPr>
              <a:t>在编写基本加工的规格说明时，主要目的是要表达</a:t>
            </a:r>
            <a:r>
              <a:rPr lang="zh-CN" altLang="en-US" dirty="0">
                <a:latin typeface="Times New Roman"/>
                <a:ea typeface="楷体_GB2312" pitchFamily="49" charset="-122"/>
              </a:rPr>
              <a:t>“</a:t>
            </a:r>
            <a:r>
              <a:rPr lang="zh-CN" altLang="en-US" dirty="0">
                <a:latin typeface="楷体_GB2312" pitchFamily="49" charset="-122"/>
                <a:ea typeface="楷体_GB2312" pitchFamily="49" charset="-122"/>
              </a:rPr>
              <a:t>做什么</a:t>
            </a:r>
            <a:r>
              <a:rPr lang="zh-CN" altLang="en-US" dirty="0">
                <a:latin typeface="Times New Roman"/>
                <a:ea typeface="楷体_GB2312" pitchFamily="49" charset="-122"/>
              </a:rPr>
              <a:t>”</a:t>
            </a:r>
            <a:r>
              <a:rPr lang="zh-CN" altLang="en-US" dirty="0">
                <a:latin typeface="楷体_GB2312" pitchFamily="49" charset="-122"/>
                <a:ea typeface="楷体_GB2312" pitchFamily="49" charset="-122"/>
              </a:rPr>
              <a:t>，而不是</a:t>
            </a:r>
            <a:r>
              <a:rPr lang="zh-CN" altLang="en-US" dirty="0">
                <a:latin typeface="Times New Roman"/>
                <a:ea typeface="楷体_GB2312" pitchFamily="49" charset="-122"/>
              </a:rPr>
              <a:t>“</a:t>
            </a:r>
            <a:r>
              <a:rPr lang="zh-CN" altLang="en-US" dirty="0">
                <a:latin typeface="楷体_GB2312" pitchFamily="49" charset="-122"/>
                <a:ea typeface="楷体_GB2312" pitchFamily="49" charset="-122"/>
              </a:rPr>
              <a:t>怎样做</a:t>
            </a:r>
            <a:r>
              <a:rPr lang="zh-CN" altLang="en-US" dirty="0">
                <a:latin typeface="Times New Roman"/>
                <a:ea typeface="楷体_GB2312" pitchFamily="49" charset="-122"/>
              </a:rPr>
              <a:t>”</a:t>
            </a:r>
            <a:r>
              <a:rPr lang="zh-CN" altLang="en-US" dirty="0">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a:t>加工规格说明</a:t>
            </a:r>
          </a:p>
        </p:txBody>
      </p:sp>
      <p:sp>
        <p:nvSpPr>
          <p:cNvPr id="161795" name="Rectangle 3"/>
          <p:cNvSpPr>
            <a:spLocks noGrp="1" noChangeArrowheads="1"/>
          </p:cNvSpPr>
          <p:nvPr>
            <p:ph type="body" idx="1"/>
          </p:nvPr>
        </p:nvSpPr>
        <p:spPr/>
        <p:txBody>
          <a:bodyPr/>
          <a:lstStyle/>
          <a:p>
            <a:r>
              <a:rPr lang="zh-CN" altLang="en-US" dirty="0">
                <a:solidFill>
                  <a:srgbClr val="0070C0"/>
                </a:solidFill>
                <a:ea typeface="楷体_GB2312" pitchFamily="49" charset="-122"/>
              </a:rPr>
              <a:t>加工规格说明应满足如下的要求</a:t>
            </a:r>
            <a:r>
              <a:rPr lang="zh-CN" altLang="en-US" dirty="0">
                <a:ea typeface="楷体_GB2312" pitchFamily="49" charset="-122"/>
              </a:rPr>
              <a:t>：</a:t>
            </a:r>
          </a:p>
          <a:p>
            <a:pPr>
              <a:buFontTx/>
              <a:buNone/>
            </a:pPr>
            <a:r>
              <a:rPr lang="en-US" altLang="zh-CN" dirty="0">
                <a:ea typeface="楷体_GB2312" pitchFamily="49" charset="-122"/>
              </a:rPr>
              <a:t>(1) </a:t>
            </a:r>
            <a:r>
              <a:rPr lang="zh-CN" altLang="en-US" dirty="0">
                <a:ea typeface="楷体_GB2312" pitchFamily="49" charset="-122"/>
              </a:rPr>
              <a:t>对数据流图的每一个基本加工，必须有一个加工规格说明。</a:t>
            </a:r>
          </a:p>
          <a:p>
            <a:pPr>
              <a:buFontTx/>
              <a:buNone/>
            </a:pPr>
            <a:r>
              <a:rPr lang="en-US" altLang="zh-CN" dirty="0">
                <a:ea typeface="楷体_GB2312" pitchFamily="49" charset="-122"/>
              </a:rPr>
              <a:t>(2) </a:t>
            </a:r>
            <a:r>
              <a:rPr lang="zh-CN" altLang="en-US" dirty="0">
                <a:ea typeface="楷体_GB2312" pitchFamily="49" charset="-122"/>
              </a:rPr>
              <a:t>加工规格说明必须描述基本加工如何把输入数据流变换为输出数据流的加工规则。</a:t>
            </a:r>
          </a:p>
          <a:p>
            <a:pPr>
              <a:buFontTx/>
              <a:buNone/>
            </a:pPr>
            <a:r>
              <a:rPr lang="en-US" altLang="zh-CN" dirty="0">
                <a:ea typeface="楷体_GB2312" pitchFamily="49" charset="-122"/>
              </a:rPr>
              <a:t>(3) </a:t>
            </a:r>
            <a:r>
              <a:rPr lang="zh-CN" altLang="en-US" dirty="0">
                <a:ea typeface="楷体_GB2312" pitchFamily="49" charset="-122"/>
              </a:rPr>
              <a:t>加工规格说明必须描述实现加工的策略而不是实现加工的细节。</a:t>
            </a:r>
          </a:p>
          <a:p>
            <a:pPr>
              <a:buFontTx/>
              <a:buNone/>
            </a:pPr>
            <a:r>
              <a:rPr lang="en-US" altLang="zh-CN" dirty="0">
                <a:ea typeface="楷体_GB2312" pitchFamily="49" charset="-122"/>
              </a:rPr>
              <a:t>(4) </a:t>
            </a:r>
            <a:r>
              <a:rPr lang="zh-CN" altLang="en-US" dirty="0">
                <a:ea typeface="楷体_GB2312" pitchFamily="49" charset="-122"/>
              </a:rPr>
              <a:t>加工规格说明中包含的信息应是充足的，完备的，有用的，没有重复的多余信息。 </a:t>
            </a:r>
          </a:p>
          <a:p>
            <a:endParaRPr lang="zh-CN" alt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2578100" y="341313"/>
            <a:ext cx="4041775" cy="712787"/>
          </a:xfrm>
          <a:noFill/>
          <a:ln/>
          <a:effectLst>
            <a:outerShdw dist="35921" dir="2700000" algn="ctr" rotWithShape="0">
              <a:srgbClr val="000099"/>
            </a:outerShdw>
          </a:effectLst>
        </p:spPr>
        <p:txBody>
          <a:bodyPr>
            <a:normAutofit fontScale="90000"/>
          </a:bodyPr>
          <a:lstStyle/>
          <a:p>
            <a:r>
              <a:rPr lang="zh-CN" altLang="en-US"/>
              <a:t>加工规格说明</a:t>
            </a:r>
          </a:p>
        </p:txBody>
      </p:sp>
      <p:sp>
        <p:nvSpPr>
          <p:cNvPr id="86019" name="Text Box 3"/>
          <p:cNvSpPr txBox="1">
            <a:spLocks noChangeArrowheads="1"/>
          </p:cNvSpPr>
          <p:nvPr/>
        </p:nvSpPr>
        <p:spPr bwMode="auto">
          <a:xfrm>
            <a:off x="827088" y="3860800"/>
            <a:ext cx="7848600" cy="1403461"/>
          </a:xfrm>
          <a:prstGeom prst="rect">
            <a:avLst/>
          </a:prstGeom>
          <a:noFill/>
          <a:ln w="9525">
            <a:noFill/>
            <a:miter lim="800000"/>
            <a:headEnd/>
            <a:tailEnd/>
          </a:ln>
          <a:effectLst/>
        </p:spPr>
        <p:txBody>
          <a:bodyPr>
            <a:spAutoFit/>
          </a:bodyPr>
          <a:lstStyle/>
          <a:p>
            <a:pPr eaLnBrk="0" hangingPunct="0">
              <a:lnSpc>
                <a:spcPct val="85000"/>
              </a:lnSpc>
              <a:spcBef>
                <a:spcPct val="50000"/>
              </a:spcBef>
              <a:buFont typeface="Wingdings" pitchFamily="2" charset="2"/>
              <a:buChar char="u"/>
            </a:pPr>
            <a:r>
              <a:rPr lang="zh-CN" altLang="en-US" sz="2400" dirty="0">
                <a:latin typeface="宋体" pitchFamily="2" charset="-122"/>
              </a:rPr>
              <a:t>结构化语言（伪代码）：经常用在详细设计阶段</a:t>
            </a:r>
          </a:p>
          <a:p>
            <a:pPr eaLnBrk="0" hangingPunct="0">
              <a:lnSpc>
                <a:spcPct val="85000"/>
              </a:lnSpc>
              <a:spcBef>
                <a:spcPct val="50000"/>
              </a:spcBef>
              <a:buFont typeface="Wingdings" pitchFamily="2" charset="2"/>
              <a:buChar char="u"/>
            </a:pPr>
            <a:r>
              <a:rPr lang="zh-CN" altLang="en-US" sz="2400" dirty="0">
                <a:latin typeface="宋体" pitchFamily="2" charset="-122"/>
              </a:rPr>
              <a:t>判定表（决策表）</a:t>
            </a:r>
          </a:p>
          <a:p>
            <a:pPr eaLnBrk="0" hangingPunct="0">
              <a:lnSpc>
                <a:spcPct val="85000"/>
              </a:lnSpc>
              <a:spcBef>
                <a:spcPct val="50000"/>
              </a:spcBef>
              <a:buFont typeface="Wingdings" pitchFamily="2" charset="2"/>
              <a:buChar char="u"/>
            </a:pPr>
            <a:r>
              <a:rPr lang="zh-CN" altLang="en-US" sz="2400" dirty="0">
                <a:latin typeface="宋体" pitchFamily="2" charset="-122"/>
              </a:rPr>
              <a:t>判定树</a:t>
            </a:r>
            <a:r>
              <a:rPr lang="zh-CN" altLang="en-US" sz="2400" dirty="0"/>
              <a:t>（决策树）</a:t>
            </a:r>
          </a:p>
        </p:txBody>
      </p:sp>
      <p:sp>
        <p:nvSpPr>
          <p:cNvPr id="86020" name="Text Box 4"/>
          <p:cNvSpPr txBox="1">
            <a:spLocks noChangeArrowheads="1"/>
          </p:cNvSpPr>
          <p:nvPr/>
        </p:nvSpPr>
        <p:spPr bwMode="auto">
          <a:xfrm>
            <a:off x="250825" y="1125538"/>
            <a:ext cx="8893175" cy="2354491"/>
          </a:xfrm>
          <a:prstGeom prst="rect">
            <a:avLst/>
          </a:prstGeom>
          <a:noFill/>
          <a:ln w="9525">
            <a:noFill/>
            <a:miter lim="800000"/>
            <a:headEnd/>
            <a:tailEnd/>
          </a:ln>
          <a:effectLst/>
        </p:spPr>
        <p:txBody>
          <a:bodyPr wrap="square">
            <a:spAutoFit/>
          </a:bodyPr>
          <a:lstStyle/>
          <a:p>
            <a:pPr marL="381000" lvl="2" indent="373063" algn="just" eaLnBrk="0" hangingPunct="0">
              <a:lnSpc>
                <a:spcPct val="105000"/>
              </a:lnSpc>
              <a:spcBef>
                <a:spcPct val="0"/>
              </a:spcBef>
              <a:buFont typeface="Wingdings" pitchFamily="2" charset="2"/>
              <a:buChar char="l"/>
            </a:pPr>
            <a:r>
              <a:rPr lang="zh-CN" altLang="en-US" sz="2800" dirty="0">
                <a:latin typeface="宋体" pitchFamily="2" charset="-122"/>
                <a:ea typeface="楷体_GB2312" pitchFamily="49" charset="-122"/>
              </a:rPr>
              <a:t>加工的精确描述：应精确地描述加工的激发条件、加工逻辑、优先级、执行频率和出错处理等。加工逻辑是其中最基本的部分，指用户对这个加工的逻辑要求。</a:t>
            </a:r>
          </a:p>
          <a:p>
            <a:pPr marL="381000" lvl="2" indent="373063" algn="just" eaLnBrk="0" hangingPunct="0">
              <a:lnSpc>
                <a:spcPct val="105000"/>
              </a:lnSpc>
              <a:spcBef>
                <a:spcPct val="0"/>
              </a:spcBef>
              <a:buFont typeface="Wingdings" pitchFamily="2" charset="2"/>
              <a:buChar char="l"/>
            </a:pPr>
            <a:r>
              <a:rPr lang="zh-CN" altLang="en-US" sz="2800" dirty="0">
                <a:latin typeface="楷体_GB2312" pitchFamily="49" charset="-122"/>
                <a:ea typeface="楷体_GB2312" pitchFamily="49" charset="-122"/>
              </a:rPr>
              <a:t>对基本加工说明有三种描述方式：</a:t>
            </a:r>
            <a:endParaRPr lang="zh-CN" altLang="en-US" sz="2800" dirty="0">
              <a:latin typeface="Monotype Sorts" pitchFamily="2" charset="2"/>
              <a:ea typeface="楷体_GB2312" pitchFamily="49" charset="-122"/>
            </a:endParaRPr>
          </a:p>
        </p:txBody>
      </p:sp>
      <p:sp>
        <p:nvSpPr>
          <p:cNvPr id="86024" name="Rectangle 8">
            <a:hlinkClick r:id="" action="ppaction://hlinkshowjump?jump=previousslide"/>
          </p:cNvPr>
          <p:cNvSpPr>
            <a:spLocks noChangeArrowheads="1"/>
          </p:cNvSpPr>
          <p:nvPr/>
        </p:nvSpPr>
        <p:spPr bwMode="auto">
          <a:xfrm>
            <a:off x="6515100" y="6292850"/>
            <a:ext cx="457200" cy="379413"/>
          </a:xfrm>
          <a:prstGeom prst="rect">
            <a:avLst/>
          </a:prstGeom>
          <a:noFill/>
          <a:ln w="9525">
            <a:noFill/>
            <a:miter lim="800000"/>
            <a:headEnd/>
            <a:tailEnd/>
          </a:ln>
          <a:effectLst/>
        </p:spPr>
        <p:txBody>
          <a:bodyPr wrap="none" anchor="ctr"/>
          <a:lstStyle/>
          <a:p>
            <a:endParaRPr lang="zh-CN" altLang="en-US"/>
          </a:p>
        </p:txBody>
      </p:sp>
      <p:sp>
        <p:nvSpPr>
          <p:cNvPr id="86025" name="Rectangle 9">
            <a:hlinkClick r:id="" action="ppaction://hlinkshowjump?jump=nextslide"/>
          </p:cNvPr>
          <p:cNvSpPr>
            <a:spLocks noChangeArrowheads="1"/>
          </p:cNvSpPr>
          <p:nvPr/>
        </p:nvSpPr>
        <p:spPr bwMode="auto">
          <a:xfrm>
            <a:off x="7105650" y="6292850"/>
            <a:ext cx="457200" cy="379413"/>
          </a:xfrm>
          <a:prstGeom prst="rect">
            <a:avLst/>
          </a:prstGeom>
          <a:noFill/>
          <a:ln w="9525">
            <a:noFill/>
            <a:miter lim="800000"/>
            <a:headEnd/>
            <a:tailEnd/>
          </a:ln>
          <a:effectLst/>
        </p:spPr>
        <p:txBody>
          <a:bodyPr wrap="none" anchor="ctr"/>
          <a:lstStyle/>
          <a:p>
            <a:endParaRPr lang="zh-CN" altLang="en-US"/>
          </a:p>
        </p:txBody>
      </p:sp>
      <p:sp>
        <p:nvSpPr>
          <p:cNvPr id="86026" name="Oval 10">
            <a:hlinkClick r:id="rId2" action="ppaction://hlinksldjump"/>
          </p:cNvPr>
          <p:cNvSpPr>
            <a:spLocks noChangeArrowheads="1"/>
          </p:cNvSpPr>
          <p:nvPr/>
        </p:nvSpPr>
        <p:spPr bwMode="auto">
          <a:xfrm>
            <a:off x="7802563" y="6289675"/>
            <a:ext cx="1011237" cy="377825"/>
          </a:xfrm>
          <a:prstGeom prst="ellipse">
            <a:avLst/>
          </a:prstGeom>
          <a:noFill/>
          <a:ln w="9525">
            <a:noFill/>
            <a:round/>
            <a:headEnd/>
            <a:tailEnd/>
          </a:ln>
          <a:effectLst/>
        </p:spPr>
        <p:txBody>
          <a:bodyPr wrap="none" anchor="ctr"/>
          <a:lstStyle/>
          <a:p>
            <a:endParaRPr lang="zh-CN" altLang="en-US"/>
          </a:p>
        </p:txBody>
      </p:sp>
    </p:spTree>
  </p:cSld>
  <p:clrMapOvr>
    <a:masterClrMapping/>
  </p:clrMapOvr>
  <p:transition spd="med">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wipe(left)">
                                      <p:cBhvr>
                                        <p:cTn id="7" dur="500"/>
                                        <p:tgtEl>
                                          <p:spTgt spid="860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6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utoUpdateAnimBg="0"/>
      <p:bldP spid="86020"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a:t>加工规格说明</a:t>
            </a:r>
          </a:p>
        </p:txBody>
      </p:sp>
      <p:sp>
        <p:nvSpPr>
          <p:cNvPr id="162819" name="Rectangle 3"/>
          <p:cNvSpPr>
            <a:spLocks noGrp="1" noChangeArrowheads="1"/>
          </p:cNvSpPr>
          <p:nvPr>
            <p:ph type="body" idx="1"/>
          </p:nvPr>
        </p:nvSpPr>
        <p:spPr>
          <a:xfrm>
            <a:off x="395288" y="1714488"/>
            <a:ext cx="8497887" cy="4883162"/>
          </a:xfrm>
        </p:spPr>
        <p:txBody>
          <a:bodyPr>
            <a:normAutofit lnSpcReduction="10000"/>
          </a:bodyPr>
          <a:lstStyle/>
          <a:p>
            <a:pPr marL="609600" indent="-609600"/>
            <a:r>
              <a:rPr lang="zh-CN" altLang="en-US" dirty="0">
                <a:solidFill>
                  <a:srgbClr val="0070C0"/>
                </a:solidFill>
                <a:latin typeface="楷体_GB2312" pitchFamily="49" charset="-122"/>
                <a:ea typeface="楷体_GB2312" pitchFamily="49" charset="-122"/>
              </a:rPr>
              <a:t>决策表</a:t>
            </a:r>
          </a:p>
          <a:p>
            <a:pPr marL="609600" indent="-609600">
              <a:buFontTx/>
              <a:buNone/>
            </a:pPr>
            <a:r>
              <a:rPr lang="zh-CN" altLang="en-US" dirty="0">
                <a:latin typeface="楷体_GB2312" pitchFamily="49" charset="-122"/>
                <a:ea typeface="楷体_GB2312" pitchFamily="49" charset="-122"/>
              </a:rPr>
              <a:t>决策表由</a:t>
            </a:r>
            <a:r>
              <a:rPr lang="en-US" altLang="zh-CN" dirty="0">
                <a:latin typeface="楷体_GB2312" pitchFamily="49" charset="-122"/>
                <a:ea typeface="楷体_GB2312" pitchFamily="49" charset="-122"/>
              </a:rPr>
              <a:t>4</a:t>
            </a:r>
            <a:r>
              <a:rPr lang="zh-CN" altLang="en-US" dirty="0">
                <a:latin typeface="楷体_GB2312" pitchFamily="49" charset="-122"/>
                <a:ea typeface="楷体_GB2312" pitchFamily="49" charset="-122"/>
              </a:rPr>
              <a:t>个部分组成：</a:t>
            </a:r>
          </a:p>
          <a:p>
            <a:pPr marL="609600" indent="-609600">
              <a:buFont typeface="Wingdings" pitchFamily="2" charset="2"/>
              <a:buChar char="n"/>
            </a:pPr>
            <a:r>
              <a:rPr lang="zh-CN" altLang="en-US" sz="2800" dirty="0">
                <a:latin typeface="楷体_GB2312" pitchFamily="49" charset="-122"/>
                <a:ea typeface="楷体_GB2312" pitchFamily="49" charset="-122"/>
              </a:rPr>
              <a:t>左上部分是</a:t>
            </a:r>
            <a:r>
              <a:rPr lang="zh-CN" altLang="en-US" sz="2800" dirty="0">
                <a:solidFill>
                  <a:srgbClr val="0070C0"/>
                </a:solidFill>
                <a:latin typeface="楷体_GB2312" pitchFamily="49" charset="-122"/>
                <a:ea typeface="楷体_GB2312" pitchFamily="49" charset="-122"/>
              </a:rPr>
              <a:t>条件茬（桩）</a:t>
            </a:r>
            <a:r>
              <a:rPr lang="zh-CN" altLang="en-US" sz="2800" dirty="0">
                <a:latin typeface="楷体_GB2312" pitchFamily="49" charset="-122"/>
                <a:ea typeface="楷体_GB2312" pitchFamily="49" charset="-122"/>
              </a:rPr>
              <a:t>：在此区域列出了各种可能的单个条件；</a:t>
            </a:r>
          </a:p>
          <a:p>
            <a:pPr marL="609600" indent="-609600">
              <a:buFont typeface="Wingdings" pitchFamily="2" charset="2"/>
              <a:buChar char="n"/>
            </a:pPr>
            <a:r>
              <a:rPr lang="zh-CN" altLang="en-US" sz="2800" dirty="0">
                <a:latin typeface="楷体_GB2312" pitchFamily="49" charset="-122"/>
                <a:ea typeface="楷体_GB2312" pitchFamily="49" charset="-122"/>
              </a:rPr>
              <a:t>左下部分是</a:t>
            </a:r>
            <a:r>
              <a:rPr lang="zh-CN" altLang="en-US" sz="2800" dirty="0">
                <a:solidFill>
                  <a:srgbClr val="0070C0"/>
                </a:solidFill>
                <a:latin typeface="楷体_GB2312" pitchFamily="49" charset="-122"/>
                <a:ea typeface="楷体_GB2312" pitchFamily="49" charset="-122"/>
              </a:rPr>
              <a:t>动作茬（桩）</a:t>
            </a:r>
            <a:r>
              <a:rPr lang="zh-CN" altLang="en-US" sz="2800" dirty="0">
                <a:latin typeface="楷体_GB2312" pitchFamily="49" charset="-122"/>
                <a:ea typeface="楷体_GB2312" pitchFamily="49" charset="-122"/>
              </a:rPr>
              <a:t>：在此区域列出了可能采取的单个动作；</a:t>
            </a:r>
          </a:p>
          <a:p>
            <a:pPr marL="609600" indent="-609600">
              <a:buFont typeface="Wingdings" pitchFamily="2" charset="2"/>
              <a:buChar char="n"/>
            </a:pPr>
            <a:r>
              <a:rPr lang="zh-CN" altLang="en-US" sz="2800" dirty="0">
                <a:latin typeface="楷体_GB2312" pitchFamily="49" charset="-122"/>
                <a:ea typeface="楷体_GB2312" pitchFamily="49" charset="-122"/>
              </a:rPr>
              <a:t>右上部分是</a:t>
            </a:r>
            <a:r>
              <a:rPr lang="zh-CN" altLang="en-US" sz="2800" dirty="0">
                <a:solidFill>
                  <a:srgbClr val="0070C0"/>
                </a:solidFill>
                <a:latin typeface="楷体_GB2312" pitchFamily="49" charset="-122"/>
                <a:ea typeface="楷体_GB2312" pitchFamily="49" charset="-122"/>
              </a:rPr>
              <a:t>条件项</a:t>
            </a:r>
            <a:r>
              <a:rPr lang="zh-CN" altLang="en-US" sz="2800" dirty="0">
                <a:latin typeface="楷体_GB2312" pitchFamily="49" charset="-122"/>
                <a:ea typeface="楷体_GB2312" pitchFamily="49" charset="-122"/>
              </a:rPr>
              <a:t>：在此区域列出了针对各种条件的每一组条件</a:t>
            </a:r>
            <a:r>
              <a:rPr lang="zh-CN" altLang="en-US" sz="2800" dirty="0">
                <a:solidFill>
                  <a:srgbClr val="0070C0"/>
                </a:solidFill>
                <a:latin typeface="楷体_GB2312" pitchFamily="49" charset="-122"/>
                <a:ea typeface="楷体_GB2312" pitchFamily="49" charset="-122"/>
              </a:rPr>
              <a:t>取值的组合</a:t>
            </a:r>
            <a:r>
              <a:rPr lang="zh-CN" altLang="en-US" sz="2800" dirty="0">
                <a:latin typeface="楷体_GB2312" pitchFamily="49" charset="-122"/>
                <a:ea typeface="楷体_GB2312" pitchFamily="49" charset="-122"/>
              </a:rPr>
              <a:t>；</a:t>
            </a:r>
          </a:p>
          <a:p>
            <a:pPr marL="609600" indent="-609600">
              <a:buFont typeface="Wingdings" pitchFamily="2" charset="2"/>
              <a:buChar char="n"/>
            </a:pPr>
            <a:r>
              <a:rPr lang="zh-CN" altLang="en-US" sz="2800" dirty="0">
                <a:latin typeface="楷体_GB2312" pitchFamily="49" charset="-122"/>
                <a:ea typeface="楷体_GB2312" pitchFamily="49" charset="-122"/>
              </a:rPr>
              <a:t>右下部分是</a:t>
            </a:r>
            <a:r>
              <a:rPr lang="zh-CN" altLang="en-US" sz="2800" dirty="0">
                <a:solidFill>
                  <a:srgbClr val="0070C0"/>
                </a:solidFill>
                <a:latin typeface="楷体_GB2312" pitchFamily="49" charset="-122"/>
                <a:ea typeface="楷体_GB2312" pitchFamily="49" charset="-122"/>
              </a:rPr>
              <a:t>动作项</a:t>
            </a:r>
            <a:r>
              <a:rPr lang="zh-CN" altLang="en-US" sz="2800" dirty="0">
                <a:latin typeface="楷体_GB2312" pitchFamily="49" charset="-122"/>
                <a:ea typeface="楷体_GB2312" pitchFamily="49" charset="-122"/>
              </a:rPr>
              <a:t>：这些动作项与条件项紧密相关，它指出了在条件项的各组取值的组合情况下应采取的动作。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2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a:t>加工规格说明</a:t>
            </a:r>
          </a:p>
        </p:txBody>
      </p:sp>
      <p:sp>
        <p:nvSpPr>
          <p:cNvPr id="163843" name="Rectangle 3"/>
          <p:cNvSpPr>
            <a:spLocks noGrp="1" noChangeArrowheads="1"/>
          </p:cNvSpPr>
          <p:nvPr>
            <p:ph type="body" idx="1"/>
          </p:nvPr>
        </p:nvSpPr>
        <p:spPr/>
        <p:txBody>
          <a:bodyPr/>
          <a:lstStyle/>
          <a:p>
            <a:r>
              <a:rPr lang="zh-CN" altLang="en-US" dirty="0">
                <a:solidFill>
                  <a:srgbClr val="0070C0"/>
                </a:solidFill>
                <a:latin typeface="楷体_GB2312" pitchFamily="49" charset="-122"/>
                <a:ea typeface="楷体_GB2312" pitchFamily="49" charset="-122"/>
              </a:rPr>
              <a:t>决策表举例</a:t>
            </a:r>
          </a:p>
          <a:p>
            <a:pPr>
              <a:buFontTx/>
              <a:buNone/>
            </a:pPr>
            <a:r>
              <a:rPr lang="zh-CN" altLang="en-US" dirty="0">
                <a:latin typeface="楷体_GB2312" pitchFamily="49" charset="-122"/>
                <a:ea typeface="楷体_GB2312" pitchFamily="49" charset="-122"/>
              </a:rPr>
              <a:t>商店业务处理系统中</a:t>
            </a:r>
            <a:r>
              <a:rPr lang="zh-CN" altLang="en-US" dirty="0">
                <a:latin typeface="Times New Roman"/>
                <a:ea typeface="楷体_GB2312" pitchFamily="49" charset="-122"/>
              </a:rPr>
              <a:t>“</a:t>
            </a:r>
            <a:r>
              <a:rPr lang="zh-CN" altLang="en-US" dirty="0">
                <a:latin typeface="楷体_GB2312" pitchFamily="49" charset="-122"/>
                <a:ea typeface="楷体_GB2312" pitchFamily="49" charset="-122"/>
              </a:rPr>
              <a:t>检查订货单</a:t>
            </a:r>
            <a:r>
              <a:rPr lang="zh-CN" altLang="en-US" dirty="0">
                <a:latin typeface="Times New Roman"/>
                <a:ea typeface="楷体_GB2312" pitchFamily="49" charset="-122"/>
              </a:rPr>
              <a:t>”</a:t>
            </a:r>
            <a:r>
              <a:rPr lang="zh-CN" altLang="en-US" dirty="0">
                <a:latin typeface="楷体_GB2312" pitchFamily="49" charset="-122"/>
                <a:ea typeface="楷体_GB2312" pitchFamily="49" charset="-122"/>
              </a:rPr>
              <a:t> 的决策表。</a:t>
            </a:r>
          </a:p>
          <a:p>
            <a:pPr>
              <a:buFontTx/>
              <a:buNone/>
            </a:pPr>
            <a:r>
              <a:rPr lang="zh-CN" altLang="en-US" dirty="0">
                <a:latin typeface="楷体_GB2312" pitchFamily="49" charset="-122"/>
                <a:ea typeface="楷体_GB2312" pitchFamily="49" charset="-122"/>
              </a:rPr>
              <a:t>注意每一条件的取值各有两种，共四种组合</a:t>
            </a:r>
          </a:p>
        </p:txBody>
      </p:sp>
      <p:pic>
        <p:nvPicPr>
          <p:cNvPr id="163844" name="Picture 4"/>
          <p:cNvPicPr>
            <a:picLocks noChangeAspect="1" noChangeArrowheads="1"/>
          </p:cNvPicPr>
          <p:nvPr/>
        </p:nvPicPr>
        <p:blipFill>
          <a:blip r:embed="rId2" cstate="print"/>
          <a:srcRect/>
          <a:stretch>
            <a:fillRect/>
          </a:stretch>
        </p:blipFill>
        <p:spPr bwMode="auto">
          <a:xfrm>
            <a:off x="0" y="3357563"/>
            <a:ext cx="9144000" cy="3024187"/>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zh-CN" altLang="en-US"/>
              <a:t>加工规格说明</a:t>
            </a:r>
          </a:p>
        </p:txBody>
      </p:sp>
      <p:sp>
        <p:nvSpPr>
          <p:cNvPr id="164867" name="Rectangle 3"/>
          <p:cNvSpPr>
            <a:spLocks noGrp="1" noChangeArrowheads="1"/>
          </p:cNvSpPr>
          <p:nvPr>
            <p:ph type="body" idx="1"/>
          </p:nvPr>
        </p:nvSpPr>
        <p:spPr/>
        <p:txBody>
          <a:bodyPr/>
          <a:lstStyle/>
          <a:p>
            <a:r>
              <a:rPr lang="zh-CN" altLang="en-US" dirty="0">
                <a:solidFill>
                  <a:srgbClr val="0070C0"/>
                </a:solidFill>
                <a:latin typeface="楷体_GB2312" pitchFamily="49" charset="-122"/>
                <a:ea typeface="楷体_GB2312" pitchFamily="49" charset="-122"/>
              </a:rPr>
              <a:t>决策表的改进（合并）</a:t>
            </a:r>
          </a:p>
          <a:p>
            <a:pPr>
              <a:buFontTx/>
              <a:buNone/>
            </a:pPr>
            <a:r>
              <a:rPr lang="zh-CN" altLang="en-US" sz="2800" dirty="0">
                <a:latin typeface="楷体_GB2312" pitchFamily="49" charset="-122"/>
                <a:ea typeface="楷体_GB2312" pitchFamily="49" charset="-122"/>
              </a:rPr>
              <a:t>  如果表中有两条或更多的处理规则</a:t>
            </a:r>
            <a:r>
              <a:rPr lang="zh-CN" altLang="en-US" sz="2800" dirty="0">
                <a:solidFill>
                  <a:srgbClr val="0070C0"/>
                </a:solidFill>
                <a:latin typeface="楷体_GB2312" pitchFamily="49" charset="-122"/>
                <a:ea typeface="楷体_GB2312" pitchFamily="49" charset="-122"/>
              </a:rPr>
              <a:t>具有相同的动作</a:t>
            </a:r>
            <a:r>
              <a:rPr lang="zh-CN" altLang="en-US" sz="2800" dirty="0">
                <a:latin typeface="楷体_GB2312" pitchFamily="49" charset="-122"/>
                <a:ea typeface="楷体_GB2312" pitchFamily="49" charset="-122"/>
              </a:rPr>
              <a:t>，并且其条件项之间存在着某种关系，就可设法将它们合并。</a:t>
            </a:r>
            <a:r>
              <a:rPr lang="zh-CN" altLang="en-US" sz="2800" dirty="0"/>
              <a:t> </a:t>
            </a:r>
          </a:p>
        </p:txBody>
      </p:sp>
      <p:pic>
        <p:nvPicPr>
          <p:cNvPr id="164868" name="Picture 4"/>
          <p:cNvPicPr>
            <a:picLocks noChangeAspect="1" noChangeArrowheads="1"/>
          </p:cNvPicPr>
          <p:nvPr/>
        </p:nvPicPr>
        <p:blipFill>
          <a:blip r:embed="rId2" cstate="print"/>
          <a:srcRect/>
          <a:stretch>
            <a:fillRect/>
          </a:stretch>
        </p:blipFill>
        <p:spPr bwMode="auto">
          <a:xfrm>
            <a:off x="395288" y="3786190"/>
            <a:ext cx="8569325" cy="304641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9042" name="Picture 2"/>
          <p:cNvPicPr>
            <a:picLocks noChangeAspect="1" noChangeArrowheads="1"/>
          </p:cNvPicPr>
          <p:nvPr/>
        </p:nvPicPr>
        <p:blipFill>
          <a:blip r:embed="rId2" cstate="print"/>
          <a:srcRect/>
          <a:stretch>
            <a:fillRect/>
          </a:stretch>
        </p:blipFill>
        <p:spPr bwMode="auto">
          <a:xfrm>
            <a:off x="0" y="1341438"/>
            <a:ext cx="9144000" cy="4994275"/>
          </a:xfrm>
          <a:prstGeom prst="rect">
            <a:avLst/>
          </a:prstGeom>
          <a:noFill/>
        </p:spPr>
      </p:pic>
      <p:sp>
        <p:nvSpPr>
          <p:cNvPr id="599043" name="Rectangle 3"/>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spcBef>
                <a:spcPct val="0"/>
              </a:spcBef>
            </a:pPr>
            <a:r>
              <a:rPr lang="zh-CN" altLang="en-US" sz="5000" dirty="0" smtClean="0">
                <a:solidFill>
                  <a:schemeClr val="tx2"/>
                </a:solidFill>
                <a:effectLst>
                  <a:outerShdw blurRad="38100" dist="38100" dir="2700000" algn="tl">
                    <a:srgbClr val="000000"/>
                  </a:outerShdw>
                </a:effectLst>
                <a:latin typeface="+mj-lt"/>
                <a:ea typeface="+mj-ea"/>
                <a:cs typeface="+mj-cs"/>
              </a:rPr>
              <a:t>需求分析是一个过程</a:t>
            </a:r>
            <a:endParaRPr lang="zh-CN" altLang="en-US" sz="5000" dirty="0" smtClean="0">
              <a:solidFill>
                <a:schemeClr val="tx2"/>
              </a:solidFill>
              <a:effectLst>
                <a:outerShdw blurRad="38100" dist="38100" dir="2700000" algn="tl">
                  <a:srgbClr val="000000"/>
                </a:outerShdw>
              </a:effectLst>
              <a:latin typeface="+mj-lt"/>
              <a:ea typeface="+mj-ea"/>
              <a:cs typeface="+mj-cs"/>
              <a:sym typeface="Wingdings" pitchFamily="2" charset="2"/>
            </a:endParaRPr>
          </a:p>
        </p:txBody>
      </p:sp>
      <p:sp>
        <p:nvSpPr>
          <p:cNvPr id="599044" name="Rectangle 4"/>
          <p:cNvSpPr>
            <a:spLocks noGrp="1" noChangeArrowheads="1"/>
          </p:cNvSpPr>
          <p:nvPr>
            <p:ph type="body" idx="1"/>
          </p:nvPr>
        </p:nvSpPr>
        <p:spPr bwMode="auto">
          <a:xfrm>
            <a:off x="323850" y="1628775"/>
            <a:ext cx="8569325" cy="4175125"/>
          </a:xfrm>
          <a:noFill/>
          <a:ln cap="flat" algn="ctr">
            <a:miter lim="800000"/>
            <a:headEnd/>
            <a:tailEnd/>
          </a:ln>
        </p:spPr>
        <p:txBody>
          <a:bodyPr vert="horz" wrap="square" lIns="91440" tIns="45720" rIns="91440" bIns="45720" numCol="1" anchor="t" anchorCtr="0" compatLnSpc="1">
            <a:prstTxWarp prst="textNoShape">
              <a:avLst/>
            </a:prstTxWarp>
          </a:bodyPr>
          <a:lstStyle/>
          <a:p>
            <a:pPr>
              <a:buFontTx/>
              <a:buNone/>
            </a:pPr>
            <a:r>
              <a:rPr lang="en-US" altLang="zh-CN" sz="2800" b="1">
                <a:latin typeface="仿宋_GB2312" pitchFamily="49" charset="-122"/>
                <a:ea typeface="仿宋_GB2312" pitchFamily="49" charset="-122"/>
              </a:rPr>
              <a:t>		</a:t>
            </a:r>
            <a:r>
              <a:rPr lang="zh-CN" altLang="en-US" sz="2800" b="1">
                <a:solidFill>
                  <a:srgbClr val="FF0000"/>
                </a:solidFill>
                <a:latin typeface="仿宋_GB2312" pitchFamily="49" charset="-122"/>
                <a:ea typeface="仿宋_GB2312" pitchFamily="49" charset="-122"/>
              </a:rPr>
              <a:t>需求过程</a:t>
            </a:r>
            <a:r>
              <a:rPr lang="zh-CN" altLang="en-US" sz="2800" b="1">
                <a:latin typeface="仿宋_GB2312" pitchFamily="49" charset="-122"/>
                <a:ea typeface="仿宋_GB2312" pitchFamily="49" charset="-122"/>
              </a:rPr>
              <a:t>不仅表现在一个软件生命周期的早期活动之中，而且应</a:t>
            </a:r>
            <a:r>
              <a:rPr lang="zh-CN" altLang="en-US" sz="2800" b="1">
                <a:solidFill>
                  <a:srgbClr val="FF0000"/>
                </a:solidFill>
                <a:latin typeface="仿宋_GB2312" pitchFamily="49" charset="-122"/>
                <a:ea typeface="仿宋_GB2312" pitchFamily="49" charset="-122"/>
              </a:rPr>
              <a:t>体现在整个生命周期过程中</a:t>
            </a:r>
            <a:r>
              <a:rPr lang="zh-CN" altLang="en-US" sz="2800" b="1">
                <a:latin typeface="仿宋_GB2312" pitchFamily="49" charset="-122"/>
                <a:ea typeface="仿宋_GB2312" pitchFamily="49" charset="-122"/>
              </a:rPr>
              <a:t>。</a:t>
            </a:r>
          </a:p>
          <a:p>
            <a:pPr>
              <a:buFontTx/>
              <a:buNone/>
            </a:pPr>
            <a:r>
              <a:rPr lang="zh-CN" altLang="en-US" sz="2800" b="1">
                <a:latin typeface="仿宋_GB2312" pitchFamily="49" charset="-122"/>
                <a:ea typeface="仿宋_GB2312" pitchFamily="49" charset="-122"/>
              </a:rPr>
              <a:t>		需求过程要适应客户和项目的环境，并作为配置项纳入配置管理。</a:t>
            </a:r>
          </a:p>
          <a:p>
            <a:pPr>
              <a:buFontTx/>
              <a:buNone/>
            </a:pPr>
            <a:r>
              <a:rPr lang="zh-CN" altLang="en-US" sz="2800" b="1">
                <a:latin typeface="仿宋_GB2312" pitchFamily="49" charset="-122"/>
                <a:ea typeface="仿宋_GB2312" pitchFamily="49" charset="-122"/>
              </a:rPr>
              <a:t>		需求过程描述了在不同项目和限制条件下，如何提取、分析、文档化以及验证软件需要。</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zh-CN" altLang="en-US"/>
              <a:t>加工规格说明</a:t>
            </a:r>
          </a:p>
        </p:txBody>
      </p:sp>
      <p:sp>
        <p:nvSpPr>
          <p:cNvPr id="165891" name="Rectangle 3"/>
          <p:cNvSpPr>
            <a:spLocks noGrp="1" noChangeArrowheads="1"/>
          </p:cNvSpPr>
          <p:nvPr>
            <p:ph type="body" idx="1"/>
          </p:nvPr>
        </p:nvSpPr>
        <p:spPr/>
        <p:txBody>
          <a:bodyPr/>
          <a:lstStyle/>
          <a:p>
            <a:r>
              <a:rPr lang="zh-CN" altLang="en-US" dirty="0">
                <a:solidFill>
                  <a:srgbClr val="0070C0"/>
                </a:solidFill>
                <a:ea typeface="楷体_GB2312" pitchFamily="49" charset="-122"/>
              </a:rPr>
              <a:t>建立决策表的步骤</a:t>
            </a:r>
          </a:p>
          <a:p>
            <a:pPr>
              <a:buFontTx/>
              <a:buNone/>
            </a:pPr>
            <a:r>
              <a:rPr lang="en-US" altLang="zh-CN" dirty="0">
                <a:ea typeface="楷体_GB2312" pitchFamily="49" charset="-122"/>
              </a:rPr>
              <a:t>(1) </a:t>
            </a:r>
            <a:r>
              <a:rPr lang="zh-CN" altLang="en-US" dirty="0">
                <a:ea typeface="楷体_GB2312" pitchFamily="49" charset="-122"/>
              </a:rPr>
              <a:t>列出与一个具体过程（或模块）有关的所有处理。</a:t>
            </a:r>
          </a:p>
          <a:p>
            <a:pPr>
              <a:buFontTx/>
              <a:buNone/>
            </a:pPr>
            <a:r>
              <a:rPr lang="en-US" altLang="zh-CN" dirty="0">
                <a:ea typeface="楷体_GB2312" pitchFamily="49" charset="-122"/>
              </a:rPr>
              <a:t>(2) </a:t>
            </a:r>
            <a:r>
              <a:rPr lang="zh-CN" altLang="en-US" dirty="0">
                <a:ea typeface="楷体_GB2312" pitchFamily="49" charset="-122"/>
              </a:rPr>
              <a:t>列出过程执行期间的所有条件（或所有判断）。</a:t>
            </a:r>
          </a:p>
          <a:p>
            <a:pPr>
              <a:buFontTx/>
              <a:buNone/>
            </a:pPr>
            <a:r>
              <a:rPr lang="en-US" altLang="zh-CN" dirty="0">
                <a:ea typeface="楷体_GB2312" pitchFamily="49" charset="-122"/>
              </a:rPr>
              <a:t>(3) </a:t>
            </a:r>
            <a:r>
              <a:rPr lang="zh-CN" altLang="en-US" dirty="0">
                <a:ea typeface="楷体_GB2312" pitchFamily="49" charset="-122"/>
              </a:rPr>
              <a:t>将特定条件取值组合与特定的处理相匹配，消去不可能发生的条件取值组合。</a:t>
            </a:r>
          </a:p>
          <a:p>
            <a:pPr>
              <a:buFontTx/>
              <a:buNone/>
            </a:pPr>
            <a:r>
              <a:rPr lang="en-US" altLang="zh-CN" dirty="0">
                <a:ea typeface="楷体_GB2312" pitchFamily="49" charset="-122"/>
              </a:rPr>
              <a:t>(4) </a:t>
            </a:r>
            <a:r>
              <a:rPr lang="zh-CN" altLang="en-US" dirty="0">
                <a:ea typeface="楷体_GB2312" pitchFamily="49" charset="-122"/>
              </a:rPr>
              <a:t>将右部每一纵列规定为一个处理规则，即对于某一条件取值组合将有什么动作。</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79388" y="981075"/>
            <a:ext cx="8731250" cy="1373188"/>
          </a:xfrm>
          <a:prstGeom prst="rect">
            <a:avLst/>
          </a:prstGeom>
          <a:noFill/>
          <a:ln w="9525">
            <a:noFill/>
            <a:miter lim="800000"/>
            <a:headEnd/>
            <a:tailEnd/>
          </a:ln>
          <a:effectLst/>
        </p:spPr>
        <p:txBody>
          <a:bodyPr>
            <a:spAutoFit/>
          </a:bodyPr>
          <a:lstStyle/>
          <a:p>
            <a:pPr>
              <a:spcBef>
                <a:spcPct val="0"/>
              </a:spcBef>
              <a:buFontTx/>
              <a:buNone/>
            </a:pPr>
            <a:r>
              <a:rPr lang="zh-CN" altLang="en-US" sz="2800" dirty="0">
                <a:latin typeface="楷体_GB2312" pitchFamily="49" charset="-122"/>
                <a:ea typeface="楷体_GB2312" pitchFamily="49" charset="-122"/>
              </a:rPr>
              <a:t>例：一图书销售系统，其中一加工为“优惠处理”，条件是：顾客的营业额大于</a:t>
            </a:r>
            <a:r>
              <a:rPr lang="en-US" altLang="zh-CN" sz="2800" dirty="0">
                <a:latin typeface="楷体_GB2312" pitchFamily="49" charset="-122"/>
                <a:ea typeface="楷体_GB2312" pitchFamily="49" charset="-122"/>
              </a:rPr>
              <a:t>1000</a:t>
            </a:r>
            <a:r>
              <a:rPr lang="zh-CN" altLang="en-US" sz="2800" dirty="0">
                <a:latin typeface="楷体_GB2312" pitchFamily="49" charset="-122"/>
                <a:ea typeface="楷体_GB2312" pitchFamily="49" charset="-122"/>
              </a:rPr>
              <a:t>元，同时必须信誉好，或者虽然信誉不好，但是</a:t>
            </a:r>
            <a:r>
              <a:rPr lang="en-US" altLang="zh-CN" sz="2800" dirty="0">
                <a:latin typeface="楷体_GB2312" pitchFamily="49" charset="-122"/>
                <a:ea typeface="楷体_GB2312" pitchFamily="49" charset="-122"/>
              </a:rPr>
              <a:t>20</a:t>
            </a:r>
            <a:r>
              <a:rPr lang="zh-CN" altLang="en-US" sz="2800" dirty="0">
                <a:latin typeface="楷体_GB2312" pitchFamily="49" charset="-122"/>
                <a:ea typeface="楷体_GB2312" pitchFamily="49" charset="-122"/>
              </a:rPr>
              <a:t>年以上的老主顾。</a:t>
            </a:r>
          </a:p>
        </p:txBody>
      </p:sp>
      <p:sp>
        <p:nvSpPr>
          <p:cNvPr id="89091" name="Line 3"/>
          <p:cNvSpPr>
            <a:spLocks noChangeShapeType="1"/>
          </p:cNvSpPr>
          <p:nvPr/>
        </p:nvSpPr>
        <p:spPr bwMode="auto">
          <a:xfrm>
            <a:off x="6781800" y="2362200"/>
            <a:ext cx="0" cy="0"/>
          </a:xfrm>
          <a:prstGeom prst="line">
            <a:avLst/>
          </a:prstGeom>
          <a:noFill/>
          <a:ln w="9525">
            <a:noFill/>
            <a:round/>
            <a:headEnd/>
            <a:tailEnd/>
          </a:ln>
          <a:effectLst/>
        </p:spPr>
        <p:txBody>
          <a:bodyPr wrap="none" anchor="ctr"/>
          <a:lstStyle/>
          <a:p>
            <a:endParaRPr lang="zh-CN" altLang="en-US"/>
          </a:p>
        </p:txBody>
      </p:sp>
      <p:sp>
        <p:nvSpPr>
          <p:cNvPr id="89127" name="Rectangle 39"/>
          <p:cNvSpPr>
            <a:spLocks noGrp="1" noChangeArrowheads="1"/>
          </p:cNvSpPr>
          <p:nvPr>
            <p:ph type="title" idx="4294967295"/>
          </p:nvPr>
        </p:nvSpPr>
        <p:spPr>
          <a:xfrm>
            <a:off x="2195513" y="333375"/>
            <a:ext cx="4775200" cy="508000"/>
          </a:xfrm>
          <a:noFill/>
          <a:ln/>
          <a:effectLst>
            <a:outerShdw dist="35921" dir="2700000" algn="ctr" rotWithShape="0">
              <a:srgbClr val="000099"/>
            </a:outerShdw>
          </a:effectLst>
        </p:spPr>
        <p:txBody>
          <a:bodyPr>
            <a:normAutofit fontScale="90000"/>
          </a:bodyPr>
          <a:lstStyle/>
          <a:p>
            <a:r>
              <a:rPr lang="zh-CN" altLang="en-US">
                <a:effectLst>
                  <a:outerShdw blurRad="38100" dist="38100" dir="2700000" algn="tl">
                    <a:srgbClr val="000000"/>
                  </a:outerShdw>
                </a:effectLst>
              </a:rPr>
              <a:t>判定表应用举例</a:t>
            </a:r>
          </a:p>
        </p:txBody>
      </p:sp>
      <p:graphicFrame>
        <p:nvGraphicFramePr>
          <p:cNvPr id="43" name="表格 42"/>
          <p:cNvGraphicFramePr>
            <a:graphicFrameLocks noGrp="1"/>
          </p:cNvGraphicFramePr>
          <p:nvPr/>
        </p:nvGraphicFramePr>
        <p:xfrm>
          <a:off x="428596" y="3000372"/>
          <a:ext cx="4560925" cy="2743200"/>
        </p:xfrm>
        <a:graphic>
          <a:graphicData uri="http://schemas.openxmlformats.org/drawingml/2006/table">
            <a:tbl>
              <a:tblPr firstRow="1" bandRow="1">
                <a:tableStyleId>{5C22544A-7EE6-4342-B048-85BDC9FD1C3A}</a:tableStyleId>
              </a:tblPr>
              <a:tblGrid>
                <a:gridCol w="1317943"/>
                <a:gridCol w="409068"/>
                <a:gridCol w="403739"/>
                <a:gridCol w="403739"/>
                <a:gridCol w="403739"/>
                <a:gridCol w="403739"/>
                <a:gridCol w="403739"/>
                <a:gridCol w="403739"/>
                <a:gridCol w="411480"/>
              </a:tblGrid>
              <a:tr h="370840">
                <a:tc>
                  <a:txBody>
                    <a:bodyPr/>
                    <a:lstStyle/>
                    <a:p>
                      <a:pPr algn="ctr"/>
                      <a:endParaRPr lang="zh-CN" altLang="en-US" sz="2400" dirty="0"/>
                    </a:p>
                  </a:txBody>
                  <a:tcPr/>
                </a:tc>
                <a:tc>
                  <a:txBody>
                    <a:bodyPr/>
                    <a:lstStyle/>
                    <a:p>
                      <a:pPr algn="ctr"/>
                      <a:r>
                        <a:rPr lang="en-US" altLang="zh-CN" sz="2400" dirty="0" smtClean="0"/>
                        <a:t>1</a:t>
                      </a:r>
                      <a:endParaRPr lang="zh-CN" altLang="en-US" sz="2400" dirty="0"/>
                    </a:p>
                  </a:txBody>
                  <a:tcPr/>
                </a:tc>
                <a:tc>
                  <a:txBody>
                    <a:bodyPr/>
                    <a:lstStyle/>
                    <a:p>
                      <a:pPr algn="ctr"/>
                      <a:r>
                        <a:rPr lang="en-US" altLang="zh-CN" sz="2400" dirty="0" smtClean="0"/>
                        <a:t>2</a:t>
                      </a:r>
                      <a:endParaRPr lang="zh-CN" altLang="en-US" sz="2400" dirty="0"/>
                    </a:p>
                  </a:txBody>
                  <a:tcPr/>
                </a:tc>
                <a:tc>
                  <a:txBody>
                    <a:bodyPr/>
                    <a:lstStyle/>
                    <a:p>
                      <a:pPr algn="ctr"/>
                      <a:r>
                        <a:rPr lang="en-US" altLang="zh-CN" sz="2400" dirty="0" smtClean="0"/>
                        <a:t>3</a:t>
                      </a:r>
                      <a:endParaRPr lang="zh-CN" altLang="en-US" sz="2400" dirty="0"/>
                    </a:p>
                  </a:txBody>
                  <a:tcPr/>
                </a:tc>
                <a:tc>
                  <a:txBody>
                    <a:bodyPr/>
                    <a:lstStyle/>
                    <a:p>
                      <a:pPr algn="ctr"/>
                      <a:r>
                        <a:rPr lang="en-US" altLang="zh-CN" sz="2400" dirty="0" smtClean="0"/>
                        <a:t>4</a:t>
                      </a:r>
                      <a:endParaRPr lang="zh-CN" altLang="en-US" sz="2400" dirty="0"/>
                    </a:p>
                  </a:txBody>
                  <a:tcPr/>
                </a:tc>
                <a:tc>
                  <a:txBody>
                    <a:bodyPr/>
                    <a:lstStyle/>
                    <a:p>
                      <a:pPr algn="ctr"/>
                      <a:r>
                        <a:rPr lang="en-US" altLang="zh-CN" sz="2400" dirty="0" smtClean="0"/>
                        <a:t>5</a:t>
                      </a:r>
                      <a:endParaRPr lang="zh-CN" altLang="en-US" sz="2400" dirty="0"/>
                    </a:p>
                  </a:txBody>
                  <a:tcPr/>
                </a:tc>
                <a:tc>
                  <a:txBody>
                    <a:bodyPr/>
                    <a:lstStyle/>
                    <a:p>
                      <a:pPr algn="ctr"/>
                      <a:r>
                        <a:rPr lang="en-US" altLang="zh-CN" sz="2400" dirty="0" smtClean="0"/>
                        <a:t>6</a:t>
                      </a:r>
                      <a:endParaRPr lang="zh-CN" altLang="en-US" sz="2400" dirty="0"/>
                    </a:p>
                  </a:txBody>
                  <a:tcPr/>
                </a:tc>
                <a:tc>
                  <a:txBody>
                    <a:bodyPr/>
                    <a:lstStyle/>
                    <a:p>
                      <a:pPr algn="ctr"/>
                      <a:r>
                        <a:rPr lang="en-US" altLang="zh-CN" sz="2400" dirty="0" smtClean="0"/>
                        <a:t>7</a:t>
                      </a:r>
                      <a:endParaRPr lang="zh-CN" altLang="en-US" sz="2400" dirty="0"/>
                    </a:p>
                  </a:txBody>
                  <a:tcPr/>
                </a:tc>
                <a:tc>
                  <a:txBody>
                    <a:bodyPr/>
                    <a:lstStyle/>
                    <a:p>
                      <a:pPr algn="ctr"/>
                      <a:r>
                        <a:rPr lang="en-US" altLang="zh-CN" sz="2400" dirty="0" smtClean="0"/>
                        <a:t>8</a:t>
                      </a:r>
                      <a:endParaRPr lang="zh-CN" altLang="en-US" sz="2400" dirty="0"/>
                    </a:p>
                  </a:txBody>
                  <a:tcPr/>
                </a:tc>
              </a:tr>
              <a:tr h="370840">
                <a:tc>
                  <a:txBody>
                    <a:bodyPr/>
                    <a:lstStyle/>
                    <a:p>
                      <a:pPr algn="ctr"/>
                      <a:r>
                        <a:rPr lang="en-US" altLang="zh-CN" sz="2400" dirty="0" smtClean="0"/>
                        <a:t>&gt;1000</a:t>
                      </a:r>
                      <a:r>
                        <a:rPr lang="zh-CN" altLang="en-US" sz="2400" dirty="0" smtClean="0"/>
                        <a:t>元</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N</a:t>
                      </a:r>
                      <a:endParaRPr lang="zh-CN" altLang="en-US" sz="2400" dirty="0"/>
                    </a:p>
                  </a:txBody>
                  <a:tcPr/>
                </a:tc>
              </a:tr>
              <a:tr h="370840">
                <a:tc>
                  <a:txBody>
                    <a:bodyPr/>
                    <a:lstStyle/>
                    <a:p>
                      <a:pPr algn="ctr"/>
                      <a:r>
                        <a:rPr lang="zh-CN" altLang="en-US" sz="2400" dirty="0" smtClean="0"/>
                        <a:t>信誉好</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N</a:t>
                      </a:r>
                      <a:endParaRPr lang="zh-CN" altLang="en-US" sz="2400" dirty="0"/>
                    </a:p>
                  </a:txBody>
                  <a:tcPr/>
                </a:tc>
              </a:tr>
              <a:tr h="370840">
                <a:tc>
                  <a:txBody>
                    <a:bodyPr/>
                    <a:lstStyle/>
                    <a:p>
                      <a:pPr algn="ctr"/>
                      <a:r>
                        <a:rPr lang="en-US" altLang="zh-CN" sz="2400" dirty="0" smtClean="0"/>
                        <a:t>&gt;20</a:t>
                      </a:r>
                      <a:r>
                        <a:rPr lang="zh-CN" altLang="en-US" sz="2400" dirty="0" smtClean="0"/>
                        <a:t>年</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N</a:t>
                      </a:r>
                      <a:endParaRPr lang="zh-CN" altLang="en-US" sz="2400" dirty="0"/>
                    </a:p>
                  </a:txBody>
                  <a:tcPr/>
                </a:tc>
              </a:tr>
              <a:tr h="370840">
                <a:tc>
                  <a:txBody>
                    <a:bodyPr/>
                    <a:lstStyle/>
                    <a:p>
                      <a:pPr algn="ctr"/>
                      <a:r>
                        <a:rPr lang="zh-CN" altLang="en-US" sz="2400" dirty="0" smtClean="0"/>
                        <a:t>优惠</a:t>
                      </a:r>
                      <a:endParaRPr lang="zh-CN" altLang="en-US" sz="2400" dirty="0"/>
                    </a:p>
                  </a:txBody>
                  <a:tcPr/>
                </a:tc>
                <a:tc>
                  <a:txBody>
                    <a:bodyPr/>
                    <a:lstStyle/>
                    <a:p>
                      <a:pPr algn="ctr"/>
                      <a:r>
                        <a:rPr lang="en-US" altLang="zh-CN" sz="2400" dirty="0" smtClean="0"/>
                        <a:t>X</a:t>
                      </a:r>
                      <a:endParaRPr lang="zh-CN" altLang="en-US" sz="2400" dirty="0"/>
                    </a:p>
                  </a:txBody>
                  <a:tcPr/>
                </a:tc>
                <a:tc>
                  <a:txBody>
                    <a:bodyPr/>
                    <a:lstStyle/>
                    <a:p>
                      <a:pPr algn="ctr"/>
                      <a:r>
                        <a:rPr lang="en-US" altLang="zh-CN" sz="2400" dirty="0" smtClean="0"/>
                        <a:t>X</a:t>
                      </a:r>
                      <a:endParaRPr lang="zh-CN" altLang="en-US" sz="2400" dirty="0"/>
                    </a:p>
                  </a:txBody>
                  <a:tcPr/>
                </a:tc>
                <a:tc>
                  <a:txBody>
                    <a:bodyPr/>
                    <a:lstStyle/>
                    <a:p>
                      <a:pPr algn="ctr"/>
                      <a:r>
                        <a:rPr lang="en-US" altLang="zh-CN" sz="2400" dirty="0" smtClean="0"/>
                        <a:t>X</a:t>
                      </a: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r>
              <a:tr h="370840">
                <a:tc>
                  <a:txBody>
                    <a:bodyPr/>
                    <a:lstStyle/>
                    <a:p>
                      <a:pPr algn="ctr"/>
                      <a:r>
                        <a:rPr lang="zh-CN" altLang="en-US" sz="2400" dirty="0" smtClean="0"/>
                        <a:t>正常</a:t>
                      </a: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r>
                        <a:rPr lang="en-US" altLang="zh-CN" sz="2400" dirty="0" smtClean="0"/>
                        <a:t>X</a:t>
                      </a:r>
                      <a:endParaRPr lang="zh-CN" altLang="en-US" sz="2400" dirty="0"/>
                    </a:p>
                  </a:txBody>
                  <a:tcPr/>
                </a:tc>
                <a:tc>
                  <a:txBody>
                    <a:bodyPr/>
                    <a:lstStyle/>
                    <a:p>
                      <a:pPr algn="ctr"/>
                      <a:r>
                        <a:rPr lang="en-US" altLang="zh-CN" sz="2400" dirty="0" smtClean="0"/>
                        <a:t>X</a:t>
                      </a:r>
                      <a:endParaRPr lang="zh-CN" altLang="en-US" sz="2400" dirty="0"/>
                    </a:p>
                  </a:txBody>
                  <a:tcPr/>
                </a:tc>
                <a:tc>
                  <a:txBody>
                    <a:bodyPr/>
                    <a:lstStyle/>
                    <a:p>
                      <a:pPr algn="ctr"/>
                      <a:r>
                        <a:rPr lang="en-US" altLang="zh-CN" sz="2400" dirty="0" smtClean="0"/>
                        <a:t>X</a:t>
                      </a:r>
                      <a:endParaRPr lang="zh-CN" altLang="en-US" sz="2400" dirty="0"/>
                    </a:p>
                  </a:txBody>
                  <a:tcPr/>
                </a:tc>
                <a:tc>
                  <a:txBody>
                    <a:bodyPr/>
                    <a:lstStyle/>
                    <a:p>
                      <a:pPr algn="ctr"/>
                      <a:r>
                        <a:rPr lang="en-US" altLang="zh-CN" sz="2400" dirty="0" smtClean="0"/>
                        <a:t>X</a:t>
                      </a:r>
                      <a:endParaRPr lang="zh-CN" altLang="en-US" sz="2400" dirty="0"/>
                    </a:p>
                  </a:txBody>
                  <a:tcPr/>
                </a:tc>
                <a:tc>
                  <a:txBody>
                    <a:bodyPr/>
                    <a:lstStyle/>
                    <a:p>
                      <a:pPr algn="ctr"/>
                      <a:r>
                        <a:rPr lang="en-US" altLang="zh-CN" sz="2400" dirty="0" smtClean="0"/>
                        <a:t>X</a:t>
                      </a:r>
                      <a:endParaRPr lang="zh-CN" altLang="en-US" sz="2400" dirty="0"/>
                    </a:p>
                  </a:txBody>
                  <a:tcPr/>
                </a:tc>
              </a:tr>
            </a:tbl>
          </a:graphicData>
        </a:graphic>
      </p:graphicFrame>
      <p:graphicFrame>
        <p:nvGraphicFramePr>
          <p:cNvPr id="44" name="表格 43"/>
          <p:cNvGraphicFramePr>
            <a:graphicFrameLocks noGrp="1"/>
          </p:cNvGraphicFramePr>
          <p:nvPr/>
        </p:nvGraphicFramePr>
        <p:xfrm>
          <a:off x="5643570" y="2971816"/>
          <a:ext cx="2938228" cy="2743200"/>
        </p:xfrm>
        <a:graphic>
          <a:graphicData uri="http://schemas.openxmlformats.org/drawingml/2006/table">
            <a:tbl>
              <a:tblPr firstRow="1" bandRow="1">
                <a:tableStyleId>{5C22544A-7EE6-4342-B048-85BDC9FD1C3A}</a:tableStyleId>
              </a:tblPr>
              <a:tblGrid>
                <a:gridCol w="1317943"/>
                <a:gridCol w="409068"/>
                <a:gridCol w="403739"/>
                <a:gridCol w="403739"/>
                <a:gridCol w="403739"/>
              </a:tblGrid>
              <a:tr h="370840">
                <a:tc>
                  <a:txBody>
                    <a:bodyPr/>
                    <a:lstStyle/>
                    <a:p>
                      <a:pPr algn="ctr"/>
                      <a:endParaRPr lang="zh-CN" altLang="en-US" sz="2400" dirty="0"/>
                    </a:p>
                  </a:txBody>
                  <a:tcPr/>
                </a:tc>
                <a:tc>
                  <a:txBody>
                    <a:bodyPr/>
                    <a:lstStyle/>
                    <a:p>
                      <a:pPr algn="ctr"/>
                      <a:r>
                        <a:rPr lang="en-US" altLang="zh-CN" sz="2400" dirty="0" smtClean="0"/>
                        <a:t>1</a:t>
                      </a:r>
                      <a:endParaRPr lang="zh-CN" altLang="en-US" sz="2400" dirty="0"/>
                    </a:p>
                  </a:txBody>
                  <a:tcPr/>
                </a:tc>
                <a:tc>
                  <a:txBody>
                    <a:bodyPr/>
                    <a:lstStyle/>
                    <a:p>
                      <a:pPr algn="ctr"/>
                      <a:r>
                        <a:rPr lang="en-US" altLang="zh-CN" sz="2400" dirty="0" smtClean="0"/>
                        <a:t>2</a:t>
                      </a:r>
                      <a:endParaRPr lang="zh-CN" altLang="en-US" sz="2400" dirty="0"/>
                    </a:p>
                  </a:txBody>
                  <a:tcPr/>
                </a:tc>
                <a:tc>
                  <a:txBody>
                    <a:bodyPr/>
                    <a:lstStyle/>
                    <a:p>
                      <a:pPr algn="ctr"/>
                      <a:r>
                        <a:rPr lang="en-US" altLang="zh-CN" sz="2400" dirty="0" smtClean="0"/>
                        <a:t>3</a:t>
                      </a:r>
                      <a:endParaRPr lang="zh-CN" altLang="en-US" sz="2400" dirty="0"/>
                    </a:p>
                  </a:txBody>
                  <a:tcPr/>
                </a:tc>
                <a:tc>
                  <a:txBody>
                    <a:bodyPr/>
                    <a:lstStyle/>
                    <a:p>
                      <a:pPr algn="ctr"/>
                      <a:r>
                        <a:rPr lang="en-US" altLang="zh-CN" sz="2400" dirty="0" smtClean="0"/>
                        <a:t>4</a:t>
                      </a:r>
                      <a:endParaRPr lang="zh-CN" altLang="en-US" sz="2400" dirty="0"/>
                    </a:p>
                  </a:txBody>
                  <a:tcPr/>
                </a:tc>
              </a:tr>
              <a:tr h="370840">
                <a:tc>
                  <a:txBody>
                    <a:bodyPr/>
                    <a:lstStyle/>
                    <a:p>
                      <a:pPr algn="ctr"/>
                      <a:r>
                        <a:rPr lang="en-US" altLang="zh-CN" sz="2400" dirty="0" smtClean="0"/>
                        <a:t>&gt;1000</a:t>
                      </a:r>
                      <a:r>
                        <a:rPr lang="zh-CN" altLang="en-US" sz="2400" dirty="0" smtClean="0"/>
                        <a:t>元</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N</a:t>
                      </a:r>
                      <a:endParaRPr lang="zh-CN" altLang="en-US" sz="2400" dirty="0"/>
                    </a:p>
                  </a:txBody>
                  <a:tcPr/>
                </a:tc>
              </a:tr>
              <a:tr h="370840">
                <a:tc>
                  <a:txBody>
                    <a:bodyPr/>
                    <a:lstStyle/>
                    <a:p>
                      <a:pPr algn="ctr"/>
                      <a:r>
                        <a:rPr lang="zh-CN" altLang="en-US" sz="2400" dirty="0" smtClean="0"/>
                        <a:t>信誉好</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a:t>
                      </a:r>
                      <a:endParaRPr lang="zh-CN" altLang="en-US" sz="2400" dirty="0"/>
                    </a:p>
                  </a:txBody>
                  <a:tcPr/>
                </a:tc>
              </a:tr>
              <a:tr h="370840">
                <a:tc>
                  <a:txBody>
                    <a:bodyPr/>
                    <a:lstStyle/>
                    <a:p>
                      <a:pPr algn="ctr"/>
                      <a:r>
                        <a:rPr lang="en-US" altLang="zh-CN" sz="2400" dirty="0" smtClean="0"/>
                        <a:t>&gt;20</a:t>
                      </a:r>
                      <a:r>
                        <a:rPr lang="zh-CN" altLang="en-US" sz="2400" dirty="0" smtClean="0"/>
                        <a:t>年</a:t>
                      </a:r>
                      <a:endParaRPr lang="zh-CN" altLang="en-US" sz="2400" dirty="0"/>
                    </a:p>
                  </a:txBody>
                  <a:tcPr/>
                </a:tc>
                <a:tc>
                  <a:txBody>
                    <a:bodyPr/>
                    <a:lstStyle/>
                    <a:p>
                      <a:pPr algn="ctr"/>
                      <a:r>
                        <a:rPr lang="en-US" altLang="zh-CN" sz="2400" dirty="0" smtClean="0"/>
                        <a:t>-</a:t>
                      </a:r>
                      <a:endParaRPr lang="zh-CN" altLang="en-US" sz="2400" dirty="0"/>
                    </a:p>
                  </a:txBody>
                  <a:tcPr/>
                </a:tc>
                <a:tc>
                  <a:txBody>
                    <a:bodyPr/>
                    <a:lstStyle/>
                    <a:p>
                      <a:pPr algn="ctr"/>
                      <a:r>
                        <a:rPr lang="en-US" altLang="zh-CN" sz="2400" dirty="0" smtClean="0"/>
                        <a:t>Y</a:t>
                      </a:r>
                      <a:endParaRPr lang="zh-CN" altLang="en-US" sz="2400" dirty="0"/>
                    </a:p>
                  </a:txBody>
                  <a:tcPr/>
                </a:tc>
                <a:tc>
                  <a:txBody>
                    <a:bodyPr/>
                    <a:lstStyle/>
                    <a:p>
                      <a:pPr algn="ctr"/>
                      <a:r>
                        <a:rPr lang="en-US" altLang="zh-CN" sz="2400" dirty="0" smtClean="0"/>
                        <a:t>N</a:t>
                      </a:r>
                      <a:endParaRPr lang="zh-CN" altLang="en-US" sz="2400" dirty="0"/>
                    </a:p>
                  </a:txBody>
                  <a:tcPr/>
                </a:tc>
                <a:tc>
                  <a:txBody>
                    <a:bodyPr/>
                    <a:lstStyle/>
                    <a:p>
                      <a:pPr algn="ctr"/>
                      <a:r>
                        <a:rPr lang="en-US" altLang="zh-CN" sz="2400" dirty="0" smtClean="0"/>
                        <a:t>-</a:t>
                      </a:r>
                      <a:endParaRPr lang="zh-CN" altLang="en-US" sz="2400" dirty="0"/>
                    </a:p>
                  </a:txBody>
                  <a:tcPr/>
                </a:tc>
              </a:tr>
              <a:tr h="370840">
                <a:tc>
                  <a:txBody>
                    <a:bodyPr/>
                    <a:lstStyle/>
                    <a:p>
                      <a:pPr algn="ctr"/>
                      <a:r>
                        <a:rPr lang="zh-CN" altLang="en-US" sz="2400" dirty="0" smtClean="0"/>
                        <a:t>优惠</a:t>
                      </a:r>
                      <a:endParaRPr lang="zh-CN" altLang="en-US" sz="2400" dirty="0"/>
                    </a:p>
                  </a:txBody>
                  <a:tcPr/>
                </a:tc>
                <a:tc>
                  <a:txBody>
                    <a:bodyPr/>
                    <a:lstStyle/>
                    <a:p>
                      <a:pPr algn="ctr"/>
                      <a:r>
                        <a:rPr lang="en-US" altLang="zh-CN" sz="2400" dirty="0" smtClean="0"/>
                        <a:t>X</a:t>
                      </a:r>
                      <a:endParaRPr lang="zh-CN" altLang="en-US" sz="2400" dirty="0"/>
                    </a:p>
                  </a:txBody>
                  <a:tcPr/>
                </a:tc>
                <a:tc>
                  <a:txBody>
                    <a:bodyPr/>
                    <a:lstStyle/>
                    <a:p>
                      <a:pPr algn="ctr"/>
                      <a:r>
                        <a:rPr lang="en-US" altLang="zh-CN" sz="2400" dirty="0" smtClean="0"/>
                        <a:t>X</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r>
              <a:tr h="370840">
                <a:tc>
                  <a:txBody>
                    <a:bodyPr/>
                    <a:lstStyle/>
                    <a:p>
                      <a:pPr algn="ctr"/>
                      <a:r>
                        <a:rPr lang="zh-CN" altLang="en-US" sz="2400" dirty="0" smtClean="0"/>
                        <a:t>正常</a:t>
                      </a: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r>
                        <a:rPr lang="en-US" altLang="zh-CN" sz="2400" dirty="0" smtClean="0"/>
                        <a:t>X</a:t>
                      </a:r>
                      <a:endParaRPr lang="zh-CN" altLang="en-US" sz="2400" dirty="0"/>
                    </a:p>
                  </a:txBody>
                  <a:tcPr/>
                </a:tc>
                <a:tc>
                  <a:txBody>
                    <a:bodyPr/>
                    <a:lstStyle/>
                    <a:p>
                      <a:pPr algn="ctr"/>
                      <a:r>
                        <a:rPr lang="en-US" altLang="zh-CN" sz="2400" dirty="0" smtClean="0"/>
                        <a:t>X</a:t>
                      </a:r>
                      <a:endParaRPr lang="zh-CN" altLang="en-US" sz="2400" dirty="0"/>
                    </a:p>
                  </a:txBody>
                  <a:tcPr/>
                </a:tc>
              </a:tr>
            </a:tbl>
          </a:graphicData>
        </a:graphic>
      </p:graphicFrame>
      <p:sp>
        <p:nvSpPr>
          <p:cNvPr id="45" name="左大括号 44"/>
          <p:cNvSpPr/>
          <p:nvPr/>
        </p:nvSpPr>
        <p:spPr>
          <a:xfrm flipH="1">
            <a:off x="2000232" y="2571744"/>
            <a:ext cx="285752" cy="500066"/>
          </a:xfrm>
          <a:prstGeom prst="leftBrace">
            <a:avLst/>
          </a:prstGeom>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大括号 45"/>
          <p:cNvSpPr/>
          <p:nvPr/>
        </p:nvSpPr>
        <p:spPr>
          <a:xfrm flipH="1">
            <a:off x="3643306" y="2571744"/>
            <a:ext cx="285752" cy="500066"/>
          </a:xfrm>
          <a:prstGeom prst="leftBrace">
            <a:avLst/>
          </a:prstGeom>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左大括号 46"/>
          <p:cNvSpPr/>
          <p:nvPr/>
        </p:nvSpPr>
        <p:spPr>
          <a:xfrm flipH="1">
            <a:off x="4429124" y="2571744"/>
            <a:ext cx="285752" cy="500066"/>
          </a:xfrm>
          <a:prstGeom prst="leftBrace">
            <a:avLst/>
          </a:prstGeom>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Text Box 35"/>
          <p:cNvSpPr txBox="1">
            <a:spLocks noChangeArrowheads="1"/>
          </p:cNvSpPr>
          <p:nvPr/>
        </p:nvSpPr>
        <p:spPr bwMode="auto">
          <a:xfrm>
            <a:off x="458795" y="6000768"/>
            <a:ext cx="6827849" cy="504369"/>
          </a:xfrm>
          <a:prstGeom prst="rect">
            <a:avLst/>
          </a:prstGeom>
          <a:noFill/>
          <a:ln w="9525">
            <a:noFill/>
            <a:miter lim="800000"/>
            <a:headEnd/>
            <a:tailEnd/>
          </a:ln>
          <a:effectLst/>
        </p:spPr>
        <p:txBody>
          <a:bodyPr wrap="square">
            <a:spAutoFit/>
          </a:bodyPr>
          <a:lstStyle/>
          <a:p>
            <a:pPr>
              <a:lnSpc>
                <a:spcPct val="130000"/>
              </a:lnSpc>
              <a:spcBef>
                <a:spcPct val="50000"/>
              </a:spcBef>
              <a:buFontTx/>
              <a:buNone/>
            </a:pPr>
            <a:r>
              <a:rPr lang="en-US" altLang="zh-CN" sz="2400" b="1" dirty="0">
                <a:latin typeface="楷体_GB2312" pitchFamily="49" charset="-122"/>
                <a:ea typeface="楷体_GB2312" pitchFamily="49" charset="-122"/>
              </a:rPr>
              <a:t>Y-</a:t>
            </a:r>
            <a:r>
              <a:rPr lang="zh-CN" altLang="en-US" sz="2400" b="1" dirty="0">
                <a:latin typeface="楷体_GB2312" pitchFamily="49" charset="-122"/>
                <a:ea typeface="楷体_GB2312" pitchFamily="49" charset="-122"/>
              </a:rPr>
              <a:t>满足条件  </a:t>
            </a:r>
            <a:r>
              <a:rPr lang="en-US" altLang="zh-CN" sz="2400" b="1"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不满足条件  </a:t>
            </a:r>
            <a:r>
              <a:rPr lang="en-US" altLang="zh-CN" sz="2400" b="1" dirty="0">
                <a:latin typeface="楷体_GB2312" pitchFamily="49" charset="-122"/>
                <a:ea typeface="楷体_GB2312" pitchFamily="49" charset="-122"/>
              </a:rPr>
              <a:t>X-</a:t>
            </a:r>
            <a:r>
              <a:rPr lang="zh-CN" altLang="en-US" sz="2400" b="1" dirty="0">
                <a:latin typeface="楷体_GB2312" pitchFamily="49" charset="-122"/>
                <a:ea typeface="楷体_GB2312" pitchFamily="49" charset="-122"/>
              </a:rPr>
              <a:t>选中判定的结论</a:t>
            </a:r>
          </a:p>
        </p:txBody>
      </p:sp>
      <p:sp>
        <p:nvSpPr>
          <p:cNvPr id="50" name="TextBox 49"/>
          <p:cNvSpPr txBox="1"/>
          <p:nvPr/>
        </p:nvSpPr>
        <p:spPr bwMode="auto">
          <a:xfrm>
            <a:off x="6357950" y="2285992"/>
            <a:ext cx="1261884" cy="697179"/>
          </a:xfrm>
          <a:prstGeom prst="rect">
            <a:avLst/>
          </a:prstGeom>
          <a:solidFill>
            <a:schemeClr val="tx2">
              <a:lumMod val="20000"/>
              <a:lumOff val="80000"/>
            </a:schemeClr>
          </a:solidFill>
          <a:ln w="9525" algn="ctr">
            <a:noFill/>
            <a:miter lim="800000"/>
            <a:headEnd/>
            <a:tailEnd type="none" w="sm" len="med"/>
          </a:ln>
          <a:effectLst/>
        </p:spPr>
        <p:txBody>
          <a:bodyPr wrap="none" rtlCol="0" anchor="ctr">
            <a:spAutoFit/>
          </a:bodyPr>
          <a:lstStyle/>
          <a:p>
            <a:pPr>
              <a:lnSpc>
                <a:spcPct val="160000"/>
              </a:lnSpc>
              <a:spcBef>
                <a:spcPct val="0"/>
              </a:spcBef>
            </a:pPr>
            <a:r>
              <a:rPr lang="zh-CN" altLang="en-US" sz="2800" dirty="0" smtClean="0">
                <a:ea typeface="楷体_GB2312" pitchFamily="49" charset="-122"/>
              </a:rPr>
              <a:t>化简后</a:t>
            </a:r>
            <a:endParaRPr lang="zh-CN" altLang="en-US" sz="2800" dirty="0">
              <a:ea typeface="楷体_GB2312"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ipe(left)">
                                      <p:cBhvr>
                                        <p:cTn id="7" dur="500"/>
                                        <p:tgtEl>
                                          <p:spTgt spid="890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additive="base">
                                        <p:cTn id="30" dur="500" fill="hold"/>
                                        <p:tgtEl>
                                          <p:spTgt spid="50"/>
                                        </p:tgtEl>
                                        <p:attrNameLst>
                                          <p:attrName>ppt_x</p:attrName>
                                        </p:attrNameLst>
                                      </p:cBhvr>
                                      <p:tavLst>
                                        <p:tav tm="0">
                                          <p:val>
                                            <p:strVal val="1+#ppt_w/2"/>
                                          </p:val>
                                        </p:tav>
                                        <p:tav tm="100000">
                                          <p:val>
                                            <p:strVal val="#ppt_x"/>
                                          </p:val>
                                        </p:tav>
                                      </p:tavLst>
                                    </p:anim>
                                    <p:anim calcmode="lin" valueType="num">
                                      <p:cBhvr additive="base">
                                        <p:cTn id="31" dur="500" fill="hold"/>
                                        <p:tgtEl>
                                          <p:spTgt spid="50"/>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500" fill="hold"/>
                                        <p:tgtEl>
                                          <p:spTgt spid="44"/>
                                        </p:tgtEl>
                                        <p:attrNameLst>
                                          <p:attrName>ppt_x</p:attrName>
                                        </p:attrNameLst>
                                      </p:cBhvr>
                                      <p:tavLst>
                                        <p:tav tm="0">
                                          <p:val>
                                            <p:strVal val="1+#ppt_w/2"/>
                                          </p:val>
                                        </p:tav>
                                        <p:tav tm="100000">
                                          <p:val>
                                            <p:strVal val="#ppt_x"/>
                                          </p:val>
                                        </p:tav>
                                      </p:tavLst>
                                    </p:anim>
                                    <p:anim calcmode="lin" valueType="num">
                                      <p:cBhvr additive="base">
                                        <p:cTn id="35"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45" grpId="0" animBg="1"/>
      <p:bldP spid="46" grpId="0" animBg="1"/>
      <p:bldP spid="47" grpId="0" animBg="1"/>
      <p:bldP spid="48" grpId="0"/>
      <p:bldP spid="5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zh-CN" altLang="en-US"/>
              <a:t>加工规格说明</a:t>
            </a:r>
          </a:p>
        </p:txBody>
      </p:sp>
      <p:sp>
        <p:nvSpPr>
          <p:cNvPr id="166915" name="Rectangle 3"/>
          <p:cNvSpPr>
            <a:spLocks noGrp="1" noChangeArrowheads="1"/>
          </p:cNvSpPr>
          <p:nvPr>
            <p:ph type="body" idx="1"/>
          </p:nvPr>
        </p:nvSpPr>
        <p:spPr/>
        <p:txBody>
          <a:bodyPr/>
          <a:lstStyle/>
          <a:p>
            <a:r>
              <a:rPr lang="zh-CN" altLang="en-US" dirty="0">
                <a:solidFill>
                  <a:srgbClr val="0070C0"/>
                </a:solidFill>
                <a:latin typeface="楷体_GB2312" pitchFamily="49" charset="-122"/>
                <a:ea typeface="楷体_GB2312" pitchFamily="49" charset="-122"/>
              </a:rPr>
              <a:t>决策树</a:t>
            </a:r>
          </a:p>
          <a:p>
            <a:pPr>
              <a:buClr>
                <a:srgbClr val="0033CC"/>
              </a:buClr>
              <a:buSzPct val="75000"/>
              <a:buFont typeface="Wingdings" pitchFamily="2" charset="2"/>
              <a:buChar char="Ø"/>
            </a:pPr>
            <a:r>
              <a:rPr lang="zh-CN" altLang="en-US" dirty="0">
                <a:ea typeface="楷体_GB2312" pitchFamily="49" charset="-122"/>
              </a:rPr>
              <a:t>决策树（</a:t>
            </a:r>
            <a:r>
              <a:rPr lang="en-US" altLang="zh-CN" dirty="0">
                <a:ea typeface="楷体_GB2312" pitchFamily="49" charset="-122"/>
              </a:rPr>
              <a:t>decision tree</a:t>
            </a:r>
            <a:r>
              <a:rPr lang="zh-CN" altLang="en-US" dirty="0">
                <a:ea typeface="楷体_GB2312" pitchFamily="49" charset="-122"/>
              </a:rPr>
              <a:t>）也是用来表达加工逻辑的一种工具，有时侯它比决策表更直观。</a:t>
            </a:r>
          </a:p>
          <a:p>
            <a:pPr>
              <a:buClr>
                <a:srgbClr val="0033CC"/>
              </a:buClr>
              <a:buSzPct val="75000"/>
              <a:buFont typeface="Wingdings" pitchFamily="2" charset="2"/>
              <a:buChar char="Ø"/>
            </a:pPr>
            <a:r>
              <a:rPr lang="zh-CN" altLang="en-US" dirty="0">
                <a:ea typeface="楷体_GB2312" pitchFamily="49" charset="-122"/>
              </a:rPr>
              <a:t>检查订货单的决策树</a:t>
            </a:r>
            <a:r>
              <a:rPr lang="zh-CN" altLang="en-US" dirty="0"/>
              <a:t> </a:t>
            </a:r>
          </a:p>
          <a:p>
            <a:endParaRPr lang="zh-CN" altLang="en-US" dirty="0"/>
          </a:p>
          <a:p>
            <a:endParaRPr lang="zh-CN" altLang="en-US" dirty="0"/>
          </a:p>
        </p:txBody>
      </p:sp>
      <p:pic>
        <p:nvPicPr>
          <p:cNvPr id="166916" name="Picture 4" descr="0326"/>
          <p:cNvPicPr>
            <a:picLocks noChangeAspect="1" noChangeArrowheads="1"/>
          </p:cNvPicPr>
          <p:nvPr/>
        </p:nvPicPr>
        <p:blipFill>
          <a:blip r:embed="rId2" cstate="print"/>
          <a:srcRect/>
          <a:stretch>
            <a:fillRect/>
          </a:stretch>
        </p:blipFill>
        <p:spPr bwMode="auto">
          <a:xfrm>
            <a:off x="323850" y="3857628"/>
            <a:ext cx="8569325" cy="2579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a:t>2.3  </a:t>
            </a:r>
            <a:r>
              <a:rPr lang="zh-CN" altLang="en-US"/>
              <a:t>系统需求规格说明</a:t>
            </a:r>
          </a:p>
        </p:txBody>
      </p:sp>
      <p:sp>
        <p:nvSpPr>
          <p:cNvPr id="167939" name="Rectangle 3"/>
          <p:cNvSpPr>
            <a:spLocks noGrp="1" noChangeArrowheads="1"/>
          </p:cNvSpPr>
          <p:nvPr>
            <p:ph type="body" idx="1"/>
          </p:nvPr>
        </p:nvSpPr>
        <p:spPr/>
        <p:txBody>
          <a:bodyPr/>
          <a:lstStyle/>
          <a:p>
            <a:pPr>
              <a:lnSpc>
                <a:spcPct val="120000"/>
              </a:lnSpc>
            </a:pPr>
            <a:r>
              <a:rPr lang="zh-CN" altLang="en-US">
                <a:ea typeface="楷体_GB2312" pitchFamily="49" charset="-122"/>
              </a:rPr>
              <a:t>需求分析阶段的重要任务之一是根据分析的结果编写需求规格说明，经过严格评审并得到用户确认之后，作为这个阶段的最终成果。</a:t>
            </a:r>
          </a:p>
          <a:p>
            <a:pPr>
              <a:lnSpc>
                <a:spcPct val="120000"/>
              </a:lnSpc>
            </a:pPr>
            <a:r>
              <a:rPr lang="zh-CN" altLang="en-US">
                <a:ea typeface="楷体_GB2312" pitchFamily="49" charset="-122"/>
              </a:rPr>
              <a:t>按照国家标准 </a:t>
            </a:r>
            <a:r>
              <a:rPr lang="en-US" altLang="zh-CN">
                <a:ea typeface="楷体_GB2312" pitchFamily="49" charset="-122"/>
              </a:rPr>
              <a:t>GB/T 8567—2006《</a:t>
            </a:r>
            <a:r>
              <a:rPr lang="zh-CN" altLang="en-US">
                <a:ea typeface="楷体_GB2312" pitchFamily="49" charset="-122"/>
              </a:rPr>
              <a:t>计算机软件文档编制规范</a:t>
            </a:r>
            <a:r>
              <a:rPr lang="en-US" altLang="zh-CN">
                <a:ea typeface="楷体_GB2312" pitchFamily="49" charset="-122"/>
              </a:rPr>
              <a:t>》</a:t>
            </a:r>
            <a:r>
              <a:rPr lang="zh-CN" altLang="en-US">
                <a:ea typeface="楷体_GB2312" pitchFamily="49" charset="-122"/>
              </a:rPr>
              <a:t>，涉及需求规格说明的文档有“软件需求规格说明（</a:t>
            </a:r>
            <a:r>
              <a:rPr lang="en-US" altLang="zh-CN">
                <a:ea typeface="楷体_GB2312" pitchFamily="49" charset="-122"/>
              </a:rPr>
              <a:t>SRS</a:t>
            </a:r>
            <a:r>
              <a:rPr lang="zh-CN" altLang="en-US">
                <a:ea typeface="楷体_GB2312" pitchFamily="49" charset="-122"/>
              </a:rPr>
              <a:t>）”、“数据需求说明（</a:t>
            </a:r>
            <a:r>
              <a:rPr lang="en-US" altLang="zh-CN">
                <a:ea typeface="楷体_GB2312" pitchFamily="49" charset="-122"/>
              </a:rPr>
              <a:t>DRD</a:t>
            </a:r>
            <a:r>
              <a:rPr lang="zh-CN" altLang="en-US">
                <a:ea typeface="楷体_GB2312" pitchFamily="49" charset="-122"/>
              </a:rPr>
              <a:t>）”等。</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0066" name="Picture 2"/>
          <p:cNvPicPr>
            <a:picLocks noChangeAspect="1" noChangeArrowheads="1"/>
          </p:cNvPicPr>
          <p:nvPr/>
        </p:nvPicPr>
        <p:blipFill>
          <a:blip r:embed="rId3" cstate="print"/>
          <a:srcRect/>
          <a:stretch>
            <a:fillRect/>
          </a:stretch>
        </p:blipFill>
        <p:spPr bwMode="auto">
          <a:xfrm>
            <a:off x="0" y="981075"/>
            <a:ext cx="9305925" cy="5256213"/>
          </a:xfrm>
          <a:prstGeom prst="rect">
            <a:avLst/>
          </a:prstGeom>
          <a:noFill/>
        </p:spPr>
      </p:pic>
      <p:graphicFrame>
        <p:nvGraphicFramePr>
          <p:cNvPr id="600070" name="Object 6"/>
          <p:cNvGraphicFramePr>
            <a:graphicFrameLocks noGrp="1" noChangeAspect="1"/>
          </p:cNvGraphicFramePr>
          <p:nvPr>
            <p:ph/>
          </p:nvPr>
        </p:nvGraphicFramePr>
        <p:xfrm>
          <a:off x="1042988" y="1052513"/>
          <a:ext cx="6624637" cy="5154612"/>
        </p:xfrm>
        <a:graphic>
          <a:graphicData uri="http://schemas.openxmlformats.org/presentationml/2006/ole">
            <p:oleObj spid="_x0000_s73731" r:id="rId4" imgW="4190695" imgH="3261055" progId="Visio.Drawing.11">
              <p:embed/>
            </p:oleObj>
          </a:graphicData>
        </a:graphic>
      </p:graphicFrame>
      <p:sp>
        <p:nvSpPr>
          <p:cNvPr id="600072" name="Rectangle 8"/>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spcBef>
                <a:spcPct val="0"/>
              </a:spcBef>
            </a:pPr>
            <a:r>
              <a:rPr lang="zh-CN" altLang="en-US" sz="5000" dirty="0" smtClean="0">
                <a:solidFill>
                  <a:schemeClr val="tx2"/>
                </a:solidFill>
                <a:effectLst>
                  <a:outerShdw blurRad="38100" dist="38100" dir="2700000" algn="tl">
                    <a:srgbClr val="000000"/>
                  </a:outerShdw>
                </a:effectLst>
                <a:latin typeface="+mj-lt"/>
                <a:ea typeface="+mj-ea"/>
                <a:cs typeface="+mj-cs"/>
              </a:rPr>
              <a:t>需求分析是一个过程</a:t>
            </a:r>
            <a:endParaRPr lang="zh-CN" altLang="en-US" sz="5000" dirty="0" smtClean="0">
              <a:solidFill>
                <a:schemeClr val="tx2"/>
              </a:solidFill>
              <a:effectLst>
                <a:outerShdw blurRad="38100" dist="38100" dir="2700000" algn="tl">
                  <a:srgbClr val="000000"/>
                </a:outerShdw>
              </a:effectLst>
              <a:latin typeface="+mj-lt"/>
              <a:ea typeface="+mj-ea"/>
              <a:cs typeface="+mj-cs"/>
              <a:sym typeface="Wingdings" pitchFamily="2"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2114" name="Picture 2"/>
          <p:cNvPicPr>
            <a:picLocks noChangeAspect="1" noChangeArrowheads="1"/>
          </p:cNvPicPr>
          <p:nvPr/>
        </p:nvPicPr>
        <p:blipFill>
          <a:blip r:embed="rId2" cstate="print"/>
          <a:srcRect/>
          <a:stretch>
            <a:fillRect/>
          </a:stretch>
        </p:blipFill>
        <p:spPr bwMode="auto">
          <a:xfrm>
            <a:off x="0" y="1341438"/>
            <a:ext cx="9144000" cy="4994275"/>
          </a:xfrm>
          <a:prstGeom prst="rect">
            <a:avLst/>
          </a:prstGeom>
          <a:noFill/>
        </p:spPr>
      </p:pic>
      <p:sp>
        <p:nvSpPr>
          <p:cNvPr id="602115" name="Rectangle 3"/>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spcBef>
                <a:spcPct val="0"/>
              </a:spcBef>
            </a:pPr>
            <a:r>
              <a:rPr lang="zh-CN" altLang="en-US" sz="5000" u="sng" dirty="0" smtClean="0">
                <a:solidFill>
                  <a:schemeClr val="tx2"/>
                </a:solidFill>
                <a:effectLst>
                  <a:outerShdw blurRad="38100" dist="38100" dir="2700000" algn="tl">
                    <a:srgbClr val="000000"/>
                  </a:outerShdw>
                </a:effectLst>
                <a:uFill>
                  <a:solidFill>
                    <a:srgbClr val="FF0000"/>
                  </a:solidFill>
                </a:uFill>
                <a:latin typeface="+mj-lt"/>
                <a:ea typeface="+mj-ea"/>
                <a:cs typeface="+mj-cs"/>
              </a:rPr>
              <a:t>需求过程中的角色</a:t>
            </a:r>
            <a:endParaRPr lang="zh-CN" altLang="en-US" sz="5000" u="sng" dirty="0" smtClean="0">
              <a:solidFill>
                <a:schemeClr val="tx2"/>
              </a:solidFill>
              <a:effectLst>
                <a:outerShdw blurRad="38100" dist="38100" dir="2700000" algn="tl">
                  <a:srgbClr val="000000"/>
                </a:outerShdw>
              </a:effectLst>
              <a:uFill>
                <a:solidFill>
                  <a:srgbClr val="FF0000"/>
                </a:solidFill>
              </a:uFill>
              <a:latin typeface="+mj-lt"/>
              <a:ea typeface="+mj-ea"/>
              <a:cs typeface="+mj-cs"/>
              <a:sym typeface="Wingdings" pitchFamily="2" charset="2"/>
            </a:endParaRPr>
          </a:p>
        </p:txBody>
      </p:sp>
      <p:graphicFrame>
        <p:nvGraphicFramePr>
          <p:cNvPr id="602145" name="Group 33"/>
          <p:cNvGraphicFramePr>
            <a:graphicFrameLocks noGrp="1"/>
          </p:cNvGraphicFramePr>
          <p:nvPr>
            <p:ph/>
          </p:nvPr>
        </p:nvGraphicFramePr>
        <p:xfrm>
          <a:off x="468313" y="1557338"/>
          <a:ext cx="8229600" cy="4545013"/>
        </p:xfrm>
        <a:graphic>
          <a:graphicData uri="http://schemas.openxmlformats.org/drawingml/2006/table">
            <a:tbl>
              <a:tblPr/>
              <a:tblGrid>
                <a:gridCol w="1393825"/>
                <a:gridCol w="6835775"/>
              </a:tblGrid>
              <a:tr h="409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名称</a:t>
                      </a:r>
                      <a:endParaRPr kumimoji="1" lang="zh-CN" altLang="en-US" sz="2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描述</a:t>
                      </a:r>
                      <a:endParaRPr kumimoji="1"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47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仿宋_GB2312" pitchFamily="49" charset="-122"/>
                          <a:ea typeface="仿宋_GB2312" pitchFamily="49" charset="-122"/>
                          <a:cs typeface="Times New Roman" pitchFamily="18" charset="0"/>
                        </a:rPr>
                        <a:t>用户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仿宋_GB2312" pitchFamily="49" charset="-122"/>
                          <a:ea typeface="仿宋_GB2312" pitchFamily="49" charset="-122"/>
                          <a:cs typeface="Times New Roman" pitchFamily="18" charset="0"/>
                        </a:rPr>
                        <a:t>  </a:t>
                      </a:r>
                      <a:r>
                        <a:rPr kumimoji="1" lang="zh-CN" altLang="en-US" sz="2000" b="1" i="0" u="none" strike="noStrike" cap="none" normalizeH="0" baseline="0" dirty="0" smtClean="0">
                          <a:ln>
                            <a:noFill/>
                          </a:ln>
                          <a:solidFill>
                            <a:srgbClr val="FF0000"/>
                          </a:solidFill>
                          <a:effectLst/>
                          <a:latin typeface="仿宋_GB2312" pitchFamily="49" charset="-122"/>
                          <a:ea typeface="仿宋_GB2312" pitchFamily="49" charset="-122"/>
                          <a:cs typeface="Times New Roman" pitchFamily="18" charset="0"/>
                        </a:rPr>
                        <a:t>直接操作软件的人员</a:t>
                      </a:r>
                      <a:r>
                        <a:rPr kumimoji="1" lang="zh-CN" altLang="en-US" sz="2000" b="1" i="0" u="none" strike="noStrike" cap="none" normalizeH="0" baseline="0" dirty="0" smtClean="0">
                          <a:ln>
                            <a:noFill/>
                          </a:ln>
                          <a:solidFill>
                            <a:schemeClr val="tx1"/>
                          </a:solidFill>
                          <a:effectLst/>
                          <a:latin typeface="仿宋_GB2312" pitchFamily="49" charset="-122"/>
                          <a:ea typeface="仿宋_GB2312" pitchFamily="49" charset="-122"/>
                          <a:cs typeface="Times New Roman" pitchFamily="18" charset="0"/>
                        </a:rPr>
                        <a:t>。他们通常具有不同的业务角色，有不同的业务需求。例如一个图书管理系统的用户包括：读者、图书管理员、仓库管理员、系统管理员、馆长</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0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仿宋_GB2312" pitchFamily="49" charset="-122"/>
                          <a:ea typeface="仿宋_GB2312" pitchFamily="49" charset="-122"/>
                          <a:cs typeface="Times New Roman" pitchFamily="18" charset="0"/>
                        </a:rPr>
                        <a:t>客户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仿宋_GB2312" pitchFamily="49" charset="-122"/>
                          <a:ea typeface="仿宋_GB2312" pitchFamily="49" charset="-122"/>
                          <a:cs typeface="Times New Roman" pitchFamily="18" charset="0"/>
                        </a:rPr>
                        <a:t>   </a:t>
                      </a:r>
                      <a:r>
                        <a:rPr kumimoji="1" lang="zh-CN" altLang="en-US" sz="2000" b="1" i="0" u="none" strike="noStrike" cap="none" normalizeH="0" baseline="0" smtClean="0">
                          <a:ln>
                            <a:noFill/>
                          </a:ln>
                          <a:solidFill>
                            <a:srgbClr val="FF0000"/>
                          </a:solidFill>
                          <a:effectLst/>
                          <a:latin typeface="仿宋_GB2312" pitchFamily="49" charset="-122"/>
                          <a:ea typeface="仿宋_GB2312" pitchFamily="49" charset="-122"/>
                          <a:cs typeface="Times New Roman" pitchFamily="18" charset="0"/>
                        </a:rPr>
                        <a:t>指软件开发的委托方或软件市场的目标客户</a:t>
                      </a:r>
                      <a:r>
                        <a:rPr kumimoji="1" lang="zh-CN" altLang="en-US" sz="2000" b="1" i="0" u="none" strike="noStrike" cap="none" normalizeH="0" baseline="0" smtClean="0">
                          <a:ln>
                            <a:noFill/>
                          </a:ln>
                          <a:solidFill>
                            <a:schemeClr val="tx1"/>
                          </a:solidFill>
                          <a:effectLst/>
                          <a:latin typeface="仿宋_GB2312" pitchFamily="49" charset="-122"/>
                          <a:ea typeface="仿宋_GB2312" pitchFamily="49" charset="-122"/>
                          <a:cs typeface="Times New Roman" pitchFamily="18" charset="0"/>
                        </a:rPr>
                        <a:t>。例如，某一设备制造商委托软件开发商进行设备控制软件开发，那么该设备制造商是系统的客户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7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仿宋_GB2312" pitchFamily="49" charset="-122"/>
                          <a:ea typeface="仿宋_GB2312" pitchFamily="49" charset="-122"/>
                          <a:cs typeface="Times New Roman" pitchFamily="18" charset="0"/>
                        </a:rPr>
                        <a:t>市场分析人员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仿宋_GB2312" pitchFamily="49" charset="-122"/>
                          <a:ea typeface="仿宋_GB2312" pitchFamily="49" charset="-122"/>
                          <a:cs typeface="Times New Roman" pitchFamily="18" charset="0"/>
                        </a:rPr>
                        <a:t>   </a:t>
                      </a:r>
                      <a:r>
                        <a:rPr kumimoji="1" lang="zh-CN" altLang="en-US" sz="2000" b="1" i="0" u="none" strike="noStrike" cap="none" normalizeH="0" baseline="0" dirty="0" smtClean="0">
                          <a:ln>
                            <a:noFill/>
                          </a:ln>
                          <a:solidFill>
                            <a:schemeClr val="tx1"/>
                          </a:solidFill>
                          <a:effectLst/>
                          <a:latin typeface="仿宋_GB2312" pitchFamily="49" charset="-122"/>
                          <a:ea typeface="仿宋_GB2312" pitchFamily="49" charset="-122"/>
                          <a:cs typeface="Times New Roman" pitchFamily="18" charset="0"/>
                        </a:rPr>
                        <a:t>对于</a:t>
                      </a:r>
                      <a:r>
                        <a:rPr kumimoji="1" lang="zh-CN" altLang="en-US" sz="2000" b="1" i="0" u="none" strike="noStrike" cap="none" normalizeH="0" baseline="0" dirty="0" smtClean="0">
                          <a:ln>
                            <a:noFill/>
                          </a:ln>
                          <a:solidFill>
                            <a:srgbClr val="FF0000"/>
                          </a:solidFill>
                          <a:effectLst/>
                          <a:latin typeface="仿宋_GB2312" pitchFamily="49" charset="-122"/>
                          <a:ea typeface="仿宋_GB2312" pitchFamily="49" charset="-122"/>
                          <a:cs typeface="Times New Roman" pitchFamily="18" charset="0"/>
                        </a:rPr>
                        <a:t>没有具体客户的通用软件</a:t>
                      </a:r>
                      <a:r>
                        <a:rPr kumimoji="1" lang="zh-CN" altLang="en-US" sz="2000" b="1" i="0" u="none" strike="noStrike" cap="none" normalizeH="0" baseline="0" dirty="0" smtClean="0">
                          <a:ln>
                            <a:noFill/>
                          </a:ln>
                          <a:solidFill>
                            <a:schemeClr val="tx1"/>
                          </a:solidFill>
                          <a:effectLst/>
                          <a:latin typeface="仿宋_GB2312" pitchFamily="49" charset="-122"/>
                          <a:ea typeface="仿宋_GB2312" pitchFamily="49" charset="-122"/>
                          <a:cs typeface="Times New Roman" pitchFamily="18" charset="0"/>
                        </a:rPr>
                        <a:t>，市场分析人员将提供市场需要，并对实际客户进行模拟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59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仿宋_GB2312" pitchFamily="49" charset="-122"/>
                          <a:ea typeface="仿宋_GB2312" pitchFamily="49" charset="-122"/>
                          <a:cs typeface="Times New Roman" pitchFamily="18" charset="0"/>
                        </a:rPr>
                        <a:t>软件分析师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仿宋_GB2312" pitchFamily="49" charset="-122"/>
                          <a:ea typeface="仿宋_GB2312" pitchFamily="49" charset="-122"/>
                          <a:cs typeface="Times New Roman" pitchFamily="18" charset="0"/>
                        </a:rPr>
                        <a:t>   </a:t>
                      </a:r>
                      <a:r>
                        <a:rPr kumimoji="1" lang="zh-CN" altLang="en-US" sz="2000" b="1" i="0" u="none" strike="noStrike" cap="none" normalizeH="0" baseline="0" smtClean="0">
                          <a:ln>
                            <a:noFill/>
                          </a:ln>
                          <a:solidFill>
                            <a:schemeClr val="tx1"/>
                          </a:solidFill>
                          <a:effectLst/>
                          <a:latin typeface="仿宋_GB2312" pitchFamily="49" charset="-122"/>
                          <a:ea typeface="仿宋_GB2312" pitchFamily="49" charset="-122"/>
                          <a:cs typeface="Times New Roman" pitchFamily="18" charset="0"/>
                        </a:rPr>
                        <a:t>对于类似的项目，软件分析师将对以前系统进行评估，判断是否存在重用的可能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62" name="Picture 2"/>
          <p:cNvPicPr>
            <a:picLocks noChangeAspect="1" noChangeArrowheads="1"/>
          </p:cNvPicPr>
          <p:nvPr/>
        </p:nvPicPr>
        <p:blipFill>
          <a:blip r:embed="rId2" cstate="print"/>
          <a:srcRect/>
          <a:stretch>
            <a:fillRect/>
          </a:stretch>
        </p:blipFill>
        <p:spPr bwMode="auto">
          <a:xfrm>
            <a:off x="0" y="1341438"/>
            <a:ext cx="9144000" cy="4994275"/>
          </a:xfrm>
          <a:prstGeom prst="rect">
            <a:avLst/>
          </a:prstGeom>
          <a:noFill/>
        </p:spPr>
      </p:pic>
      <p:sp>
        <p:nvSpPr>
          <p:cNvPr id="604163" name="Rectangle 3"/>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spcBef>
                <a:spcPct val="0"/>
              </a:spcBef>
            </a:pPr>
            <a:r>
              <a:rPr lang="zh-CN" altLang="en-US" sz="5000" dirty="0" smtClean="0">
                <a:solidFill>
                  <a:schemeClr val="tx2"/>
                </a:solidFill>
                <a:effectLst>
                  <a:outerShdw blurRad="38100" dist="38100" dir="2700000" algn="tl">
                    <a:srgbClr val="000000"/>
                  </a:outerShdw>
                </a:effectLst>
                <a:latin typeface="+mj-lt"/>
                <a:ea typeface="+mj-ea"/>
                <a:cs typeface="+mj-cs"/>
              </a:rPr>
              <a:t>需求分析</a:t>
            </a:r>
            <a:endParaRPr lang="zh-CN" altLang="en-US" sz="5000" dirty="0" smtClean="0">
              <a:solidFill>
                <a:schemeClr val="tx2"/>
              </a:solidFill>
              <a:effectLst>
                <a:outerShdw blurRad="38100" dist="38100" dir="2700000" algn="tl">
                  <a:srgbClr val="000000"/>
                </a:outerShdw>
              </a:effectLst>
              <a:latin typeface="+mj-lt"/>
              <a:ea typeface="+mj-ea"/>
              <a:cs typeface="+mj-cs"/>
              <a:sym typeface="Wingdings" pitchFamily="2" charset="2"/>
            </a:endParaRPr>
          </a:p>
        </p:txBody>
      </p:sp>
      <p:sp>
        <p:nvSpPr>
          <p:cNvPr id="604164" name="Rectangle 4"/>
          <p:cNvSpPr>
            <a:spLocks noGrp="1" noChangeArrowheads="1"/>
          </p:cNvSpPr>
          <p:nvPr>
            <p:ph type="body" idx="1"/>
          </p:nvPr>
        </p:nvSpPr>
        <p:spPr bwMode="auto">
          <a:xfrm>
            <a:off x="323850" y="1628775"/>
            <a:ext cx="8569325" cy="4175125"/>
          </a:xfrm>
          <a:noFill/>
          <a:ln cap="flat" algn="ctr">
            <a:miter lim="800000"/>
            <a:headEnd/>
            <a:tailEnd/>
          </a:ln>
        </p:spPr>
        <p:txBody>
          <a:bodyPr vert="horz" wrap="square" lIns="91440" tIns="45720" rIns="91440" bIns="45720" numCol="1" anchor="t" anchorCtr="0" compatLnSpc="1">
            <a:prstTxWarp prst="textNoShape">
              <a:avLst/>
            </a:prstTxWarp>
          </a:bodyPr>
          <a:lstStyle/>
          <a:p>
            <a:pPr>
              <a:lnSpc>
                <a:spcPct val="90000"/>
              </a:lnSpc>
              <a:buFontTx/>
              <a:buNone/>
            </a:pPr>
            <a:r>
              <a:rPr lang="zh-CN" altLang="en-US" sz="2800" b="1">
                <a:solidFill>
                  <a:schemeClr val="accent2"/>
                </a:solidFill>
                <a:latin typeface="仿宋_GB2312" pitchFamily="49" charset="-122"/>
                <a:ea typeface="仿宋_GB2312" pitchFamily="49" charset="-122"/>
              </a:rPr>
              <a:t>典型的需求分析包含以下</a:t>
            </a:r>
            <a:r>
              <a:rPr lang="en-US" altLang="zh-CN" sz="2800" b="1">
                <a:solidFill>
                  <a:schemeClr val="accent2"/>
                </a:solidFill>
                <a:latin typeface="仿宋_GB2312" pitchFamily="49" charset="-122"/>
                <a:ea typeface="仿宋_GB2312" pitchFamily="49" charset="-122"/>
              </a:rPr>
              <a:t>5</a:t>
            </a:r>
            <a:r>
              <a:rPr lang="zh-CN" altLang="en-US" sz="2800" b="1">
                <a:solidFill>
                  <a:schemeClr val="accent2"/>
                </a:solidFill>
                <a:latin typeface="仿宋_GB2312" pitchFamily="49" charset="-122"/>
                <a:ea typeface="仿宋_GB2312" pitchFamily="49" charset="-122"/>
              </a:rPr>
              <a:t>种：</a:t>
            </a:r>
          </a:p>
          <a:p>
            <a:pPr>
              <a:lnSpc>
                <a:spcPct val="90000"/>
              </a:lnSpc>
              <a:buFontTx/>
              <a:buNone/>
            </a:pPr>
            <a:r>
              <a:rPr lang="en-US" altLang="zh-CN" sz="2800" b="1">
                <a:solidFill>
                  <a:schemeClr val="accent2"/>
                </a:solidFill>
                <a:latin typeface="仿宋_GB2312" pitchFamily="49" charset="-122"/>
                <a:ea typeface="仿宋_GB2312" pitchFamily="49" charset="-122"/>
              </a:rPr>
              <a:t>1) </a:t>
            </a:r>
            <a:r>
              <a:rPr lang="zh-CN" altLang="en-US" sz="2800" b="1">
                <a:solidFill>
                  <a:schemeClr val="accent2"/>
                </a:solidFill>
                <a:latin typeface="仿宋_GB2312" pitchFamily="49" charset="-122"/>
                <a:ea typeface="仿宋_GB2312" pitchFamily="49" charset="-122"/>
              </a:rPr>
              <a:t>系统目的</a:t>
            </a:r>
          </a:p>
          <a:p>
            <a:pPr>
              <a:lnSpc>
                <a:spcPct val="90000"/>
              </a:lnSpc>
              <a:buFontTx/>
              <a:buNone/>
            </a:pPr>
            <a:r>
              <a:rPr lang="zh-CN" altLang="en-US" sz="2400" b="1">
                <a:latin typeface="仿宋_GB2312" pitchFamily="49" charset="-122"/>
                <a:ea typeface="仿宋_GB2312" pitchFamily="49" charset="-122"/>
              </a:rPr>
              <a:t>    	指软件的整体目的，或高层的目标。这是进行软件开发的动机，但它们通常表达比较模糊。软件分析师需要仔细地评估这些目标的价值以及成本。应对系统的整体目标进行可行性研究。</a:t>
            </a:r>
          </a:p>
          <a:p>
            <a:pPr>
              <a:lnSpc>
                <a:spcPct val="90000"/>
              </a:lnSpc>
              <a:buFontTx/>
              <a:buNone/>
            </a:pPr>
            <a:endParaRPr lang="zh-CN" altLang="en-US" sz="1600" b="1">
              <a:latin typeface="仿宋_GB2312" pitchFamily="49" charset="-122"/>
              <a:ea typeface="仿宋_GB2312" pitchFamily="49" charset="-122"/>
            </a:endParaRPr>
          </a:p>
          <a:p>
            <a:pPr>
              <a:lnSpc>
                <a:spcPct val="90000"/>
              </a:lnSpc>
              <a:buFontTx/>
              <a:buNone/>
            </a:pPr>
            <a:r>
              <a:rPr lang="en-US" altLang="zh-CN" sz="2800" b="1">
                <a:solidFill>
                  <a:schemeClr val="accent2"/>
                </a:solidFill>
                <a:latin typeface="仿宋_GB2312" pitchFamily="49" charset="-122"/>
                <a:ea typeface="仿宋_GB2312" pitchFamily="49" charset="-122"/>
              </a:rPr>
              <a:t>2) </a:t>
            </a:r>
            <a:r>
              <a:rPr lang="zh-CN" altLang="en-US" sz="2800" b="1">
                <a:solidFill>
                  <a:schemeClr val="accent2"/>
                </a:solidFill>
                <a:latin typeface="仿宋_GB2312" pitchFamily="49" charset="-122"/>
                <a:ea typeface="仿宋_GB2312" pitchFamily="49" charset="-122"/>
              </a:rPr>
              <a:t>行业知识</a:t>
            </a:r>
          </a:p>
          <a:p>
            <a:pPr>
              <a:lnSpc>
                <a:spcPct val="90000"/>
              </a:lnSpc>
              <a:buFontTx/>
              <a:buNone/>
            </a:pPr>
            <a:r>
              <a:rPr lang="zh-CN" altLang="en-US" sz="2400" b="1">
                <a:latin typeface="仿宋_GB2312" pitchFamily="49" charset="-122"/>
                <a:ea typeface="仿宋_GB2312" pitchFamily="49" charset="-122"/>
              </a:rPr>
              <a:t>    	软件分析师需要获取业务领域内的相关知识。当需要发生矛盾时，软件分析师可以利用行业知识对各种需求进行权衡。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5186" name="Picture 2"/>
          <p:cNvPicPr>
            <a:picLocks noChangeAspect="1" noChangeArrowheads="1"/>
          </p:cNvPicPr>
          <p:nvPr/>
        </p:nvPicPr>
        <p:blipFill>
          <a:blip r:embed="rId2" cstate="print"/>
          <a:srcRect/>
          <a:stretch>
            <a:fillRect/>
          </a:stretch>
        </p:blipFill>
        <p:spPr bwMode="auto">
          <a:xfrm>
            <a:off x="0" y="1341438"/>
            <a:ext cx="9144000" cy="4994275"/>
          </a:xfrm>
          <a:prstGeom prst="rect">
            <a:avLst/>
          </a:prstGeom>
          <a:noFill/>
        </p:spPr>
      </p:pic>
      <p:sp>
        <p:nvSpPr>
          <p:cNvPr id="605187" name="Rectangle 3"/>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spcBef>
                <a:spcPct val="0"/>
              </a:spcBef>
            </a:pPr>
            <a:r>
              <a:rPr lang="zh-CN" altLang="en-US" sz="5000" dirty="0" smtClean="0">
                <a:solidFill>
                  <a:schemeClr val="tx2"/>
                </a:solidFill>
                <a:effectLst>
                  <a:outerShdw blurRad="38100" dist="38100" dir="2700000" algn="tl">
                    <a:srgbClr val="000000"/>
                  </a:outerShdw>
                </a:effectLst>
                <a:latin typeface="+mj-lt"/>
                <a:ea typeface="+mj-ea"/>
                <a:cs typeface="+mj-cs"/>
              </a:rPr>
              <a:t>需求分析</a:t>
            </a:r>
            <a:endParaRPr lang="zh-CN" altLang="en-US" sz="5000" dirty="0" smtClean="0">
              <a:solidFill>
                <a:schemeClr val="tx2"/>
              </a:solidFill>
              <a:effectLst>
                <a:outerShdw blurRad="38100" dist="38100" dir="2700000" algn="tl">
                  <a:srgbClr val="000000"/>
                </a:outerShdw>
              </a:effectLst>
              <a:latin typeface="+mj-lt"/>
              <a:ea typeface="+mj-ea"/>
              <a:cs typeface="+mj-cs"/>
              <a:sym typeface="Wingdings" pitchFamily="2" charset="2"/>
            </a:endParaRPr>
          </a:p>
        </p:txBody>
      </p:sp>
      <p:sp>
        <p:nvSpPr>
          <p:cNvPr id="605188" name="Rectangle 4"/>
          <p:cNvSpPr>
            <a:spLocks noGrp="1" noChangeArrowheads="1"/>
          </p:cNvSpPr>
          <p:nvPr>
            <p:ph type="body" idx="1"/>
          </p:nvPr>
        </p:nvSpPr>
        <p:spPr bwMode="auto">
          <a:xfrm>
            <a:off x="323850" y="1628775"/>
            <a:ext cx="8569325" cy="4175125"/>
          </a:xfrm>
          <a:noFill/>
          <a:ln cap="flat" algn="ctr">
            <a:miter lim="800000"/>
            <a:headEnd/>
            <a:tailEnd/>
          </a:ln>
        </p:spPr>
        <p:txBody>
          <a:bodyPr vert="horz" wrap="square" lIns="91440" tIns="45720" rIns="91440" bIns="45720" numCol="1" anchor="t" anchorCtr="0" compatLnSpc="1">
            <a:prstTxWarp prst="textNoShape">
              <a:avLst/>
            </a:prstTxWarp>
          </a:bodyPr>
          <a:lstStyle/>
          <a:p>
            <a:pPr>
              <a:buFontTx/>
              <a:buNone/>
            </a:pPr>
            <a:r>
              <a:rPr lang="en-US" altLang="zh-CN" sz="2400" b="1">
                <a:solidFill>
                  <a:schemeClr val="accent2"/>
                </a:solidFill>
                <a:latin typeface="仿宋_GB2312" pitchFamily="49" charset="-122"/>
                <a:ea typeface="仿宋_GB2312" pitchFamily="49" charset="-122"/>
              </a:rPr>
              <a:t>3) </a:t>
            </a:r>
            <a:r>
              <a:rPr lang="zh-CN" altLang="en-US" sz="2400" b="1">
                <a:solidFill>
                  <a:schemeClr val="accent2"/>
                </a:solidFill>
                <a:latin typeface="仿宋_GB2312" pitchFamily="49" charset="-122"/>
                <a:ea typeface="仿宋_GB2312" pitchFamily="49" charset="-122"/>
              </a:rPr>
              <a:t>软件涉众</a:t>
            </a:r>
          </a:p>
          <a:p>
            <a:pPr>
              <a:buFontTx/>
              <a:buNone/>
            </a:pPr>
            <a:r>
              <a:rPr lang="zh-CN" altLang="en-US" sz="2000" b="1">
                <a:latin typeface="仿宋_GB2312" pitchFamily="49" charset="-122"/>
                <a:ea typeface="仿宋_GB2312" pitchFamily="49" charset="-122"/>
              </a:rPr>
              <a:t>     	应充分考虑不同软件涉众的需求，如果只强调某一角色的需求，忽略其它角色的需求，往往将导致软件系统的失败。软件分析师应从不同涉众的角度去识别、表述他们需求。</a:t>
            </a:r>
          </a:p>
          <a:p>
            <a:pPr>
              <a:buFontTx/>
              <a:buNone/>
            </a:pPr>
            <a:r>
              <a:rPr lang="en-US" altLang="zh-CN" sz="2400" b="1">
                <a:solidFill>
                  <a:schemeClr val="accent2"/>
                </a:solidFill>
                <a:latin typeface="仿宋_GB2312" pitchFamily="49" charset="-122"/>
                <a:ea typeface="仿宋_GB2312" pitchFamily="49" charset="-122"/>
              </a:rPr>
              <a:t>4) </a:t>
            </a:r>
            <a:r>
              <a:rPr lang="zh-CN" altLang="en-US" sz="2400" b="1">
                <a:solidFill>
                  <a:schemeClr val="accent2"/>
                </a:solidFill>
                <a:latin typeface="仿宋_GB2312" pitchFamily="49" charset="-122"/>
                <a:ea typeface="仿宋_GB2312" pitchFamily="49" charset="-122"/>
              </a:rPr>
              <a:t>运行环境</a:t>
            </a:r>
          </a:p>
          <a:p>
            <a:pPr>
              <a:buFontTx/>
              <a:buNone/>
            </a:pPr>
            <a:r>
              <a:rPr lang="zh-CN" altLang="en-US" sz="2000" b="1">
                <a:latin typeface="仿宋_GB2312" pitchFamily="49" charset="-122"/>
                <a:ea typeface="仿宋_GB2312" pitchFamily="49" charset="-122"/>
              </a:rPr>
              <a:t>     	软件的运行环境包括地域限制，实时性要求和网络性能等。可行性和软件架构都依赖这些环境需求。</a:t>
            </a:r>
          </a:p>
          <a:p>
            <a:pPr>
              <a:buFontTx/>
              <a:buNone/>
            </a:pPr>
            <a:r>
              <a:rPr lang="en-US" altLang="zh-CN" sz="2400" b="1">
                <a:solidFill>
                  <a:schemeClr val="accent2"/>
                </a:solidFill>
                <a:latin typeface="仿宋_GB2312" pitchFamily="49" charset="-122"/>
                <a:ea typeface="仿宋_GB2312" pitchFamily="49" charset="-122"/>
              </a:rPr>
              <a:t>5) </a:t>
            </a:r>
            <a:r>
              <a:rPr lang="zh-CN" altLang="en-US" sz="2400" b="1">
                <a:solidFill>
                  <a:schemeClr val="accent2"/>
                </a:solidFill>
                <a:latin typeface="仿宋_GB2312" pitchFamily="49" charset="-122"/>
                <a:ea typeface="仿宋_GB2312" pitchFamily="49" charset="-122"/>
              </a:rPr>
              <a:t>组织环境</a:t>
            </a:r>
          </a:p>
          <a:p>
            <a:pPr>
              <a:buFontTx/>
              <a:buNone/>
            </a:pPr>
            <a:r>
              <a:rPr lang="zh-CN" altLang="en-US" sz="2000" b="1">
                <a:latin typeface="仿宋_GB2312" pitchFamily="49" charset="-122"/>
                <a:ea typeface="仿宋_GB2312" pitchFamily="49" charset="-122"/>
              </a:rPr>
              <a:t>     	软件作为一个组织的业务流程支持工具，受到组织结构、企业文化和内部政策的影响。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319463" y="1751013"/>
            <a:ext cx="2057400" cy="704850"/>
          </a:xfrm>
          <a:prstGeom prst="rect">
            <a:avLst/>
          </a:prstGeom>
          <a:noFill/>
          <a:ln w="57150">
            <a:solidFill>
              <a:schemeClr val="tx2"/>
            </a:solidFill>
            <a:miter lim="800000"/>
            <a:headEnd/>
            <a:tailEnd/>
          </a:ln>
          <a:effectLst/>
        </p:spPr>
        <p:txBody>
          <a:bodyPr>
            <a:spAutoFit/>
          </a:bodyPr>
          <a:lstStyle/>
          <a:p>
            <a:pPr algn="ctr" eaLnBrk="0" hangingPunct="0">
              <a:lnSpc>
                <a:spcPct val="130000"/>
              </a:lnSpc>
              <a:spcBef>
                <a:spcPct val="50000"/>
              </a:spcBef>
              <a:buFontTx/>
              <a:buNone/>
            </a:pPr>
            <a:r>
              <a:rPr lang="zh-CN" altLang="en-US" sz="2800">
                <a:latin typeface="华文新魏" pitchFamily="2" charset="-122"/>
                <a:ea typeface="华文新魏" pitchFamily="2" charset="-122"/>
              </a:rPr>
              <a:t>软 件需 求</a:t>
            </a:r>
          </a:p>
        </p:txBody>
      </p:sp>
      <p:grpSp>
        <p:nvGrpSpPr>
          <p:cNvPr id="2" name="Group 3"/>
          <p:cNvGrpSpPr>
            <a:grpSpLocks/>
          </p:cNvGrpSpPr>
          <p:nvPr/>
        </p:nvGrpSpPr>
        <p:grpSpPr bwMode="auto">
          <a:xfrm>
            <a:off x="1528763" y="2489200"/>
            <a:ext cx="5715000" cy="1492250"/>
            <a:chOff x="1152" y="992"/>
            <a:chExt cx="3600" cy="940"/>
          </a:xfrm>
        </p:grpSpPr>
        <p:grpSp>
          <p:nvGrpSpPr>
            <p:cNvPr id="3" name="Group 4"/>
            <p:cNvGrpSpPr>
              <a:grpSpLocks/>
            </p:cNvGrpSpPr>
            <p:nvPr/>
          </p:nvGrpSpPr>
          <p:grpSpPr bwMode="auto">
            <a:xfrm>
              <a:off x="1152" y="1488"/>
              <a:ext cx="3600" cy="444"/>
              <a:chOff x="1152" y="1488"/>
              <a:chExt cx="3600" cy="444"/>
            </a:xfrm>
          </p:grpSpPr>
          <p:sp>
            <p:nvSpPr>
              <p:cNvPr id="32773" name="Text Box 5"/>
              <p:cNvSpPr txBox="1">
                <a:spLocks noChangeArrowheads="1"/>
              </p:cNvSpPr>
              <p:nvPr/>
            </p:nvSpPr>
            <p:spPr bwMode="auto">
              <a:xfrm>
                <a:off x="1152" y="1488"/>
                <a:ext cx="1296" cy="444"/>
              </a:xfrm>
              <a:prstGeom prst="rect">
                <a:avLst/>
              </a:prstGeom>
              <a:noFill/>
              <a:ln w="57150">
                <a:solidFill>
                  <a:schemeClr val="tx2"/>
                </a:solidFill>
                <a:miter lim="800000"/>
                <a:headEnd/>
                <a:tailEnd/>
              </a:ln>
              <a:effectLst/>
            </p:spPr>
            <p:txBody>
              <a:bodyPr>
                <a:spAutoFit/>
              </a:bodyPr>
              <a:lstStyle/>
              <a:p>
                <a:pPr algn="ctr" eaLnBrk="0" hangingPunct="0">
                  <a:lnSpc>
                    <a:spcPct val="130000"/>
                  </a:lnSpc>
                  <a:spcBef>
                    <a:spcPct val="50000"/>
                  </a:spcBef>
                  <a:buFontTx/>
                  <a:buNone/>
                </a:pPr>
                <a:r>
                  <a:rPr lang="zh-CN" altLang="en-US" sz="2800">
                    <a:latin typeface="华文新魏" pitchFamily="2" charset="-122"/>
                    <a:ea typeface="华文新魏" pitchFamily="2" charset="-122"/>
                  </a:rPr>
                  <a:t>用 户需 求</a:t>
                </a:r>
              </a:p>
            </p:txBody>
          </p:sp>
          <p:sp>
            <p:nvSpPr>
              <p:cNvPr id="32774" name="Text Box 6"/>
              <p:cNvSpPr txBox="1">
                <a:spLocks noChangeArrowheads="1"/>
              </p:cNvSpPr>
              <p:nvPr/>
            </p:nvSpPr>
            <p:spPr bwMode="auto">
              <a:xfrm>
                <a:off x="3456" y="1488"/>
                <a:ext cx="1296" cy="444"/>
              </a:xfrm>
              <a:prstGeom prst="rect">
                <a:avLst/>
              </a:prstGeom>
              <a:noFill/>
              <a:ln w="57150">
                <a:solidFill>
                  <a:schemeClr val="tx2"/>
                </a:solidFill>
                <a:miter lim="800000"/>
                <a:headEnd/>
                <a:tailEnd/>
              </a:ln>
              <a:effectLst/>
            </p:spPr>
            <p:txBody>
              <a:bodyPr>
                <a:spAutoFit/>
              </a:bodyPr>
              <a:lstStyle/>
              <a:p>
                <a:pPr algn="ctr" eaLnBrk="0" hangingPunct="0">
                  <a:lnSpc>
                    <a:spcPct val="130000"/>
                  </a:lnSpc>
                  <a:spcBef>
                    <a:spcPct val="50000"/>
                  </a:spcBef>
                  <a:buFontTx/>
                  <a:buNone/>
                </a:pPr>
                <a:r>
                  <a:rPr lang="zh-CN" altLang="en-US" sz="2800">
                    <a:latin typeface="华文新魏" pitchFamily="2" charset="-122"/>
                    <a:ea typeface="华文新魏" pitchFamily="2" charset="-122"/>
                  </a:rPr>
                  <a:t>系 统需 求</a:t>
                </a:r>
              </a:p>
            </p:txBody>
          </p:sp>
        </p:grpSp>
        <p:grpSp>
          <p:nvGrpSpPr>
            <p:cNvPr id="4" name="Group 7"/>
            <p:cNvGrpSpPr>
              <a:grpSpLocks/>
            </p:cNvGrpSpPr>
            <p:nvPr/>
          </p:nvGrpSpPr>
          <p:grpSpPr bwMode="auto">
            <a:xfrm>
              <a:off x="1744" y="992"/>
              <a:ext cx="2400" cy="504"/>
              <a:chOff x="1744" y="992"/>
              <a:chExt cx="2400" cy="504"/>
            </a:xfrm>
          </p:grpSpPr>
          <p:sp>
            <p:nvSpPr>
              <p:cNvPr id="32776" name="Line 8"/>
              <p:cNvSpPr>
                <a:spLocks noChangeShapeType="1"/>
              </p:cNvSpPr>
              <p:nvPr/>
            </p:nvSpPr>
            <p:spPr bwMode="auto">
              <a:xfrm>
                <a:off x="2936" y="992"/>
                <a:ext cx="0" cy="240"/>
              </a:xfrm>
              <a:prstGeom prst="line">
                <a:avLst/>
              </a:prstGeom>
              <a:noFill/>
              <a:ln w="57150">
                <a:solidFill>
                  <a:schemeClr val="tx2"/>
                </a:solidFill>
                <a:round/>
                <a:headEnd/>
                <a:tailEnd/>
              </a:ln>
              <a:effectLst/>
            </p:spPr>
            <p:txBody>
              <a:bodyPr wrap="none" anchor="ctr"/>
              <a:lstStyle/>
              <a:p>
                <a:endParaRPr lang="zh-CN" altLang="en-US"/>
              </a:p>
            </p:txBody>
          </p:sp>
          <p:sp>
            <p:nvSpPr>
              <p:cNvPr id="32777" name="Line 9"/>
              <p:cNvSpPr>
                <a:spLocks noChangeShapeType="1"/>
              </p:cNvSpPr>
              <p:nvPr/>
            </p:nvSpPr>
            <p:spPr bwMode="auto">
              <a:xfrm>
                <a:off x="1760" y="1248"/>
                <a:ext cx="0" cy="240"/>
              </a:xfrm>
              <a:prstGeom prst="line">
                <a:avLst/>
              </a:prstGeom>
              <a:noFill/>
              <a:ln w="57150">
                <a:solidFill>
                  <a:schemeClr val="tx2"/>
                </a:solidFill>
                <a:round/>
                <a:headEnd/>
                <a:tailEnd/>
              </a:ln>
              <a:effectLst/>
            </p:spPr>
            <p:txBody>
              <a:bodyPr wrap="none" anchor="ctr"/>
              <a:lstStyle/>
              <a:p>
                <a:endParaRPr lang="zh-CN" altLang="en-US"/>
              </a:p>
            </p:txBody>
          </p:sp>
          <p:sp>
            <p:nvSpPr>
              <p:cNvPr id="32778" name="Line 10"/>
              <p:cNvSpPr>
                <a:spLocks noChangeShapeType="1"/>
              </p:cNvSpPr>
              <p:nvPr/>
            </p:nvSpPr>
            <p:spPr bwMode="auto">
              <a:xfrm>
                <a:off x="4128" y="1256"/>
                <a:ext cx="0" cy="240"/>
              </a:xfrm>
              <a:prstGeom prst="line">
                <a:avLst/>
              </a:prstGeom>
              <a:noFill/>
              <a:ln w="57150">
                <a:solidFill>
                  <a:schemeClr val="tx2"/>
                </a:solidFill>
                <a:round/>
                <a:headEnd/>
                <a:tailEnd/>
              </a:ln>
              <a:effectLst/>
            </p:spPr>
            <p:txBody>
              <a:bodyPr wrap="none" anchor="ctr"/>
              <a:lstStyle/>
              <a:p>
                <a:endParaRPr lang="zh-CN" altLang="en-US"/>
              </a:p>
            </p:txBody>
          </p:sp>
          <p:sp>
            <p:nvSpPr>
              <p:cNvPr id="32779" name="Line 11"/>
              <p:cNvSpPr>
                <a:spLocks noChangeShapeType="1"/>
              </p:cNvSpPr>
              <p:nvPr/>
            </p:nvSpPr>
            <p:spPr bwMode="auto">
              <a:xfrm>
                <a:off x="1744" y="1248"/>
                <a:ext cx="2400" cy="0"/>
              </a:xfrm>
              <a:prstGeom prst="line">
                <a:avLst/>
              </a:prstGeom>
              <a:noFill/>
              <a:ln w="57150">
                <a:solidFill>
                  <a:schemeClr val="tx2"/>
                </a:solidFill>
                <a:round/>
                <a:headEnd/>
                <a:tailEnd/>
              </a:ln>
              <a:effectLst/>
            </p:spPr>
            <p:txBody>
              <a:bodyPr wrap="none" anchor="ctr"/>
              <a:lstStyle/>
              <a:p>
                <a:endParaRPr lang="zh-CN" altLang="en-US"/>
              </a:p>
            </p:txBody>
          </p:sp>
        </p:grpSp>
      </p:grpSp>
      <p:grpSp>
        <p:nvGrpSpPr>
          <p:cNvPr id="5" name="Group 12"/>
          <p:cNvGrpSpPr>
            <a:grpSpLocks/>
          </p:cNvGrpSpPr>
          <p:nvPr/>
        </p:nvGrpSpPr>
        <p:grpSpPr bwMode="auto">
          <a:xfrm>
            <a:off x="4213225" y="3973513"/>
            <a:ext cx="3962400" cy="1660525"/>
            <a:chOff x="2654" y="2503"/>
            <a:chExt cx="2496" cy="1046"/>
          </a:xfrm>
        </p:grpSpPr>
        <p:sp>
          <p:nvSpPr>
            <p:cNvPr id="32781" name="Text Box 13"/>
            <p:cNvSpPr txBox="1">
              <a:spLocks noChangeArrowheads="1"/>
            </p:cNvSpPr>
            <p:nvPr/>
          </p:nvSpPr>
          <p:spPr bwMode="auto">
            <a:xfrm>
              <a:off x="2654" y="2916"/>
              <a:ext cx="672" cy="633"/>
            </a:xfrm>
            <a:prstGeom prst="rect">
              <a:avLst/>
            </a:prstGeom>
            <a:noFill/>
            <a:ln w="57150">
              <a:solidFill>
                <a:schemeClr val="tx2"/>
              </a:solidFill>
              <a:miter lim="800000"/>
              <a:headEnd/>
              <a:tailEnd/>
            </a:ln>
            <a:effectLst/>
          </p:spPr>
          <p:txBody>
            <a:bodyPr>
              <a:spAutoFit/>
            </a:bodyPr>
            <a:lstStyle/>
            <a:p>
              <a:pPr algn="ctr" eaLnBrk="0" hangingPunct="0">
                <a:spcBef>
                  <a:spcPct val="50000"/>
                </a:spcBef>
                <a:buFontTx/>
                <a:buNone/>
              </a:pPr>
              <a:r>
                <a:rPr lang="zh-CN" altLang="en-US" sz="2800">
                  <a:latin typeface="华文新魏" pitchFamily="2" charset="-122"/>
                  <a:ea typeface="华文新魏" pitchFamily="2" charset="-122"/>
                </a:rPr>
                <a:t>功能需求</a:t>
              </a:r>
            </a:p>
          </p:txBody>
        </p:sp>
        <p:sp>
          <p:nvSpPr>
            <p:cNvPr id="32782" name="Text Box 14"/>
            <p:cNvSpPr txBox="1">
              <a:spLocks noChangeArrowheads="1"/>
            </p:cNvSpPr>
            <p:nvPr/>
          </p:nvSpPr>
          <p:spPr bwMode="auto">
            <a:xfrm>
              <a:off x="3435" y="2907"/>
              <a:ext cx="923" cy="632"/>
            </a:xfrm>
            <a:prstGeom prst="rect">
              <a:avLst/>
            </a:prstGeom>
            <a:noFill/>
            <a:ln w="57150">
              <a:solidFill>
                <a:schemeClr val="tx2"/>
              </a:solidFill>
              <a:miter lim="800000"/>
              <a:headEnd/>
              <a:tailEnd/>
            </a:ln>
            <a:effectLst/>
          </p:spPr>
          <p:txBody>
            <a:bodyPr>
              <a:spAutoFit/>
            </a:bodyPr>
            <a:lstStyle/>
            <a:p>
              <a:pPr algn="ctr" eaLnBrk="0" hangingPunct="0">
                <a:spcBef>
                  <a:spcPct val="5000"/>
                </a:spcBef>
                <a:buFontTx/>
                <a:buNone/>
              </a:pPr>
              <a:r>
                <a:rPr lang="zh-CN" altLang="en-US" sz="2800" dirty="0">
                  <a:latin typeface="华文新魏" pitchFamily="2" charset="-122"/>
                  <a:ea typeface="华文新魏" pitchFamily="2" charset="-122"/>
                </a:rPr>
                <a:t>非功能需求</a:t>
              </a:r>
            </a:p>
          </p:txBody>
        </p:sp>
        <p:sp>
          <p:nvSpPr>
            <p:cNvPr id="32783" name="Text Box 15"/>
            <p:cNvSpPr txBox="1">
              <a:spLocks noChangeArrowheads="1"/>
            </p:cNvSpPr>
            <p:nvPr/>
          </p:nvSpPr>
          <p:spPr bwMode="auto">
            <a:xfrm>
              <a:off x="4478" y="2917"/>
              <a:ext cx="672" cy="632"/>
            </a:xfrm>
            <a:prstGeom prst="rect">
              <a:avLst/>
            </a:prstGeom>
            <a:noFill/>
            <a:ln w="57150">
              <a:solidFill>
                <a:schemeClr val="tx2"/>
              </a:solidFill>
              <a:miter lim="800000"/>
              <a:headEnd/>
              <a:tailEnd/>
            </a:ln>
            <a:effectLst/>
          </p:spPr>
          <p:txBody>
            <a:bodyPr>
              <a:spAutoFit/>
            </a:bodyPr>
            <a:lstStyle/>
            <a:p>
              <a:pPr algn="ctr" eaLnBrk="0" hangingPunct="0">
                <a:spcBef>
                  <a:spcPct val="50000"/>
                </a:spcBef>
                <a:buFontTx/>
                <a:buNone/>
              </a:pPr>
              <a:r>
                <a:rPr lang="zh-CN" altLang="en-US" sz="2800">
                  <a:latin typeface="华文新魏" pitchFamily="2" charset="-122"/>
                  <a:ea typeface="华文新魏" pitchFamily="2" charset="-122"/>
                </a:rPr>
                <a:t>领域需求</a:t>
              </a:r>
            </a:p>
          </p:txBody>
        </p:sp>
        <p:sp>
          <p:nvSpPr>
            <p:cNvPr id="32784" name="Line 16"/>
            <p:cNvSpPr>
              <a:spLocks noChangeShapeType="1"/>
            </p:cNvSpPr>
            <p:nvPr/>
          </p:nvSpPr>
          <p:spPr bwMode="auto">
            <a:xfrm>
              <a:off x="2974" y="2687"/>
              <a:ext cx="1864" cy="0"/>
            </a:xfrm>
            <a:prstGeom prst="line">
              <a:avLst/>
            </a:prstGeom>
            <a:noFill/>
            <a:ln w="57150">
              <a:solidFill>
                <a:schemeClr val="tx2"/>
              </a:solidFill>
              <a:round/>
              <a:headEnd/>
              <a:tailEnd/>
            </a:ln>
            <a:effectLst/>
          </p:spPr>
          <p:txBody>
            <a:bodyPr wrap="none" anchor="ctr"/>
            <a:lstStyle/>
            <a:p>
              <a:endParaRPr lang="zh-CN" altLang="en-US"/>
            </a:p>
          </p:txBody>
        </p:sp>
        <p:sp>
          <p:nvSpPr>
            <p:cNvPr id="32785" name="Line 17"/>
            <p:cNvSpPr>
              <a:spLocks noChangeShapeType="1"/>
            </p:cNvSpPr>
            <p:nvPr/>
          </p:nvSpPr>
          <p:spPr bwMode="auto">
            <a:xfrm>
              <a:off x="4822" y="2687"/>
              <a:ext cx="0" cy="229"/>
            </a:xfrm>
            <a:prstGeom prst="line">
              <a:avLst/>
            </a:prstGeom>
            <a:noFill/>
            <a:ln w="57150">
              <a:solidFill>
                <a:schemeClr val="tx2"/>
              </a:solidFill>
              <a:round/>
              <a:headEnd/>
              <a:tailEnd/>
            </a:ln>
            <a:effectLst/>
          </p:spPr>
          <p:txBody>
            <a:bodyPr wrap="none" anchor="ctr"/>
            <a:lstStyle/>
            <a:p>
              <a:endParaRPr lang="zh-CN" altLang="en-US"/>
            </a:p>
          </p:txBody>
        </p:sp>
        <p:sp>
          <p:nvSpPr>
            <p:cNvPr id="32786" name="Line 18"/>
            <p:cNvSpPr>
              <a:spLocks noChangeShapeType="1"/>
            </p:cNvSpPr>
            <p:nvPr/>
          </p:nvSpPr>
          <p:spPr bwMode="auto">
            <a:xfrm>
              <a:off x="2990" y="2687"/>
              <a:ext cx="0" cy="229"/>
            </a:xfrm>
            <a:prstGeom prst="line">
              <a:avLst/>
            </a:prstGeom>
            <a:noFill/>
            <a:ln w="57150">
              <a:solidFill>
                <a:schemeClr val="tx2"/>
              </a:solidFill>
              <a:round/>
              <a:headEnd/>
              <a:tailEnd/>
            </a:ln>
            <a:effectLst/>
          </p:spPr>
          <p:txBody>
            <a:bodyPr wrap="none" anchor="ctr"/>
            <a:lstStyle/>
            <a:p>
              <a:endParaRPr lang="zh-CN" altLang="en-US"/>
            </a:p>
          </p:txBody>
        </p:sp>
        <p:sp>
          <p:nvSpPr>
            <p:cNvPr id="32787" name="Line 19"/>
            <p:cNvSpPr>
              <a:spLocks noChangeShapeType="1"/>
            </p:cNvSpPr>
            <p:nvPr/>
          </p:nvSpPr>
          <p:spPr bwMode="auto">
            <a:xfrm>
              <a:off x="3902" y="2503"/>
              <a:ext cx="0" cy="406"/>
            </a:xfrm>
            <a:prstGeom prst="line">
              <a:avLst/>
            </a:prstGeom>
            <a:noFill/>
            <a:ln w="57150">
              <a:solidFill>
                <a:schemeClr val="tx2"/>
              </a:solidFill>
              <a:round/>
              <a:headEnd/>
              <a:tailEnd/>
            </a:ln>
            <a:effectLst/>
          </p:spPr>
          <p:txBody>
            <a:bodyPr wrap="none" anchor="ctr"/>
            <a:lstStyle/>
            <a:p>
              <a:endParaRPr lang="zh-CN" altLang="en-US"/>
            </a:p>
          </p:txBody>
        </p:sp>
      </p:grpSp>
      <p:grpSp>
        <p:nvGrpSpPr>
          <p:cNvPr id="6" name="Group 20"/>
          <p:cNvGrpSpPr>
            <a:grpSpLocks/>
          </p:cNvGrpSpPr>
          <p:nvPr/>
        </p:nvGrpSpPr>
        <p:grpSpPr bwMode="auto">
          <a:xfrm>
            <a:off x="1206500" y="3970338"/>
            <a:ext cx="2579688" cy="1566862"/>
            <a:chOff x="1040" y="1888"/>
            <a:chExt cx="1424" cy="1024"/>
          </a:xfrm>
        </p:grpSpPr>
        <p:sp>
          <p:nvSpPr>
            <p:cNvPr id="32789" name="Line 21"/>
            <p:cNvSpPr>
              <a:spLocks noChangeShapeType="1"/>
            </p:cNvSpPr>
            <p:nvPr/>
          </p:nvSpPr>
          <p:spPr bwMode="auto">
            <a:xfrm>
              <a:off x="1760" y="1888"/>
              <a:ext cx="0" cy="440"/>
            </a:xfrm>
            <a:prstGeom prst="line">
              <a:avLst/>
            </a:prstGeom>
            <a:noFill/>
            <a:ln w="57150">
              <a:solidFill>
                <a:schemeClr val="tx2"/>
              </a:solidFill>
              <a:miter lim="800000"/>
              <a:headEnd/>
              <a:tailEnd/>
            </a:ln>
            <a:effectLst/>
          </p:spPr>
          <p:txBody>
            <a:bodyPr wrap="none"/>
            <a:lstStyle/>
            <a:p>
              <a:endParaRPr lang="zh-CN" altLang="en-US"/>
            </a:p>
          </p:txBody>
        </p:sp>
        <p:sp>
          <p:nvSpPr>
            <p:cNvPr id="32790" name="Rectangle 22"/>
            <p:cNvSpPr>
              <a:spLocks noChangeArrowheads="1"/>
            </p:cNvSpPr>
            <p:nvPr/>
          </p:nvSpPr>
          <p:spPr bwMode="auto">
            <a:xfrm>
              <a:off x="1040" y="2312"/>
              <a:ext cx="1424" cy="600"/>
            </a:xfrm>
            <a:prstGeom prst="rect">
              <a:avLst/>
            </a:prstGeom>
            <a:noFill/>
            <a:ln w="57150">
              <a:solidFill>
                <a:schemeClr val="tx2"/>
              </a:solidFill>
              <a:miter lim="800000"/>
              <a:headEnd/>
              <a:tailEnd/>
            </a:ln>
            <a:effectLst/>
          </p:spPr>
          <p:txBody>
            <a:bodyPr wrap="none" anchor="ctr"/>
            <a:lstStyle/>
            <a:p>
              <a:pPr algn="ctr">
                <a:spcBef>
                  <a:spcPct val="0"/>
                </a:spcBef>
                <a:buFontTx/>
                <a:buNone/>
              </a:pPr>
              <a:r>
                <a:rPr lang="zh-CN" altLang="en-US" sz="2800">
                  <a:ea typeface="华文新魏" pitchFamily="2" charset="-122"/>
                </a:rPr>
                <a:t>由客户管理员、</a:t>
              </a:r>
            </a:p>
            <a:p>
              <a:pPr algn="ctr">
                <a:spcBef>
                  <a:spcPct val="0"/>
                </a:spcBef>
                <a:buFontTx/>
                <a:buNone/>
              </a:pPr>
              <a:r>
                <a:rPr lang="zh-CN" altLang="en-US" sz="2800">
                  <a:ea typeface="华文新魏" pitchFamily="2" charset="-122"/>
                </a:rPr>
                <a:t>用户等提出</a:t>
              </a:r>
            </a:p>
          </p:txBody>
        </p:sp>
      </p:grpSp>
      <p:sp>
        <p:nvSpPr>
          <p:cNvPr id="32791" name="Text Box 23"/>
          <p:cNvSpPr txBox="1">
            <a:spLocks noChangeArrowheads="1"/>
          </p:cNvSpPr>
          <p:nvPr/>
        </p:nvSpPr>
        <p:spPr bwMode="auto">
          <a:xfrm>
            <a:off x="2614613" y="5983288"/>
            <a:ext cx="3733800" cy="336550"/>
          </a:xfrm>
          <a:prstGeom prst="rect">
            <a:avLst/>
          </a:prstGeom>
          <a:noFill/>
          <a:ln w="9525">
            <a:noFill/>
            <a:miter lim="800000"/>
            <a:headEnd/>
            <a:tailEnd/>
          </a:ln>
          <a:effectLst/>
        </p:spPr>
        <p:txBody>
          <a:bodyPr>
            <a:spAutoFit/>
          </a:bodyPr>
          <a:lstStyle/>
          <a:p>
            <a:pPr algn="ctr">
              <a:spcBef>
                <a:spcPct val="50000"/>
              </a:spcBef>
              <a:buFontTx/>
              <a:buNone/>
            </a:pPr>
            <a:r>
              <a:rPr lang="zh-CN" altLang="en-US" sz="1600"/>
              <a:t>软件需求的内容</a:t>
            </a:r>
          </a:p>
        </p:txBody>
      </p:sp>
      <p:sp>
        <p:nvSpPr>
          <p:cNvPr id="32792" name="Oval 24">
            <a:hlinkClick r:id="" action="ppaction://hlinkshowjump?jump=previousslide"/>
          </p:cNvPr>
          <p:cNvSpPr>
            <a:spLocks noChangeArrowheads="1"/>
          </p:cNvSpPr>
          <p:nvPr/>
        </p:nvSpPr>
        <p:spPr bwMode="auto">
          <a:xfrm>
            <a:off x="6353175" y="6386513"/>
            <a:ext cx="747713" cy="323850"/>
          </a:xfrm>
          <a:prstGeom prst="ellipse">
            <a:avLst/>
          </a:prstGeom>
          <a:noFill/>
          <a:ln w="9525">
            <a:noFill/>
            <a:round/>
            <a:headEnd/>
            <a:tailEnd/>
          </a:ln>
          <a:effectLst/>
        </p:spPr>
        <p:txBody>
          <a:bodyPr wrap="none" anchor="ctr"/>
          <a:lstStyle/>
          <a:p>
            <a:endParaRPr lang="zh-CN" altLang="en-US"/>
          </a:p>
        </p:txBody>
      </p:sp>
      <p:sp>
        <p:nvSpPr>
          <p:cNvPr id="32793" name="Oval 25">
            <a:hlinkClick r:id="" action="ppaction://hlinkshowjump?jump=nextslide"/>
          </p:cNvPr>
          <p:cNvSpPr>
            <a:spLocks noChangeArrowheads="1"/>
          </p:cNvSpPr>
          <p:nvPr/>
        </p:nvSpPr>
        <p:spPr bwMode="auto">
          <a:xfrm>
            <a:off x="7219950" y="6391275"/>
            <a:ext cx="781050" cy="314325"/>
          </a:xfrm>
          <a:prstGeom prst="ellipse">
            <a:avLst/>
          </a:prstGeom>
          <a:noFill/>
          <a:ln w="9525">
            <a:noFill/>
            <a:round/>
            <a:headEnd/>
            <a:tailEnd/>
          </a:ln>
          <a:effectLst/>
        </p:spPr>
        <p:txBody>
          <a:bodyPr wrap="none" anchor="ctr"/>
          <a:lstStyle/>
          <a:p>
            <a:endParaRPr lang="zh-CN" altLang="en-US"/>
          </a:p>
        </p:txBody>
      </p:sp>
      <p:sp>
        <p:nvSpPr>
          <p:cNvPr id="32794" name="Oval 26">
            <a:hlinkClick r:id="" action="ppaction://hlinkshowjump?jump=firstslide"/>
          </p:cNvPr>
          <p:cNvSpPr>
            <a:spLocks noChangeArrowheads="1"/>
          </p:cNvSpPr>
          <p:nvPr/>
        </p:nvSpPr>
        <p:spPr bwMode="auto">
          <a:xfrm>
            <a:off x="8148638" y="6364288"/>
            <a:ext cx="781050" cy="314325"/>
          </a:xfrm>
          <a:prstGeom prst="ellipse">
            <a:avLst/>
          </a:prstGeom>
          <a:noFill/>
          <a:ln w="9525">
            <a:noFill/>
            <a:round/>
            <a:headEnd/>
            <a:tailEnd/>
          </a:ln>
          <a:effectLst/>
        </p:spPr>
        <p:txBody>
          <a:bodyPr wrap="none" anchor="ctr"/>
          <a:lstStyle/>
          <a:p>
            <a:endParaRPr lang="zh-CN" altLang="en-US"/>
          </a:p>
        </p:txBody>
      </p:sp>
      <p:sp>
        <p:nvSpPr>
          <p:cNvPr id="32795" name="Text Box 27"/>
          <p:cNvSpPr txBox="1">
            <a:spLocks noChangeArrowheads="1"/>
          </p:cNvSpPr>
          <p:nvPr/>
        </p:nvSpPr>
        <p:spPr bwMode="auto">
          <a:xfrm>
            <a:off x="595313" y="581025"/>
            <a:ext cx="8374062" cy="566738"/>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endParaRPr lang="zh-CN" altLang="en-US" sz="2400"/>
          </a:p>
        </p:txBody>
      </p:sp>
      <p:sp>
        <p:nvSpPr>
          <p:cNvPr id="32796" name="Text Box 28"/>
          <p:cNvSpPr txBox="1">
            <a:spLocks noChangeArrowheads="1"/>
          </p:cNvSpPr>
          <p:nvPr/>
        </p:nvSpPr>
        <p:spPr bwMode="auto">
          <a:xfrm>
            <a:off x="973138" y="581025"/>
            <a:ext cx="7518400" cy="579438"/>
          </a:xfrm>
          <a:prstGeom prst="rect">
            <a:avLst/>
          </a:prstGeom>
          <a:noFill/>
          <a:ln w="9525" algn="ctr">
            <a:noFill/>
            <a:miter lim="800000"/>
            <a:headEnd/>
            <a:tailEnd type="none" w="sm" len="med"/>
          </a:ln>
          <a:effectLst>
            <a:outerShdw dist="35921" dir="2700000" algn="ctr" rotWithShape="0">
              <a:srgbClr val="000099"/>
            </a:outerShdw>
          </a:effectLst>
        </p:spPr>
        <p:txBody>
          <a:bodyPr anchor="ctr"/>
          <a:lstStyle/>
          <a:p>
            <a:pPr algn="ctr">
              <a:spcBef>
                <a:spcPct val="0"/>
              </a:spcBef>
              <a:buFontTx/>
              <a:buNone/>
            </a:pPr>
            <a:r>
              <a:rPr lang="en-US" altLang="zh-CN" sz="4400">
                <a:solidFill>
                  <a:schemeClr val="tx2"/>
                </a:solidFill>
                <a:effectLst>
                  <a:outerShdw blurRad="38100" dist="38100" dir="2700000" algn="tl">
                    <a:srgbClr val="000000"/>
                  </a:outerShdw>
                </a:effectLst>
              </a:rPr>
              <a:t>2.1.1  </a:t>
            </a:r>
            <a:r>
              <a:rPr lang="zh-CN" altLang="en-US" sz="4400">
                <a:solidFill>
                  <a:schemeClr val="tx2"/>
                </a:solidFill>
                <a:effectLst>
                  <a:outerShdw blurRad="38100" dist="38100" dir="2700000" algn="tl">
                    <a:srgbClr val="000000"/>
                  </a:outerShdw>
                </a:effectLst>
              </a:rPr>
              <a:t>软件需求内容</a:t>
            </a:r>
          </a:p>
        </p:txBody>
      </p:sp>
      <p:sp>
        <p:nvSpPr>
          <p:cNvPr id="32797" name="AutoShape 29"/>
          <p:cNvSpPr>
            <a:spLocks noChangeArrowheads="1"/>
          </p:cNvSpPr>
          <p:nvPr/>
        </p:nvSpPr>
        <p:spPr bwMode="auto">
          <a:xfrm>
            <a:off x="3917950" y="3352800"/>
            <a:ext cx="1082675" cy="414338"/>
          </a:xfrm>
          <a:prstGeom prst="rightArrow">
            <a:avLst>
              <a:gd name="adj1" fmla="val 50000"/>
              <a:gd name="adj2" fmla="val 65326"/>
            </a:avLst>
          </a:prstGeom>
          <a:solidFill>
            <a:schemeClr val="accent1"/>
          </a:solidFill>
          <a:ln w="28575">
            <a:solidFill>
              <a:schemeClr val="tx1"/>
            </a:solidFill>
            <a:miter lim="800000"/>
            <a:headEnd/>
            <a:tailEnd type="none" w="sm" len="me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wipe(up)">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97"/>
                                        </p:tgtEl>
                                        <p:attrNameLst>
                                          <p:attrName>style.visibility</p:attrName>
                                        </p:attrNameLst>
                                      </p:cBhvr>
                                      <p:to>
                                        <p:strVal val="visible"/>
                                      </p:to>
                                    </p:set>
                                    <p:animEffect transition="in" filter="wipe(left)">
                                      <p:cBhvr>
                                        <p:cTn id="27" dur="2000"/>
                                        <p:tgtEl>
                                          <p:spTgt spid="32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autoUpdateAnimBg="0"/>
      <p:bldP spid="3279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3275013" y="4891088"/>
            <a:ext cx="184150" cy="647700"/>
          </a:xfrm>
          <a:prstGeom prst="rect">
            <a:avLst/>
          </a:prstGeom>
          <a:noFill/>
          <a:ln w="28575">
            <a:noFill/>
            <a:miter lim="800000"/>
            <a:headEnd/>
            <a:tailEnd type="none" w="sm" len="med"/>
          </a:ln>
          <a:effectLst/>
        </p:spPr>
        <p:txBody>
          <a:bodyPr wrap="none">
            <a:spAutoFit/>
          </a:bodyPr>
          <a:lstStyle/>
          <a:p>
            <a:pPr algn="ctr" eaLnBrk="0" hangingPunct="0">
              <a:lnSpc>
                <a:spcPct val="130000"/>
              </a:lnSpc>
              <a:buFontTx/>
              <a:buNone/>
            </a:pPr>
            <a:endParaRPr lang="zh-CN" altLang="en-US" sz="2800">
              <a:effectLst>
                <a:outerShdw blurRad="38100" dist="38100" dir="2700000" algn="tl">
                  <a:srgbClr val="000000"/>
                </a:outerShdw>
              </a:effectLst>
              <a:ea typeface="楷体_GB2312" pitchFamily="49" charset="-122"/>
            </a:endParaRPr>
          </a:p>
        </p:txBody>
      </p:sp>
      <p:sp>
        <p:nvSpPr>
          <p:cNvPr id="33796" name="Text Box 4"/>
          <p:cNvSpPr txBox="1">
            <a:spLocks noChangeArrowheads="1"/>
          </p:cNvSpPr>
          <p:nvPr/>
        </p:nvSpPr>
        <p:spPr bwMode="auto">
          <a:xfrm>
            <a:off x="855663" y="4456113"/>
            <a:ext cx="7735887" cy="1073150"/>
          </a:xfrm>
          <a:prstGeom prst="rect">
            <a:avLst/>
          </a:prstGeom>
          <a:noFill/>
          <a:ln w="28575">
            <a:noFill/>
            <a:miter lim="800000"/>
            <a:headEnd/>
            <a:tailEnd type="none" w="sm" len="med"/>
          </a:ln>
          <a:effectLst/>
        </p:spPr>
        <p:txBody>
          <a:bodyPr>
            <a:spAutoFit/>
          </a:bodyPr>
          <a:lstStyle/>
          <a:p>
            <a:pPr algn="ctr" eaLnBrk="0" hangingPunct="0">
              <a:lnSpc>
                <a:spcPct val="105000"/>
              </a:lnSpc>
              <a:buFontTx/>
              <a:buNone/>
            </a:pPr>
            <a:endParaRPr lang="zh-CN" altLang="en-US" sz="2800">
              <a:solidFill>
                <a:schemeClr val="tx2"/>
              </a:solidFill>
              <a:effectLst>
                <a:outerShdw blurRad="38100" dist="38100" dir="2700000" algn="tl">
                  <a:srgbClr val="000000"/>
                </a:outerShdw>
              </a:effectLst>
              <a:ea typeface="楷体_GB2312" pitchFamily="49" charset="-122"/>
            </a:endParaRPr>
          </a:p>
          <a:p>
            <a:pPr eaLnBrk="0" hangingPunct="0">
              <a:lnSpc>
                <a:spcPct val="105000"/>
              </a:lnSpc>
              <a:buFontTx/>
              <a:buNone/>
            </a:pPr>
            <a:r>
              <a:rPr lang="zh-CN" altLang="en-US" sz="2800">
                <a:effectLst>
                  <a:outerShdw blurRad="38100" dist="38100" dir="2700000" algn="tl">
                    <a:srgbClr val="000000"/>
                  </a:outerShdw>
                </a:effectLst>
                <a:ea typeface="楷体_GB2312" pitchFamily="49" charset="-122"/>
              </a:rPr>
              <a:t>        </a:t>
            </a:r>
          </a:p>
        </p:txBody>
      </p:sp>
      <p:sp>
        <p:nvSpPr>
          <p:cNvPr id="33797" name="Text Box 5"/>
          <p:cNvSpPr txBox="1">
            <a:spLocks noChangeArrowheads="1"/>
          </p:cNvSpPr>
          <p:nvPr/>
        </p:nvSpPr>
        <p:spPr bwMode="auto">
          <a:xfrm>
            <a:off x="973138" y="406400"/>
            <a:ext cx="7518400" cy="579438"/>
          </a:xfrm>
          <a:prstGeom prst="rect">
            <a:avLst/>
          </a:prstGeom>
          <a:noFill/>
          <a:ln w="9525" algn="ctr">
            <a:noFill/>
            <a:miter lim="800000"/>
            <a:headEnd/>
            <a:tailEnd type="none" w="sm" len="med"/>
          </a:ln>
          <a:effectLst>
            <a:outerShdw dist="35921" dir="2700000" algn="ctr" rotWithShape="0">
              <a:srgbClr val="000099"/>
            </a:outerShdw>
          </a:effectLst>
        </p:spPr>
        <p:txBody>
          <a:bodyPr anchor="ctr"/>
          <a:lstStyle/>
          <a:p>
            <a:pPr algn="ctr">
              <a:spcBef>
                <a:spcPct val="0"/>
              </a:spcBef>
              <a:buFontTx/>
              <a:buNone/>
            </a:pPr>
            <a:r>
              <a:rPr lang="zh-CN" altLang="en-US" sz="4400">
                <a:solidFill>
                  <a:schemeClr val="tx2"/>
                </a:solidFill>
                <a:effectLst>
                  <a:outerShdw blurRad="38100" dist="38100" dir="2700000" algn="tl">
                    <a:srgbClr val="000000"/>
                  </a:outerShdw>
                </a:effectLst>
              </a:rPr>
              <a:t>功能需求</a:t>
            </a:r>
          </a:p>
        </p:txBody>
      </p:sp>
      <p:sp>
        <p:nvSpPr>
          <p:cNvPr id="6" name="Text Box 2"/>
          <p:cNvSpPr txBox="1">
            <a:spLocks noChangeArrowheads="1"/>
          </p:cNvSpPr>
          <p:nvPr/>
        </p:nvSpPr>
        <p:spPr bwMode="auto">
          <a:xfrm>
            <a:off x="625475" y="1174750"/>
            <a:ext cx="8228013" cy="4819650"/>
          </a:xfrm>
          <a:prstGeom prst="rect">
            <a:avLst/>
          </a:prstGeom>
          <a:noFill/>
          <a:ln w="9525" algn="ctr">
            <a:noFill/>
            <a:miter lim="800000"/>
            <a:headEnd/>
            <a:tailEnd type="none" w="sm" len="med"/>
          </a:ln>
          <a:effectLst/>
        </p:spPr>
        <p:txBody>
          <a:bodyPr anchor="ctr"/>
          <a:lstStyle/>
          <a:p>
            <a:pPr>
              <a:lnSpc>
                <a:spcPct val="160000"/>
              </a:lnSpc>
              <a:spcBef>
                <a:spcPct val="0"/>
              </a:spcBef>
              <a:buFont typeface="Wingdings" pitchFamily="2" charset="2"/>
              <a:buChar char="u"/>
            </a:pPr>
            <a:r>
              <a:rPr lang="zh-CN" altLang="en-US" sz="2800" dirty="0">
                <a:ea typeface="楷体_GB2312" pitchFamily="49" charset="-122"/>
              </a:rPr>
              <a:t>它是对系统应该提供的服务、功能以及系统在特定条件下的</a:t>
            </a:r>
            <a:r>
              <a:rPr lang="zh-CN" altLang="en-US" sz="2800" dirty="0">
                <a:solidFill>
                  <a:srgbClr val="FF0000"/>
                </a:solidFill>
                <a:ea typeface="楷体_GB2312" pitchFamily="49" charset="-122"/>
              </a:rPr>
              <a:t>行为</a:t>
            </a:r>
            <a:r>
              <a:rPr lang="zh-CN" altLang="en-US" sz="2800" dirty="0">
                <a:ea typeface="楷体_GB2312" pitchFamily="49" charset="-122"/>
              </a:rPr>
              <a:t>的描述。</a:t>
            </a:r>
          </a:p>
          <a:p>
            <a:pPr>
              <a:lnSpc>
                <a:spcPct val="160000"/>
              </a:lnSpc>
              <a:spcBef>
                <a:spcPct val="0"/>
              </a:spcBef>
              <a:buFont typeface="Wingdings" pitchFamily="2" charset="2"/>
              <a:buChar char="u"/>
            </a:pPr>
            <a:r>
              <a:rPr lang="zh-CN" altLang="en-US" sz="2800" dirty="0">
                <a:ea typeface="楷体_GB2312" pitchFamily="49" charset="-122"/>
              </a:rPr>
              <a:t>它与软件系统的类型、使用系统的用户等相关，有时需要详细描述系统的功能、输入</a:t>
            </a:r>
            <a:r>
              <a:rPr lang="en-US" altLang="zh-CN" sz="2800" dirty="0">
                <a:ea typeface="楷体_GB2312" pitchFamily="49" charset="-122"/>
              </a:rPr>
              <a:t>/</a:t>
            </a:r>
            <a:r>
              <a:rPr lang="zh-CN" altLang="en-US" sz="2800" dirty="0">
                <a:ea typeface="楷体_GB2312" pitchFamily="49" charset="-122"/>
              </a:rPr>
              <a:t>输出、异常等。</a:t>
            </a:r>
          </a:p>
          <a:p>
            <a:pPr>
              <a:lnSpc>
                <a:spcPct val="160000"/>
              </a:lnSpc>
              <a:spcBef>
                <a:spcPct val="0"/>
              </a:spcBef>
              <a:buFont typeface="Wingdings" pitchFamily="2" charset="2"/>
              <a:buChar char="u"/>
            </a:pPr>
            <a:r>
              <a:rPr lang="zh-CN" altLang="en-US" sz="2800" dirty="0">
                <a:ea typeface="楷体_GB2312" pitchFamily="49" charset="-122"/>
              </a:rPr>
              <a:t>有时还需要申明系统不应该做什么。</a:t>
            </a:r>
            <a:r>
              <a:rPr lang="zh-CN" altLang="en-US" sz="2800" b="0" dirty="0">
                <a:solidFill>
                  <a:schemeClr val="tx2"/>
                </a:solidFill>
                <a:latin typeface="华文行楷" pitchFamily="2" charset="-122"/>
                <a:ea typeface="华文行楷"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1000"/>
                                        <p:tgtEl>
                                          <p:spTgt spid="6">
                                            <p:txEl>
                                              <p:pRg st="1" end="1"/>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a:grpSpLocks/>
          </p:cNvGrpSpPr>
          <p:nvPr/>
        </p:nvGrpSpPr>
        <p:grpSpPr bwMode="auto">
          <a:xfrm>
            <a:off x="285750" y="404813"/>
            <a:ext cx="8674100" cy="5475287"/>
            <a:chOff x="180" y="255"/>
            <a:chExt cx="5464" cy="3449"/>
          </a:xfrm>
        </p:grpSpPr>
        <p:sp>
          <p:nvSpPr>
            <p:cNvPr id="34819" name="Text Box 3"/>
            <p:cNvSpPr txBox="1">
              <a:spLocks noChangeArrowheads="1"/>
            </p:cNvSpPr>
            <p:nvPr/>
          </p:nvSpPr>
          <p:spPr bwMode="auto">
            <a:xfrm>
              <a:off x="2381" y="255"/>
              <a:ext cx="1452" cy="357"/>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lnSpc>
                  <a:spcPct val="110000"/>
                </a:lnSpc>
                <a:spcBef>
                  <a:spcPct val="30000"/>
                </a:spcBef>
                <a:spcAft>
                  <a:spcPct val="30000"/>
                </a:spcAft>
                <a:buFontTx/>
                <a:buNone/>
              </a:pPr>
              <a:r>
                <a:rPr lang="zh-CN" altLang="en-US" sz="2800" dirty="0">
                  <a:solidFill>
                    <a:schemeClr val="bg1"/>
                  </a:solidFill>
                  <a:ea typeface="华文新魏" pitchFamily="2" charset="-122"/>
                </a:rPr>
                <a:t>非功能需求</a:t>
              </a:r>
            </a:p>
          </p:txBody>
        </p:sp>
        <p:sp>
          <p:nvSpPr>
            <p:cNvPr id="34820" name="Text Box 4"/>
            <p:cNvSpPr txBox="1">
              <a:spLocks noChangeArrowheads="1"/>
            </p:cNvSpPr>
            <p:nvPr/>
          </p:nvSpPr>
          <p:spPr bwMode="auto">
            <a:xfrm>
              <a:off x="1020" y="1100"/>
              <a:ext cx="942" cy="329"/>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lnSpc>
                  <a:spcPct val="110000"/>
                </a:lnSpc>
                <a:spcBef>
                  <a:spcPct val="30000"/>
                </a:spcBef>
                <a:spcAft>
                  <a:spcPct val="30000"/>
                </a:spcAft>
                <a:buFontTx/>
                <a:buNone/>
              </a:pPr>
              <a:r>
                <a:rPr lang="zh-CN" altLang="en-US" sz="2400">
                  <a:solidFill>
                    <a:schemeClr val="bg2"/>
                  </a:solidFill>
                </a:rPr>
                <a:t>产品需求</a:t>
              </a:r>
            </a:p>
          </p:txBody>
        </p:sp>
        <p:sp>
          <p:nvSpPr>
            <p:cNvPr id="34821" name="Text Box 5"/>
            <p:cNvSpPr txBox="1">
              <a:spLocks noChangeArrowheads="1"/>
            </p:cNvSpPr>
            <p:nvPr/>
          </p:nvSpPr>
          <p:spPr bwMode="auto">
            <a:xfrm>
              <a:off x="2631" y="1091"/>
              <a:ext cx="979" cy="329"/>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lnSpc>
                  <a:spcPct val="110000"/>
                </a:lnSpc>
                <a:spcBef>
                  <a:spcPct val="30000"/>
                </a:spcBef>
                <a:spcAft>
                  <a:spcPct val="30000"/>
                </a:spcAft>
                <a:buFontTx/>
                <a:buNone/>
              </a:pPr>
              <a:r>
                <a:rPr lang="zh-CN" altLang="en-US" sz="2400">
                  <a:solidFill>
                    <a:schemeClr val="bg2"/>
                  </a:solidFill>
                </a:rPr>
                <a:t>机构需求</a:t>
              </a:r>
            </a:p>
          </p:txBody>
        </p:sp>
        <p:sp>
          <p:nvSpPr>
            <p:cNvPr id="34822" name="Text Box 6"/>
            <p:cNvSpPr txBox="1">
              <a:spLocks noChangeArrowheads="1"/>
            </p:cNvSpPr>
            <p:nvPr/>
          </p:nvSpPr>
          <p:spPr bwMode="auto">
            <a:xfrm>
              <a:off x="4254" y="1091"/>
              <a:ext cx="961" cy="329"/>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lnSpc>
                  <a:spcPct val="110000"/>
                </a:lnSpc>
                <a:spcBef>
                  <a:spcPct val="30000"/>
                </a:spcBef>
                <a:spcAft>
                  <a:spcPct val="30000"/>
                </a:spcAft>
                <a:buFontTx/>
                <a:buNone/>
              </a:pPr>
              <a:r>
                <a:rPr lang="zh-CN" altLang="en-US" sz="2400">
                  <a:solidFill>
                    <a:schemeClr val="bg2"/>
                  </a:solidFill>
                </a:rPr>
                <a:t>外部需求</a:t>
              </a:r>
            </a:p>
          </p:txBody>
        </p:sp>
        <p:sp>
          <p:nvSpPr>
            <p:cNvPr id="34824" name="Line 8"/>
            <p:cNvSpPr>
              <a:spLocks noChangeShapeType="1"/>
            </p:cNvSpPr>
            <p:nvPr/>
          </p:nvSpPr>
          <p:spPr bwMode="auto">
            <a:xfrm>
              <a:off x="3134" y="728"/>
              <a:ext cx="0" cy="348"/>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25" name="Line 9"/>
            <p:cNvSpPr>
              <a:spLocks noChangeShapeType="1"/>
            </p:cNvSpPr>
            <p:nvPr/>
          </p:nvSpPr>
          <p:spPr bwMode="auto">
            <a:xfrm flipV="1">
              <a:off x="1435" y="875"/>
              <a:ext cx="3346" cy="9"/>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26" name="Line 10"/>
            <p:cNvSpPr>
              <a:spLocks noChangeShapeType="1"/>
            </p:cNvSpPr>
            <p:nvPr/>
          </p:nvSpPr>
          <p:spPr bwMode="auto">
            <a:xfrm>
              <a:off x="1435" y="875"/>
              <a:ext cx="0" cy="228"/>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27" name="Line 11"/>
            <p:cNvSpPr>
              <a:spLocks noChangeShapeType="1"/>
            </p:cNvSpPr>
            <p:nvPr/>
          </p:nvSpPr>
          <p:spPr bwMode="auto">
            <a:xfrm>
              <a:off x="4770" y="875"/>
              <a:ext cx="0" cy="237"/>
            </a:xfrm>
            <a:prstGeom prst="line">
              <a:avLst/>
            </a:prstGeom>
            <a:noFill/>
            <a:ln w="28575">
              <a:solidFill>
                <a:schemeClr val="tx1"/>
              </a:solidFill>
              <a:round/>
              <a:headEnd/>
              <a:tailEnd type="none" w="sm" len="med"/>
            </a:ln>
            <a:effectLst/>
          </p:spPr>
          <p:txBody>
            <a:bodyPr wrap="none" anchor="ctr"/>
            <a:lstStyle/>
            <a:p>
              <a:endParaRPr lang="zh-CN" altLang="en-US"/>
            </a:p>
          </p:txBody>
        </p:sp>
        <p:grpSp>
          <p:nvGrpSpPr>
            <p:cNvPr id="3" name="Group 12"/>
            <p:cNvGrpSpPr>
              <a:grpSpLocks/>
            </p:cNvGrpSpPr>
            <p:nvPr/>
          </p:nvGrpSpPr>
          <p:grpSpPr bwMode="auto">
            <a:xfrm>
              <a:off x="3440" y="1390"/>
              <a:ext cx="2140" cy="862"/>
              <a:chOff x="3440" y="1390"/>
              <a:chExt cx="2140" cy="862"/>
            </a:xfrm>
          </p:grpSpPr>
          <p:sp>
            <p:nvSpPr>
              <p:cNvPr id="34829" name="Text Box 13"/>
              <p:cNvSpPr txBox="1">
                <a:spLocks noChangeArrowheads="1"/>
              </p:cNvSpPr>
              <p:nvPr/>
            </p:nvSpPr>
            <p:spPr bwMode="auto">
              <a:xfrm>
                <a:off x="3440"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互操作</a:t>
                </a:r>
              </a:p>
              <a:p>
                <a:pPr algn="ctr" eaLnBrk="0" hangingPunct="0">
                  <a:spcBef>
                    <a:spcPct val="0"/>
                  </a:spcBef>
                  <a:buFontTx/>
                  <a:buNone/>
                </a:pPr>
                <a:r>
                  <a:rPr lang="zh-CN" altLang="en-US" sz="2000">
                    <a:solidFill>
                      <a:schemeClr val="bg2"/>
                    </a:solidFill>
                  </a:rPr>
                  <a:t>需求</a:t>
                </a:r>
              </a:p>
            </p:txBody>
          </p:sp>
          <p:sp>
            <p:nvSpPr>
              <p:cNvPr id="34830" name="Text Box 14"/>
              <p:cNvSpPr txBox="1">
                <a:spLocks noChangeArrowheads="1"/>
              </p:cNvSpPr>
              <p:nvPr/>
            </p:nvSpPr>
            <p:spPr bwMode="auto">
              <a:xfrm>
                <a:off x="4189"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道德</a:t>
                </a:r>
              </a:p>
              <a:p>
                <a:pPr algn="ctr" eaLnBrk="0" hangingPunct="0">
                  <a:spcBef>
                    <a:spcPct val="0"/>
                  </a:spcBef>
                  <a:buFontTx/>
                  <a:buNone/>
                </a:pPr>
                <a:r>
                  <a:rPr lang="zh-CN" altLang="en-US" sz="2000">
                    <a:solidFill>
                      <a:schemeClr val="bg2"/>
                    </a:solidFill>
                  </a:rPr>
                  <a:t>需求</a:t>
                </a:r>
              </a:p>
            </p:txBody>
          </p:sp>
          <p:sp>
            <p:nvSpPr>
              <p:cNvPr id="34831" name="Text Box 15"/>
              <p:cNvSpPr txBox="1">
                <a:spLocks noChangeArrowheads="1"/>
              </p:cNvSpPr>
              <p:nvPr/>
            </p:nvSpPr>
            <p:spPr bwMode="auto">
              <a:xfrm>
                <a:off x="4929"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立法</a:t>
                </a:r>
              </a:p>
              <a:p>
                <a:pPr algn="ctr" eaLnBrk="0" hangingPunct="0">
                  <a:spcBef>
                    <a:spcPct val="0"/>
                  </a:spcBef>
                  <a:buFontTx/>
                  <a:buNone/>
                </a:pPr>
                <a:r>
                  <a:rPr lang="zh-CN" altLang="en-US" sz="2000">
                    <a:solidFill>
                      <a:schemeClr val="bg2"/>
                    </a:solidFill>
                  </a:rPr>
                  <a:t>需求</a:t>
                </a:r>
              </a:p>
            </p:txBody>
          </p:sp>
          <p:sp>
            <p:nvSpPr>
              <p:cNvPr id="34832" name="Line 16"/>
              <p:cNvSpPr>
                <a:spLocks noChangeShapeType="1"/>
              </p:cNvSpPr>
              <p:nvPr/>
            </p:nvSpPr>
            <p:spPr bwMode="auto">
              <a:xfrm>
                <a:off x="4773" y="1390"/>
                <a:ext cx="0" cy="128"/>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33" name="Line 17"/>
              <p:cNvSpPr>
                <a:spLocks noChangeShapeType="1"/>
              </p:cNvSpPr>
              <p:nvPr/>
            </p:nvSpPr>
            <p:spPr bwMode="auto">
              <a:xfrm>
                <a:off x="3785" y="1509"/>
                <a:ext cx="1481" cy="0"/>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34" name="Line 18"/>
              <p:cNvSpPr>
                <a:spLocks noChangeShapeType="1"/>
              </p:cNvSpPr>
              <p:nvPr/>
            </p:nvSpPr>
            <p:spPr bwMode="auto">
              <a:xfrm>
                <a:off x="3785" y="1509"/>
                <a:ext cx="0" cy="292"/>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35" name="Line 19"/>
              <p:cNvSpPr>
                <a:spLocks noChangeShapeType="1"/>
              </p:cNvSpPr>
              <p:nvPr/>
            </p:nvSpPr>
            <p:spPr bwMode="auto">
              <a:xfrm>
                <a:off x="4526" y="1499"/>
                <a:ext cx="0" cy="293"/>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36" name="Line 20"/>
              <p:cNvSpPr>
                <a:spLocks noChangeShapeType="1"/>
              </p:cNvSpPr>
              <p:nvPr/>
            </p:nvSpPr>
            <p:spPr bwMode="auto">
              <a:xfrm>
                <a:off x="5266" y="1509"/>
                <a:ext cx="0" cy="283"/>
              </a:xfrm>
              <a:prstGeom prst="line">
                <a:avLst/>
              </a:prstGeom>
              <a:noFill/>
              <a:ln w="28575">
                <a:solidFill>
                  <a:schemeClr val="tx1"/>
                </a:solidFill>
                <a:round/>
                <a:headEnd/>
                <a:tailEnd type="none" w="sm" len="med"/>
              </a:ln>
              <a:effectLst/>
            </p:spPr>
            <p:txBody>
              <a:bodyPr wrap="none" anchor="ctr"/>
              <a:lstStyle/>
              <a:p>
                <a:endParaRPr lang="zh-CN" altLang="en-US"/>
              </a:p>
            </p:txBody>
          </p:sp>
        </p:grpSp>
        <p:grpSp>
          <p:nvGrpSpPr>
            <p:cNvPr id="4" name="Group 21"/>
            <p:cNvGrpSpPr>
              <a:grpSpLocks/>
            </p:cNvGrpSpPr>
            <p:nvPr/>
          </p:nvGrpSpPr>
          <p:grpSpPr bwMode="auto">
            <a:xfrm>
              <a:off x="434" y="2258"/>
              <a:ext cx="1407" cy="1433"/>
              <a:chOff x="434" y="2258"/>
              <a:chExt cx="1407" cy="1433"/>
            </a:xfrm>
          </p:grpSpPr>
          <p:sp>
            <p:nvSpPr>
              <p:cNvPr id="34838" name="Text Box 22"/>
              <p:cNvSpPr txBox="1">
                <a:spLocks noChangeArrowheads="1"/>
              </p:cNvSpPr>
              <p:nvPr/>
            </p:nvSpPr>
            <p:spPr bwMode="auto">
              <a:xfrm>
                <a:off x="434" y="3231"/>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性能</a:t>
                </a:r>
              </a:p>
              <a:p>
                <a:pPr algn="ctr" eaLnBrk="0" hangingPunct="0">
                  <a:spcBef>
                    <a:spcPct val="0"/>
                  </a:spcBef>
                  <a:buFontTx/>
                  <a:buNone/>
                </a:pPr>
                <a:r>
                  <a:rPr lang="zh-CN" altLang="en-US" sz="2000">
                    <a:solidFill>
                      <a:schemeClr val="bg2"/>
                    </a:solidFill>
                  </a:rPr>
                  <a:t>需求</a:t>
                </a:r>
              </a:p>
            </p:txBody>
          </p:sp>
          <p:sp>
            <p:nvSpPr>
              <p:cNvPr id="34839" name="Text Box 23"/>
              <p:cNvSpPr txBox="1">
                <a:spLocks noChangeArrowheads="1"/>
              </p:cNvSpPr>
              <p:nvPr/>
            </p:nvSpPr>
            <p:spPr bwMode="auto">
              <a:xfrm>
                <a:off x="1190" y="3231"/>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空间</a:t>
                </a:r>
              </a:p>
              <a:p>
                <a:pPr algn="ctr" eaLnBrk="0" hangingPunct="0">
                  <a:spcBef>
                    <a:spcPct val="0"/>
                  </a:spcBef>
                  <a:buFontTx/>
                  <a:buNone/>
                </a:pPr>
                <a:r>
                  <a:rPr lang="zh-CN" altLang="en-US" sz="2000">
                    <a:solidFill>
                      <a:schemeClr val="bg2"/>
                    </a:solidFill>
                  </a:rPr>
                  <a:t>需求</a:t>
                </a:r>
              </a:p>
            </p:txBody>
          </p:sp>
          <p:grpSp>
            <p:nvGrpSpPr>
              <p:cNvPr id="5" name="Group 24"/>
              <p:cNvGrpSpPr>
                <a:grpSpLocks/>
              </p:cNvGrpSpPr>
              <p:nvPr/>
            </p:nvGrpSpPr>
            <p:grpSpPr bwMode="auto">
              <a:xfrm>
                <a:off x="850" y="2258"/>
                <a:ext cx="759" cy="969"/>
                <a:chOff x="850" y="2258"/>
                <a:chExt cx="759" cy="969"/>
              </a:xfrm>
            </p:grpSpPr>
            <p:sp>
              <p:nvSpPr>
                <p:cNvPr id="34841" name="Line 25"/>
                <p:cNvSpPr>
                  <a:spLocks noChangeShapeType="1"/>
                </p:cNvSpPr>
                <p:nvPr/>
              </p:nvSpPr>
              <p:spPr bwMode="auto">
                <a:xfrm>
                  <a:off x="1243" y="2258"/>
                  <a:ext cx="0" cy="302"/>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42" name="Line 26"/>
                <p:cNvSpPr>
                  <a:spLocks noChangeShapeType="1"/>
                </p:cNvSpPr>
                <p:nvPr/>
              </p:nvSpPr>
              <p:spPr bwMode="auto">
                <a:xfrm flipV="1">
                  <a:off x="850" y="2569"/>
                  <a:ext cx="759" cy="0"/>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43" name="Line 27"/>
                <p:cNvSpPr>
                  <a:spLocks noChangeShapeType="1"/>
                </p:cNvSpPr>
                <p:nvPr/>
              </p:nvSpPr>
              <p:spPr bwMode="auto">
                <a:xfrm>
                  <a:off x="850" y="2569"/>
                  <a:ext cx="0" cy="658"/>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44" name="Line 28"/>
                <p:cNvSpPr>
                  <a:spLocks noChangeShapeType="1"/>
                </p:cNvSpPr>
                <p:nvPr/>
              </p:nvSpPr>
              <p:spPr bwMode="auto">
                <a:xfrm>
                  <a:off x="1600" y="2569"/>
                  <a:ext cx="0" cy="658"/>
                </a:xfrm>
                <a:prstGeom prst="line">
                  <a:avLst/>
                </a:prstGeom>
                <a:noFill/>
                <a:ln w="28575">
                  <a:solidFill>
                    <a:schemeClr val="tx1"/>
                  </a:solidFill>
                  <a:round/>
                  <a:headEnd/>
                  <a:tailEnd type="none" w="sm" len="med"/>
                </a:ln>
                <a:effectLst/>
              </p:spPr>
              <p:txBody>
                <a:bodyPr wrap="none" anchor="ctr"/>
                <a:lstStyle/>
                <a:p>
                  <a:endParaRPr lang="zh-CN" altLang="en-US"/>
                </a:p>
              </p:txBody>
            </p:sp>
          </p:grpSp>
        </p:grpSp>
        <p:grpSp>
          <p:nvGrpSpPr>
            <p:cNvPr id="6" name="Group 29"/>
            <p:cNvGrpSpPr>
              <a:grpSpLocks/>
            </p:cNvGrpSpPr>
            <p:nvPr/>
          </p:nvGrpSpPr>
          <p:grpSpPr bwMode="auto">
            <a:xfrm>
              <a:off x="2136" y="1390"/>
              <a:ext cx="2113" cy="1613"/>
              <a:chOff x="2136" y="1390"/>
              <a:chExt cx="2113" cy="1613"/>
            </a:xfrm>
          </p:grpSpPr>
          <p:sp>
            <p:nvSpPr>
              <p:cNvPr id="34846" name="Text Box 30"/>
              <p:cNvSpPr txBox="1">
                <a:spLocks noChangeArrowheads="1"/>
              </p:cNvSpPr>
              <p:nvPr/>
            </p:nvSpPr>
            <p:spPr bwMode="auto">
              <a:xfrm>
                <a:off x="2136" y="2527"/>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交付</a:t>
                </a:r>
              </a:p>
              <a:p>
                <a:pPr algn="ctr" eaLnBrk="0" hangingPunct="0">
                  <a:spcBef>
                    <a:spcPct val="0"/>
                  </a:spcBef>
                  <a:buFontTx/>
                  <a:buNone/>
                </a:pPr>
                <a:r>
                  <a:rPr lang="zh-CN" altLang="en-US" sz="2000">
                    <a:solidFill>
                      <a:schemeClr val="bg2"/>
                    </a:solidFill>
                  </a:rPr>
                  <a:t>需求</a:t>
                </a:r>
              </a:p>
            </p:txBody>
          </p:sp>
          <p:sp>
            <p:nvSpPr>
              <p:cNvPr id="34847" name="Text Box 31"/>
              <p:cNvSpPr txBox="1">
                <a:spLocks noChangeArrowheads="1"/>
              </p:cNvSpPr>
              <p:nvPr/>
            </p:nvSpPr>
            <p:spPr bwMode="auto">
              <a:xfrm>
                <a:off x="2857" y="2535"/>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实现</a:t>
                </a:r>
              </a:p>
              <a:p>
                <a:pPr algn="ctr" eaLnBrk="0" hangingPunct="0">
                  <a:spcBef>
                    <a:spcPct val="0"/>
                  </a:spcBef>
                  <a:buFontTx/>
                  <a:buNone/>
                </a:pPr>
                <a:r>
                  <a:rPr lang="zh-CN" altLang="en-US" sz="2000">
                    <a:solidFill>
                      <a:schemeClr val="bg2"/>
                    </a:solidFill>
                  </a:rPr>
                  <a:t>需求</a:t>
                </a:r>
              </a:p>
            </p:txBody>
          </p:sp>
          <p:sp>
            <p:nvSpPr>
              <p:cNvPr id="34848" name="Text Box 32"/>
              <p:cNvSpPr txBox="1">
                <a:spLocks noChangeArrowheads="1"/>
              </p:cNvSpPr>
              <p:nvPr/>
            </p:nvSpPr>
            <p:spPr bwMode="auto">
              <a:xfrm>
                <a:off x="3598" y="2543"/>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标准</a:t>
                </a:r>
              </a:p>
              <a:p>
                <a:pPr algn="ctr" eaLnBrk="0" hangingPunct="0">
                  <a:spcBef>
                    <a:spcPct val="0"/>
                  </a:spcBef>
                  <a:buFontTx/>
                  <a:buNone/>
                </a:pPr>
                <a:r>
                  <a:rPr lang="zh-CN" altLang="en-US" sz="2000">
                    <a:solidFill>
                      <a:schemeClr val="bg2"/>
                    </a:solidFill>
                  </a:rPr>
                  <a:t>需求</a:t>
                </a:r>
              </a:p>
            </p:txBody>
          </p:sp>
          <p:sp>
            <p:nvSpPr>
              <p:cNvPr id="34849" name="Line 33"/>
              <p:cNvSpPr>
                <a:spLocks noChangeShapeType="1"/>
              </p:cNvSpPr>
              <p:nvPr/>
            </p:nvSpPr>
            <p:spPr bwMode="auto">
              <a:xfrm>
                <a:off x="3154" y="1390"/>
                <a:ext cx="0" cy="1134"/>
              </a:xfrm>
              <a:prstGeom prst="line">
                <a:avLst/>
              </a:prstGeom>
              <a:noFill/>
              <a:ln w="28575">
                <a:solidFill>
                  <a:schemeClr val="tx1"/>
                </a:solidFill>
                <a:round/>
                <a:headEnd/>
                <a:tailEnd type="none" w="sm" len="med"/>
              </a:ln>
              <a:effectLst/>
            </p:spPr>
            <p:txBody>
              <a:bodyPr wrap="none" anchor="ctr"/>
              <a:lstStyle/>
              <a:p>
                <a:endParaRPr lang="zh-CN" altLang="en-US"/>
              </a:p>
            </p:txBody>
          </p:sp>
          <p:grpSp>
            <p:nvGrpSpPr>
              <p:cNvPr id="7" name="Group 34"/>
              <p:cNvGrpSpPr>
                <a:grpSpLocks/>
              </p:cNvGrpSpPr>
              <p:nvPr/>
            </p:nvGrpSpPr>
            <p:grpSpPr bwMode="auto">
              <a:xfrm>
                <a:off x="2432" y="2395"/>
                <a:ext cx="1472" cy="156"/>
                <a:chOff x="2432" y="2395"/>
                <a:chExt cx="1472" cy="156"/>
              </a:xfrm>
            </p:grpSpPr>
            <p:sp>
              <p:nvSpPr>
                <p:cNvPr id="34851" name="Line 35"/>
                <p:cNvSpPr>
                  <a:spLocks noChangeShapeType="1"/>
                </p:cNvSpPr>
                <p:nvPr/>
              </p:nvSpPr>
              <p:spPr bwMode="auto">
                <a:xfrm>
                  <a:off x="2432" y="2395"/>
                  <a:ext cx="1472" cy="0"/>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52" name="Line 36"/>
                <p:cNvSpPr>
                  <a:spLocks noChangeShapeType="1"/>
                </p:cNvSpPr>
                <p:nvPr/>
              </p:nvSpPr>
              <p:spPr bwMode="auto">
                <a:xfrm>
                  <a:off x="2441" y="2395"/>
                  <a:ext cx="0" cy="138"/>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53" name="Line 37"/>
                <p:cNvSpPr>
                  <a:spLocks noChangeShapeType="1"/>
                </p:cNvSpPr>
                <p:nvPr/>
              </p:nvSpPr>
              <p:spPr bwMode="auto">
                <a:xfrm>
                  <a:off x="3895" y="2395"/>
                  <a:ext cx="0" cy="156"/>
                </a:xfrm>
                <a:prstGeom prst="line">
                  <a:avLst/>
                </a:prstGeom>
                <a:noFill/>
                <a:ln w="28575">
                  <a:solidFill>
                    <a:schemeClr val="tx1"/>
                  </a:solidFill>
                  <a:round/>
                  <a:headEnd/>
                  <a:tailEnd type="none" w="sm" len="med"/>
                </a:ln>
                <a:effectLst/>
              </p:spPr>
              <p:txBody>
                <a:bodyPr wrap="none" anchor="ctr"/>
                <a:lstStyle/>
                <a:p>
                  <a:endParaRPr lang="zh-CN" altLang="en-US"/>
                </a:p>
              </p:txBody>
            </p:sp>
          </p:grpSp>
        </p:grpSp>
        <p:grpSp>
          <p:nvGrpSpPr>
            <p:cNvPr id="8" name="Group 38"/>
            <p:cNvGrpSpPr>
              <a:grpSpLocks/>
            </p:cNvGrpSpPr>
            <p:nvPr/>
          </p:nvGrpSpPr>
          <p:grpSpPr bwMode="auto">
            <a:xfrm>
              <a:off x="4267" y="2275"/>
              <a:ext cx="1377" cy="1429"/>
              <a:chOff x="4267" y="2275"/>
              <a:chExt cx="1377" cy="1429"/>
            </a:xfrm>
          </p:grpSpPr>
          <p:sp>
            <p:nvSpPr>
              <p:cNvPr id="34855" name="Text Box 39"/>
              <p:cNvSpPr txBox="1">
                <a:spLocks noChangeArrowheads="1"/>
              </p:cNvSpPr>
              <p:nvPr/>
            </p:nvSpPr>
            <p:spPr bwMode="auto">
              <a:xfrm>
                <a:off x="4267" y="3244"/>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隐私</a:t>
                </a:r>
              </a:p>
              <a:p>
                <a:pPr algn="ctr" eaLnBrk="0" hangingPunct="0">
                  <a:spcBef>
                    <a:spcPct val="0"/>
                  </a:spcBef>
                  <a:buFontTx/>
                  <a:buNone/>
                </a:pPr>
                <a:r>
                  <a:rPr lang="zh-CN" altLang="en-US" sz="2000">
                    <a:solidFill>
                      <a:schemeClr val="bg2"/>
                    </a:solidFill>
                  </a:rPr>
                  <a:t>需求</a:t>
                </a:r>
              </a:p>
            </p:txBody>
          </p:sp>
          <p:sp>
            <p:nvSpPr>
              <p:cNvPr id="34856" name="Text Box 40"/>
              <p:cNvSpPr txBox="1">
                <a:spLocks noChangeArrowheads="1"/>
              </p:cNvSpPr>
              <p:nvPr/>
            </p:nvSpPr>
            <p:spPr bwMode="auto">
              <a:xfrm>
                <a:off x="4993" y="3244"/>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安全</a:t>
                </a:r>
              </a:p>
              <a:p>
                <a:pPr algn="ctr" eaLnBrk="0" hangingPunct="0">
                  <a:spcBef>
                    <a:spcPct val="0"/>
                  </a:spcBef>
                  <a:buFontTx/>
                  <a:buNone/>
                </a:pPr>
                <a:r>
                  <a:rPr lang="zh-CN" altLang="en-US" sz="2000">
                    <a:solidFill>
                      <a:schemeClr val="bg2"/>
                    </a:solidFill>
                  </a:rPr>
                  <a:t>性需求</a:t>
                </a:r>
              </a:p>
            </p:txBody>
          </p:sp>
          <p:sp>
            <p:nvSpPr>
              <p:cNvPr id="34857" name="Line 41"/>
              <p:cNvSpPr>
                <a:spLocks noChangeShapeType="1"/>
              </p:cNvSpPr>
              <p:nvPr/>
            </p:nvSpPr>
            <p:spPr bwMode="auto">
              <a:xfrm>
                <a:off x="5219" y="2275"/>
                <a:ext cx="0" cy="302"/>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58" name="Line 42"/>
              <p:cNvSpPr>
                <a:spLocks noChangeShapeType="1"/>
              </p:cNvSpPr>
              <p:nvPr/>
            </p:nvSpPr>
            <p:spPr bwMode="auto">
              <a:xfrm flipV="1">
                <a:off x="4616" y="2595"/>
                <a:ext cx="759" cy="0"/>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59" name="Line 43"/>
              <p:cNvSpPr>
                <a:spLocks noChangeShapeType="1"/>
              </p:cNvSpPr>
              <p:nvPr/>
            </p:nvSpPr>
            <p:spPr bwMode="auto">
              <a:xfrm>
                <a:off x="4616" y="2595"/>
                <a:ext cx="0" cy="658"/>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60" name="Line 44"/>
              <p:cNvSpPr>
                <a:spLocks noChangeShapeType="1"/>
              </p:cNvSpPr>
              <p:nvPr/>
            </p:nvSpPr>
            <p:spPr bwMode="auto">
              <a:xfrm>
                <a:off x="5366" y="2595"/>
                <a:ext cx="0" cy="658"/>
              </a:xfrm>
              <a:prstGeom prst="line">
                <a:avLst/>
              </a:prstGeom>
              <a:noFill/>
              <a:ln w="28575">
                <a:solidFill>
                  <a:schemeClr val="tx1"/>
                </a:solidFill>
                <a:round/>
                <a:headEnd/>
                <a:tailEnd type="none" w="sm" len="med"/>
              </a:ln>
              <a:effectLst/>
            </p:spPr>
            <p:txBody>
              <a:bodyPr wrap="none" anchor="ctr"/>
              <a:lstStyle/>
              <a:p>
                <a:endParaRPr lang="zh-CN" altLang="en-US"/>
              </a:p>
            </p:txBody>
          </p:sp>
        </p:grpSp>
        <p:grpSp>
          <p:nvGrpSpPr>
            <p:cNvPr id="9" name="Group 45"/>
            <p:cNvGrpSpPr>
              <a:grpSpLocks/>
            </p:cNvGrpSpPr>
            <p:nvPr/>
          </p:nvGrpSpPr>
          <p:grpSpPr bwMode="auto">
            <a:xfrm>
              <a:off x="180" y="1408"/>
              <a:ext cx="2827" cy="844"/>
              <a:chOff x="180" y="1408"/>
              <a:chExt cx="2827" cy="844"/>
            </a:xfrm>
          </p:grpSpPr>
          <p:sp>
            <p:nvSpPr>
              <p:cNvPr id="34862" name="Text Box 46"/>
              <p:cNvSpPr txBox="1">
                <a:spLocks noChangeArrowheads="1"/>
              </p:cNvSpPr>
              <p:nvPr/>
            </p:nvSpPr>
            <p:spPr bwMode="auto">
              <a:xfrm>
                <a:off x="180"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可用性</a:t>
                </a:r>
              </a:p>
              <a:p>
                <a:pPr algn="ctr" eaLnBrk="0" hangingPunct="0">
                  <a:spcBef>
                    <a:spcPct val="0"/>
                  </a:spcBef>
                  <a:buFontTx/>
                  <a:buNone/>
                </a:pPr>
                <a:r>
                  <a:rPr lang="zh-CN" altLang="en-US" sz="2000">
                    <a:solidFill>
                      <a:schemeClr val="bg2"/>
                    </a:solidFill>
                  </a:rPr>
                  <a:t>需求</a:t>
                </a:r>
              </a:p>
            </p:txBody>
          </p:sp>
          <p:sp>
            <p:nvSpPr>
              <p:cNvPr id="34863" name="Text Box 47"/>
              <p:cNvSpPr txBox="1">
                <a:spLocks noChangeArrowheads="1"/>
              </p:cNvSpPr>
              <p:nvPr/>
            </p:nvSpPr>
            <p:spPr bwMode="auto">
              <a:xfrm>
                <a:off x="910"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效率</a:t>
                </a:r>
              </a:p>
              <a:p>
                <a:pPr algn="ctr" eaLnBrk="0" hangingPunct="0">
                  <a:spcBef>
                    <a:spcPct val="0"/>
                  </a:spcBef>
                  <a:buFontTx/>
                  <a:buNone/>
                </a:pPr>
                <a:r>
                  <a:rPr lang="zh-CN" altLang="en-US" sz="2000">
                    <a:solidFill>
                      <a:schemeClr val="bg2"/>
                    </a:solidFill>
                  </a:rPr>
                  <a:t>需求</a:t>
                </a:r>
              </a:p>
            </p:txBody>
          </p:sp>
          <p:sp>
            <p:nvSpPr>
              <p:cNvPr id="34864" name="Text Box 48"/>
              <p:cNvSpPr txBox="1">
                <a:spLocks noChangeArrowheads="1"/>
              </p:cNvSpPr>
              <p:nvPr/>
            </p:nvSpPr>
            <p:spPr bwMode="auto">
              <a:xfrm>
                <a:off x="1632"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可靠性</a:t>
                </a:r>
              </a:p>
              <a:p>
                <a:pPr algn="ctr" eaLnBrk="0" hangingPunct="0">
                  <a:spcBef>
                    <a:spcPct val="0"/>
                  </a:spcBef>
                  <a:buFontTx/>
                  <a:buNone/>
                </a:pPr>
                <a:r>
                  <a:rPr lang="zh-CN" altLang="en-US" sz="2000">
                    <a:solidFill>
                      <a:schemeClr val="bg2"/>
                    </a:solidFill>
                  </a:rPr>
                  <a:t>需求</a:t>
                </a:r>
              </a:p>
            </p:txBody>
          </p:sp>
          <p:sp>
            <p:nvSpPr>
              <p:cNvPr id="34865" name="Text Box 49"/>
              <p:cNvSpPr txBox="1">
                <a:spLocks noChangeArrowheads="1"/>
              </p:cNvSpPr>
              <p:nvPr/>
            </p:nvSpPr>
            <p:spPr bwMode="auto">
              <a:xfrm>
                <a:off x="2356"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eaLnBrk="0" hangingPunct="0">
                  <a:spcBef>
                    <a:spcPct val="0"/>
                  </a:spcBef>
                  <a:buFontTx/>
                  <a:buNone/>
                </a:pPr>
                <a:r>
                  <a:rPr lang="zh-CN" altLang="en-US" sz="2000">
                    <a:solidFill>
                      <a:schemeClr val="bg2"/>
                    </a:solidFill>
                  </a:rPr>
                  <a:t>可移植</a:t>
                </a:r>
              </a:p>
              <a:p>
                <a:pPr algn="ctr" eaLnBrk="0" hangingPunct="0">
                  <a:spcBef>
                    <a:spcPct val="0"/>
                  </a:spcBef>
                  <a:buFontTx/>
                  <a:buNone/>
                </a:pPr>
                <a:r>
                  <a:rPr lang="zh-CN" altLang="en-US" sz="2000">
                    <a:solidFill>
                      <a:schemeClr val="bg2"/>
                    </a:solidFill>
                  </a:rPr>
                  <a:t>性需求</a:t>
                </a:r>
              </a:p>
            </p:txBody>
          </p:sp>
          <p:grpSp>
            <p:nvGrpSpPr>
              <p:cNvPr id="10" name="Group 50"/>
              <p:cNvGrpSpPr>
                <a:grpSpLocks/>
              </p:cNvGrpSpPr>
              <p:nvPr/>
            </p:nvGrpSpPr>
            <p:grpSpPr bwMode="auto">
              <a:xfrm>
                <a:off x="502" y="1408"/>
                <a:ext cx="2159" cy="393"/>
                <a:chOff x="502" y="1408"/>
                <a:chExt cx="2159" cy="393"/>
              </a:xfrm>
            </p:grpSpPr>
            <p:sp>
              <p:nvSpPr>
                <p:cNvPr id="34867" name="Line 51"/>
                <p:cNvSpPr>
                  <a:spLocks noChangeShapeType="1"/>
                </p:cNvSpPr>
                <p:nvPr/>
              </p:nvSpPr>
              <p:spPr bwMode="auto">
                <a:xfrm>
                  <a:off x="1435" y="1408"/>
                  <a:ext cx="0" cy="183"/>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68" name="Line 52"/>
                <p:cNvSpPr>
                  <a:spLocks noChangeShapeType="1"/>
                </p:cNvSpPr>
                <p:nvPr/>
              </p:nvSpPr>
              <p:spPr bwMode="auto">
                <a:xfrm>
                  <a:off x="503" y="1591"/>
                  <a:ext cx="2158" cy="0"/>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69" name="Line 53"/>
                <p:cNvSpPr>
                  <a:spLocks noChangeShapeType="1"/>
                </p:cNvSpPr>
                <p:nvPr/>
              </p:nvSpPr>
              <p:spPr bwMode="auto">
                <a:xfrm>
                  <a:off x="502" y="1591"/>
                  <a:ext cx="0" cy="192"/>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70" name="Line 54"/>
                <p:cNvSpPr>
                  <a:spLocks noChangeShapeType="1"/>
                </p:cNvSpPr>
                <p:nvPr/>
              </p:nvSpPr>
              <p:spPr bwMode="auto">
                <a:xfrm>
                  <a:off x="1225" y="1591"/>
                  <a:ext cx="0" cy="210"/>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71" name="Line 55"/>
                <p:cNvSpPr>
                  <a:spLocks noChangeShapeType="1"/>
                </p:cNvSpPr>
                <p:nvPr/>
              </p:nvSpPr>
              <p:spPr bwMode="auto">
                <a:xfrm>
                  <a:off x="1947" y="1582"/>
                  <a:ext cx="0" cy="201"/>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34872" name="Line 56"/>
                <p:cNvSpPr>
                  <a:spLocks noChangeShapeType="1"/>
                </p:cNvSpPr>
                <p:nvPr/>
              </p:nvSpPr>
              <p:spPr bwMode="auto">
                <a:xfrm>
                  <a:off x="2651" y="1591"/>
                  <a:ext cx="0" cy="210"/>
                </a:xfrm>
                <a:prstGeom prst="line">
                  <a:avLst/>
                </a:prstGeom>
                <a:noFill/>
                <a:ln w="28575">
                  <a:solidFill>
                    <a:schemeClr val="tx1"/>
                  </a:solidFill>
                  <a:round/>
                  <a:headEnd/>
                  <a:tailEnd type="none" w="sm" len="med"/>
                </a:ln>
                <a:effectLst/>
              </p:spPr>
              <p:txBody>
                <a:bodyPr wrap="none" anchor="ctr"/>
                <a:lstStyle/>
                <a:p>
                  <a:endParaRPr lang="zh-CN" altLang="en-US"/>
                </a:p>
              </p:txBody>
            </p:sp>
          </p:grpSp>
        </p:gr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effectLst>
            <a:outerShdw dist="35921" dir="2700000" algn="ctr" rotWithShape="0">
              <a:srgbClr val="000099"/>
            </a:outerShdw>
          </a:effectLst>
        </p:spPr>
        <p:txBody>
          <a:bodyPr/>
          <a:lstStyle/>
          <a:p>
            <a:r>
              <a:rPr lang="zh-CN" altLang="en-US">
                <a:effectLst>
                  <a:outerShdw blurRad="38100" dist="38100" dir="2700000" algn="tl">
                    <a:srgbClr val="000000"/>
                  </a:outerShdw>
                </a:effectLst>
              </a:rPr>
              <a:t>领域需求</a:t>
            </a:r>
          </a:p>
        </p:txBody>
      </p:sp>
      <p:sp>
        <p:nvSpPr>
          <p:cNvPr id="35843" name="Rectangle 3"/>
          <p:cNvSpPr>
            <a:spLocks noGrp="1" noChangeArrowheads="1"/>
          </p:cNvSpPr>
          <p:nvPr>
            <p:ph type="body" idx="1"/>
          </p:nvPr>
        </p:nvSpPr>
        <p:spPr>
          <a:xfrm>
            <a:off x="685800" y="1747838"/>
            <a:ext cx="7772400" cy="4348162"/>
          </a:xfrm>
        </p:spPr>
        <p:txBody>
          <a:bodyPr/>
          <a:lstStyle/>
          <a:p>
            <a:pPr>
              <a:lnSpc>
                <a:spcPct val="110000"/>
              </a:lnSpc>
            </a:pPr>
            <a:r>
              <a:rPr lang="zh-CN" altLang="en-US" sz="3600" b="0" dirty="0">
                <a:effectLst>
                  <a:outerShdw blurRad="38100" dist="38100" dir="2700000" algn="tl">
                    <a:srgbClr val="000000"/>
                  </a:outerShdw>
                </a:effectLst>
              </a:rPr>
              <a:t>是由软件系统的应用领域所决定的特有的功能需求，或是对功能的约束。</a:t>
            </a:r>
          </a:p>
          <a:p>
            <a:pPr>
              <a:lnSpc>
                <a:spcPct val="110000"/>
              </a:lnSpc>
            </a:pPr>
            <a:r>
              <a:rPr lang="zh-CN" altLang="en-US" sz="3600" b="0" dirty="0">
                <a:effectLst>
                  <a:outerShdw blurRad="38100" dist="38100" dir="2700000" algn="tl">
                    <a:srgbClr val="000000"/>
                  </a:outerShdw>
                </a:effectLst>
              </a:rPr>
              <a:t>例如一个图书管理系统，则要求图书分类按照</a:t>
            </a:r>
            <a:r>
              <a:rPr lang="en-US" altLang="zh-CN" sz="3600" b="0" dirty="0">
                <a:effectLst>
                  <a:outerShdw blurRad="38100" dist="38100" dir="2700000" algn="tl">
                    <a:srgbClr val="000000"/>
                  </a:outerShdw>
                </a:effectLst>
              </a:rPr>
              <a:t>《</a:t>
            </a:r>
            <a:r>
              <a:rPr lang="zh-CN" altLang="en-US" sz="3600" b="0" dirty="0">
                <a:effectLst>
                  <a:outerShdw blurRad="38100" dist="38100" dir="2700000" algn="tl">
                    <a:srgbClr val="000000"/>
                  </a:outerShdw>
                </a:effectLst>
              </a:rPr>
              <a:t>中国图书馆分类法</a:t>
            </a:r>
            <a:r>
              <a:rPr lang="en-US" altLang="zh-CN" sz="3600" b="0" dirty="0">
                <a:effectLst>
                  <a:outerShdw blurRad="38100" dist="38100" dir="2700000" algn="tl">
                    <a:srgbClr val="000000"/>
                  </a:outerShdw>
                </a:effectLst>
              </a:rPr>
              <a:t>》</a:t>
            </a:r>
            <a:r>
              <a:rPr lang="zh-CN" altLang="en-US" sz="3600" b="0" dirty="0">
                <a:effectLst>
                  <a:outerShdw blurRad="38100" dist="38100" dir="2700000" algn="tl">
                    <a:srgbClr val="000000"/>
                  </a:outerShdw>
                </a:effectLst>
              </a:rPr>
              <a:t>进行。</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01663" y="2071678"/>
            <a:ext cx="7845425" cy="2928366"/>
          </a:xfrm>
          <a:prstGeom prst="rect">
            <a:avLst/>
          </a:prstGeom>
          <a:noFill/>
          <a:ln w="28575">
            <a:noFill/>
            <a:miter lim="800000"/>
            <a:headEnd/>
            <a:tailEnd type="none" w="sm" len="med"/>
          </a:ln>
          <a:effectLst/>
        </p:spPr>
        <p:txBody>
          <a:bodyPr wrap="square">
            <a:spAutoFit/>
          </a:bodyPr>
          <a:lstStyle/>
          <a:p>
            <a:pPr eaLnBrk="0" hangingPunct="0">
              <a:lnSpc>
                <a:spcPct val="130000"/>
              </a:lnSpc>
              <a:buFontTx/>
              <a:buNone/>
            </a:pPr>
            <a:r>
              <a:rPr lang="zh-CN" altLang="en-US" dirty="0">
                <a:effectLst>
                  <a:outerShdw blurRad="38100" dist="38100" dir="2700000" algn="tl">
                    <a:srgbClr val="000000"/>
                  </a:outerShdw>
                </a:effectLst>
                <a:ea typeface="楷体_GB2312" pitchFamily="49" charset="-122"/>
              </a:rPr>
              <a:t>        </a:t>
            </a:r>
            <a:r>
              <a:rPr lang="zh-CN" altLang="en-US" sz="2400" dirty="0">
                <a:ea typeface="楷体_GB2312" pitchFamily="49" charset="-122"/>
              </a:rPr>
              <a:t>软件需求作为软件生命周期的第一个阶段，其重要性越来越突出，到</a:t>
            </a:r>
            <a:r>
              <a:rPr lang="en-US" altLang="zh-CN" sz="2400" dirty="0">
                <a:ea typeface="楷体_GB2312" pitchFamily="49" charset="-122"/>
              </a:rPr>
              <a:t>20</a:t>
            </a:r>
            <a:r>
              <a:rPr lang="zh-CN" altLang="en-US" sz="2400" dirty="0">
                <a:ea typeface="楷体_GB2312" pitchFamily="49" charset="-122"/>
              </a:rPr>
              <a:t>世纪</a:t>
            </a:r>
            <a:r>
              <a:rPr lang="en-US" altLang="zh-CN" sz="2400" dirty="0">
                <a:ea typeface="楷体_GB2312" pitchFamily="49" charset="-122"/>
              </a:rPr>
              <a:t>80</a:t>
            </a:r>
            <a:r>
              <a:rPr lang="zh-CN" altLang="en-US" sz="2400" dirty="0">
                <a:ea typeface="楷体_GB2312" pitchFamily="49" charset="-122"/>
              </a:rPr>
              <a:t>年代中期，逐步形成了</a:t>
            </a:r>
            <a:r>
              <a:rPr lang="zh-CN" altLang="en-US" sz="2400" dirty="0">
                <a:solidFill>
                  <a:schemeClr val="tx2"/>
                </a:solidFill>
                <a:ea typeface="楷体_GB2312" pitchFamily="49" charset="-122"/>
              </a:rPr>
              <a:t>软件工程的子领域</a:t>
            </a:r>
            <a:r>
              <a:rPr lang="en-US" altLang="zh-CN" sz="2400" dirty="0">
                <a:solidFill>
                  <a:schemeClr val="tx2"/>
                </a:solidFill>
                <a:ea typeface="楷体_GB2312" pitchFamily="49" charset="-122"/>
              </a:rPr>
              <a:t>——</a:t>
            </a:r>
            <a:r>
              <a:rPr lang="zh-CN" altLang="en-US" sz="2400" dirty="0">
                <a:solidFill>
                  <a:schemeClr val="tx2"/>
                </a:solidFill>
                <a:ea typeface="楷体_GB2312" pitchFamily="49" charset="-122"/>
              </a:rPr>
              <a:t>需求工程。</a:t>
            </a:r>
          </a:p>
          <a:p>
            <a:pPr eaLnBrk="0" hangingPunct="0">
              <a:lnSpc>
                <a:spcPct val="130000"/>
              </a:lnSpc>
              <a:buFontTx/>
              <a:buNone/>
            </a:pPr>
            <a:r>
              <a:rPr lang="zh-CN" altLang="en-US" sz="2400" dirty="0">
                <a:ea typeface="楷体_GB2312" pitchFamily="49" charset="-122"/>
              </a:rPr>
              <a:t>        </a:t>
            </a:r>
            <a:r>
              <a:rPr lang="en-US" altLang="zh-CN" sz="2400" dirty="0">
                <a:ea typeface="楷体_GB2312" pitchFamily="49" charset="-122"/>
              </a:rPr>
              <a:t>90</a:t>
            </a:r>
            <a:r>
              <a:rPr lang="zh-CN" altLang="en-US" sz="2400" dirty="0">
                <a:ea typeface="楷体_GB2312" pitchFamily="49" charset="-122"/>
              </a:rPr>
              <a:t>年代后，需求工程成为软件界研究的重点之一。</a:t>
            </a:r>
          </a:p>
          <a:p>
            <a:pPr eaLnBrk="0" hangingPunct="0">
              <a:lnSpc>
                <a:spcPct val="130000"/>
              </a:lnSpc>
              <a:buFontTx/>
              <a:buNone/>
            </a:pPr>
            <a:r>
              <a:rPr lang="zh-CN" altLang="en-US" sz="2400" dirty="0">
                <a:ea typeface="楷体_GB2312" pitchFamily="49" charset="-122"/>
              </a:rPr>
              <a:t>        一些关于需求工程的工作小组相继成立，使需求工程的研究得到了迅速进展。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1000" fill="hold"/>
                                        <p:tgtEl>
                                          <p:spTgt spid="28674"/>
                                        </p:tgtEl>
                                        <p:attrNameLst>
                                          <p:attrName>ppt_w</p:attrName>
                                        </p:attrNameLst>
                                      </p:cBhvr>
                                      <p:tavLst>
                                        <p:tav tm="0">
                                          <p:val>
                                            <p:fltVal val="0"/>
                                          </p:val>
                                        </p:tav>
                                        <p:tav tm="100000">
                                          <p:val>
                                            <p:strVal val="#ppt_w"/>
                                          </p:val>
                                        </p:tav>
                                      </p:tavLst>
                                    </p:anim>
                                    <p:anim calcmode="lin" valueType="num">
                                      <p:cBhvr>
                                        <p:cTn id="8" dur="1000" fill="hold"/>
                                        <p:tgtEl>
                                          <p:spTgt spid="28674"/>
                                        </p:tgtEl>
                                        <p:attrNameLst>
                                          <p:attrName>ppt_h</p:attrName>
                                        </p:attrNameLst>
                                      </p:cBhvr>
                                      <p:tavLst>
                                        <p:tav tm="0">
                                          <p:val>
                                            <p:fltVal val="0"/>
                                          </p:val>
                                        </p:tav>
                                        <p:tav tm="100000">
                                          <p:val>
                                            <p:strVal val="#ppt_h"/>
                                          </p:val>
                                        </p:tav>
                                      </p:tavLst>
                                    </p:anim>
                                    <p:animEffect transition="in" filter="fade">
                                      <p:cBhvr>
                                        <p:cTn id="9" dur="10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361950"/>
            <a:ext cx="7772400" cy="677863"/>
          </a:xfrm>
          <a:noFill/>
          <a:ln/>
          <a:effectLst>
            <a:outerShdw dist="35921" dir="2700000" algn="ctr" rotWithShape="0">
              <a:srgbClr val="000099"/>
            </a:outerShdw>
          </a:effectLst>
        </p:spPr>
        <p:txBody>
          <a:bodyPr>
            <a:normAutofit fontScale="90000"/>
          </a:bodyPr>
          <a:lstStyle/>
          <a:p>
            <a:r>
              <a:rPr lang="zh-CN" altLang="en-US">
                <a:effectLst>
                  <a:outerShdw blurRad="38100" dist="38100" dir="2700000" algn="tl">
                    <a:srgbClr val="000000"/>
                  </a:outerShdw>
                </a:effectLst>
              </a:rPr>
              <a:t>传统需求分析</a:t>
            </a:r>
          </a:p>
        </p:txBody>
      </p:sp>
      <p:sp>
        <p:nvSpPr>
          <p:cNvPr id="36867" name="Text Box 3"/>
          <p:cNvSpPr txBox="1">
            <a:spLocks noChangeArrowheads="1"/>
          </p:cNvSpPr>
          <p:nvPr/>
        </p:nvSpPr>
        <p:spPr bwMode="auto">
          <a:xfrm>
            <a:off x="609600" y="1203325"/>
            <a:ext cx="8197850" cy="4228850"/>
          </a:xfrm>
          <a:prstGeom prst="rect">
            <a:avLst/>
          </a:prstGeom>
          <a:noFill/>
          <a:ln w="28575">
            <a:noFill/>
            <a:miter lim="800000"/>
            <a:headEnd/>
            <a:tailEnd type="none" w="sm" len="med"/>
          </a:ln>
          <a:effectLst/>
        </p:spPr>
        <p:txBody>
          <a:bodyPr>
            <a:spAutoFit/>
          </a:bodyPr>
          <a:lstStyle/>
          <a:p>
            <a:pPr eaLnBrk="0" hangingPunct="0">
              <a:spcBef>
                <a:spcPct val="40000"/>
              </a:spcBef>
              <a:buFontTx/>
              <a:buNone/>
            </a:pPr>
            <a:r>
              <a:rPr lang="zh-CN" altLang="en-US" sz="2800" dirty="0"/>
              <a:t>        </a:t>
            </a:r>
            <a:r>
              <a:rPr lang="zh-CN" altLang="en-US" sz="2800" dirty="0" smtClean="0">
                <a:latin typeface="楷体_GB2312" pitchFamily="49" charset="-122"/>
                <a:ea typeface="楷体_GB2312" pitchFamily="49" charset="-122"/>
              </a:rPr>
              <a:t>在传统软件工程生命周期中，涉及需求的阶段称作需求分析。一般来说，需求分析的作用是：</a:t>
            </a:r>
          </a:p>
          <a:p>
            <a:pPr eaLnBrk="0" hangingPunct="0">
              <a:spcBef>
                <a:spcPct val="40000"/>
              </a:spcBef>
              <a:buFontTx/>
              <a:buNone/>
            </a:pPr>
            <a:r>
              <a:rPr lang="zh-CN" altLang="en-US" sz="2800" dirty="0" smtClean="0">
                <a:latin typeface="楷体_GB2312" pitchFamily="49" charset="-122"/>
                <a:ea typeface="楷体_GB2312" pitchFamily="49" charset="-122"/>
              </a:rPr>
              <a:t>　</a:t>
            </a:r>
            <a:r>
              <a:rPr lang="zh-CN" altLang="en-US" sz="2800" dirty="0" smtClean="0">
                <a:solidFill>
                  <a:schemeClr val="tx2"/>
                </a:solidFill>
                <a:effectLst>
                  <a:outerShdw blurRad="38100" dist="38100" dir="2700000" algn="tl">
                    <a:srgbClr val="000000"/>
                  </a:outerShdw>
                </a:effectLst>
                <a:latin typeface="楷体_GB2312" pitchFamily="49" charset="-122"/>
                <a:ea typeface="楷体_GB2312" pitchFamily="49" charset="-122"/>
              </a:rPr>
              <a:t>●</a:t>
            </a:r>
            <a:r>
              <a:rPr lang="zh-CN" altLang="en-US" sz="2800" dirty="0" smtClean="0">
                <a:ea typeface="楷体_GB2312" pitchFamily="49" charset="-122"/>
              </a:rPr>
              <a:t>定义软件的范围及必须满足的约束；</a:t>
            </a:r>
          </a:p>
          <a:p>
            <a:pPr eaLnBrk="0" hangingPunct="0">
              <a:spcBef>
                <a:spcPct val="40000"/>
              </a:spcBef>
              <a:buFontTx/>
              <a:buNone/>
            </a:pPr>
            <a:r>
              <a:rPr lang="zh-CN" altLang="en-US" sz="2800" dirty="0" smtClean="0">
                <a:ea typeface="楷体_GB2312" pitchFamily="49" charset="-122"/>
              </a:rPr>
              <a:t>    </a:t>
            </a:r>
            <a:r>
              <a:rPr lang="zh-CN" altLang="en-US" sz="2800" dirty="0" smtClean="0">
                <a:solidFill>
                  <a:schemeClr val="tx2"/>
                </a:solidFill>
                <a:effectLst>
                  <a:outerShdw blurRad="38100" dist="38100" dir="2700000" algn="tl">
                    <a:srgbClr val="000000"/>
                  </a:outerShdw>
                </a:effectLst>
                <a:ea typeface="楷体_GB2312" pitchFamily="49" charset="-122"/>
              </a:rPr>
              <a:t>●</a:t>
            </a:r>
            <a:r>
              <a:rPr lang="zh-CN" altLang="en-US" sz="2800" dirty="0" smtClean="0">
                <a:ea typeface="楷体_GB2312" pitchFamily="49" charset="-122"/>
              </a:rPr>
              <a:t>确定软件的功能和性能及与其他系统成分的接口</a:t>
            </a:r>
            <a:r>
              <a:rPr lang="en-US" altLang="zh-CN" sz="2800" dirty="0" smtClean="0">
                <a:ea typeface="楷体_GB2312" pitchFamily="49" charset="-122"/>
              </a:rPr>
              <a:t>; </a:t>
            </a:r>
          </a:p>
          <a:p>
            <a:pPr eaLnBrk="0" hangingPunct="0">
              <a:spcBef>
                <a:spcPct val="40000"/>
              </a:spcBef>
              <a:buFontTx/>
              <a:buNone/>
            </a:pPr>
            <a:r>
              <a:rPr lang="en-US" altLang="zh-CN" sz="2800" dirty="0" smtClean="0">
                <a:ea typeface="楷体_GB2312" pitchFamily="49" charset="-122"/>
              </a:rPr>
              <a:t>    </a:t>
            </a:r>
            <a:r>
              <a:rPr lang="en-US" altLang="zh-CN" sz="2800" dirty="0" smtClean="0">
                <a:solidFill>
                  <a:schemeClr val="tx2"/>
                </a:solidFill>
                <a:effectLst>
                  <a:outerShdw blurRad="38100" dist="38100" dir="2700000" algn="tl">
                    <a:srgbClr val="000000"/>
                  </a:outerShdw>
                </a:effectLst>
                <a:ea typeface="楷体_GB2312" pitchFamily="49" charset="-122"/>
              </a:rPr>
              <a:t>●</a:t>
            </a:r>
            <a:r>
              <a:rPr lang="zh-CN" altLang="en-US" sz="2800" dirty="0" smtClean="0">
                <a:ea typeface="楷体_GB2312" pitchFamily="49" charset="-122"/>
              </a:rPr>
              <a:t>建立</a:t>
            </a:r>
            <a:r>
              <a:rPr lang="zh-CN" altLang="en-US" sz="2800" dirty="0" smtClean="0">
                <a:solidFill>
                  <a:srgbClr val="FF0000"/>
                </a:solidFill>
                <a:ea typeface="楷体_GB2312" pitchFamily="49" charset="-122"/>
              </a:rPr>
              <a:t>数据模型</a:t>
            </a:r>
            <a:r>
              <a:rPr lang="zh-CN" altLang="en-US" sz="2800" dirty="0" smtClean="0">
                <a:ea typeface="楷体_GB2312" pitchFamily="49" charset="-122"/>
              </a:rPr>
              <a:t>、</a:t>
            </a:r>
            <a:r>
              <a:rPr lang="zh-CN" altLang="en-US" sz="2800" dirty="0" smtClean="0">
                <a:solidFill>
                  <a:srgbClr val="FF0000"/>
                </a:solidFill>
                <a:ea typeface="楷体_GB2312" pitchFamily="49" charset="-122"/>
              </a:rPr>
              <a:t>功能模型</a:t>
            </a:r>
            <a:r>
              <a:rPr lang="zh-CN" altLang="en-US" sz="2800" dirty="0" smtClean="0">
                <a:ea typeface="楷体_GB2312" pitchFamily="49" charset="-122"/>
              </a:rPr>
              <a:t>和</a:t>
            </a:r>
            <a:r>
              <a:rPr lang="zh-CN" altLang="en-US" sz="2800" dirty="0" smtClean="0">
                <a:solidFill>
                  <a:srgbClr val="FF0000"/>
                </a:solidFill>
                <a:ea typeface="楷体_GB2312" pitchFamily="49" charset="-122"/>
              </a:rPr>
              <a:t>行为模型</a:t>
            </a:r>
            <a:r>
              <a:rPr lang="zh-CN" altLang="en-US" sz="2800" dirty="0" smtClean="0">
                <a:ea typeface="楷体_GB2312" pitchFamily="49" charset="-122"/>
              </a:rPr>
              <a:t>；</a:t>
            </a:r>
          </a:p>
          <a:p>
            <a:pPr eaLnBrk="0" hangingPunct="0">
              <a:spcBef>
                <a:spcPct val="40000"/>
              </a:spcBef>
              <a:buFontTx/>
              <a:buNone/>
            </a:pPr>
            <a:r>
              <a:rPr lang="zh-CN" altLang="en-US" sz="2800" dirty="0" smtClean="0">
                <a:ea typeface="楷体_GB2312" pitchFamily="49" charset="-122"/>
              </a:rPr>
              <a:t>    </a:t>
            </a:r>
            <a:r>
              <a:rPr lang="zh-CN" altLang="en-US" sz="2800" dirty="0" smtClean="0">
                <a:solidFill>
                  <a:schemeClr val="tx2"/>
                </a:solidFill>
                <a:effectLst>
                  <a:outerShdw blurRad="38100" dist="38100" dir="2700000" algn="tl">
                    <a:srgbClr val="000000"/>
                  </a:outerShdw>
                </a:effectLst>
                <a:ea typeface="楷体_GB2312" pitchFamily="49" charset="-122"/>
              </a:rPr>
              <a:t>●</a:t>
            </a:r>
            <a:r>
              <a:rPr lang="zh-CN" altLang="en-US" sz="2800" dirty="0" smtClean="0">
                <a:ea typeface="楷体_GB2312" pitchFamily="49" charset="-122"/>
              </a:rPr>
              <a:t>最终提供需求规格说明，并用于作为评估软件质量的依据。</a:t>
            </a:r>
            <a:r>
              <a:rPr lang="zh-CN" altLang="en-US" sz="2800" dirty="0" smtClean="0">
                <a:effectLst>
                  <a:outerShdw blurRad="38100" dist="38100" dir="2700000" algn="tl">
                    <a:srgbClr val="000000"/>
                  </a:outerShdw>
                </a:effectLst>
                <a:ea typeface="楷体_GB2312" pitchFamily="49" charset="-122"/>
              </a:rPr>
              <a:t> </a:t>
            </a:r>
            <a:endParaRPr lang="zh-CN" altLang="en-US" sz="2800" dirty="0">
              <a:effectLst>
                <a:outerShdw blurRad="38100" dist="38100" dir="2700000" algn="tl">
                  <a:srgbClr val="000000"/>
                </a:outerShdw>
              </a:effectLst>
              <a:ea typeface="楷体_GB2312" pitchFamily="49"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92150" y="398463"/>
            <a:ext cx="7772400" cy="579437"/>
          </a:xfrm>
          <a:prstGeom prst="rect">
            <a:avLst/>
          </a:prstGeom>
          <a:noFill/>
          <a:ln w="9525" algn="ctr">
            <a:noFill/>
            <a:miter lim="800000"/>
            <a:headEnd/>
            <a:tailEnd/>
          </a:ln>
          <a:effectLst>
            <a:outerShdw dist="35921" dir="2700000" algn="ctr" rotWithShape="0">
              <a:srgbClr val="000099"/>
            </a:outerShdw>
          </a:effectLst>
        </p:spPr>
        <p:txBody>
          <a:bodyPr anchor="ctr"/>
          <a:lstStyle/>
          <a:p>
            <a:pPr algn="ctr">
              <a:spcBef>
                <a:spcPct val="0"/>
              </a:spcBef>
              <a:buFontTx/>
              <a:buNone/>
            </a:pPr>
            <a:r>
              <a:rPr lang="en-US" altLang="zh-CN" sz="4400">
                <a:solidFill>
                  <a:schemeClr val="tx2"/>
                </a:solidFill>
                <a:effectLst>
                  <a:outerShdw blurRad="38100" dist="38100" dir="2700000" algn="tl">
                    <a:srgbClr val="000000"/>
                  </a:outerShdw>
                </a:effectLst>
              </a:rPr>
              <a:t>2.1.2  </a:t>
            </a:r>
            <a:r>
              <a:rPr lang="zh-CN" altLang="en-US" sz="4400">
                <a:solidFill>
                  <a:schemeClr val="tx2"/>
                </a:solidFill>
                <a:effectLst>
                  <a:outerShdw blurRad="38100" dist="38100" dir="2700000" algn="tl">
                    <a:srgbClr val="000000"/>
                  </a:outerShdw>
                </a:effectLst>
              </a:rPr>
              <a:t>需求工程的活动</a:t>
            </a:r>
          </a:p>
        </p:txBody>
      </p:sp>
      <p:sp>
        <p:nvSpPr>
          <p:cNvPr id="37891" name="Text Box 3"/>
          <p:cNvSpPr txBox="1">
            <a:spLocks noChangeArrowheads="1"/>
          </p:cNvSpPr>
          <p:nvPr/>
        </p:nvSpPr>
        <p:spPr bwMode="auto">
          <a:xfrm>
            <a:off x="406400" y="925513"/>
            <a:ext cx="8585200" cy="2433637"/>
          </a:xfrm>
          <a:prstGeom prst="rect">
            <a:avLst/>
          </a:prstGeom>
          <a:noFill/>
          <a:ln w="28575">
            <a:noFill/>
            <a:miter lim="800000"/>
            <a:headEnd/>
            <a:tailEnd type="none" w="sm" len="med"/>
          </a:ln>
          <a:effectLst/>
        </p:spPr>
        <p:txBody>
          <a:bodyPr>
            <a:spAutoFit/>
          </a:bodyPr>
          <a:lstStyle/>
          <a:p>
            <a:pPr eaLnBrk="0" hangingPunct="0">
              <a:lnSpc>
                <a:spcPct val="110000"/>
              </a:lnSpc>
              <a:spcBef>
                <a:spcPct val="10000"/>
              </a:spcBef>
              <a:buFontTx/>
              <a:buNone/>
            </a:pPr>
            <a:r>
              <a:rPr lang="zh-CN" altLang="en-US" sz="1800">
                <a:latin typeface="" charset="0"/>
              </a:rPr>
              <a:t>           </a:t>
            </a:r>
            <a:r>
              <a:rPr lang="zh-CN" altLang="en-US" sz="2600">
                <a:latin typeface="楷体_GB2312" pitchFamily="49" charset="-122"/>
                <a:ea typeface="楷体_GB2312" pitchFamily="49" charset="-122"/>
              </a:rPr>
              <a:t>需求工程是系统工程和软件工程的一个交叉分支，涉</a:t>
            </a:r>
          </a:p>
          <a:p>
            <a:pPr eaLnBrk="0" hangingPunct="0">
              <a:lnSpc>
                <a:spcPct val="110000"/>
              </a:lnSpc>
              <a:spcBef>
                <a:spcPct val="10000"/>
              </a:spcBef>
              <a:buFontTx/>
              <a:buNone/>
            </a:pPr>
            <a:r>
              <a:rPr lang="zh-CN" altLang="en-US" sz="2600">
                <a:latin typeface="楷体_GB2312" pitchFamily="49" charset="-122"/>
                <a:ea typeface="楷体_GB2312" pitchFamily="49" charset="-122"/>
              </a:rPr>
              <a:t>及到软件系统的目标、软件系统提供的服务、软件系统的</a:t>
            </a:r>
          </a:p>
          <a:p>
            <a:pPr eaLnBrk="0" hangingPunct="0">
              <a:lnSpc>
                <a:spcPct val="110000"/>
              </a:lnSpc>
              <a:spcBef>
                <a:spcPct val="10000"/>
              </a:spcBef>
              <a:buFontTx/>
              <a:buNone/>
            </a:pPr>
            <a:r>
              <a:rPr lang="zh-CN" altLang="en-US" sz="2600">
                <a:latin typeface="楷体_GB2312" pitchFamily="49" charset="-122"/>
                <a:ea typeface="楷体_GB2312" pitchFamily="49" charset="-122"/>
              </a:rPr>
              <a:t>约束和软件系统运行的环境。它还涉及这些因素和系统的</a:t>
            </a:r>
          </a:p>
          <a:p>
            <a:pPr eaLnBrk="0" hangingPunct="0">
              <a:lnSpc>
                <a:spcPct val="110000"/>
              </a:lnSpc>
              <a:spcBef>
                <a:spcPct val="10000"/>
              </a:spcBef>
              <a:buFontTx/>
              <a:buNone/>
            </a:pPr>
            <a:r>
              <a:rPr lang="zh-CN" altLang="en-US" sz="2600">
                <a:latin typeface="楷体_GB2312" pitchFamily="49" charset="-122"/>
                <a:ea typeface="楷体_GB2312" pitchFamily="49" charset="-122"/>
              </a:rPr>
              <a:t>精确规格说明以及系统进化之间的关系。它也提供现实需</a:t>
            </a:r>
          </a:p>
          <a:p>
            <a:pPr eaLnBrk="0" hangingPunct="0">
              <a:lnSpc>
                <a:spcPct val="110000"/>
              </a:lnSpc>
              <a:spcBef>
                <a:spcPct val="10000"/>
              </a:spcBef>
              <a:buFontTx/>
              <a:buNone/>
            </a:pPr>
            <a:r>
              <a:rPr lang="zh-CN" altLang="en-US" sz="2600">
                <a:latin typeface="楷体_GB2312" pitchFamily="49" charset="-122"/>
                <a:ea typeface="楷体_GB2312" pitchFamily="49" charset="-122"/>
              </a:rPr>
              <a:t>求和软件能力之间的桥梁。</a:t>
            </a:r>
            <a:endParaRPr lang="zh-CN" altLang="en-US" sz="2800">
              <a:latin typeface="楷体_GB2312" pitchFamily="49" charset="-122"/>
              <a:ea typeface="楷体_GB2312" pitchFamily="49" charset="-122"/>
            </a:endParaRPr>
          </a:p>
        </p:txBody>
      </p:sp>
      <p:sp>
        <p:nvSpPr>
          <p:cNvPr id="37892" name="Oval 4">
            <a:hlinkClick r:id="" action="ppaction://hlinkshowjump?jump=previousslide"/>
          </p:cNvPr>
          <p:cNvSpPr>
            <a:spLocks noChangeArrowheads="1"/>
          </p:cNvSpPr>
          <p:nvPr/>
        </p:nvSpPr>
        <p:spPr bwMode="auto">
          <a:xfrm>
            <a:off x="6370638" y="6383338"/>
            <a:ext cx="754062" cy="334962"/>
          </a:xfrm>
          <a:prstGeom prst="ellipse">
            <a:avLst/>
          </a:prstGeom>
          <a:noFill/>
          <a:ln w="19050">
            <a:noFill/>
            <a:round/>
            <a:headEnd/>
            <a:tailEnd/>
          </a:ln>
          <a:effectLst/>
        </p:spPr>
        <p:txBody>
          <a:bodyPr wrap="none" anchor="ctr"/>
          <a:lstStyle/>
          <a:p>
            <a:endParaRPr lang="zh-CN" altLang="en-US"/>
          </a:p>
        </p:txBody>
      </p:sp>
      <p:sp>
        <p:nvSpPr>
          <p:cNvPr id="37893" name="Oval 5">
            <a:hlinkClick r:id="" action="ppaction://hlinkshowjump?jump=nextslide"/>
          </p:cNvPr>
          <p:cNvSpPr>
            <a:spLocks noChangeArrowheads="1"/>
          </p:cNvSpPr>
          <p:nvPr/>
        </p:nvSpPr>
        <p:spPr bwMode="auto">
          <a:xfrm>
            <a:off x="7237413" y="6388100"/>
            <a:ext cx="754062" cy="334963"/>
          </a:xfrm>
          <a:prstGeom prst="ellipse">
            <a:avLst/>
          </a:prstGeom>
          <a:noFill/>
          <a:ln w="19050">
            <a:noFill/>
            <a:round/>
            <a:headEnd/>
            <a:tailEnd/>
          </a:ln>
          <a:effectLst/>
        </p:spPr>
        <p:txBody>
          <a:bodyPr wrap="none" anchor="ctr"/>
          <a:lstStyle/>
          <a:p>
            <a:endParaRPr lang="zh-CN" altLang="en-US"/>
          </a:p>
        </p:txBody>
      </p:sp>
      <p:sp>
        <p:nvSpPr>
          <p:cNvPr id="37894" name="Oval 6">
            <a:hlinkClick r:id="rId2" action="ppaction://hlinksldjump"/>
          </p:cNvPr>
          <p:cNvSpPr>
            <a:spLocks noChangeArrowheads="1"/>
          </p:cNvSpPr>
          <p:nvPr/>
        </p:nvSpPr>
        <p:spPr bwMode="auto">
          <a:xfrm>
            <a:off x="8147050" y="6388100"/>
            <a:ext cx="754063" cy="334963"/>
          </a:xfrm>
          <a:prstGeom prst="ellipse">
            <a:avLst/>
          </a:prstGeom>
          <a:noFill/>
          <a:ln w="19050">
            <a:noFill/>
            <a:round/>
            <a:headEnd/>
            <a:tailEnd/>
          </a:ln>
          <a:effectLst/>
        </p:spPr>
        <p:txBody>
          <a:bodyPr wrap="none" anchor="ctr"/>
          <a:lstStyle/>
          <a:p>
            <a:endParaRPr lang="zh-CN" altLang="en-US"/>
          </a:p>
        </p:txBody>
      </p:sp>
      <p:sp>
        <p:nvSpPr>
          <p:cNvPr id="37895" name="Oval 7"/>
          <p:cNvSpPr>
            <a:spLocks noChangeArrowheads="1"/>
          </p:cNvSpPr>
          <p:nvPr/>
        </p:nvSpPr>
        <p:spPr bwMode="auto">
          <a:xfrm>
            <a:off x="3930650" y="4054475"/>
            <a:ext cx="1495425" cy="1349375"/>
          </a:xfrm>
          <a:prstGeom prst="ellipse">
            <a:avLst/>
          </a:prstGeom>
          <a:gradFill rotWithShape="1">
            <a:gsLst>
              <a:gs pos="0">
                <a:schemeClr val="tx1"/>
              </a:gs>
              <a:gs pos="100000">
                <a:schemeClr val="tx1">
                  <a:gamma/>
                  <a:shade val="50980"/>
                  <a:invGamma/>
                </a:schemeClr>
              </a:gs>
            </a:gsLst>
            <a:path path="shape">
              <a:fillToRect l="50000" t="50000" r="50000" b="50000"/>
            </a:path>
          </a:gradFill>
          <a:ln w="28575">
            <a:solidFill>
              <a:schemeClr val="bg2"/>
            </a:solidFill>
            <a:round/>
            <a:headEnd/>
            <a:tailEnd type="none" w="sm" len="med"/>
          </a:ln>
          <a:effectLst/>
        </p:spPr>
        <p:txBody>
          <a:bodyPr wrap="none" anchor="ctr"/>
          <a:lstStyle/>
          <a:p>
            <a:pPr algn="ctr" eaLnBrk="0" hangingPunct="0">
              <a:lnSpc>
                <a:spcPct val="130000"/>
              </a:lnSpc>
              <a:buFontTx/>
              <a:buNone/>
            </a:pPr>
            <a:r>
              <a:rPr lang="zh-CN" altLang="en-US" sz="2400">
                <a:solidFill>
                  <a:schemeClr val="bg1"/>
                </a:solidFill>
                <a:effectLst>
                  <a:outerShdw blurRad="38100" dist="38100" dir="2700000" algn="tl">
                    <a:srgbClr val="C0C0C0"/>
                  </a:outerShdw>
                </a:effectLst>
              </a:rPr>
              <a:t>需求工程</a:t>
            </a:r>
          </a:p>
        </p:txBody>
      </p:sp>
      <p:grpSp>
        <p:nvGrpSpPr>
          <p:cNvPr id="2" name="Group 8"/>
          <p:cNvGrpSpPr>
            <a:grpSpLocks/>
          </p:cNvGrpSpPr>
          <p:nvPr/>
        </p:nvGrpSpPr>
        <p:grpSpPr bwMode="auto">
          <a:xfrm>
            <a:off x="1557338" y="3492500"/>
            <a:ext cx="6269037" cy="2360613"/>
            <a:chOff x="774" y="2101"/>
            <a:chExt cx="3949" cy="1487"/>
          </a:xfrm>
        </p:grpSpPr>
        <p:sp>
          <p:nvSpPr>
            <p:cNvPr id="37897" name="Oval 9"/>
            <p:cNvSpPr>
              <a:spLocks noChangeArrowheads="1"/>
            </p:cNvSpPr>
            <p:nvPr/>
          </p:nvSpPr>
          <p:spPr bwMode="auto">
            <a:xfrm>
              <a:off x="774" y="2101"/>
              <a:ext cx="942" cy="530"/>
            </a:xfrm>
            <a:prstGeom prst="ellipse">
              <a:avLst/>
            </a:prstGeom>
            <a:solidFill>
              <a:srgbClr val="FFFF99"/>
            </a:solidFill>
            <a:ln w="28575">
              <a:solidFill>
                <a:schemeClr val="accent1"/>
              </a:solidFill>
              <a:round/>
              <a:headEnd/>
              <a:tailEnd type="none" w="sm" len="med"/>
            </a:ln>
            <a:effectLst/>
          </p:spPr>
          <p:txBody>
            <a:bodyPr wrap="none" anchor="ctr"/>
            <a:lstStyle/>
            <a:p>
              <a:pPr algn="ctr" eaLnBrk="0" hangingPunct="0">
                <a:lnSpc>
                  <a:spcPct val="130000"/>
                </a:lnSpc>
                <a:buFontTx/>
                <a:buNone/>
              </a:pPr>
              <a:r>
                <a:rPr lang="zh-CN" altLang="en-US" sz="2400" dirty="0">
                  <a:solidFill>
                    <a:schemeClr val="tx2"/>
                  </a:solidFill>
                  <a:ea typeface="华文新魏" pitchFamily="2" charset="-122"/>
                </a:rPr>
                <a:t>系统目标</a:t>
              </a:r>
            </a:p>
          </p:txBody>
        </p:sp>
        <p:sp>
          <p:nvSpPr>
            <p:cNvPr id="37898" name="Oval 10"/>
            <p:cNvSpPr>
              <a:spLocks noChangeArrowheads="1"/>
            </p:cNvSpPr>
            <p:nvPr/>
          </p:nvSpPr>
          <p:spPr bwMode="auto">
            <a:xfrm>
              <a:off x="774" y="3058"/>
              <a:ext cx="942" cy="530"/>
            </a:xfrm>
            <a:prstGeom prst="ellipse">
              <a:avLst/>
            </a:prstGeom>
            <a:solidFill>
              <a:srgbClr val="FFFF99"/>
            </a:solidFill>
            <a:ln w="28575">
              <a:solidFill>
                <a:schemeClr val="accent1"/>
              </a:solidFill>
              <a:round/>
              <a:headEnd/>
              <a:tailEnd type="none" w="sm" len="med"/>
            </a:ln>
            <a:effectLst/>
          </p:spPr>
          <p:txBody>
            <a:bodyPr wrap="none" anchor="ctr"/>
            <a:lstStyle/>
            <a:p>
              <a:pPr algn="ctr" eaLnBrk="0" hangingPunct="0">
                <a:lnSpc>
                  <a:spcPct val="130000"/>
                </a:lnSpc>
                <a:buFontTx/>
                <a:buNone/>
              </a:pPr>
              <a:r>
                <a:rPr lang="zh-CN" altLang="en-US" sz="2400" dirty="0">
                  <a:solidFill>
                    <a:schemeClr val="tx2"/>
                  </a:solidFill>
                  <a:ea typeface="华文新魏" pitchFamily="2" charset="-122"/>
                </a:rPr>
                <a:t>系统服务</a:t>
              </a:r>
            </a:p>
          </p:txBody>
        </p:sp>
        <p:sp>
          <p:nvSpPr>
            <p:cNvPr id="37899" name="Oval 11"/>
            <p:cNvSpPr>
              <a:spLocks noChangeArrowheads="1"/>
            </p:cNvSpPr>
            <p:nvPr/>
          </p:nvSpPr>
          <p:spPr bwMode="auto">
            <a:xfrm>
              <a:off x="3781" y="2101"/>
              <a:ext cx="942" cy="530"/>
            </a:xfrm>
            <a:prstGeom prst="ellipse">
              <a:avLst/>
            </a:prstGeom>
            <a:solidFill>
              <a:srgbClr val="FFFF99"/>
            </a:solidFill>
            <a:ln w="28575">
              <a:solidFill>
                <a:schemeClr val="accent1"/>
              </a:solidFill>
              <a:round/>
              <a:headEnd/>
              <a:tailEnd type="none" w="sm" len="med"/>
            </a:ln>
            <a:effectLst/>
          </p:spPr>
          <p:txBody>
            <a:bodyPr wrap="none" anchor="ctr"/>
            <a:lstStyle/>
            <a:p>
              <a:pPr algn="ctr" eaLnBrk="0" hangingPunct="0">
                <a:lnSpc>
                  <a:spcPct val="130000"/>
                </a:lnSpc>
                <a:buFontTx/>
                <a:buNone/>
              </a:pPr>
              <a:r>
                <a:rPr lang="zh-CN" altLang="en-US" sz="2400" dirty="0">
                  <a:solidFill>
                    <a:schemeClr val="tx2"/>
                  </a:solidFill>
                  <a:ea typeface="华文新魏" pitchFamily="2" charset="-122"/>
                </a:rPr>
                <a:t>软件约束</a:t>
              </a:r>
            </a:p>
          </p:txBody>
        </p:sp>
        <p:sp>
          <p:nvSpPr>
            <p:cNvPr id="37900" name="Oval 12"/>
            <p:cNvSpPr>
              <a:spLocks noChangeArrowheads="1"/>
            </p:cNvSpPr>
            <p:nvPr/>
          </p:nvSpPr>
          <p:spPr bwMode="auto">
            <a:xfrm>
              <a:off x="3781" y="3058"/>
              <a:ext cx="942" cy="530"/>
            </a:xfrm>
            <a:prstGeom prst="ellipse">
              <a:avLst/>
            </a:prstGeom>
            <a:solidFill>
              <a:srgbClr val="FFFF99"/>
            </a:solidFill>
            <a:ln w="28575">
              <a:solidFill>
                <a:schemeClr val="accent1"/>
              </a:solidFill>
              <a:round/>
              <a:headEnd/>
              <a:tailEnd type="none" w="sm" len="med"/>
            </a:ln>
            <a:effectLst/>
          </p:spPr>
          <p:txBody>
            <a:bodyPr wrap="none" anchor="ctr"/>
            <a:lstStyle/>
            <a:p>
              <a:pPr algn="ctr" eaLnBrk="0" hangingPunct="0">
                <a:lnSpc>
                  <a:spcPct val="130000"/>
                </a:lnSpc>
                <a:buFontTx/>
                <a:buNone/>
              </a:pPr>
              <a:r>
                <a:rPr lang="zh-CN" altLang="en-US" sz="2400" dirty="0">
                  <a:solidFill>
                    <a:schemeClr val="tx2"/>
                  </a:solidFill>
                  <a:ea typeface="华文新魏" pitchFamily="2" charset="-122"/>
                </a:rPr>
                <a:t>运行环境</a:t>
              </a:r>
            </a:p>
          </p:txBody>
        </p:sp>
        <p:sp>
          <p:nvSpPr>
            <p:cNvPr id="37901" name="Line 13"/>
            <p:cNvSpPr>
              <a:spLocks noChangeShapeType="1"/>
            </p:cNvSpPr>
            <p:nvPr/>
          </p:nvSpPr>
          <p:spPr bwMode="auto">
            <a:xfrm flipV="1">
              <a:off x="3218" y="2450"/>
              <a:ext cx="576" cy="320"/>
            </a:xfrm>
            <a:prstGeom prst="line">
              <a:avLst/>
            </a:prstGeom>
            <a:noFill/>
            <a:ln w="57150">
              <a:solidFill>
                <a:schemeClr val="tx1"/>
              </a:solidFill>
              <a:round/>
              <a:headEnd/>
              <a:tailEnd type="triangle" w="sm" len="med"/>
            </a:ln>
            <a:effectLst/>
          </p:spPr>
          <p:txBody>
            <a:bodyPr wrap="none" anchor="ctr"/>
            <a:lstStyle/>
            <a:p>
              <a:endParaRPr lang="zh-CN" altLang="en-US"/>
            </a:p>
          </p:txBody>
        </p:sp>
        <p:sp>
          <p:nvSpPr>
            <p:cNvPr id="37902" name="Line 14"/>
            <p:cNvSpPr>
              <a:spLocks noChangeShapeType="1"/>
            </p:cNvSpPr>
            <p:nvPr/>
          </p:nvSpPr>
          <p:spPr bwMode="auto">
            <a:xfrm>
              <a:off x="3200" y="3035"/>
              <a:ext cx="558" cy="265"/>
            </a:xfrm>
            <a:prstGeom prst="line">
              <a:avLst/>
            </a:prstGeom>
            <a:noFill/>
            <a:ln w="57150">
              <a:solidFill>
                <a:schemeClr val="tx1"/>
              </a:solidFill>
              <a:round/>
              <a:headEnd/>
              <a:tailEnd type="triangle" w="sm" len="med"/>
            </a:ln>
            <a:effectLst/>
          </p:spPr>
          <p:txBody>
            <a:bodyPr wrap="none" anchor="ctr"/>
            <a:lstStyle/>
            <a:p>
              <a:endParaRPr lang="zh-CN" altLang="en-US"/>
            </a:p>
          </p:txBody>
        </p:sp>
        <p:sp>
          <p:nvSpPr>
            <p:cNvPr id="37903" name="Line 15"/>
            <p:cNvSpPr>
              <a:spLocks noChangeShapeType="1"/>
            </p:cNvSpPr>
            <p:nvPr/>
          </p:nvSpPr>
          <p:spPr bwMode="auto">
            <a:xfrm flipH="1" flipV="1">
              <a:off x="1728" y="2441"/>
              <a:ext cx="567" cy="265"/>
            </a:xfrm>
            <a:prstGeom prst="line">
              <a:avLst/>
            </a:prstGeom>
            <a:noFill/>
            <a:ln w="57150">
              <a:solidFill>
                <a:schemeClr val="tx1"/>
              </a:solidFill>
              <a:round/>
              <a:headEnd/>
              <a:tailEnd type="triangle" w="sm" len="med"/>
            </a:ln>
            <a:effectLst/>
          </p:spPr>
          <p:txBody>
            <a:bodyPr wrap="none" anchor="ctr"/>
            <a:lstStyle/>
            <a:p>
              <a:endParaRPr lang="zh-CN" altLang="en-US"/>
            </a:p>
          </p:txBody>
        </p:sp>
        <p:sp>
          <p:nvSpPr>
            <p:cNvPr id="37904" name="Line 16"/>
            <p:cNvSpPr>
              <a:spLocks noChangeShapeType="1"/>
            </p:cNvSpPr>
            <p:nvPr/>
          </p:nvSpPr>
          <p:spPr bwMode="auto">
            <a:xfrm flipH="1">
              <a:off x="1692" y="3063"/>
              <a:ext cx="602" cy="219"/>
            </a:xfrm>
            <a:prstGeom prst="line">
              <a:avLst/>
            </a:prstGeom>
            <a:noFill/>
            <a:ln w="57150">
              <a:solidFill>
                <a:schemeClr val="tx1"/>
              </a:solidFill>
              <a:round/>
              <a:headEnd/>
              <a:tailEnd type="triangle" w="sm" len="med"/>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up)">
                                      <p:cBhvr>
                                        <p:cTn id="7" dur="1000"/>
                                        <p:tgtEl>
                                          <p:spTgt spid="37891">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animEffect transition="in" filter="wipe(up)">
                                      <p:cBhvr>
                                        <p:cTn id="11" dur="1000"/>
                                        <p:tgtEl>
                                          <p:spTgt spid="37891">
                                            <p:txEl>
                                              <p:pRg st="1" end="1"/>
                                            </p:txEl>
                                          </p:spTgt>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Effect transition="in" filter="wipe(up)">
                                      <p:cBhvr>
                                        <p:cTn id="15" dur="1000"/>
                                        <p:tgtEl>
                                          <p:spTgt spid="37891">
                                            <p:txEl>
                                              <p:pRg st="2" end="2"/>
                                            </p:txEl>
                                          </p:spTgt>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animEffect transition="in" filter="wipe(up)">
                                      <p:cBhvr>
                                        <p:cTn id="19" dur="1000"/>
                                        <p:tgtEl>
                                          <p:spTgt spid="37891">
                                            <p:txEl>
                                              <p:pRg st="3" end="3"/>
                                            </p:txEl>
                                          </p:spTgt>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animEffect transition="in" filter="wipe(up)">
                                      <p:cBhvr>
                                        <p:cTn id="23" dur="1000"/>
                                        <p:tgtEl>
                                          <p:spTgt spid="3789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7895"/>
                                        </p:tgtEl>
                                        <p:attrNameLst>
                                          <p:attrName>style.visibility</p:attrName>
                                        </p:attrNameLst>
                                      </p:cBhvr>
                                      <p:to>
                                        <p:strVal val="visible"/>
                                      </p:to>
                                    </p:set>
                                    <p:animEffect transition="in" filter="box(out)">
                                      <p:cBhvr>
                                        <p:cTn id="28" dur="1000"/>
                                        <p:tgtEl>
                                          <p:spTgt spid="37895"/>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out)">
                                      <p:cBhvr>
                                        <p:cTn id="3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3789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433388"/>
            <a:ext cx="7772400" cy="982662"/>
          </a:xfrm>
          <a:noFill/>
          <a:ln/>
          <a:effectLst>
            <a:outerShdw dist="35921" dir="2700000" algn="ctr" rotWithShape="0">
              <a:srgbClr val="000099"/>
            </a:outerShdw>
          </a:effectLst>
        </p:spPr>
        <p:txBody>
          <a:bodyPr/>
          <a:lstStyle/>
          <a:p>
            <a:r>
              <a:rPr lang="zh-CN" altLang="en-US">
                <a:effectLst>
                  <a:outerShdw blurRad="38100" dist="38100" dir="2700000" algn="tl">
                    <a:srgbClr val="000000"/>
                  </a:outerShdw>
                </a:effectLst>
              </a:rPr>
              <a:t>需求工程的基本活动包括：</a:t>
            </a:r>
          </a:p>
        </p:txBody>
      </p:sp>
      <p:sp>
        <p:nvSpPr>
          <p:cNvPr id="38915" name="Text Box 3"/>
          <p:cNvSpPr txBox="1">
            <a:spLocks noChangeArrowheads="1"/>
          </p:cNvSpPr>
          <p:nvPr/>
        </p:nvSpPr>
        <p:spPr bwMode="auto">
          <a:xfrm>
            <a:off x="812800" y="1554163"/>
            <a:ext cx="7910513" cy="4365625"/>
          </a:xfrm>
          <a:prstGeom prst="rect">
            <a:avLst/>
          </a:prstGeom>
          <a:noFill/>
          <a:ln w="28575">
            <a:noFill/>
            <a:miter lim="800000"/>
            <a:headEnd/>
            <a:tailEnd type="none" w="sm" len="med"/>
          </a:ln>
          <a:effectLst/>
        </p:spPr>
        <p:txBody>
          <a:bodyPr>
            <a:spAutoFit/>
          </a:bodyPr>
          <a:lstStyle/>
          <a:p>
            <a:pPr eaLnBrk="0" hangingPunct="0">
              <a:lnSpc>
                <a:spcPct val="110000"/>
              </a:lnSpc>
              <a:spcBef>
                <a:spcPct val="40000"/>
              </a:spcBef>
              <a:buFontTx/>
              <a:buNone/>
            </a:pPr>
            <a:r>
              <a:rPr lang="zh-CN" altLang="en-US" sz="2000">
                <a:solidFill>
                  <a:schemeClr val="tx2"/>
                </a:solidFill>
              </a:rPr>
              <a:t>●</a:t>
            </a:r>
            <a:r>
              <a:rPr lang="zh-CN" altLang="en-US" sz="2800"/>
              <a:t> </a:t>
            </a:r>
            <a:r>
              <a:rPr lang="zh-CN" altLang="en-US" sz="2800">
                <a:solidFill>
                  <a:schemeClr val="tx2"/>
                </a:solidFill>
              </a:rPr>
              <a:t>获取需求</a:t>
            </a:r>
            <a:r>
              <a:rPr lang="zh-CN" altLang="en-US" sz="2800"/>
              <a:t>；</a:t>
            </a:r>
            <a:r>
              <a:rPr lang="zh-CN" altLang="en-US" sz="2800">
                <a:ea typeface="楷体_GB2312" pitchFamily="49" charset="-122"/>
              </a:rPr>
              <a:t>深入实际，在充分理解用户需求的基础上，获取系统需求。</a:t>
            </a:r>
          </a:p>
          <a:p>
            <a:pPr eaLnBrk="0" hangingPunct="0">
              <a:lnSpc>
                <a:spcPct val="110000"/>
              </a:lnSpc>
              <a:spcBef>
                <a:spcPct val="40000"/>
              </a:spcBef>
              <a:buFontTx/>
              <a:buNone/>
            </a:pPr>
            <a:r>
              <a:rPr lang="zh-CN" altLang="en-US" sz="2000">
                <a:solidFill>
                  <a:schemeClr val="tx2"/>
                </a:solidFill>
              </a:rPr>
              <a:t>●</a:t>
            </a:r>
            <a:r>
              <a:rPr lang="zh-CN" altLang="en-US" sz="2800">
                <a:solidFill>
                  <a:schemeClr val="tx2"/>
                </a:solidFill>
                <a:ea typeface="楷体_GB2312" pitchFamily="49" charset="-122"/>
              </a:rPr>
              <a:t>需求</a:t>
            </a:r>
            <a:r>
              <a:rPr lang="zh-CN" altLang="en-US" sz="2800">
                <a:solidFill>
                  <a:schemeClr val="tx2"/>
                </a:solidFill>
              </a:rPr>
              <a:t>分析与建模；</a:t>
            </a:r>
            <a:r>
              <a:rPr lang="zh-CN" altLang="en-US" sz="2800">
                <a:ea typeface="楷体_GB2312" pitchFamily="49" charset="-122"/>
              </a:rPr>
              <a:t>进行需求建模型、对模型或原型进行分析。</a:t>
            </a:r>
          </a:p>
          <a:p>
            <a:pPr eaLnBrk="0" hangingPunct="0">
              <a:lnSpc>
                <a:spcPct val="110000"/>
              </a:lnSpc>
              <a:spcBef>
                <a:spcPct val="40000"/>
              </a:spcBef>
              <a:buFontTx/>
              <a:buNone/>
            </a:pPr>
            <a:r>
              <a:rPr lang="zh-CN" altLang="en-US" sz="2000">
                <a:solidFill>
                  <a:schemeClr val="tx2"/>
                </a:solidFill>
              </a:rPr>
              <a:t>●</a:t>
            </a:r>
            <a:r>
              <a:rPr lang="zh-CN" altLang="en-US" sz="2800">
                <a:solidFill>
                  <a:schemeClr val="tx2"/>
                </a:solidFill>
              </a:rPr>
              <a:t> 确认需求</a:t>
            </a:r>
            <a:r>
              <a:rPr lang="zh-CN" altLang="en-US" sz="2800"/>
              <a:t>；</a:t>
            </a:r>
            <a:r>
              <a:rPr lang="zh-CN" altLang="en-US" sz="2800">
                <a:latin typeface="楷体_GB2312" pitchFamily="49" charset="-122"/>
                <a:ea typeface="楷体_GB2312" pitchFamily="49" charset="-122"/>
              </a:rPr>
              <a:t>确保需求说明准确、完整地表达系统的主要特性。</a:t>
            </a:r>
            <a:endParaRPr lang="zh-CN" altLang="en-US" sz="2800">
              <a:solidFill>
                <a:schemeClr val="tx2"/>
              </a:solidFill>
              <a:latin typeface="宋体" pitchFamily="2" charset="-122"/>
            </a:endParaRPr>
          </a:p>
          <a:p>
            <a:pPr eaLnBrk="0" hangingPunct="0">
              <a:lnSpc>
                <a:spcPct val="110000"/>
              </a:lnSpc>
              <a:spcBef>
                <a:spcPct val="40000"/>
              </a:spcBef>
              <a:buFontTx/>
              <a:buNone/>
            </a:pPr>
            <a:r>
              <a:rPr lang="zh-CN" altLang="en-US" sz="2000">
                <a:solidFill>
                  <a:schemeClr val="tx2"/>
                </a:solidFill>
                <a:latin typeface="宋体" pitchFamily="2" charset="-122"/>
              </a:rPr>
              <a:t>● </a:t>
            </a:r>
            <a:r>
              <a:rPr lang="zh-CN" altLang="en-US" sz="2800">
                <a:solidFill>
                  <a:schemeClr val="tx2"/>
                </a:solidFill>
                <a:latin typeface="宋体" pitchFamily="2" charset="-122"/>
              </a:rPr>
              <a:t>需求管理</a:t>
            </a:r>
            <a:r>
              <a:rPr lang="zh-CN" altLang="en-US" sz="2800">
                <a:latin typeface="楷体_GB2312" pitchFamily="49" charset="-122"/>
                <a:ea typeface="楷体_GB2312" pitchFamily="49" charset="-122"/>
              </a:rPr>
              <a:t>。客户的需要总是不断（连续）增长的 ，跟踪和管理需求变化是必要的。 </a:t>
            </a:r>
          </a:p>
        </p:txBody>
      </p:sp>
      <p:pic>
        <p:nvPicPr>
          <p:cNvPr id="38916" name="Picture 4" descr="变色小球"/>
          <p:cNvPicPr>
            <a:picLocks noChangeAspect="1" noChangeArrowheads="1" noCrop="1"/>
          </p:cNvPicPr>
          <p:nvPr/>
        </p:nvPicPr>
        <p:blipFill>
          <a:blip r:embed="rId3" cstate="print"/>
          <a:srcRect/>
          <a:stretch>
            <a:fillRect/>
          </a:stretch>
        </p:blipFill>
        <p:spPr bwMode="auto">
          <a:xfrm>
            <a:off x="963613" y="1808163"/>
            <a:ext cx="160337" cy="160337"/>
          </a:xfrm>
          <a:prstGeom prst="rect">
            <a:avLst/>
          </a:prstGeom>
          <a:noFill/>
        </p:spPr>
      </p:pic>
      <p:pic>
        <p:nvPicPr>
          <p:cNvPr id="38917" name="Picture 5" descr="变色小球"/>
          <p:cNvPicPr>
            <a:picLocks noChangeAspect="1" noChangeArrowheads="1" noCrop="1"/>
          </p:cNvPicPr>
          <p:nvPr/>
        </p:nvPicPr>
        <p:blipFill>
          <a:blip r:embed="rId3" cstate="print"/>
          <a:srcRect/>
          <a:stretch>
            <a:fillRect/>
          </a:stretch>
        </p:blipFill>
        <p:spPr bwMode="auto">
          <a:xfrm>
            <a:off x="962025" y="2911475"/>
            <a:ext cx="160338" cy="16033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p:cTn id="7" dur="500" fill="hold"/>
                                        <p:tgtEl>
                                          <p:spTgt spid="38916"/>
                                        </p:tgtEl>
                                        <p:attrNameLst>
                                          <p:attrName>ppt_w</p:attrName>
                                        </p:attrNameLst>
                                      </p:cBhvr>
                                      <p:tavLst>
                                        <p:tav tm="0">
                                          <p:val>
                                            <p:fltVal val="0"/>
                                          </p:val>
                                        </p:tav>
                                        <p:tav tm="100000">
                                          <p:val>
                                            <p:strVal val="#ppt_w"/>
                                          </p:val>
                                        </p:tav>
                                      </p:tavLst>
                                    </p:anim>
                                    <p:anim calcmode="lin" valueType="num">
                                      <p:cBhvr>
                                        <p:cTn id="8" dur="500" fill="hold"/>
                                        <p:tgtEl>
                                          <p:spTgt spid="38916"/>
                                        </p:tgtEl>
                                        <p:attrNameLst>
                                          <p:attrName>ppt_h</p:attrName>
                                        </p:attrNameLst>
                                      </p:cBhvr>
                                      <p:tavLst>
                                        <p:tav tm="0">
                                          <p:val>
                                            <p:fltVal val="0"/>
                                          </p:val>
                                        </p:tav>
                                        <p:tav tm="100000">
                                          <p:val>
                                            <p:strVal val="#ppt_h"/>
                                          </p:val>
                                        </p:tav>
                                      </p:tavLst>
                                    </p:anim>
                                    <p:animEffect transition="in" filter="fade">
                                      <p:cBhvr>
                                        <p:cTn id="9" dur="500"/>
                                        <p:tgtEl>
                                          <p:spTgt spid="389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8917"/>
                                        </p:tgtEl>
                                        <p:attrNameLst>
                                          <p:attrName>style.visibility</p:attrName>
                                        </p:attrNameLst>
                                      </p:cBhvr>
                                      <p:to>
                                        <p:strVal val="visible"/>
                                      </p:to>
                                    </p:set>
                                    <p:anim calcmode="lin" valueType="num">
                                      <p:cBhvr>
                                        <p:cTn id="14" dur="500" fill="hold"/>
                                        <p:tgtEl>
                                          <p:spTgt spid="38917"/>
                                        </p:tgtEl>
                                        <p:attrNameLst>
                                          <p:attrName>ppt_w</p:attrName>
                                        </p:attrNameLst>
                                      </p:cBhvr>
                                      <p:tavLst>
                                        <p:tav tm="0">
                                          <p:val>
                                            <p:fltVal val="0"/>
                                          </p:val>
                                        </p:tav>
                                        <p:tav tm="100000">
                                          <p:val>
                                            <p:strVal val="#ppt_w"/>
                                          </p:val>
                                        </p:tav>
                                      </p:tavLst>
                                    </p:anim>
                                    <p:anim calcmode="lin" valueType="num">
                                      <p:cBhvr>
                                        <p:cTn id="15" dur="500" fill="hold"/>
                                        <p:tgtEl>
                                          <p:spTgt spid="38917"/>
                                        </p:tgtEl>
                                        <p:attrNameLst>
                                          <p:attrName>ppt_h</p:attrName>
                                        </p:attrNameLst>
                                      </p:cBhvr>
                                      <p:tavLst>
                                        <p:tav tm="0">
                                          <p:val>
                                            <p:fltVal val="0"/>
                                          </p:val>
                                        </p:tav>
                                        <p:tav tm="100000">
                                          <p:val>
                                            <p:strVal val="#ppt_h"/>
                                          </p:val>
                                        </p:tav>
                                      </p:tavLst>
                                    </p:anim>
                                    <p:animEffect transition="in" filter="fade">
                                      <p:cBhvr>
                                        <p:cTn id="16"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68313" y="404813"/>
            <a:ext cx="8280400" cy="1152525"/>
          </a:xfrm>
          <a:prstGeom prst="rect">
            <a:avLst/>
          </a:prstGeom>
          <a:noFill/>
          <a:ln w="9525">
            <a:noFill/>
            <a:miter lim="800000"/>
            <a:headEnd/>
            <a:tailEnd/>
          </a:ln>
        </p:spPr>
        <p:txBody>
          <a:bodyPr anchor="ctr"/>
          <a:lstStyle/>
          <a:p>
            <a:pPr>
              <a:lnSpc>
                <a:spcPct val="70000"/>
              </a:lnSpc>
              <a:spcBef>
                <a:spcPct val="0"/>
              </a:spcBef>
              <a:buFontTx/>
              <a:buNone/>
            </a:pPr>
            <a:r>
              <a:rPr lang="zh-CN" altLang="en-US" sz="3200" dirty="0">
                <a:solidFill>
                  <a:schemeClr val="tx2"/>
                </a:solidFill>
                <a:effectLst>
                  <a:outerShdw blurRad="38100" dist="38100" dir="2700000" algn="tl">
                    <a:srgbClr val="000000"/>
                  </a:outerShdw>
                </a:effectLst>
                <a:ea typeface="华文新魏" pitchFamily="2" charset="-122"/>
              </a:rPr>
              <a:t>（一） </a:t>
            </a:r>
            <a:r>
              <a:rPr lang="zh-CN" altLang="en-US" sz="3200" dirty="0">
                <a:solidFill>
                  <a:schemeClr val="tx2"/>
                </a:solidFill>
                <a:effectLst>
                  <a:outerShdw blurRad="38100" dist="38100" dir="2700000" algn="tl">
                    <a:srgbClr val="000000"/>
                  </a:outerShdw>
                </a:effectLst>
                <a:ea typeface="楷体_GB2312" pitchFamily="49" charset="-122"/>
              </a:rPr>
              <a:t>需求获取 </a:t>
            </a:r>
            <a:r>
              <a:rPr lang="en-US" altLang="zh-CN" sz="3200" dirty="0">
                <a:effectLst>
                  <a:outerShdw blurRad="38100" dist="38100" dir="2700000" algn="tl">
                    <a:srgbClr val="000000"/>
                  </a:outerShdw>
                </a:effectLst>
                <a:ea typeface="楷体_GB2312" pitchFamily="49" charset="-122"/>
              </a:rPr>
              <a:t>( </a:t>
            </a:r>
            <a:r>
              <a:rPr lang="en-US" altLang="zh-CN" sz="3200" dirty="0" err="1">
                <a:effectLst>
                  <a:outerShdw blurRad="38100" dist="38100" dir="2700000" algn="tl">
                    <a:srgbClr val="000000"/>
                  </a:outerShdw>
                </a:effectLst>
                <a:ea typeface="楷体_GB2312" pitchFamily="49" charset="-122"/>
              </a:rPr>
              <a:t>requiremente</a:t>
            </a:r>
            <a:r>
              <a:rPr lang="en-US" altLang="zh-CN" sz="3200" dirty="0">
                <a:effectLst>
                  <a:outerShdw blurRad="38100" dist="38100" dir="2700000" algn="tl">
                    <a:srgbClr val="000000"/>
                  </a:outerShdw>
                </a:effectLst>
                <a:ea typeface="楷体_GB2312" pitchFamily="49" charset="-122"/>
              </a:rPr>
              <a:t> </a:t>
            </a:r>
            <a:r>
              <a:rPr lang="en-US" altLang="zh-CN" sz="3200" dirty="0" err="1">
                <a:effectLst>
                  <a:outerShdw blurRad="38100" dist="38100" dir="2700000" algn="tl">
                    <a:srgbClr val="000000"/>
                  </a:outerShdw>
                </a:effectLst>
                <a:ea typeface="楷体_GB2312" pitchFamily="49" charset="-122"/>
              </a:rPr>
              <a:t>licitation</a:t>
            </a:r>
            <a:r>
              <a:rPr lang="en-US" altLang="zh-CN" sz="3200" dirty="0">
                <a:effectLst>
                  <a:outerShdw blurRad="38100" dist="38100" dir="2700000" algn="tl">
                    <a:srgbClr val="000000"/>
                  </a:outerShdw>
                </a:effectLst>
                <a:ea typeface="楷体_GB2312" pitchFamily="49" charset="-122"/>
              </a:rPr>
              <a:t> )</a:t>
            </a:r>
          </a:p>
          <a:p>
            <a:pPr>
              <a:lnSpc>
                <a:spcPct val="70000"/>
              </a:lnSpc>
              <a:spcBef>
                <a:spcPct val="50000"/>
              </a:spcBef>
              <a:buFontTx/>
              <a:buNone/>
            </a:pPr>
            <a:r>
              <a:rPr lang="zh-CN" altLang="en-US" sz="3200" dirty="0">
                <a:effectLst>
                  <a:outerShdw blurRad="38100" dist="38100" dir="2700000" algn="tl">
                    <a:srgbClr val="000000"/>
                  </a:outerShdw>
                </a:effectLst>
                <a:ea typeface="楷体_GB2312" pitchFamily="49" charset="-122"/>
              </a:rPr>
              <a:t>是需求工程的主体</a:t>
            </a:r>
            <a:r>
              <a:rPr lang="en-US" altLang="zh-CN" sz="3200" dirty="0">
                <a:effectLst>
                  <a:outerShdw blurRad="38100" dist="38100" dir="2700000" algn="tl">
                    <a:srgbClr val="000000"/>
                  </a:outerShdw>
                </a:effectLst>
                <a:ea typeface="楷体_GB2312" pitchFamily="49" charset="-122"/>
              </a:rPr>
              <a:t>——</a:t>
            </a:r>
            <a:r>
              <a:rPr lang="zh-CN" altLang="en-US" sz="3200" dirty="0"/>
              <a:t>非常困难，主要原因：</a:t>
            </a:r>
          </a:p>
        </p:txBody>
      </p:sp>
      <p:sp>
        <p:nvSpPr>
          <p:cNvPr id="41987" name="Text Box 3"/>
          <p:cNvSpPr txBox="1">
            <a:spLocks noChangeArrowheads="1"/>
          </p:cNvSpPr>
          <p:nvPr/>
        </p:nvSpPr>
        <p:spPr bwMode="auto">
          <a:xfrm>
            <a:off x="179388" y="1484313"/>
            <a:ext cx="8964612" cy="4278672"/>
          </a:xfrm>
          <a:prstGeom prst="rect">
            <a:avLst/>
          </a:prstGeom>
          <a:noFill/>
          <a:ln w="28575">
            <a:noFill/>
            <a:miter lim="800000"/>
            <a:headEnd/>
            <a:tailEnd type="none" w="sm" len="med"/>
          </a:ln>
          <a:effectLst/>
        </p:spPr>
        <p:txBody>
          <a:bodyPr>
            <a:spAutoFit/>
          </a:bodyPr>
          <a:lstStyle/>
          <a:p>
            <a:pPr eaLnBrk="0">
              <a:lnSpc>
                <a:spcPct val="110000"/>
              </a:lnSpc>
              <a:spcBef>
                <a:spcPct val="35000"/>
              </a:spcBef>
              <a:buFontTx/>
              <a:buNone/>
            </a:pPr>
            <a:r>
              <a:rPr lang="zh-CN" altLang="en-US" sz="2800" dirty="0">
                <a:solidFill>
                  <a:schemeClr val="tx2"/>
                </a:solidFill>
                <a:latin typeface="楷体_GB2312" pitchFamily="49" charset="-122"/>
                <a:ea typeface="楷体_GB2312" pitchFamily="49" charset="-122"/>
              </a:rPr>
              <a:t>● 缺乏领域知识</a:t>
            </a:r>
            <a:r>
              <a:rPr lang="zh-CN" altLang="en-US" sz="2800" dirty="0">
                <a:latin typeface="楷体_GB2312" pitchFamily="49" charset="-122"/>
                <a:ea typeface="楷体_GB2312" pitchFamily="49" charset="-122"/>
              </a:rPr>
              <a:t>：应用领域的问题常常是模糊的、不精确的；</a:t>
            </a:r>
            <a:endParaRPr lang="zh-CN" altLang="en-US" sz="2800" dirty="0">
              <a:solidFill>
                <a:schemeClr val="tx2"/>
              </a:solidFill>
              <a:latin typeface="楷体_GB2312" pitchFamily="49" charset="-122"/>
              <a:ea typeface="楷体_GB2312" pitchFamily="49" charset="-122"/>
            </a:endParaRPr>
          </a:p>
          <a:p>
            <a:pPr eaLnBrk="0">
              <a:lnSpc>
                <a:spcPct val="110000"/>
              </a:lnSpc>
              <a:spcBef>
                <a:spcPct val="35000"/>
              </a:spcBef>
              <a:buFontTx/>
              <a:buNone/>
            </a:pPr>
            <a:r>
              <a:rPr lang="zh-CN" altLang="en-US" sz="2800" dirty="0">
                <a:solidFill>
                  <a:schemeClr val="tx2"/>
                </a:solidFill>
                <a:latin typeface="楷体_GB2312" pitchFamily="49" charset="-122"/>
                <a:ea typeface="楷体_GB2312" pitchFamily="49" charset="-122"/>
              </a:rPr>
              <a:t>● 系统的目标或范围问题：</a:t>
            </a:r>
            <a:r>
              <a:rPr lang="zh-CN" altLang="en-US" sz="2800" dirty="0">
                <a:latin typeface="楷体_GB2312" pitchFamily="49" charset="-122"/>
                <a:ea typeface="楷体_GB2312" pitchFamily="49" charset="-122"/>
              </a:rPr>
              <a:t>系统的边界不清晰、哪些应该有系统或人工处理等；</a:t>
            </a:r>
            <a:endParaRPr lang="zh-CN" altLang="en-US" sz="2800" dirty="0">
              <a:solidFill>
                <a:schemeClr val="tx2"/>
              </a:solidFill>
              <a:latin typeface="楷体_GB2312" pitchFamily="49" charset="-122"/>
              <a:ea typeface="楷体_GB2312" pitchFamily="49" charset="-122"/>
            </a:endParaRPr>
          </a:p>
          <a:p>
            <a:pPr eaLnBrk="0">
              <a:lnSpc>
                <a:spcPct val="110000"/>
              </a:lnSpc>
              <a:spcBef>
                <a:spcPct val="35000"/>
              </a:spcBef>
              <a:buFontTx/>
              <a:buNone/>
            </a:pPr>
            <a:r>
              <a:rPr lang="zh-CN" altLang="en-US" sz="2800" dirty="0">
                <a:solidFill>
                  <a:schemeClr val="tx2"/>
                </a:solidFill>
                <a:latin typeface="楷体_GB2312" pitchFamily="49" charset="-122"/>
                <a:ea typeface="楷体_GB2312" pitchFamily="49" charset="-122"/>
              </a:rPr>
              <a:t>● 需求的易变性</a:t>
            </a:r>
            <a:r>
              <a:rPr lang="zh-CN" altLang="en-US" sz="2800" dirty="0">
                <a:latin typeface="楷体_GB2312" pitchFamily="49" charset="-122"/>
                <a:ea typeface="楷体_GB2312" pitchFamily="49" charset="-122"/>
              </a:rPr>
              <a:t>：随着时间的推移，对问题的认识、用户的业务、外部环境等都可能变化；</a:t>
            </a:r>
            <a:endParaRPr lang="zh-CN" altLang="en-US" sz="2800" dirty="0">
              <a:solidFill>
                <a:schemeClr val="tx2"/>
              </a:solidFill>
              <a:latin typeface="楷体_GB2312" pitchFamily="49" charset="-122"/>
              <a:ea typeface="楷体_GB2312" pitchFamily="49" charset="-122"/>
            </a:endParaRPr>
          </a:p>
          <a:p>
            <a:pPr eaLnBrk="0">
              <a:lnSpc>
                <a:spcPct val="110000"/>
              </a:lnSpc>
              <a:spcBef>
                <a:spcPct val="35000"/>
              </a:spcBef>
              <a:buFontTx/>
              <a:buNone/>
            </a:pPr>
            <a:r>
              <a:rPr lang="zh-CN" altLang="en-US" sz="2800" dirty="0">
                <a:solidFill>
                  <a:schemeClr val="tx2"/>
                </a:solidFill>
                <a:latin typeface="楷体_GB2312" pitchFamily="49" charset="-122"/>
                <a:ea typeface="楷体_GB2312" pitchFamily="49" charset="-122"/>
              </a:rPr>
              <a:t>● 需求的不准确性</a:t>
            </a:r>
            <a:r>
              <a:rPr kumimoji="0" lang="zh-CN" altLang="en-US" sz="2800" b="0" dirty="0"/>
              <a:t> </a:t>
            </a:r>
            <a:r>
              <a:rPr lang="zh-CN" altLang="en-US" sz="2800" dirty="0">
                <a:latin typeface="楷体_GB2312" pitchFamily="49" charset="-122"/>
                <a:ea typeface="楷体_GB2312" pitchFamily="49" charset="-122"/>
              </a:rPr>
              <a:t>：用户本身需求不确定、不能准确提供</a:t>
            </a:r>
            <a:r>
              <a:rPr lang="zh-CN" altLang="en-US" sz="2800" dirty="0">
                <a:ea typeface="楷体_GB2312" pitchFamily="49" charset="-122"/>
              </a:rPr>
              <a:t>或不想告知</a:t>
            </a:r>
            <a:r>
              <a:rPr lang="zh-CN" altLang="en-US" sz="2800" dirty="0">
                <a:latin typeface="楷体_GB2312" pitchFamily="49" charset="-122"/>
                <a:ea typeface="楷体_GB2312" pitchFamily="49" charset="-122"/>
              </a:rPr>
              <a:t>你所需要了解的事情。</a:t>
            </a:r>
          </a:p>
        </p:txBody>
      </p:sp>
      <p:sp>
        <p:nvSpPr>
          <p:cNvPr id="41988" name="Oval 4">
            <a:hlinkClick r:id="" action="ppaction://hlinkshowjump?jump=previousslide"/>
          </p:cNvPr>
          <p:cNvSpPr>
            <a:spLocks noChangeArrowheads="1"/>
          </p:cNvSpPr>
          <p:nvPr/>
        </p:nvSpPr>
        <p:spPr bwMode="auto">
          <a:xfrm>
            <a:off x="6370638" y="6383338"/>
            <a:ext cx="754062" cy="334962"/>
          </a:xfrm>
          <a:prstGeom prst="ellipse">
            <a:avLst/>
          </a:prstGeom>
          <a:noFill/>
          <a:ln w="19050">
            <a:noFill/>
            <a:round/>
            <a:headEnd/>
            <a:tailEnd/>
          </a:ln>
          <a:effectLst/>
        </p:spPr>
        <p:txBody>
          <a:bodyPr wrap="none" anchor="ctr"/>
          <a:lstStyle/>
          <a:p>
            <a:endParaRPr lang="zh-CN" altLang="en-US"/>
          </a:p>
        </p:txBody>
      </p:sp>
      <p:sp>
        <p:nvSpPr>
          <p:cNvPr id="41989" name="Oval 5">
            <a:hlinkClick r:id="" action="ppaction://hlinkshowjump?jump=nextslide"/>
          </p:cNvPr>
          <p:cNvSpPr>
            <a:spLocks noChangeArrowheads="1"/>
          </p:cNvSpPr>
          <p:nvPr/>
        </p:nvSpPr>
        <p:spPr bwMode="auto">
          <a:xfrm>
            <a:off x="7237413" y="6388100"/>
            <a:ext cx="754062" cy="334963"/>
          </a:xfrm>
          <a:prstGeom prst="ellipse">
            <a:avLst/>
          </a:prstGeom>
          <a:noFill/>
          <a:ln w="19050">
            <a:noFill/>
            <a:round/>
            <a:headEnd/>
            <a:tailEnd/>
          </a:ln>
          <a:effectLst/>
        </p:spPr>
        <p:txBody>
          <a:bodyPr wrap="none" anchor="ctr"/>
          <a:lstStyle/>
          <a:p>
            <a:endParaRPr lang="zh-CN" altLang="en-US"/>
          </a:p>
        </p:txBody>
      </p:sp>
      <p:sp>
        <p:nvSpPr>
          <p:cNvPr id="41990" name="Oval 6">
            <a:hlinkClick r:id="rId2" action="ppaction://hlinksldjump"/>
          </p:cNvPr>
          <p:cNvSpPr>
            <a:spLocks noChangeArrowheads="1"/>
          </p:cNvSpPr>
          <p:nvPr/>
        </p:nvSpPr>
        <p:spPr bwMode="auto">
          <a:xfrm>
            <a:off x="8147050" y="6388100"/>
            <a:ext cx="754063" cy="334963"/>
          </a:xfrm>
          <a:prstGeom prst="ellipse">
            <a:avLst/>
          </a:prstGeom>
          <a:noFill/>
          <a:ln w="19050">
            <a:no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wipe(left)">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wipe(left)">
                                      <p:cBhvr>
                                        <p:cTn id="17" dur="500"/>
                                        <p:tgtEl>
                                          <p:spTgt spid="41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wipe(left)">
                                      <p:cBhvr>
                                        <p:cTn id="22"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lgn="l"/>
            <a:r>
              <a:rPr lang="zh-CN" altLang="en-US">
                <a:effectLst>
                  <a:outerShdw blurRad="38100" dist="38100" dir="2700000" algn="tl">
                    <a:srgbClr val="000000"/>
                  </a:outerShdw>
                </a:effectLst>
              </a:rPr>
              <a:t>需求获取的任务和原则</a:t>
            </a:r>
          </a:p>
        </p:txBody>
      </p:sp>
      <p:sp>
        <p:nvSpPr>
          <p:cNvPr id="101379" name="Rectangle 3"/>
          <p:cNvSpPr>
            <a:spLocks noGrp="1" noChangeArrowheads="1"/>
          </p:cNvSpPr>
          <p:nvPr>
            <p:ph type="body" idx="1"/>
          </p:nvPr>
        </p:nvSpPr>
        <p:spPr/>
        <p:txBody>
          <a:bodyPr/>
          <a:lstStyle/>
          <a:p>
            <a:pPr>
              <a:lnSpc>
                <a:spcPct val="110000"/>
              </a:lnSpc>
            </a:pPr>
            <a:r>
              <a:rPr lang="zh-CN" altLang="en-US" dirty="0">
                <a:latin typeface="楷体_GB2312" pitchFamily="49" charset="-122"/>
                <a:ea typeface="楷体_GB2312" pitchFamily="49" charset="-122"/>
              </a:rPr>
              <a:t>需求获取的主要任务是</a:t>
            </a:r>
            <a:r>
              <a:rPr lang="en-US" altLang="zh-CN" dirty="0">
                <a:latin typeface="楷体_GB2312" pitchFamily="49" charset="-122"/>
                <a:ea typeface="楷体_GB2312" pitchFamily="49" charset="-122"/>
              </a:rPr>
              <a:t>:</a:t>
            </a:r>
          </a:p>
          <a:p>
            <a:pPr>
              <a:lnSpc>
                <a:spcPct val="110000"/>
              </a:lnSpc>
            </a:pPr>
            <a:r>
              <a:rPr lang="zh-CN" altLang="en-US" dirty="0">
                <a:latin typeface="楷体_GB2312" pitchFamily="49" charset="-122"/>
                <a:ea typeface="楷体_GB2312" pitchFamily="49" charset="-122"/>
              </a:rPr>
              <a:t>与客户或用户沟通，了解系统或产品的目标是什么？</a:t>
            </a:r>
          </a:p>
          <a:p>
            <a:pPr>
              <a:lnSpc>
                <a:spcPct val="110000"/>
              </a:lnSpc>
            </a:pPr>
            <a:r>
              <a:rPr lang="zh-CN" altLang="en-US" dirty="0">
                <a:latin typeface="楷体_GB2312" pitchFamily="49" charset="-122"/>
                <a:ea typeface="楷体_GB2312" pitchFamily="49" charset="-122"/>
              </a:rPr>
              <a:t>客户或用户想要实现什么？</a:t>
            </a:r>
          </a:p>
          <a:p>
            <a:pPr>
              <a:lnSpc>
                <a:spcPct val="110000"/>
              </a:lnSpc>
            </a:pPr>
            <a:r>
              <a:rPr lang="zh-CN" altLang="en-US" dirty="0">
                <a:latin typeface="楷体_GB2312" pitchFamily="49" charset="-122"/>
                <a:ea typeface="楷体_GB2312" pitchFamily="49" charset="-122"/>
              </a:rPr>
              <a:t>系统和产品如何满足业务的要求，最终系统或产品如何用于日常工作？ </a:t>
            </a:r>
          </a:p>
          <a:p>
            <a:pPr>
              <a:lnSpc>
                <a:spcPct val="110000"/>
              </a:lnSpc>
            </a:pPr>
            <a:r>
              <a:rPr lang="zh-CN" altLang="en-US" dirty="0">
                <a:solidFill>
                  <a:srgbClr val="FF0000"/>
                </a:solidFill>
                <a:latin typeface="楷体_GB2312" pitchFamily="49" charset="-122"/>
                <a:ea typeface="楷体_GB2312" pitchFamily="49" charset="-122"/>
              </a:rPr>
              <a:t>获取并理解用户的需求是软件工程师所面对的最困难的任务之一。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l"/>
            <a:r>
              <a:rPr lang="zh-CN" altLang="en-US">
                <a:effectLst>
                  <a:outerShdw blurRad="38100" dist="38100" dir="2700000" algn="tl">
                    <a:srgbClr val="000000"/>
                  </a:outerShdw>
                </a:effectLst>
              </a:rPr>
              <a:t>需求获取的任务和原则</a:t>
            </a:r>
          </a:p>
        </p:txBody>
      </p:sp>
      <p:sp>
        <p:nvSpPr>
          <p:cNvPr id="102403" name="Rectangle 3"/>
          <p:cNvSpPr>
            <a:spLocks noGrp="1" noChangeArrowheads="1"/>
          </p:cNvSpPr>
          <p:nvPr>
            <p:ph type="body" idx="1"/>
          </p:nvPr>
        </p:nvSpPr>
        <p:spPr/>
        <p:txBody>
          <a:bodyPr/>
          <a:lstStyle/>
          <a:p>
            <a:pPr>
              <a:buFontTx/>
              <a:buNone/>
            </a:pPr>
            <a:r>
              <a:rPr lang="en-US" altLang="zh-CN" dirty="0">
                <a:solidFill>
                  <a:srgbClr val="002060"/>
                </a:solidFill>
              </a:rPr>
              <a:t>1. </a:t>
            </a:r>
            <a:r>
              <a:rPr lang="zh-CN" altLang="en-US" dirty="0">
                <a:solidFill>
                  <a:srgbClr val="002060"/>
                </a:solidFill>
              </a:rPr>
              <a:t>需求获取的任务</a:t>
            </a:r>
          </a:p>
          <a:p>
            <a:pPr>
              <a:buFontTx/>
              <a:buNone/>
            </a:pPr>
            <a:r>
              <a:rPr lang="en-US" altLang="zh-CN" dirty="0">
                <a:latin typeface="楷体_GB2312" pitchFamily="49" charset="-122"/>
                <a:ea typeface="楷体_GB2312" pitchFamily="49" charset="-122"/>
              </a:rPr>
              <a:t>(1) </a:t>
            </a:r>
            <a:r>
              <a:rPr lang="zh-CN" altLang="en-US" dirty="0">
                <a:latin typeface="楷体_GB2312" pitchFamily="49" charset="-122"/>
                <a:ea typeface="楷体_GB2312" pitchFamily="49" charset="-122"/>
              </a:rPr>
              <a:t>发现和分析问题，并分析问题的原因</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结果关系。</a:t>
            </a:r>
          </a:p>
          <a:p>
            <a:pPr>
              <a:buFontTx/>
              <a:buNone/>
            </a:pPr>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与用户进行各种方式的交流，并使用调查研究方法收集信息。</a:t>
            </a:r>
          </a:p>
          <a:p>
            <a:pPr>
              <a:buFontTx/>
              <a:buNone/>
            </a:pPr>
            <a:r>
              <a:rPr lang="en-US" altLang="zh-CN" dirty="0">
                <a:latin typeface="楷体_GB2312" pitchFamily="49" charset="-122"/>
                <a:ea typeface="楷体_GB2312" pitchFamily="49" charset="-122"/>
              </a:rPr>
              <a:t>(3) </a:t>
            </a:r>
            <a:r>
              <a:rPr lang="zh-CN" altLang="en-US" dirty="0">
                <a:latin typeface="楷体_GB2312" pitchFamily="49" charset="-122"/>
                <a:ea typeface="楷体_GB2312" pitchFamily="49" charset="-122"/>
              </a:rPr>
              <a:t>按照三个成分观察问题的不同侧面：即数据、过程和接口。</a:t>
            </a:r>
          </a:p>
          <a:p>
            <a:pPr>
              <a:buFontTx/>
              <a:buNone/>
            </a:pPr>
            <a:r>
              <a:rPr lang="en-US" altLang="zh-CN" dirty="0">
                <a:latin typeface="楷体_GB2312" pitchFamily="49" charset="-122"/>
                <a:ea typeface="楷体_GB2312" pitchFamily="49" charset="-122"/>
              </a:rPr>
              <a:t>(4) </a:t>
            </a:r>
            <a:r>
              <a:rPr lang="zh-CN" altLang="en-US" dirty="0">
                <a:latin typeface="楷体_GB2312" pitchFamily="49" charset="-122"/>
                <a:ea typeface="楷体_GB2312" pitchFamily="49" charset="-122"/>
              </a:rPr>
              <a:t>将获取的需求文档化，形式有用例、决策表、需求表等。</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l"/>
            <a:r>
              <a:rPr lang="zh-CN" altLang="en-US">
                <a:effectLst>
                  <a:outerShdw blurRad="38100" dist="38100" dir="2700000" algn="tl">
                    <a:srgbClr val="000000"/>
                  </a:outerShdw>
                </a:effectLst>
              </a:rPr>
              <a:t>需求获取的任务和原则</a:t>
            </a:r>
          </a:p>
        </p:txBody>
      </p:sp>
      <p:sp>
        <p:nvSpPr>
          <p:cNvPr id="103427" name="Rectangle 3"/>
          <p:cNvSpPr>
            <a:spLocks noGrp="1" noChangeArrowheads="1"/>
          </p:cNvSpPr>
          <p:nvPr>
            <p:ph type="body" idx="1"/>
          </p:nvPr>
        </p:nvSpPr>
        <p:spPr/>
        <p:txBody>
          <a:bodyPr/>
          <a:lstStyle/>
          <a:p>
            <a:pPr marL="609600" indent="-609600">
              <a:buFontTx/>
              <a:buNone/>
            </a:pPr>
            <a:r>
              <a:rPr lang="en-US" altLang="zh-CN" dirty="0">
                <a:solidFill>
                  <a:schemeClr val="accent1"/>
                </a:solidFill>
              </a:rPr>
              <a:t>2. </a:t>
            </a:r>
            <a:r>
              <a:rPr lang="zh-CN" altLang="en-US" dirty="0">
                <a:solidFill>
                  <a:schemeClr val="accent1"/>
                </a:solidFill>
              </a:rPr>
              <a:t>需求获取应遵循的原则</a:t>
            </a:r>
          </a:p>
          <a:p>
            <a:pPr marL="609600" indent="-609600">
              <a:buClrTx/>
              <a:buFontTx/>
              <a:buAutoNum type="arabicParenBoth"/>
            </a:pPr>
            <a:r>
              <a:rPr lang="zh-CN" altLang="en-US" dirty="0">
                <a:latin typeface="楷体_GB2312" pitchFamily="49" charset="-122"/>
                <a:ea typeface="楷体_GB2312" pitchFamily="49" charset="-122"/>
              </a:rPr>
              <a:t>深入浅出的原则。</a:t>
            </a:r>
          </a:p>
          <a:p>
            <a:pPr marL="990600" lvl="1" indent="-533400">
              <a:buFont typeface="Wingdings" pitchFamily="2" charset="2"/>
              <a:buChar char="l"/>
            </a:pPr>
            <a:r>
              <a:rPr lang="zh-CN" altLang="en-US" dirty="0">
                <a:latin typeface="楷体_GB2312" pitchFamily="49" charset="-122"/>
                <a:ea typeface="楷体_GB2312" pitchFamily="49" charset="-122"/>
              </a:rPr>
              <a:t>需求获取要尽可能全面、细致。获取的需求是个全集，目标系统真正实现的是个子集。</a:t>
            </a:r>
          </a:p>
          <a:p>
            <a:pPr marL="609600" indent="-609600">
              <a:buFontTx/>
              <a:buNone/>
            </a:pPr>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以流程为主线的原则。</a:t>
            </a:r>
          </a:p>
          <a:p>
            <a:pPr marL="990600" lvl="1" indent="-533400">
              <a:buFont typeface="Wingdings" pitchFamily="2" charset="2"/>
              <a:buChar char="l"/>
            </a:pPr>
            <a:r>
              <a:rPr lang="zh-CN" altLang="en-US" dirty="0">
                <a:latin typeface="楷体_GB2312" pitchFamily="49" charset="-122"/>
                <a:ea typeface="楷体_GB2312" pitchFamily="49" charset="-122"/>
              </a:rPr>
              <a:t>在与用户交流的过程中，应该用流程将所有的内容串起来。如信息、组织结构、处理规则等。这样便于交流沟通。流程的描述既有宏观描述，也有微观描述。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711200" y="304800"/>
            <a:ext cx="7772400" cy="665163"/>
          </a:xfrm>
          <a:noFill/>
          <a:ln/>
          <a:effectLst>
            <a:outerShdw dist="35921" dir="2700000" algn="ctr" rotWithShape="0">
              <a:srgbClr val="000099"/>
            </a:outerShdw>
          </a:effectLst>
        </p:spPr>
        <p:txBody>
          <a:bodyPr>
            <a:normAutofit fontScale="90000"/>
          </a:bodyPr>
          <a:lstStyle/>
          <a:p>
            <a:r>
              <a:rPr lang="zh-CN" altLang="en-US">
                <a:effectLst>
                  <a:outerShdw blurRad="38100" dist="38100" dir="2700000" algn="tl">
                    <a:srgbClr val="000000"/>
                  </a:outerShdw>
                </a:effectLst>
              </a:rPr>
              <a:t>需求获取技术</a:t>
            </a:r>
          </a:p>
        </p:txBody>
      </p:sp>
      <p:sp>
        <p:nvSpPr>
          <p:cNvPr id="43011" name="Text Box 3"/>
          <p:cNvSpPr txBox="1">
            <a:spLocks noChangeArrowheads="1"/>
          </p:cNvSpPr>
          <p:nvPr/>
        </p:nvSpPr>
        <p:spPr bwMode="auto">
          <a:xfrm>
            <a:off x="625475" y="841375"/>
            <a:ext cx="8143875" cy="4449763"/>
          </a:xfrm>
          <a:prstGeom prst="rect">
            <a:avLst/>
          </a:prstGeom>
          <a:noFill/>
          <a:ln w="28575">
            <a:noFill/>
            <a:miter lim="800000"/>
            <a:headEnd/>
            <a:tailEnd type="none" w="sm" len="med"/>
          </a:ln>
          <a:effectLst/>
        </p:spPr>
        <p:txBody>
          <a:bodyPr>
            <a:spAutoFit/>
          </a:bodyPr>
          <a:lstStyle/>
          <a:p>
            <a:pPr eaLnBrk="0" hangingPunct="0">
              <a:buFontTx/>
              <a:buNone/>
            </a:pPr>
            <a:r>
              <a:rPr lang="zh-CN" altLang="en-US" sz="2800">
                <a:solidFill>
                  <a:schemeClr val="tx2"/>
                </a:solidFill>
                <a:latin typeface="楷体_GB2312" pitchFamily="49" charset="-122"/>
                <a:ea typeface="楷体_GB2312" pitchFamily="49" charset="-122"/>
              </a:rPr>
              <a:t>   需求抽取的方法一般有：</a:t>
            </a:r>
          </a:p>
          <a:p>
            <a:pPr eaLnBrk="0" hangingPunct="0">
              <a:buFontTx/>
              <a:buNone/>
            </a:pPr>
            <a:r>
              <a:rPr lang="en-US" altLang="zh-CN" sz="2800">
                <a:solidFill>
                  <a:schemeClr val="tx2"/>
                </a:solidFill>
                <a:latin typeface="楷体_GB2312" pitchFamily="49" charset="-122"/>
                <a:ea typeface="楷体_GB2312" pitchFamily="49" charset="-122"/>
              </a:rPr>
              <a:t>1.</a:t>
            </a:r>
            <a:r>
              <a:rPr lang="zh-CN" altLang="en-US" sz="2800">
                <a:solidFill>
                  <a:schemeClr val="tx2"/>
                </a:solidFill>
                <a:latin typeface="楷体_GB2312" pitchFamily="49" charset="-122"/>
                <a:ea typeface="楷体_GB2312" pitchFamily="49" charset="-122"/>
              </a:rPr>
              <a:t>面谈法</a:t>
            </a:r>
            <a:r>
              <a:rPr lang="zh-CN" altLang="en-US" sz="2800">
                <a:latin typeface="楷体_GB2312" pitchFamily="49" charset="-122"/>
                <a:ea typeface="楷体_GB2312" pitchFamily="49" charset="-122"/>
              </a:rPr>
              <a:t> 重要而直接，简单的</a:t>
            </a:r>
            <a:r>
              <a:rPr lang="zh-CN" altLang="en-US" sz="2800">
                <a:ea typeface="楷体_GB2312" pitchFamily="49" charset="-122"/>
              </a:rPr>
              <a:t>需求获取技术。</a:t>
            </a:r>
          </a:p>
          <a:p>
            <a:pPr eaLnBrk="0" hangingPunct="0">
              <a:buFontTx/>
              <a:buNone/>
            </a:pPr>
            <a:r>
              <a:rPr lang="en-US" altLang="zh-CN" sz="2800">
                <a:solidFill>
                  <a:schemeClr val="tx2"/>
                </a:solidFill>
                <a:ea typeface="楷体_GB2312" pitchFamily="49" charset="-122"/>
              </a:rPr>
              <a:t>2. </a:t>
            </a:r>
            <a:r>
              <a:rPr lang="zh-CN" altLang="en-US" sz="2800">
                <a:solidFill>
                  <a:schemeClr val="tx2"/>
                </a:solidFill>
                <a:ea typeface="楷体_GB2312" pitchFamily="49" charset="-122"/>
              </a:rPr>
              <a:t>问卷法调查法</a:t>
            </a:r>
            <a:r>
              <a:rPr lang="zh-CN" altLang="en-US" sz="2800">
                <a:ea typeface="楷体_GB2312" pitchFamily="49" charset="-122"/>
              </a:rPr>
              <a:t>   是对面谈法的补充。</a:t>
            </a:r>
            <a:r>
              <a:rPr lang="zh-CN" altLang="en-US" sz="2800">
                <a:effectLst>
                  <a:outerShdw blurRad="38100" dist="38100" dir="2700000" algn="tl">
                    <a:srgbClr val="000000"/>
                  </a:outerShdw>
                </a:effectLst>
                <a:ea typeface="楷体_GB2312" pitchFamily="49" charset="-122"/>
              </a:rPr>
              <a:t> </a:t>
            </a:r>
            <a:endParaRPr lang="zh-CN" altLang="en-US" sz="2800">
              <a:latin typeface="楷体_GB2312" pitchFamily="49" charset="-122"/>
              <a:ea typeface="楷体_GB2312" pitchFamily="49" charset="-122"/>
            </a:endParaRPr>
          </a:p>
          <a:p>
            <a:pPr eaLnBrk="0" hangingPunct="0">
              <a:buFontTx/>
              <a:buNone/>
            </a:pPr>
            <a:r>
              <a:rPr lang="en-US" altLang="zh-CN" sz="2800">
                <a:solidFill>
                  <a:schemeClr val="tx2"/>
                </a:solidFill>
                <a:latin typeface="楷体_GB2312" pitchFamily="49" charset="-122"/>
                <a:ea typeface="楷体_GB2312" pitchFamily="49" charset="-122"/>
              </a:rPr>
              <a:t>3.</a:t>
            </a:r>
            <a:r>
              <a:rPr lang="zh-CN" altLang="en-US" sz="2800">
                <a:solidFill>
                  <a:schemeClr val="tx2"/>
                </a:solidFill>
                <a:latin typeface="楷体_GB2312" pitchFamily="49" charset="-122"/>
                <a:ea typeface="楷体_GB2312" pitchFamily="49" charset="-122"/>
              </a:rPr>
              <a:t>需求专题讨论会</a:t>
            </a:r>
            <a:r>
              <a:rPr lang="zh-CN" altLang="en-US" sz="2800">
                <a:latin typeface="楷体_GB2312" pitchFamily="49" charset="-122"/>
                <a:ea typeface="楷体_GB2312" pitchFamily="49" charset="-122"/>
              </a:rPr>
              <a:t>  最有力的</a:t>
            </a:r>
            <a:r>
              <a:rPr lang="zh-CN" altLang="en-US" sz="2800">
                <a:ea typeface="楷体_GB2312" pitchFamily="49" charset="-122"/>
              </a:rPr>
              <a:t>需求获取技术。有利  于 培养高效团队。</a:t>
            </a:r>
          </a:p>
          <a:p>
            <a:pPr eaLnBrk="0" hangingPunct="0">
              <a:buFontTx/>
              <a:buNone/>
            </a:pPr>
            <a:r>
              <a:rPr lang="en-US" altLang="zh-CN" sz="2800">
                <a:solidFill>
                  <a:schemeClr val="tx2"/>
                </a:solidFill>
                <a:ea typeface="楷体_GB2312" pitchFamily="49" charset="-122"/>
              </a:rPr>
              <a:t>4.  </a:t>
            </a:r>
            <a:r>
              <a:rPr lang="zh-CN" altLang="en-US" sz="2800">
                <a:solidFill>
                  <a:schemeClr val="tx2"/>
                </a:solidFill>
                <a:ea typeface="楷体_GB2312" pitchFamily="49" charset="-122"/>
              </a:rPr>
              <a:t>观察用户的工作流程</a:t>
            </a:r>
            <a:r>
              <a:rPr lang="zh-CN" altLang="en-US" sz="2800">
                <a:ea typeface="楷体_GB2312" pitchFamily="49" charset="-122"/>
              </a:rPr>
              <a:t>   适用于用户无法准确表达需求的情况。</a:t>
            </a:r>
          </a:p>
          <a:p>
            <a:pPr eaLnBrk="0" hangingPunct="0">
              <a:buFontTx/>
              <a:buNone/>
            </a:pPr>
            <a:r>
              <a:rPr lang="en-US" altLang="zh-CN" sz="2800">
                <a:solidFill>
                  <a:schemeClr val="tx2"/>
                </a:solidFill>
                <a:ea typeface="楷体_GB2312" pitchFamily="49" charset="-122"/>
              </a:rPr>
              <a:t>5. </a:t>
            </a:r>
            <a:r>
              <a:rPr lang="zh-CN" altLang="en-US" sz="2800">
                <a:solidFill>
                  <a:schemeClr val="tx2"/>
                </a:solidFill>
                <a:ea typeface="楷体_GB2312" pitchFamily="49" charset="-122"/>
              </a:rPr>
              <a:t>原型化方法</a:t>
            </a:r>
          </a:p>
          <a:p>
            <a:pPr eaLnBrk="0" hangingPunct="0">
              <a:buFontTx/>
              <a:buNone/>
            </a:pPr>
            <a:r>
              <a:rPr lang="en-US" altLang="zh-CN" sz="2800">
                <a:solidFill>
                  <a:schemeClr val="tx2"/>
                </a:solidFill>
                <a:ea typeface="楷体_GB2312" pitchFamily="49" charset="-122"/>
              </a:rPr>
              <a:t>6. </a:t>
            </a:r>
            <a:r>
              <a:rPr lang="zh-CN" altLang="en-US" sz="2800">
                <a:solidFill>
                  <a:schemeClr val="tx2"/>
                </a:solidFill>
                <a:ea typeface="楷体_GB2312" pitchFamily="49" charset="-122"/>
              </a:rPr>
              <a:t>基于用例的方法</a:t>
            </a:r>
          </a:p>
        </p:txBody>
      </p:sp>
      <p:sp>
        <p:nvSpPr>
          <p:cNvPr id="43012" name="Text Box 4"/>
          <p:cNvSpPr txBox="1">
            <a:spLocks noChangeArrowheads="1"/>
          </p:cNvSpPr>
          <p:nvPr/>
        </p:nvSpPr>
        <p:spPr bwMode="auto">
          <a:xfrm>
            <a:off x="536575" y="5402263"/>
            <a:ext cx="8288338" cy="946150"/>
          </a:xfrm>
          <a:prstGeom prst="rect">
            <a:avLst/>
          </a:prstGeom>
          <a:noFill/>
          <a:ln w="28575">
            <a:noFill/>
            <a:miter lim="800000"/>
            <a:headEnd/>
            <a:tailEnd type="none" w="sm" len="med"/>
          </a:ln>
          <a:effectLst/>
        </p:spPr>
        <p:txBody>
          <a:bodyPr>
            <a:spAutoFit/>
          </a:bodyPr>
          <a:lstStyle/>
          <a:p>
            <a:pPr eaLnBrk="0" hangingPunct="0">
              <a:buFontTx/>
              <a:buNone/>
            </a:pPr>
            <a:r>
              <a:rPr lang="zh-CN" altLang="en-US" sz="2800">
                <a:ea typeface="楷体_GB2312" pitchFamily="49" charset="-122"/>
              </a:rPr>
              <a:t>        还有知识工程方法等如：场记分析法、卡片分类法、分类表格技术和基于模型的知识获取等。</a:t>
            </a:r>
          </a:p>
        </p:txBody>
      </p:sp>
      <p:sp>
        <p:nvSpPr>
          <p:cNvPr id="43013" name="AutoShape 5"/>
          <p:cNvSpPr>
            <a:spLocks noChangeArrowheads="1"/>
          </p:cNvSpPr>
          <p:nvPr/>
        </p:nvSpPr>
        <p:spPr bwMode="auto">
          <a:xfrm>
            <a:off x="3873500" y="2308225"/>
            <a:ext cx="5270500" cy="2133600"/>
          </a:xfrm>
          <a:prstGeom prst="wedgeRectCallout">
            <a:avLst>
              <a:gd name="adj1" fmla="val -47773"/>
              <a:gd name="adj2" fmla="val -75745"/>
            </a:avLst>
          </a:prstGeom>
          <a:solidFill>
            <a:srgbClr val="FFFF99"/>
          </a:solidFill>
          <a:ln w="28575">
            <a:solidFill>
              <a:schemeClr val="accent1"/>
            </a:solidFill>
            <a:miter lim="800000"/>
            <a:headEnd/>
            <a:tailEnd type="none" w="sm" len="med"/>
          </a:ln>
          <a:effectLst/>
        </p:spPr>
        <p:txBody>
          <a:bodyPr anchor="ctr"/>
          <a:lstStyle/>
          <a:p>
            <a:pPr eaLnBrk="0" hangingPunct="0">
              <a:buFontTx/>
              <a:buNone/>
            </a:pPr>
            <a:r>
              <a:rPr lang="zh-CN" altLang="en-US" sz="2400" dirty="0">
                <a:effectLst>
                  <a:outerShdw blurRad="38100" dist="38100" dir="2700000" algn="tl">
                    <a:srgbClr val="FFFFFF"/>
                  </a:outerShdw>
                </a:effectLst>
                <a:ea typeface="楷体_GB2312" pitchFamily="49" charset="-122"/>
              </a:rPr>
              <a:t>面谈的对象主要有用户和领域专家：</a:t>
            </a:r>
          </a:p>
          <a:p>
            <a:pPr eaLnBrk="0" hangingPunct="0">
              <a:buFontTx/>
              <a:buNone/>
            </a:pPr>
            <a:r>
              <a:rPr lang="en-US" altLang="zh-CN" sz="2400" dirty="0">
                <a:effectLst>
                  <a:outerShdw blurRad="38100" dist="38100" dir="2700000" algn="tl">
                    <a:srgbClr val="FFFFFF"/>
                  </a:outerShdw>
                </a:effectLst>
                <a:ea typeface="楷体_GB2312" pitchFamily="49" charset="-122"/>
              </a:rPr>
              <a:t>1</a:t>
            </a:r>
            <a:r>
              <a:rPr lang="zh-CN" altLang="en-US" sz="2400" dirty="0">
                <a:effectLst>
                  <a:outerShdw blurRad="38100" dist="38100" dir="2700000" algn="tl">
                    <a:srgbClr val="FFFFFF"/>
                  </a:outerShdw>
                </a:effectLst>
                <a:ea typeface="楷体_GB2312" pitchFamily="49" charset="-122"/>
              </a:rPr>
              <a:t>） 面谈前的准备要充分；</a:t>
            </a:r>
          </a:p>
          <a:p>
            <a:pPr eaLnBrk="0" hangingPunct="0">
              <a:buFontTx/>
              <a:buNone/>
            </a:pPr>
            <a:r>
              <a:rPr lang="en-US" altLang="zh-CN" sz="2400" dirty="0">
                <a:effectLst>
                  <a:outerShdw blurRad="38100" dist="38100" dir="2700000" algn="tl">
                    <a:srgbClr val="FFFFFF"/>
                  </a:outerShdw>
                </a:effectLst>
                <a:ea typeface="楷体_GB2312" pitchFamily="49" charset="-122"/>
              </a:rPr>
              <a:t>2</a:t>
            </a:r>
            <a:r>
              <a:rPr lang="zh-CN" altLang="en-US" sz="2400" dirty="0">
                <a:effectLst>
                  <a:outerShdw blurRad="38100" dist="38100" dir="2700000" algn="tl">
                    <a:srgbClr val="FFFFFF"/>
                  </a:outerShdw>
                </a:effectLst>
                <a:ea typeface="楷体_GB2312" pitchFamily="49" charset="-122"/>
              </a:rPr>
              <a:t>） 面谈后注意认真分析总结；</a:t>
            </a:r>
          </a:p>
          <a:p>
            <a:pPr eaLnBrk="0" hangingPunct="0">
              <a:buFontTx/>
              <a:buNone/>
            </a:pPr>
            <a:r>
              <a:rPr lang="en-US" altLang="zh-CN" sz="2400" dirty="0">
                <a:effectLst>
                  <a:outerShdw blurRad="38100" dist="38100" dir="2700000" algn="tl">
                    <a:srgbClr val="FFFFFF"/>
                  </a:outerShdw>
                </a:effectLst>
                <a:ea typeface="楷体_GB2312" pitchFamily="49" charset="-122"/>
              </a:rPr>
              <a:t>3</a:t>
            </a:r>
            <a:r>
              <a:rPr lang="zh-CN" altLang="en-US" sz="2400" dirty="0">
                <a:effectLst>
                  <a:outerShdw blurRad="38100" dist="38100" dir="2700000" algn="tl">
                    <a:srgbClr val="FFFFFF"/>
                  </a:outerShdw>
                </a:effectLst>
                <a:ea typeface="楷体_GB2312" pitchFamily="49" charset="-122"/>
              </a:rPr>
              <a:t>） 注意掌握面谈的人际交流技能。</a:t>
            </a:r>
            <a:r>
              <a:rPr lang="zh-CN" altLang="en-US" sz="2800" dirty="0">
                <a:effectLst>
                  <a:outerShdw blurRad="38100" dist="38100" dir="2700000" algn="tl">
                    <a:srgbClr val="000000"/>
                  </a:outerShdw>
                </a:effectLst>
                <a:ea typeface="楷体_GB2312" pitchFamily="49" charset="-122"/>
              </a:rPr>
              <a:t>  </a:t>
            </a:r>
            <a:r>
              <a:rPr lang="zh-CN" altLang="en-US" sz="2400" dirty="0">
                <a:effectLst>
                  <a:outerShdw blurRad="38100" dist="38100" dir="2700000" algn="tl">
                    <a:srgbClr val="FFFFFF"/>
                  </a:outerShdw>
                </a:effectLs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1000"/>
                                        <p:tgtEl>
                                          <p:spTgt spid="43011">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animEffect transition="in" filter="wipe(left)">
                                      <p:cBhvr>
                                        <p:cTn id="11" dur="1000"/>
                                        <p:tgtEl>
                                          <p:spTgt spid="4301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11">
                                            <p:txEl>
                                              <p:pRg st="2" end="2"/>
                                            </p:txEl>
                                          </p:spTgt>
                                        </p:tgtEl>
                                        <p:attrNameLst>
                                          <p:attrName>style.visibility</p:attrName>
                                        </p:attrNameLst>
                                      </p:cBhvr>
                                      <p:to>
                                        <p:strVal val="visible"/>
                                      </p:to>
                                    </p:set>
                                    <p:animEffect transition="in" filter="wipe(left)">
                                      <p:cBhvr>
                                        <p:cTn id="16" dur="1000"/>
                                        <p:tgtEl>
                                          <p:spTgt spid="430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011">
                                            <p:txEl>
                                              <p:pRg st="3" end="3"/>
                                            </p:txEl>
                                          </p:spTgt>
                                        </p:tgtEl>
                                        <p:attrNameLst>
                                          <p:attrName>style.visibility</p:attrName>
                                        </p:attrNameLst>
                                      </p:cBhvr>
                                      <p:to>
                                        <p:strVal val="visible"/>
                                      </p:to>
                                    </p:set>
                                    <p:animEffect transition="in" filter="wipe(left)">
                                      <p:cBhvr>
                                        <p:cTn id="21" dur="1000"/>
                                        <p:tgtEl>
                                          <p:spTgt spid="4301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11">
                                            <p:txEl>
                                              <p:pRg st="4" end="4"/>
                                            </p:txEl>
                                          </p:spTgt>
                                        </p:tgtEl>
                                        <p:attrNameLst>
                                          <p:attrName>style.visibility</p:attrName>
                                        </p:attrNameLst>
                                      </p:cBhvr>
                                      <p:to>
                                        <p:strVal val="visible"/>
                                      </p:to>
                                    </p:set>
                                    <p:animEffect transition="in" filter="wipe(left)">
                                      <p:cBhvr>
                                        <p:cTn id="26" dur="1000"/>
                                        <p:tgtEl>
                                          <p:spTgt spid="430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3011">
                                            <p:txEl>
                                              <p:pRg st="5" end="5"/>
                                            </p:txEl>
                                          </p:spTgt>
                                        </p:tgtEl>
                                        <p:attrNameLst>
                                          <p:attrName>style.visibility</p:attrName>
                                        </p:attrNameLst>
                                      </p:cBhvr>
                                      <p:to>
                                        <p:strVal val="visible"/>
                                      </p:to>
                                    </p:set>
                                    <p:animEffect transition="in" filter="wipe(left)">
                                      <p:cBhvr>
                                        <p:cTn id="31" dur="1000"/>
                                        <p:tgtEl>
                                          <p:spTgt spid="4301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3011">
                                            <p:txEl>
                                              <p:pRg st="6" end="6"/>
                                            </p:txEl>
                                          </p:spTgt>
                                        </p:tgtEl>
                                        <p:attrNameLst>
                                          <p:attrName>style.visibility</p:attrName>
                                        </p:attrNameLst>
                                      </p:cBhvr>
                                      <p:to>
                                        <p:strVal val="visible"/>
                                      </p:to>
                                    </p:set>
                                    <p:animEffect transition="in" filter="wipe(left)">
                                      <p:cBhvr>
                                        <p:cTn id="36" dur="1000"/>
                                        <p:tgtEl>
                                          <p:spTgt spid="43011">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3012"/>
                                        </p:tgtEl>
                                        <p:attrNameLst>
                                          <p:attrName>style.visibility</p:attrName>
                                        </p:attrNameLst>
                                      </p:cBhvr>
                                      <p:to>
                                        <p:strVal val="visible"/>
                                      </p:to>
                                    </p:set>
                                    <p:animEffect transition="in" filter="wipe(left)">
                                      <p:cBhvr>
                                        <p:cTn id="41" dur="1000"/>
                                        <p:tgtEl>
                                          <p:spTgt spid="430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43013"/>
                                        </p:tgtEl>
                                        <p:attrNameLst>
                                          <p:attrName>style.visibility</p:attrName>
                                        </p:attrNameLst>
                                      </p:cBhvr>
                                      <p:to>
                                        <p:strVal val="visible"/>
                                      </p:to>
                                    </p:set>
                                    <p:animEffect transition="in" filter="wipe(right)">
                                      <p:cBhvr>
                                        <p:cTn id="46" dur="10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2" grpId="0"/>
      <p:bldP spid="430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711200" y="304800"/>
            <a:ext cx="7772400" cy="665163"/>
          </a:xfrm>
          <a:noFill/>
          <a:ln/>
          <a:effectLst>
            <a:outerShdw dist="35921" dir="2700000" algn="ctr" rotWithShape="0">
              <a:srgbClr val="000099"/>
            </a:outerShdw>
          </a:effectLst>
        </p:spPr>
        <p:txBody>
          <a:bodyPr>
            <a:normAutofit fontScale="90000"/>
          </a:bodyPr>
          <a:lstStyle/>
          <a:p>
            <a:r>
              <a:rPr lang="zh-CN" altLang="en-US">
                <a:effectLst>
                  <a:outerShdw blurRad="38100" dist="38100" dir="2700000" algn="tl">
                    <a:srgbClr val="000000"/>
                  </a:outerShdw>
                </a:effectLst>
              </a:rPr>
              <a:t>需求获取技术</a:t>
            </a:r>
          </a:p>
        </p:txBody>
      </p:sp>
      <p:sp>
        <p:nvSpPr>
          <p:cNvPr id="44035" name="Text Box 3"/>
          <p:cNvSpPr txBox="1">
            <a:spLocks noChangeArrowheads="1"/>
          </p:cNvSpPr>
          <p:nvPr/>
        </p:nvSpPr>
        <p:spPr bwMode="auto">
          <a:xfrm>
            <a:off x="509588" y="1392238"/>
            <a:ext cx="8143875" cy="4449762"/>
          </a:xfrm>
          <a:prstGeom prst="rect">
            <a:avLst/>
          </a:prstGeom>
          <a:noFill/>
          <a:ln w="28575">
            <a:noFill/>
            <a:miter lim="800000"/>
            <a:headEnd/>
            <a:tailEnd type="none" w="sm" len="med"/>
          </a:ln>
          <a:effectLst/>
        </p:spPr>
        <p:txBody>
          <a:bodyPr>
            <a:spAutoFit/>
          </a:bodyPr>
          <a:lstStyle/>
          <a:p>
            <a:pPr eaLnBrk="0" hangingPunct="0">
              <a:buFontTx/>
              <a:buNone/>
            </a:pPr>
            <a:r>
              <a:rPr lang="zh-CN" altLang="en-US" sz="2800">
                <a:solidFill>
                  <a:schemeClr val="tx2"/>
                </a:solidFill>
                <a:latin typeface="楷体_GB2312" pitchFamily="49" charset="-122"/>
                <a:ea typeface="楷体_GB2312" pitchFamily="49" charset="-122"/>
              </a:rPr>
              <a:t>   需求抽取的方法一般有：</a:t>
            </a:r>
          </a:p>
          <a:p>
            <a:pPr eaLnBrk="0" hangingPunct="0">
              <a:buFontTx/>
              <a:buNone/>
            </a:pPr>
            <a:r>
              <a:rPr lang="en-US" altLang="zh-CN" sz="2800">
                <a:solidFill>
                  <a:schemeClr val="tx2"/>
                </a:solidFill>
                <a:latin typeface="楷体_GB2312" pitchFamily="49" charset="-122"/>
                <a:ea typeface="楷体_GB2312" pitchFamily="49" charset="-122"/>
              </a:rPr>
              <a:t>1.</a:t>
            </a:r>
            <a:r>
              <a:rPr lang="zh-CN" altLang="en-US" sz="2800">
                <a:solidFill>
                  <a:schemeClr val="tx2"/>
                </a:solidFill>
                <a:latin typeface="楷体_GB2312" pitchFamily="49" charset="-122"/>
                <a:ea typeface="楷体_GB2312" pitchFamily="49" charset="-122"/>
              </a:rPr>
              <a:t>面谈法</a:t>
            </a:r>
            <a:r>
              <a:rPr lang="zh-CN" altLang="en-US" sz="2800">
                <a:latin typeface="楷体_GB2312" pitchFamily="49" charset="-122"/>
                <a:ea typeface="楷体_GB2312" pitchFamily="49" charset="-122"/>
              </a:rPr>
              <a:t> 重要而直接，简单的</a:t>
            </a:r>
            <a:r>
              <a:rPr lang="zh-CN" altLang="en-US" sz="2800">
                <a:ea typeface="楷体_GB2312" pitchFamily="49" charset="-122"/>
              </a:rPr>
              <a:t>需求获取技术。</a:t>
            </a:r>
          </a:p>
          <a:p>
            <a:pPr eaLnBrk="0" hangingPunct="0">
              <a:buFontTx/>
              <a:buNone/>
            </a:pPr>
            <a:r>
              <a:rPr lang="en-US" altLang="zh-CN" sz="2800">
                <a:solidFill>
                  <a:schemeClr val="tx2"/>
                </a:solidFill>
                <a:ea typeface="楷体_GB2312" pitchFamily="49" charset="-122"/>
              </a:rPr>
              <a:t>2. </a:t>
            </a:r>
            <a:r>
              <a:rPr lang="zh-CN" altLang="en-US" sz="2800">
                <a:solidFill>
                  <a:schemeClr val="tx2"/>
                </a:solidFill>
                <a:ea typeface="楷体_GB2312" pitchFamily="49" charset="-122"/>
              </a:rPr>
              <a:t>问卷法调查法</a:t>
            </a:r>
            <a:r>
              <a:rPr lang="zh-CN" altLang="en-US" sz="2800">
                <a:ea typeface="楷体_GB2312" pitchFamily="49" charset="-122"/>
              </a:rPr>
              <a:t>   是对面谈法的补充。</a:t>
            </a:r>
            <a:r>
              <a:rPr lang="zh-CN" altLang="en-US" sz="2800">
                <a:effectLst>
                  <a:outerShdw blurRad="38100" dist="38100" dir="2700000" algn="tl">
                    <a:srgbClr val="000000"/>
                  </a:outerShdw>
                </a:effectLst>
                <a:ea typeface="楷体_GB2312" pitchFamily="49" charset="-122"/>
              </a:rPr>
              <a:t> </a:t>
            </a:r>
            <a:endParaRPr lang="zh-CN" altLang="en-US" sz="2800">
              <a:latin typeface="楷体_GB2312" pitchFamily="49" charset="-122"/>
              <a:ea typeface="楷体_GB2312" pitchFamily="49" charset="-122"/>
            </a:endParaRPr>
          </a:p>
          <a:p>
            <a:pPr eaLnBrk="0" hangingPunct="0">
              <a:buFontTx/>
              <a:buNone/>
            </a:pPr>
            <a:r>
              <a:rPr lang="en-US" altLang="zh-CN" sz="2800">
                <a:solidFill>
                  <a:schemeClr val="tx2"/>
                </a:solidFill>
                <a:latin typeface="楷体_GB2312" pitchFamily="49" charset="-122"/>
                <a:ea typeface="楷体_GB2312" pitchFamily="49" charset="-122"/>
              </a:rPr>
              <a:t>3.</a:t>
            </a:r>
            <a:r>
              <a:rPr lang="zh-CN" altLang="en-US" sz="2800">
                <a:solidFill>
                  <a:schemeClr val="tx2"/>
                </a:solidFill>
                <a:latin typeface="楷体_GB2312" pitchFamily="49" charset="-122"/>
                <a:ea typeface="楷体_GB2312" pitchFamily="49" charset="-122"/>
              </a:rPr>
              <a:t>需求专题讨论会</a:t>
            </a:r>
            <a:r>
              <a:rPr lang="zh-CN" altLang="en-US" sz="2800">
                <a:latin typeface="楷体_GB2312" pitchFamily="49" charset="-122"/>
                <a:ea typeface="楷体_GB2312" pitchFamily="49" charset="-122"/>
              </a:rPr>
              <a:t>  最有力的</a:t>
            </a:r>
            <a:r>
              <a:rPr lang="zh-CN" altLang="en-US" sz="2800">
                <a:ea typeface="楷体_GB2312" pitchFamily="49" charset="-122"/>
              </a:rPr>
              <a:t>需求获取技术。有利  于 培养高效团队。</a:t>
            </a:r>
          </a:p>
          <a:p>
            <a:pPr eaLnBrk="0" hangingPunct="0">
              <a:buFontTx/>
              <a:buNone/>
            </a:pPr>
            <a:r>
              <a:rPr lang="en-US" altLang="zh-CN" sz="2800">
                <a:solidFill>
                  <a:schemeClr val="tx2"/>
                </a:solidFill>
                <a:ea typeface="楷体_GB2312" pitchFamily="49" charset="-122"/>
              </a:rPr>
              <a:t>4.  </a:t>
            </a:r>
            <a:r>
              <a:rPr lang="zh-CN" altLang="en-US" sz="2800">
                <a:solidFill>
                  <a:schemeClr val="tx2"/>
                </a:solidFill>
                <a:ea typeface="楷体_GB2312" pitchFamily="49" charset="-122"/>
              </a:rPr>
              <a:t>观察用户的工作流程</a:t>
            </a:r>
            <a:r>
              <a:rPr lang="zh-CN" altLang="en-US" sz="2800">
                <a:ea typeface="楷体_GB2312" pitchFamily="49" charset="-122"/>
              </a:rPr>
              <a:t>   适用于用户无法准确表达需求的情况。</a:t>
            </a:r>
          </a:p>
          <a:p>
            <a:pPr eaLnBrk="0" hangingPunct="0">
              <a:buFontTx/>
              <a:buNone/>
            </a:pPr>
            <a:r>
              <a:rPr lang="en-US" altLang="zh-CN" sz="2800">
                <a:solidFill>
                  <a:schemeClr val="tx2"/>
                </a:solidFill>
                <a:ea typeface="楷体_GB2312" pitchFamily="49" charset="-122"/>
              </a:rPr>
              <a:t>5. </a:t>
            </a:r>
            <a:r>
              <a:rPr lang="zh-CN" altLang="en-US" sz="2800">
                <a:solidFill>
                  <a:schemeClr val="tx2"/>
                </a:solidFill>
                <a:ea typeface="楷体_GB2312" pitchFamily="49" charset="-122"/>
              </a:rPr>
              <a:t>原型化方法</a:t>
            </a:r>
          </a:p>
          <a:p>
            <a:pPr eaLnBrk="0" hangingPunct="0">
              <a:buFontTx/>
              <a:buNone/>
            </a:pPr>
            <a:r>
              <a:rPr lang="en-US" altLang="zh-CN" sz="2800">
                <a:solidFill>
                  <a:schemeClr val="tx2"/>
                </a:solidFill>
                <a:ea typeface="楷体_GB2312" pitchFamily="49" charset="-122"/>
              </a:rPr>
              <a:t>6. </a:t>
            </a:r>
            <a:r>
              <a:rPr lang="zh-CN" altLang="en-US" sz="2800">
                <a:solidFill>
                  <a:schemeClr val="tx2"/>
                </a:solidFill>
                <a:ea typeface="楷体_GB2312" pitchFamily="49" charset="-122"/>
              </a:rPr>
              <a:t>基于用例的方法</a:t>
            </a:r>
          </a:p>
        </p:txBody>
      </p:sp>
      <p:sp>
        <p:nvSpPr>
          <p:cNvPr id="44036" name="AutoShape 4"/>
          <p:cNvSpPr>
            <a:spLocks noChangeArrowheads="1"/>
          </p:cNvSpPr>
          <p:nvPr/>
        </p:nvSpPr>
        <p:spPr bwMode="auto">
          <a:xfrm>
            <a:off x="3497263" y="3294063"/>
            <a:ext cx="5270500" cy="2133600"/>
          </a:xfrm>
          <a:prstGeom prst="wedgeRectCallout">
            <a:avLst>
              <a:gd name="adj1" fmla="val -44486"/>
              <a:gd name="adj2" fmla="val -70833"/>
            </a:avLst>
          </a:prstGeom>
          <a:solidFill>
            <a:srgbClr val="FFFF99"/>
          </a:solidFill>
          <a:ln w="28575">
            <a:solidFill>
              <a:schemeClr val="accent1"/>
            </a:solidFill>
            <a:miter lim="800000"/>
            <a:headEnd/>
            <a:tailEnd type="none" w="sm" len="med"/>
          </a:ln>
          <a:effectLst/>
        </p:spPr>
        <p:txBody>
          <a:bodyPr anchor="ctr"/>
          <a:lstStyle/>
          <a:p>
            <a:pPr eaLnBrk="0" hangingPunct="0">
              <a:buFontTx/>
              <a:buNone/>
            </a:pPr>
            <a:r>
              <a:rPr lang="zh-CN" altLang="en-US" sz="2400" dirty="0">
                <a:effectLst>
                  <a:outerShdw blurRad="38100" dist="38100" dir="2700000" algn="tl">
                    <a:srgbClr val="FFFFFF"/>
                  </a:outerShdw>
                </a:effectLst>
                <a:ea typeface="楷体_GB2312" pitchFamily="49" charset="-122"/>
              </a:rPr>
              <a:t>是从多个用户中收集需求信息的有效方式 ，一般问卷设计形式：</a:t>
            </a:r>
          </a:p>
          <a:p>
            <a:pPr eaLnBrk="0" hangingPunct="0">
              <a:buFontTx/>
              <a:buNone/>
            </a:pPr>
            <a:r>
              <a:rPr lang="en-US" altLang="zh-CN" sz="2400" dirty="0">
                <a:effectLst>
                  <a:outerShdw blurRad="38100" dist="38100" dir="2700000" algn="tl">
                    <a:srgbClr val="FFFFFF"/>
                  </a:outerShdw>
                </a:effectLst>
                <a:ea typeface="楷体_GB2312" pitchFamily="49" charset="-122"/>
              </a:rPr>
              <a:t>1</a:t>
            </a:r>
            <a:r>
              <a:rPr lang="zh-CN" altLang="en-US" sz="2400" dirty="0">
                <a:effectLst>
                  <a:outerShdw blurRad="38100" dist="38100" dir="2700000" algn="tl">
                    <a:srgbClr val="FFFFFF"/>
                  </a:outerShdw>
                </a:effectLst>
                <a:ea typeface="楷体_GB2312" pitchFamily="49" charset="-122"/>
              </a:rPr>
              <a:t>）多项选择问题 ；</a:t>
            </a:r>
          </a:p>
          <a:p>
            <a:pPr eaLnBrk="0" hangingPunct="0">
              <a:buFontTx/>
              <a:buNone/>
            </a:pPr>
            <a:r>
              <a:rPr lang="en-US" altLang="zh-CN" sz="2400" dirty="0">
                <a:effectLst>
                  <a:outerShdw blurRad="38100" dist="38100" dir="2700000" algn="tl">
                    <a:srgbClr val="FFFFFF"/>
                  </a:outerShdw>
                </a:effectLst>
                <a:ea typeface="楷体_GB2312" pitchFamily="49" charset="-122"/>
              </a:rPr>
              <a:t>2</a:t>
            </a:r>
            <a:r>
              <a:rPr lang="zh-CN" altLang="en-US" sz="2400" dirty="0">
                <a:effectLst>
                  <a:outerShdw blurRad="38100" dist="38100" dir="2700000" algn="tl">
                    <a:srgbClr val="FFFFFF"/>
                  </a:outerShdw>
                </a:effectLst>
                <a:ea typeface="楷体_GB2312" pitchFamily="49" charset="-122"/>
              </a:rPr>
              <a:t>）评分问题 ；</a:t>
            </a:r>
          </a:p>
          <a:p>
            <a:pPr eaLnBrk="0" hangingPunct="0">
              <a:buFontTx/>
              <a:buNone/>
            </a:pPr>
            <a:r>
              <a:rPr lang="en-US" altLang="zh-CN" sz="2400" dirty="0">
                <a:effectLst>
                  <a:outerShdw blurRad="38100" dist="38100" dir="2700000" algn="tl">
                    <a:srgbClr val="FFFFFF"/>
                  </a:outerShdw>
                </a:effectLst>
                <a:ea typeface="楷体_GB2312" pitchFamily="49" charset="-122"/>
              </a:rPr>
              <a:t>3</a:t>
            </a:r>
            <a:r>
              <a:rPr lang="zh-CN" altLang="en-US" sz="2400" dirty="0">
                <a:effectLst>
                  <a:outerShdw blurRad="38100" dist="38100" dir="2700000" algn="tl">
                    <a:srgbClr val="FFFFFF"/>
                  </a:outerShdw>
                </a:effectLst>
                <a:ea typeface="楷体_GB2312" pitchFamily="49" charset="-122"/>
              </a:rPr>
              <a:t>）排序问题 。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wipe(right)">
                                      <p:cBhvr>
                                        <p:cTn id="7" dur="10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711200" y="304800"/>
            <a:ext cx="7772400" cy="665163"/>
          </a:xfrm>
          <a:noFill/>
          <a:ln/>
          <a:effectLst>
            <a:outerShdw dist="35921" dir="2700000" algn="ctr" rotWithShape="0">
              <a:srgbClr val="000099"/>
            </a:outerShdw>
          </a:effectLst>
        </p:spPr>
        <p:txBody>
          <a:bodyPr>
            <a:normAutofit fontScale="90000"/>
          </a:bodyPr>
          <a:lstStyle/>
          <a:p>
            <a:r>
              <a:rPr lang="zh-CN" altLang="en-US">
                <a:effectLst>
                  <a:outerShdw blurRad="38100" dist="38100" dir="2700000" algn="tl">
                    <a:srgbClr val="000000"/>
                  </a:outerShdw>
                </a:effectLst>
              </a:rPr>
              <a:t>需求获取技术</a:t>
            </a:r>
          </a:p>
        </p:txBody>
      </p:sp>
      <p:sp>
        <p:nvSpPr>
          <p:cNvPr id="45059" name="Text Box 3"/>
          <p:cNvSpPr txBox="1">
            <a:spLocks noChangeArrowheads="1"/>
          </p:cNvSpPr>
          <p:nvPr/>
        </p:nvSpPr>
        <p:spPr bwMode="auto">
          <a:xfrm>
            <a:off x="523875" y="1071563"/>
            <a:ext cx="8143875" cy="4449762"/>
          </a:xfrm>
          <a:prstGeom prst="rect">
            <a:avLst/>
          </a:prstGeom>
          <a:noFill/>
          <a:ln w="28575">
            <a:noFill/>
            <a:miter lim="800000"/>
            <a:headEnd/>
            <a:tailEnd type="none" w="sm" len="med"/>
          </a:ln>
          <a:effectLst/>
        </p:spPr>
        <p:txBody>
          <a:bodyPr>
            <a:spAutoFit/>
          </a:bodyPr>
          <a:lstStyle/>
          <a:p>
            <a:pPr eaLnBrk="0" hangingPunct="0">
              <a:buFontTx/>
              <a:buNone/>
            </a:pPr>
            <a:r>
              <a:rPr lang="zh-CN" altLang="en-US" sz="2800">
                <a:solidFill>
                  <a:schemeClr val="tx2"/>
                </a:solidFill>
                <a:latin typeface="楷体_GB2312" pitchFamily="49" charset="-122"/>
                <a:ea typeface="楷体_GB2312" pitchFamily="49" charset="-122"/>
              </a:rPr>
              <a:t>   需求抽取的方法一般有：</a:t>
            </a:r>
          </a:p>
          <a:p>
            <a:pPr eaLnBrk="0" hangingPunct="0">
              <a:buFontTx/>
              <a:buNone/>
            </a:pPr>
            <a:r>
              <a:rPr lang="en-US" altLang="zh-CN" sz="2800">
                <a:solidFill>
                  <a:schemeClr val="tx2"/>
                </a:solidFill>
                <a:latin typeface="楷体_GB2312" pitchFamily="49" charset="-122"/>
                <a:ea typeface="楷体_GB2312" pitchFamily="49" charset="-122"/>
              </a:rPr>
              <a:t>1.</a:t>
            </a:r>
            <a:r>
              <a:rPr lang="zh-CN" altLang="en-US" sz="2800">
                <a:solidFill>
                  <a:schemeClr val="tx2"/>
                </a:solidFill>
                <a:latin typeface="楷体_GB2312" pitchFamily="49" charset="-122"/>
                <a:ea typeface="楷体_GB2312" pitchFamily="49" charset="-122"/>
              </a:rPr>
              <a:t>面谈法</a:t>
            </a:r>
            <a:r>
              <a:rPr lang="zh-CN" altLang="en-US" sz="2800">
                <a:latin typeface="楷体_GB2312" pitchFamily="49" charset="-122"/>
                <a:ea typeface="楷体_GB2312" pitchFamily="49" charset="-122"/>
              </a:rPr>
              <a:t> 重要而直接，简单的</a:t>
            </a:r>
            <a:r>
              <a:rPr lang="zh-CN" altLang="en-US" sz="2800">
                <a:ea typeface="楷体_GB2312" pitchFamily="49" charset="-122"/>
              </a:rPr>
              <a:t>需求获取技术。</a:t>
            </a:r>
          </a:p>
          <a:p>
            <a:pPr eaLnBrk="0" hangingPunct="0">
              <a:buFontTx/>
              <a:buNone/>
            </a:pPr>
            <a:r>
              <a:rPr lang="en-US" altLang="zh-CN" sz="2800">
                <a:solidFill>
                  <a:schemeClr val="tx2"/>
                </a:solidFill>
                <a:ea typeface="楷体_GB2312" pitchFamily="49" charset="-122"/>
              </a:rPr>
              <a:t>2. </a:t>
            </a:r>
            <a:r>
              <a:rPr lang="zh-CN" altLang="en-US" sz="2800">
                <a:solidFill>
                  <a:schemeClr val="tx2"/>
                </a:solidFill>
                <a:ea typeface="楷体_GB2312" pitchFamily="49" charset="-122"/>
              </a:rPr>
              <a:t>问卷法调查法</a:t>
            </a:r>
            <a:r>
              <a:rPr lang="zh-CN" altLang="en-US" sz="2800">
                <a:ea typeface="楷体_GB2312" pitchFamily="49" charset="-122"/>
              </a:rPr>
              <a:t>   是对面谈法的补充。</a:t>
            </a:r>
            <a:r>
              <a:rPr lang="zh-CN" altLang="en-US" sz="2800">
                <a:effectLst>
                  <a:outerShdw blurRad="38100" dist="38100" dir="2700000" algn="tl">
                    <a:srgbClr val="000000"/>
                  </a:outerShdw>
                </a:effectLst>
                <a:ea typeface="楷体_GB2312" pitchFamily="49" charset="-122"/>
              </a:rPr>
              <a:t> </a:t>
            </a:r>
            <a:endParaRPr lang="zh-CN" altLang="en-US" sz="2800">
              <a:latin typeface="楷体_GB2312" pitchFamily="49" charset="-122"/>
              <a:ea typeface="楷体_GB2312" pitchFamily="49" charset="-122"/>
            </a:endParaRPr>
          </a:p>
          <a:p>
            <a:pPr eaLnBrk="0" hangingPunct="0">
              <a:buFontTx/>
              <a:buNone/>
            </a:pPr>
            <a:r>
              <a:rPr lang="en-US" altLang="zh-CN" sz="2800">
                <a:solidFill>
                  <a:schemeClr val="tx2"/>
                </a:solidFill>
                <a:latin typeface="楷体_GB2312" pitchFamily="49" charset="-122"/>
                <a:ea typeface="楷体_GB2312" pitchFamily="49" charset="-122"/>
              </a:rPr>
              <a:t>3.</a:t>
            </a:r>
            <a:r>
              <a:rPr lang="zh-CN" altLang="en-US" sz="2800">
                <a:solidFill>
                  <a:schemeClr val="tx2"/>
                </a:solidFill>
                <a:latin typeface="楷体_GB2312" pitchFamily="49" charset="-122"/>
                <a:ea typeface="楷体_GB2312" pitchFamily="49" charset="-122"/>
              </a:rPr>
              <a:t>需求专题讨论会</a:t>
            </a:r>
            <a:r>
              <a:rPr lang="zh-CN" altLang="en-US" sz="2800">
                <a:latin typeface="楷体_GB2312" pitchFamily="49" charset="-122"/>
                <a:ea typeface="楷体_GB2312" pitchFamily="49" charset="-122"/>
              </a:rPr>
              <a:t>  最有力的</a:t>
            </a:r>
            <a:r>
              <a:rPr lang="zh-CN" altLang="en-US" sz="2800">
                <a:ea typeface="楷体_GB2312" pitchFamily="49" charset="-122"/>
              </a:rPr>
              <a:t>需求获取技术。有利  于 培养高效团队。</a:t>
            </a:r>
          </a:p>
          <a:p>
            <a:pPr eaLnBrk="0" hangingPunct="0">
              <a:buFontTx/>
              <a:buNone/>
            </a:pPr>
            <a:r>
              <a:rPr lang="en-US" altLang="zh-CN" sz="2800">
                <a:solidFill>
                  <a:schemeClr val="tx2"/>
                </a:solidFill>
                <a:ea typeface="楷体_GB2312" pitchFamily="49" charset="-122"/>
              </a:rPr>
              <a:t>4.  </a:t>
            </a:r>
            <a:r>
              <a:rPr lang="zh-CN" altLang="en-US" sz="2800">
                <a:solidFill>
                  <a:schemeClr val="tx2"/>
                </a:solidFill>
                <a:ea typeface="楷体_GB2312" pitchFamily="49" charset="-122"/>
              </a:rPr>
              <a:t>观察用户的工作流程</a:t>
            </a:r>
            <a:r>
              <a:rPr lang="zh-CN" altLang="en-US" sz="2800">
                <a:ea typeface="楷体_GB2312" pitchFamily="49" charset="-122"/>
              </a:rPr>
              <a:t>   适用于用户无法准确表达需求的情况。</a:t>
            </a:r>
          </a:p>
          <a:p>
            <a:pPr eaLnBrk="0" hangingPunct="0">
              <a:buFontTx/>
              <a:buNone/>
            </a:pPr>
            <a:r>
              <a:rPr lang="en-US" altLang="zh-CN" sz="2800">
                <a:solidFill>
                  <a:schemeClr val="tx2"/>
                </a:solidFill>
                <a:ea typeface="楷体_GB2312" pitchFamily="49" charset="-122"/>
              </a:rPr>
              <a:t>5. </a:t>
            </a:r>
            <a:r>
              <a:rPr lang="zh-CN" altLang="en-US" sz="2800">
                <a:solidFill>
                  <a:schemeClr val="tx2"/>
                </a:solidFill>
                <a:ea typeface="楷体_GB2312" pitchFamily="49" charset="-122"/>
              </a:rPr>
              <a:t>原型化方法</a:t>
            </a:r>
          </a:p>
          <a:p>
            <a:pPr eaLnBrk="0" hangingPunct="0">
              <a:buFontTx/>
              <a:buNone/>
            </a:pPr>
            <a:r>
              <a:rPr lang="en-US" altLang="zh-CN" sz="2800">
                <a:solidFill>
                  <a:schemeClr val="tx2"/>
                </a:solidFill>
                <a:ea typeface="楷体_GB2312" pitchFamily="49" charset="-122"/>
              </a:rPr>
              <a:t>6. </a:t>
            </a:r>
            <a:r>
              <a:rPr lang="zh-CN" altLang="en-US" sz="2800">
                <a:solidFill>
                  <a:schemeClr val="tx2"/>
                </a:solidFill>
                <a:ea typeface="楷体_GB2312" pitchFamily="49" charset="-122"/>
              </a:rPr>
              <a:t>基于用例的方法</a:t>
            </a:r>
          </a:p>
        </p:txBody>
      </p:sp>
      <p:sp>
        <p:nvSpPr>
          <p:cNvPr id="45060" name="AutoShape 4"/>
          <p:cNvSpPr>
            <a:spLocks noChangeArrowheads="1"/>
          </p:cNvSpPr>
          <p:nvPr/>
        </p:nvSpPr>
        <p:spPr bwMode="auto">
          <a:xfrm>
            <a:off x="188913" y="3281363"/>
            <a:ext cx="8955087" cy="3163887"/>
          </a:xfrm>
          <a:prstGeom prst="wedgeRectCallout">
            <a:avLst>
              <a:gd name="adj1" fmla="val 12824"/>
              <a:gd name="adj2" fmla="val -60236"/>
            </a:avLst>
          </a:prstGeom>
          <a:solidFill>
            <a:srgbClr val="FFFF99"/>
          </a:solidFill>
          <a:ln w="28575">
            <a:solidFill>
              <a:schemeClr val="accent1"/>
            </a:solidFill>
            <a:miter lim="800000"/>
            <a:headEnd/>
            <a:tailEnd type="none" w="sm" len="med"/>
          </a:ln>
          <a:effectLst/>
        </p:spPr>
        <p:txBody>
          <a:bodyPr anchor="ctr"/>
          <a:lstStyle/>
          <a:p>
            <a:pPr eaLnBrk="0" hangingPunct="0">
              <a:buFontTx/>
              <a:buNone/>
            </a:pPr>
            <a:r>
              <a:rPr lang="zh-CN" altLang="en-US" sz="2400" dirty="0">
                <a:effectLst>
                  <a:outerShdw blurRad="38100" dist="38100" dir="2700000" algn="tl">
                    <a:srgbClr val="FFFFFF"/>
                  </a:outerShdw>
                </a:effectLst>
                <a:ea typeface="楷体_GB2312" pitchFamily="49" charset="-122"/>
              </a:rPr>
              <a:t>由开发方和用户方共同召开</a:t>
            </a:r>
            <a:r>
              <a:rPr lang="en-US" altLang="zh-CN" sz="2400" dirty="0">
                <a:effectLst>
                  <a:outerShdw blurRad="38100" dist="38100" dir="2700000" algn="tl">
                    <a:srgbClr val="FFFFFF"/>
                  </a:outerShdw>
                </a:effectLst>
                <a:ea typeface="楷体_GB2312" pitchFamily="49" charset="-122"/>
              </a:rPr>
              <a:t>,</a:t>
            </a:r>
            <a:r>
              <a:rPr lang="zh-CN" altLang="en-US" sz="2400" dirty="0">
                <a:effectLst>
                  <a:outerShdw blurRad="38100" dist="38100" dir="2700000" algn="tl">
                    <a:srgbClr val="FFFFFF"/>
                  </a:outerShdw>
                </a:effectLst>
                <a:ea typeface="楷体_GB2312" pitchFamily="49" charset="-122"/>
              </a:rPr>
              <a:t>操作步骤：</a:t>
            </a:r>
          </a:p>
          <a:p>
            <a:pPr eaLnBrk="0" hangingPunct="0">
              <a:spcBef>
                <a:spcPct val="10000"/>
              </a:spcBef>
              <a:buFontTx/>
              <a:buNone/>
            </a:pPr>
            <a:r>
              <a:rPr lang="zh-CN" altLang="en-US" sz="2400" dirty="0">
                <a:effectLst>
                  <a:outerShdw blurRad="38100" dist="38100" dir="2700000" algn="tl">
                    <a:srgbClr val="FFFFFF"/>
                  </a:outerShdw>
                </a:effectLst>
                <a:ea typeface="楷体_GB2312" pitchFamily="49" charset="-122"/>
              </a:rPr>
              <a:t>① 开发方根据双方制定的</a:t>
            </a:r>
            <a:r>
              <a:rPr lang="en-US" altLang="zh-CN" sz="2400" dirty="0">
                <a:effectLst>
                  <a:outerShdw blurRad="38100" dist="38100" dir="2700000" algn="tl">
                    <a:srgbClr val="FFFFFF"/>
                  </a:outerShdw>
                </a:effectLst>
                <a:ea typeface="楷体_GB2312" pitchFamily="49" charset="-122"/>
              </a:rPr>
              <a:t>《</a:t>
            </a:r>
            <a:r>
              <a:rPr lang="zh-CN" altLang="en-US" sz="2400" dirty="0">
                <a:effectLst>
                  <a:outerShdw blurRad="38100" dist="38100" dir="2700000" algn="tl">
                    <a:srgbClr val="FFFFFF"/>
                  </a:outerShdw>
                </a:effectLst>
                <a:ea typeface="楷体_GB2312" pitchFamily="49" charset="-122"/>
              </a:rPr>
              <a:t>需求调研计划</a:t>
            </a:r>
            <a:r>
              <a:rPr lang="en-US" altLang="zh-CN" sz="2400" dirty="0">
                <a:effectLst>
                  <a:outerShdw blurRad="38100" dist="38100" dir="2700000" algn="tl">
                    <a:srgbClr val="FFFFFF"/>
                  </a:outerShdw>
                </a:effectLst>
                <a:ea typeface="楷体_GB2312" pitchFamily="49" charset="-122"/>
              </a:rPr>
              <a:t>》</a:t>
            </a:r>
            <a:r>
              <a:rPr lang="zh-CN" altLang="en-US" sz="2400" dirty="0">
                <a:effectLst>
                  <a:outerShdw blurRad="38100" dist="38100" dir="2700000" algn="tl">
                    <a:srgbClr val="FFFFFF"/>
                  </a:outerShdw>
                </a:effectLst>
                <a:ea typeface="楷体_GB2312" pitchFamily="49" charset="-122"/>
              </a:rPr>
              <a:t>召开相关需求主题沟通会；</a:t>
            </a:r>
          </a:p>
          <a:p>
            <a:pPr eaLnBrk="0" hangingPunct="0">
              <a:spcBef>
                <a:spcPct val="10000"/>
              </a:spcBef>
              <a:buFontTx/>
              <a:buNone/>
            </a:pPr>
            <a:r>
              <a:rPr lang="zh-CN" altLang="en-US" sz="2400" dirty="0">
                <a:effectLst>
                  <a:outerShdw blurRad="38100" dist="38100" dir="2700000" algn="tl">
                    <a:srgbClr val="FFFFFF"/>
                  </a:outerShdw>
                </a:effectLst>
                <a:ea typeface="楷体_GB2312" pitchFamily="49" charset="-122"/>
              </a:rPr>
              <a:t>② 会后开发方整理出</a:t>
            </a:r>
            <a:r>
              <a:rPr lang="en-US" altLang="zh-CN" sz="2400" dirty="0">
                <a:effectLst>
                  <a:outerShdw blurRad="38100" dist="38100" dir="2700000" algn="tl">
                    <a:srgbClr val="FFFFFF"/>
                  </a:outerShdw>
                </a:effectLst>
                <a:ea typeface="楷体_GB2312" pitchFamily="49" charset="-122"/>
              </a:rPr>
              <a:t>《</a:t>
            </a:r>
            <a:r>
              <a:rPr lang="zh-CN" altLang="en-US" sz="2400" dirty="0">
                <a:effectLst>
                  <a:outerShdw blurRad="38100" dist="38100" dir="2700000" algn="tl">
                    <a:srgbClr val="FFFFFF"/>
                  </a:outerShdw>
                </a:effectLst>
                <a:ea typeface="楷体_GB2312" pitchFamily="49" charset="-122"/>
              </a:rPr>
              <a:t>需求调研记录</a:t>
            </a:r>
            <a:r>
              <a:rPr lang="en-US" altLang="zh-CN" sz="2400" dirty="0">
                <a:effectLst>
                  <a:outerShdw blurRad="38100" dist="38100" dir="2700000" algn="tl">
                    <a:srgbClr val="FFFFFF"/>
                  </a:outerShdw>
                </a:effectLst>
                <a:ea typeface="楷体_GB2312" pitchFamily="49" charset="-122"/>
              </a:rPr>
              <a:t>》</a:t>
            </a:r>
            <a:r>
              <a:rPr lang="zh-CN" altLang="en-US" sz="2400" dirty="0">
                <a:effectLst>
                  <a:outerShdw blurRad="38100" dist="38100" dir="2700000" algn="tl">
                    <a:srgbClr val="FFFFFF"/>
                  </a:outerShdw>
                </a:effectLst>
                <a:ea typeface="楷体_GB2312" pitchFamily="49" charset="-122"/>
              </a:rPr>
              <a:t>提交给用户方确认；</a:t>
            </a:r>
          </a:p>
          <a:p>
            <a:pPr eaLnBrk="0" hangingPunct="0">
              <a:spcBef>
                <a:spcPct val="10000"/>
              </a:spcBef>
              <a:buFontTx/>
              <a:buNone/>
            </a:pPr>
            <a:r>
              <a:rPr lang="zh-CN" altLang="en-US" sz="2400" dirty="0">
                <a:effectLst>
                  <a:outerShdw blurRad="38100" dist="38100" dir="2700000" algn="tl">
                    <a:srgbClr val="FFFFFF"/>
                  </a:outerShdw>
                </a:effectLst>
                <a:ea typeface="楷体_GB2312" pitchFamily="49" charset="-122"/>
              </a:rPr>
              <a:t>③ 如果此主题还有未明确的问题则再次沟通</a:t>
            </a:r>
            <a:r>
              <a:rPr lang="en-US" altLang="zh-CN" sz="2400" dirty="0">
                <a:effectLst>
                  <a:outerShdw blurRad="38100" dist="38100" dir="2700000" algn="tl">
                    <a:srgbClr val="FFFFFF"/>
                  </a:outerShdw>
                </a:effectLst>
                <a:ea typeface="楷体_GB2312" pitchFamily="49" charset="-122"/>
              </a:rPr>
              <a:t>,</a:t>
            </a:r>
            <a:r>
              <a:rPr lang="zh-CN" altLang="en-US" sz="2400" dirty="0">
                <a:effectLst>
                  <a:outerShdw blurRad="38100" dist="38100" dir="2700000" algn="tl">
                    <a:srgbClr val="FFFFFF"/>
                  </a:outerShdw>
                </a:effectLst>
                <a:ea typeface="楷体_GB2312" pitchFamily="49" charset="-122"/>
              </a:rPr>
              <a:t>否则开始下一主题；</a:t>
            </a:r>
          </a:p>
          <a:p>
            <a:pPr eaLnBrk="0" hangingPunct="0">
              <a:spcBef>
                <a:spcPct val="10000"/>
              </a:spcBef>
              <a:buFontTx/>
              <a:buNone/>
            </a:pPr>
            <a:r>
              <a:rPr lang="zh-CN" altLang="en-US" sz="2400" dirty="0">
                <a:effectLst>
                  <a:outerShdw blurRad="38100" dist="38100" dir="2700000" algn="tl">
                    <a:srgbClr val="FFFFFF"/>
                  </a:outerShdw>
                </a:effectLst>
                <a:ea typeface="楷体_GB2312" pitchFamily="49" charset="-122"/>
              </a:rPr>
              <a:t>④ 所有需求都沟通清楚后，开发方根据历次</a:t>
            </a:r>
            <a:r>
              <a:rPr lang="en-US" altLang="zh-CN" sz="2400" dirty="0">
                <a:effectLst>
                  <a:outerShdw blurRad="38100" dist="38100" dir="2700000" algn="tl">
                    <a:srgbClr val="FFFFFF"/>
                  </a:outerShdw>
                </a:effectLst>
                <a:ea typeface="楷体_GB2312" pitchFamily="49" charset="-122"/>
              </a:rPr>
              <a:t>《</a:t>
            </a:r>
            <a:r>
              <a:rPr lang="zh-CN" altLang="en-US" sz="2400" dirty="0">
                <a:effectLst>
                  <a:outerShdw blurRad="38100" dist="38100" dir="2700000" algn="tl">
                    <a:srgbClr val="FFFFFF"/>
                  </a:outerShdw>
                </a:effectLst>
                <a:ea typeface="楷体_GB2312" pitchFamily="49" charset="-122"/>
              </a:rPr>
              <a:t>需求调研记录</a:t>
            </a:r>
            <a:r>
              <a:rPr lang="en-US" altLang="zh-CN" sz="2400" dirty="0">
                <a:effectLst>
                  <a:outerShdw blurRad="38100" dist="38100" dir="2700000" algn="tl">
                    <a:srgbClr val="FFFFFF"/>
                  </a:outerShdw>
                </a:effectLst>
                <a:ea typeface="楷体_GB2312" pitchFamily="49" charset="-122"/>
              </a:rPr>
              <a:t>》</a:t>
            </a:r>
            <a:r>
              <a:rPr lang="zh-CN" altLang="en-US" sz="2400" dirty="0">
                <a:effectLst>
                  <a:outerShdw blurRad="38100" dist="38100" dir="2700000" algn="tl">
                    <a:srgbClr val="FFFFFF"/>
                  </a:outerShdw>
                </a:effectLst>
                <a:ea typeface="楷体_GB2312" pitchFamily="49" charset="-122"/>
              </a:rPr>
              <a:t>整理出</a:t>
            </a:r>
            <a:r>
              <a:rPr lang="en-US" altLang="zh-CN" sz="2400" dirty="0">
                <a:effectLst>
                  <a:outerShdw blurRad="38100" dist="38100" dir="2700000" algn="tl">
                    <a:srgbClr val="FFFFFF"/>
                  </a:outerShdw>
                </a:effectLst>
                <a:ea typeface="楷体_GB2312" pitchFamily="49" charset="-122"/>
              </a:rPr>
              <a:t>《</a:t>
            </a:r>
            <a:r>
              <a:rPr lang="zh-CN" altLang="en-US" sz="2400" dirty="0">
                <a:effectLst>
                  <a:outerShdw blurRad="38100" dist="38100" dir="2700000" algn="tl">
                    <a:srgbClr val="FFFFFF"/>
                  </a:outerShdw>
                </a:effectLst>
                <a:ea typeface="楷体_GB2312" pitchFamily="49" charset="-122"/>
              </a:rPr>
              <a:t>用户需求说明书</a:t>
            </a:r>
            <a:r>
              <a:rPr lang="en-US" altLang="zh-CN" sz="2400" dirty="0">
                <a:effectLst>
                  <a:outerShdw blurRad="38100" dist="38100" dir="2700000" algn="tl">
                    <a:srgbClr val="FFFFFF"/>
                  </a:outerShdw>
                </a:effectLst>
                <a:ea typeface="楷体_GB2312" pitchFamily="49" charset="-122"/>
              </a:rPr>
              <a:t>》</a:t>
            </a:r>
            <a:r>
              <a:rPr lang="zh-CN" altLang="en-US" sz="2400" dirty="0">
                <a:effectLst>
                  <a:outerShdw blurRad="38100" dist="38100" dir="2700000" algn="tl">
                    <a:srgbClr val="FFFFFF"/>
                  </a:outerShdw>
                </a:effectLst>
                <a:ea typeface="楷体_GB2312" pitchFamily="49" charset="-122"/>
              </a:rPr>
              <a:t>，提交给用户方确认签字。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down)">
                                      <p:cBhvr>
                                        <p:cTn id="7" dur="10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9750" y="260350"/>
            <a:ext cx="7993063" cy="844550"/>
          </a:xfrm>
          <a:effectLst>
            <a:outerShdw dist="35921" dir="2700000" algn="ctr" rotWithShape="0">
              <a:srgbClr val="000099"/>
            </a:outerShdw>
          </a:effectLst>
        </p:spPr>
        <p:txBody>
          <a:bodyPr>
            <a:normAutofit fontScale="90000"/>
          </a:bodyPr>
          <a:lstStyle/>
          <a:p>
            <a:r>
              <a:rPr lang="en-US" altLang="zh-CN">
                <a:effectLst>
                  <a:outerShdw blurRad="38100" dist="38100" dir="2700000" algn="tl">
                    <a:srgbClr val="000000"/>
                  </a:outerShdw>
                </a:effectLst>
              </a:rPr>
              <a:t>2.1  </a:t>
            </a:r>
            <a:r>
              <a:rPr lang="zh-CN" altLang="en-US">
                <a:effectLst>
                  <a:outerShdw blurRad="38100" dist="38100" dir="2700000" algn="tl">
                    <a:srgbClr val="000000"/>
                  </a:outerShdw>
                </a:effectLst>
              </a:rPr>
              <a:t>软件需求工程的基本概念</a:t>
            </a:r>
          </a:p>
        </p:txBody>
      </p:sp>
      <p:sp>
        <p:nvSpPr>
          <p:cNvPr id="29699" name="Text Box 3"/>
          <p:cNvSpPr txBox="1">
            <a:spLocks noChangeArrowheads="1"/>
          </p:cNvSpPr>
          <p:nvPr/>
        </p:nvSpPr>
        <p:spPr bwMode="auto">
          <a:xfrm>
            <a:off x="685800" y="4038600"/>
            <a:ext cx="7848600" cy="1693349"/>
          </a:xfrm>
          <a:prstGeom prst="rect">
            <a:avLst/>
          </a:prstGeom>
          <a:noFill/>
          <a:ln w="9525">
            <a:noFill/>
            <a:miter lim="800000"/>
            <a:headEnd/>
            <a:tailEnd/>
          </a:ln>
          <a:effectLst/>
        </p:spPr>
        <p:txBody>
          <a:bodyPr>
            <a:spAutoFit/>
          </a:bodyPr>
          <a:lstStyle/>
          <a:p>
            <a:pPr algn="just" eaLnBrk="0">
              <a:lnSpc>
                <a:spcPct val="130000"/>
              </a:lnSpc>
              <a:spcBef>
                <a:spcPct val="50000"/>
              </a:spcBef>
              <a:buFontTx/>
              <a:buNone/>
            </a:pPr>
            <a:r>
              <a:rPr lang="zh-CN" altLang="en-US" sz="2800" dirty="0">
                <a:solidFill>
                  <a:schemeClr val="tx2"/>
                </a:solidFill>
                <a:latin typeface="宋体" pitchFamily="2" charset="-122"/>
              </a:rPr>
              <a:t>    </a:t>
            </a:r>
            <a:r>
              <a:rPr lang="zh-CN" altLang="en-US" sz="2800" dirty="0">
                <a:solidFill>
                  <a:schemeClr val="tx2"/>
                </a:solidFill>
                <a:latin typeface="楷体_GB2312" pitchFamily="49" charset="-122"/>
                <a:ea typeface="楷体_GB2312" pitchFamily="49" charset="-122"/>
              </a:rPr>
              <a:t>对系统应该提供的服务和所受到的约束进行理解、分析、建立文档、检验的过程</a:t>
            </a:r>
            <a:r>
              <a:rPr lang="en-US" altLang="zh-CN" sz="2800" dirty="0">
                <a:solidFill>
                  <a:schemeClr val="tx2"/>
                </a:solidFill>
                <a:latin typeface="Times New Roman"/>
              </a:rPr>
              <a:t>——</a:t>
            </a:r>
            <a:r>
              <a:rPr lang="zh-CN" altLang="en-US" sz="2800" dirty="0">
                <a:latin typeface="宋体" pitchFamily="2" charset="-122"/>
              </a:rPr>
              <a:t>需求工程</a:t>
            </a:r>
          </a:p>
        </p:txBody>
      </p:sp>
      <p:sp>
        <p:nvSpPr>
          <p:cNvPr id="29700" name="Text Box 4"/>
          <p:cNvSpPr txBox="1">
            <a:spLocks noChangeArrowheads="1"/>
          </p:cNvSpPr>
          <p:nvPr/>
        </p:nvSpPr>
        <p:spPr bwMode="auto">
          <a:xfrm>
            <a:off x="1619250" y="1268413"/>
            <a:ext cx="6019800" cy="2091919"/>
          </a:xfrm>
          <a:prstGeom prst="rect">
            <a:avLst/>
          </a:prstGeom>
          <a:noFill/>
          <a:ln w="9525">
            <a:noFill/>
            <a:miter lim="800000"/>
            <a:headEnd/>
            <a:tailEnd/>
          </a:ln>
          <a:effectLst/>
        </p:spPr>
        <p:txBody>
          <a:bodyPr>
            <a:spAutoFit/>
          </a:bodyPr>
          <a:lstStyle/>
          <a:p>
            <a:pPr algn="just">
              <a:lnSpc>
                <a:spcPct val="120000"/>
              </a:lnSpc>
              <a:buFontTx/>
              <a:buNone/>
            </a:pPr>
            <a:r>
              <a:rPr lang="en-US" altLang="zh-CN" sz="2800" dirty="0">
                <a:latin typeface="宋体" pitchFamily="2" charset="-122"/>
              </a:rPr>
              <a:t>1.</a:t>
            </a:r>
            <a:r>
              <a:rPr lang="zh-CN" altLang="en-US" sz="2800" dirty="0">
                <a:latin typeface="宋体" pitchFamily="2" charset="-122"/>
              </a:rPr>
              <a:t>什么是软件需求工程？</a:t>
            </a:r>
          </a:p>
          <a:p>
            <a:pPr algn="just">
              <a:lnSpc>
                <a:spcPct val="120000"/>
              </a:lnSpc>
              <a:buFontTx/>
              <a:buNone/>
            </a:pPr>
            <a:r>
              <a:rPr lang="en-US" altLang="zh-CN" sz="2800" dirty="0">
                <a:latin typeface="宋体" pitchFamily="2" charset="-122"/>
              </a:rPr>
              <a:t>2.</a:t>
            </a:r>
            <a:r>
              <a:rPr lang="zh-CN" altLang="en-US" sz="2800" dirty="0">
                <a:latin typeface="宋体" pitchFamily="2" charset="-122"/>
              </a:rPr>
              <a:t>软件需求工程的任务是什么？</a:t>
            </a:r>
          </a:p>
          <a:p>
            <a:pPr algn="just">
              <a:lnSpc>
                <a:spcPct val="120000"/>
              </a:lnSpc>
              <a:buFontTx/>
              <a:buNone/>
            </a:pPr>
            <a:r>
              <a:rPr lang="en-US" altLang="zh-CN" sz="2800" dirty="0">
                <a:latin typeface="宋体" pitchFamily="2" charset="-122"/>
              </a:rPr>
              <a:t>3.</a:t>
            </a:r>
            <a:r>
              <a:rPr lang="zh-CN" altLang="en-US" sz="2800" dirty="0">
                <a:latin typeface="宋体" pitchFamily="2" charset="-122"/>
              </a:rPr>
              <a:t>需求工程过程</a:t>
            </a:r>
          </a:p>
          <a:p>
            <a:pPr algn="just">
              <a:lnSpc>
                <a:spcPct val="120000"/>
              </a:lnSpc>
              <a:buFontTx/>
              <a:buNone/>
            </a:pPr>
            <a:r>
              <a:rPr lang="en-US" altLang="zh-CN" sz="2800" dirty="0">
                <a:latin typeface="宋体" pitchFamily="2" charset="-122"/>
              </a:rPr>
              <a:t>4.</a:t>
            </a:r>
            <a:r>
              <a:rPr lang="zh-CN" altLang="en-US" sz="2800" dirty="0">
                <a:latin typeface="宋体" pitchFamily="2" charset="-122"/>
              </a:rPr>
              <a:t>软件需求分析方法</a:t>
            </a:r>
          </a:p>
        </p:txBody>
      </p:sp>
      <p:sp>
        <p:nvSpPr>
          <p:cNvPr id="29701" name="Oval 5">
            <a:hlinkClick r:id="" action="ppaction://hlinkshowjump?jump=previousslide"/>
          </p:cNvPr>
          <p:cNvSpPr>
            <a:spLocks noChangeArrowheads="1"/>
          </p:cNvSpPr>
          <p:nvPr/>
        </p:nvSpPr>
        <p:spPr bwMode="auto">
          <a:xfrm>
            <a:off x="6370638" y="6383338"/>
            <a:ext cx="754062" cy="334962"/>
          </a:xfrm>
          <a:prstGeom prst="ellipse">
            <a:avLst/>
          </a:prstGeom>
          <a:noFill/>
          <a:ln w="19050">
            <a:noFill/>
            <a:round/>
            <a:headEnd/>
            <a:tailEnd/>
          </a:ln>
          <a:effectLst/>
        </p:spPr>
        <p:txBody>
          <a:bodyPr wrap="none" anchor="ctr"/>
          <a:lstStyle/>
          <a:p>
            <a:endParaRPr lang="zh-CN" altLang="en-US"/>
          </a:p>
        </p:txBody>
      </p:sp>
      <p:sp>
        <p:nvSpPr>
          <p:cNvPr id="29702" name="Oval 6">
            <a:hlinkClick r:id="" action="ppaction://hlinkshowjump?jump=nextslide"/>
          </p:cNvPr>
          <p:cNvSpPr>
            <a:spLocks noChangeArrowheads="1"/>
          </p:cNvSpPr>
          <p:nvPr/>
        </p:nvSpPr>
        <p:spPr bwMode="auto">
          <a:xfrm>
            <a:off x="7237413" y="6388100"/>
            <a:ext cx="754062" cy="334963"/>
          </a:xfrm>
          <a:prstGeom prst="ellipse">
            <a:avLst/>
          </a:prstGeom>
          <a:noFill/>
          <a:ln w="19050">
            <a:noFill/>
            <a:round/>
            <a:headEnd/>
            <a:tailEnd/>
          </a:ln>
          <a:effectLst/>
        </p:spPr>
        <p:txBody>
          <a:bodyPr wrap="none" anchor="ctr"/>
          <a:lstStyle/>
          <a:p>
            <a:endParaRPr lang="zh-CN" altLang="en-US"/>
          </a:p>
        </p:txBody>
      </p:sp>
      <p:sp>
        <p:nvSpPr>
          <p:cNvPr id="29703" name="Oval 7">
            <a:hlinkClick r:id="rId2" action="ppaction://hlinksldjump"/>
          </p:cNvPr>
          <p:cNvSpPr>
            <a:spLocks noChangeArrowheads="1"/>
          </p:cNvSpPr>
          <p:nvPr/>
        </p:nvSpPr>
        <p:spPr bwMode="auto">
          <a:xfrm>
            <a:off x="8147050" y="6399213"/>
            <a:ext cx="754063" cy="334962"/>
          </a:xfrm>
          <a:prstGeom prst="ellipse">
            <a:avLst/>
          </a:prstGeom>
          <a:noFill/>
          <a:ln w="19050">
            <a:no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29700"/>
                                        </p:tgtEl>
                                        <p:attrNameLst>
                                          <p:attrName>style.visibility</p:attrName>
                                        </p:attrNameLst>
                                      </p:cBhvr>
                                      <p:to>
                                        <p:strVal val="visible"/>
                                      </p:to>
                                    </p:set>
                                    <p:animEffect transition="in" filter="wipe(up)">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9699">
                                            <p:txEl>
                                              <p:pRg st="0" end="0"/>
                                            </p:txEl>
                                          </p:spTgt>
                                        </p:tgtEl>
                                        <p:attrNameLst>
                                          <p:attrName>style.visibility</p:attrName>
                                        </p:attrNameLst>
                                      </p:cBhvr>
                                      <p:to>
                                        <p:strVal val="visible"/>
                                      </p:to>
                                    </p:set>
                                    <p:animEffect transition="in" filter="wipe(left)">
                                      <p:cBhvr>
                                        <p:cTn id="12" dur="300"/>
                                        <p:tgtEl>
                                          <p:spTgt spid="296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advAuto="36000"/>
      <p:bldP spid="2970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47663" y="2773363"/>
            <a:ext cx="8534400" cy="3213100"/>
          </a:xfrm>
          <a:prstGeom prst="rect">
            <a:avLst/>
          </a:prstGeom>
          <a:noFill/>
          <a:ln w="28575">
            <a:noFill/>
            <a:miter lim="800000"/>
            <a:headEnd/>
            <a:tailEnd type="none" w="sm" len="med"/>
          </a:ln>
          <a:effectLst/>
        </p:spPr>
        <p:txBody>
          <a:bodyPr>
            <a:spAutoFit/>
          </a:bodyPr>
          <a:lstStyle/>
          <a:p>
            <a:pPr eaLnBrk="0" hangingPunct="0">
              <a:lnSpc>
                <a:spcPct val="130000"/>
              </a:lnSpc>
              <a:buFontTx/>
              <a:buNone/>
            </a:pPr>
            <a:r>
              <a:rPr lang="zh-CN" altLang="en-US" sz="2800">
                <a:effectLst>
                  <a:outerShdw blurRad="38100" dist="38100" dir="2700000" algn="tl">
                    <a:srgbClr val="000000"/>
                  </a:outerShdw>
                </a:effectLst>
                <a:ea typeface="楷体_GB2312" pitchFamily="49" charset="-122"/>
              </a:rPr>
              <a:t>因此系统应该具备以下功能：</a:t>
            </a:r>
          </a:p>
          <a:p>
            <a:pPr eaLnBrk="0" hangingPunct="0">
              <a:lnSpc>
                <a:spcPct val="130000"/>
              </a:lnSpc>
              <a:buFontTx/>
              <a:buNone/>
            </a:pPr>
            <a:r>
              <a:rPr lang="zh-CN" altLang="en-US" sz="2800">
                <a:effectLst>
                  <a:outerShdw blurRad="38100" dist="38100" dir="2700000" algn="tl">
                    <a:srgbClr val="000000"/>
                  </a:outerShdw>
                </a:effectLst>
                <a:ea typeface="楷体_GB2312" pitchFamily="49" charset="-122"/>
              </a:rPr>
              <a:t>    ⑴ 基本数据维护功能</a:t>
            </a:r>
          </a:p>
          <a:p>
            <a:pPr eaLnBrk="0" hangingPunct="0">
              <a:lnSpc>
                <a:spcPct val="130000"/>
              </a:lnSpc>
              <a:buFontTx/>
              <a:buNone/>
            </a:pPr>
            <a:r>
              <a:rPr lang="zh-CN" altLang="en-US" sz="2800">
                <a:effectLst>
                  <a:outerShdw blurRad="38100" dist="38100" dir="2700000" algn="tl">
                    <a:srgbClr val="000000"/>
                  </a:outerShdw>
                </a:effectLst>
                <a:ea typeface="楷体_GB2312" pitchFamily="49" charset="-122"/>
              </a:rPr>
              <a:t>    ⑵ 基本业务功能</a:t>
            </a:r>
          </a:p>
          <a:p>
            <a:pPr eaLnBrk="0" hangingPunct="0">
              <a:lnSpc>
                <a:spcPct val="130000"/>
              </a:lnSpc>
              <a:buFontTx/>
              <a:buNone/>
            </a:pPr>
            <a:r>
              <a:rPr lang="zh-CN" altLang="en-US" sz="2800">
                <a:effectLst>
                  <a:outerShdw blurRad="38100" dist="38100" dir="2700000" algn="tl">
                    <a:srgbClr val="000000"/>
                  </a:outerShdw>
                </a:effectLst>
                <a:ea typeface="楷体_GB2312" pitchFamily="49" charset="-122"/>
              </a:rPr>
              <a:t>    ⑶ 数据库管理功能</a:t>
            </a:r>
          </a:p>
          <a:p>
            <a:pPr eaLnBrk="0" hangingPunct="0">
              <a:lnSpc>
                <a:spcPct val="130000"/>
              </a:lnSpc>
              <a:buFontTx/>
              <a:buNone/>
            </a:pPr>
            <a:r>
              <a:rPr lang="zh-CN" altLang="en-US" sz="2800">
                <a:effectLst>
                  <a:outerShdw blurRad="38100" dist="38100" dir="2700000" algn="tl">
                    <a:srgbClr val="000000"/>
                  </a:outerShdw>
                </a:effectLst>
                <a:ea typeface="楷体_GB2312" pitchFamily="49" charset="-122"/>
              </a:rPr>
              <a:t>    ⑷ 信息查询功能</a:t>
            </a:r>
          </a:p>
        </p:txBody>
      </p:sp>
      <p:sp>
        <p:nvSpPr>
          <p:cNvPr id="46083" name="Text Box 3"/>
          <p:cNvSpPr txBox="1">
            <a:spLocks noChangeArrowheads="1"/>
          </p:cNvSpPr>
          <p:nvPr/>
        </p:nvSpPr>
        <p:spPr bwMode="auto">
          <a:xfrm>
            <a:off x="420688" y="784225"/>
            <a:ext cx="8491537" cy="1758950"/>
          </a:xfrm>
          <a:prstGeom prst="rect">
            <a:avLst/>
          </a:prstGeom>
          <a:noFill/>
          <a:ln w="28575">
            <a:noFill/>
            <a:miter lim="800000"/>
            <a:headEnd/>
            <a:tailEnd type="none" w="sm" len="med"/>
          </a:ln>
          <a:effectLst/>
        </p:spPr>
        <p:txBody>
          <a:bodyPr>
            <a:spAutoFit/>
          </a:bodyPr>
          <a:lstStyle/>
          <a:p>
            <a:pPr eaLnBrk="0" hangingPunct="0">
              <a:lnSpc>
                <a:spcPct val="130000"/>
              </a:lnSpc>
              <a:buFontTx/>
              <a:buNone/>
            </a:pPr>
            <a:r>
              <a:rPr lang="zh-CN" altLang="en-US" sz="2800">
                <a:effectLst>
                  <a:outerShdw blurRad="38100" dist="38100" dir="2700000" algn="tl">
                    <a:srgbClr val="000000"/>
                  </a:outerShdw>
                </a:effectLst>
                <a:ea typeface="楷体_GB2312" pitchFamily="49" charset="-122"/>
              </a:rPr>
              <a:t>例</a:t>
            </a:r>
            <a:r>
              <a:rPr lang="en-US" altLang="zh-CN" sz="2800">
                <a:effectLst>
                  <a:outerShdw blurRad="38100" dist="38100" dir="2700000" algn="tl">
                    <a:srgbClr val="000000"/>
                  </a:outerShdw>
                </a:effectLst>
                <a:ea typeface="楷体_GB2312" pitchFamily="49" charset="-122"/>
              </a:rPr>
              <a:t>1</a:t>
            </a:r>
            <a:r>
              <a:rPr lang="zh-CN" altLang="en-US" sz="2800">
                <a:effectLst>
                  <a:outerShdw blurRad="38100" dist="38100" dir="2700000" algn="tl">
                    <a:srgbClr val="000000"/>
                  </a:outerShdw>
                </a:effectLst>
                <a:ea typeface="楷体_GB2312" pitchFamily="49" charset="-122"/>
              </a:rPr>
              <a:t>：有一个大学图书管理系统，该系统除了一般的图书管理功能外，还能够为学生和教工从其他图书馆借阅图书和文献资料提供服务。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up)">
                                      <p:cBhvr>
                                        <p:cTn id="7" dur="10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08000" y="260350"/>
            <a:ext cx="8315325" cy="5693866"/>
          </a:xfrm>
          <a:prstGeom prst="rect">
            <a:avLst/>
          </a:prstGeom>
          <a:noFill/>
          <a:ln w="28575">
            <a:noFill/>
            <a:miter lim="800000"/>
            <a:headEnd/>
            <a:tailEnd type="none" w="sm" len="med"/>
          </a:ln>
          <a:effectLst/>
        </p:spPr>
        <p:txBody>
          <a:bodyPr>
            <a:spAutoFit/>
          </a:bodyPr>
          <a:lstStyle/>
          <a:p>
            <a:pPr eaLnBrk="0" hangingPunct="0">
              <a:lnSpc>
                <a:spcPct val="130000"/>
              </a:lnSpc>
              <a:buFontTx/>
              <a:buNone/>
            </a:pPr>
            <a:r>
              <a:rPr lang="en-US" altLang="zh-CN" sz="2800" dirty="0">
                <a:solidFill>
                  <a:schemeClr val="tx2"/>
                </a:solidFill>
                <a:ea typeface="楷体_GB2312" pitchFamily="49" charset="-122"/>
              </a:rPr>
              <a:t>1. </a:t>
            </a:r>
            <a:r>
              <a:rPr lang="zh-CN" altLang="en-US" sz="2800" dirty="0">
                <a:solidFill>
                  <a:schemeClr val="tx2"/>
                </a:solidFill>
                <a:ea typeface="楷体_GB2312" pitchFamily="49" charset="-122"/>
              </a:rPr>
              <a:t>功能需求</a:t>
            </a:r>
          </a:p>
          <a:p>
            <a:pPr eaLnBrk="0" hangingPunct="0">
              <a:lnSpc>
                <a:spcPct val="130000"/>
              </a:lnSpc>
              <a:buFontTx/>
              <a:buNone/>
            </a:pPr>
            <a:r>
              <a:rPr lang="zh-CN" altLang="en-US" sz="2800" dirty="0">
                <a:solidFill>
                  <a:schemeClr val="tx2"/>
                </a:solidFill>
                <a:ea typeface="楷体_GB2312" pitchFamily="49" charset="-122"/>
              </a:rPr>
              <a:t>⑴基本数据维护功能：</a:t>
            </a:r>
          </a:p>
          <a:p>
            <a:pPr eaLnBrk="0" hangingPunct="0">
              <a:lnSpc>
                <a:spcPct val="130000"/>
              </a:lnSpc>
              <a:buFontTx/>
              <a:buNone/>
            </a:pPr>
            <a:r>
              <a:rPr lang="zh-CN" altLang="en-US" sz="2800" dirty="0">
                <a:ea typeface="楷体_GB2312" pitchFamily="49" charset="-122"/>
              </a:rPr>
              <a:t>        提供使用者录入，修改并进行维护基本数据的途径。基本数据包括读者的信息、图书资料的相关信息，可以对这些信息进行修改，更新。</a:t>
            </a:r>
          </a:p>
          <a:p>
            <a:pPr eaLnBrk="0" hangingPunct="0">
              <a:lnSpc>
                <a:spcPct val="130000"/>
              </a:lnSpc>
              <a:buFontTx/>
              <a:buNone/>
            </a:pPr>
            <a:r>
              <a:rPr lang="zh-CN" altLang="en-US" sz="2800" dirty="0">
                <a:solidFill>
                  <a:schemeClr val="tx2"/>
                </a:solidFill>
                <a:ea typeface="楷体_GB2312" pitchFamily="49" charset="-122"/>
              </a:rPr>
              <a:t>⑵基本业务功能：</a:t>
            </a:r>
          </a:p>
          <a:p>
            <a:pPr eaLnBrk="0" hangingPunct="0">
              <a:lnSpc>
                <a:spcPct val="130000"/>
              </a:lnSpc>
              <a:buFontTx/>
              <a:buNone/>
            </a:pPr>
            <a:r>
              <a:rPr lang="zh-CN" altLang="en-US" sz="2800" dirty="0">
                <a:ea typeface="楷体_GB2312" pitchFamily="49" charset="-122"/>
              </a:rPr>
              <a:t>        读者借、还书籍的登记管理功能，随时根据读者借、还书籍的情况更新数据库系统，如果书籍已经借出，可以进行预留操作，书籍的编目、入库、更新等操作。</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09600" y="695325"/>
            <a:ext cx="8258175" cy="5133713"/>
          </a:xfrm>
          <a:prstGeom prst="rect">
            <a:avLst/>
          </a:prstGeom>
          <a:noFill/>
          <a:ln w="28575">
            <a:noFill/>
            <a:miter lim="800000"/>
            <a:headEnd/>
            <a:tailEnd type="none" w="sm" len="med"/>
          </a:ln>
          <a:effectLst/>
        </p:spPr>
        <p:txBody>
          <a:bodyPr>
            <a:spAutoFit/>
          </a:bodyPr>
          <a:lstStyle/>
          <a:p>
            <a:pPr eaLnBrk="0" hangingPunct="0">
              <a:lnSpc>
                <a:spcPct val="130000"/>
              </a:lnSpc>
              <a:buFontTx/>
              <a:buNone/>
            </a:pPr>
            <a:r>
              <a:rPr lang="zh-CN" altLang="en-US" sz="2800" dirty="0">
                <a:solidFill>
                  <a:schemeClr val="tx2"/>
                </a:solidFill>
                <a:ea typeface="楷体_GB2312" pitchFamily="49" charset="-122"/>
              </a:rPr>
              <a:t>⑶数据库管理功能：</a:t>
            </a:r>
          </a:p>
          <a:p>
            <a:pPr eaLnBrk="0" hangingPunct="0">
              <a:lnSpc>
                <a:spcPct val="130000"/>
              </a:lnSpc>
              <a:buFontTx/>
              <a:buNone/>
            </a:pPr>
            <a:r>
              <a:rPr lang="zh-CN" altLang="en-US" sz="2800" dirty="0">
                <a:ea typeface="楷体_GB2312" pitchFamily="49" charset="-122"/>
              </a:rPr>
              <a:t>        对所有图书信息及读者信息进行统一管理维护的功能，对书籍的借还也要进行详细的登记，以便协调整个图书馆的运作。</a:t>
            </a:r>
          </a:p>
          <a:p>
            <a:pPr eaLnBrk="0" hangingPunct="0">
              <a:lnSpc>
                <a:spcPct val="130000"/>
              </a:lnSpc>
              <a:buFontTx/>
              <a:buNone/>
            </a:pPr>
            <a:r>
              <a:rPr lang="zh-CN" altLang="en-US" sz="2800" dirty="0">
                <a:solidFill>
                  <a:schemeClr val="tx2"/>
                </a:solidFill>
                <a:ea typeface="楷体_GB2312" pitchFamily="49" charset="-122"/>
              </a:rPr>
              <a:t>⑷信息查询功能：</a:t>
            </a:r>
          </a:p>
          <a:p>
            <a:pPr eaLnBrk="0" hangingPunct="0">
              <a:lnSpc>
                <a:spcPct val="130000"/>
              </a:lnSpc>
              <a:buFontTx/>
              <a:buNone/>
            </a:pPr>
            <a:r>
              <a:rPr lang="zh-CN" altLang="en-US" sz="2800" dirty="0">
                <a:ea typeface="楷体_GB2312" pitchFamily="49" charset="-122"/>
              </a:rPr>
              <a:t>        提供对各类信息的查询功能，如对本图书馆的用户借书信息，还书的信息，书籍源信息，预留信息等进行查询，对其他图书馆的书籍、资料源信息的查询功能。</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449263" y="841375"/>
            <a:ext cx="8389937" cy="647700"/>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endParaRPr lang="zh-CN" altLang="en-US" sz="2800">
              <a:effectLst>
                <a:outerShdw blurRad="38100" dist="38100" dir="2700000" algn="tl">
                  <a:srgbClr val="000000"/>
                </a:outerShdw>
              </a:effectLst>
              <a:ea typeface="楷体_GB2312" pitchFamily="49" charset="-122"/>
            </a:endParaRPr>
          </a:p>
        </p:txBody>
      </p:sp>
      <p:sp>
        <p:nvSpPr>
          <p:cNvPr id="49155" name="Text Box 3"/>
          <p:cNvSpPr txBox="1">
            <a:spLocks noChangeArrowheads="1"/>
          </p:cNvSpPr>
          <p:nvPr/>
        </p:nvSpPr>
        <p:spPr bwMode="auto">
          <a:xfrm>
            <a:off x="347663" y="404813"/>
            <a:ext cx="8477250" cy="5716587"/>
          </a:xfrm>
          <a:prstGeom prst="rect">
            <a:avLst/>
          </a:prstGeom>
          <a:noFill/>
          <a:ln w="28575">
            <a:noFill/>
            <a:miter lim="800000"/>
            <a:headEnd/>
            <a:tailEnd type="none" w="sm" len="med"/>
          </a:ln>
          <a:effectLst/>
        </p:spPr>
        <p:txBody>
          <a:bodyPr>
            <a:spAutoFit/>
          </a:bodyPr>
          <a:lstStyle/>
          <a:p>
            <a:pPr eaLnBrk="0" hangingPunct="0">
              <a:lnSpc>
                <a:spcPct val="130000"/>
              </a:lnSpc>
              <a:buFontTx/>
              <a:buNone/>
            </a:pPr>
            <a:r>
              <a:rPr lang="en-US" altLang="zh-CN" sz="2800" dirty="0">
                <a:solidFill>
                  <a:schemeClr val="tx2"/>
                </a:solidFill>
                <a:ea typeface="楷体_GB2312" pitchFamily="49" charset="-122"/>
              </a:rPr>
              <a:t>2.</a:t>
            </a:r>
            <a:r>
              <a:rPr lang="zh-CN" altLang="en-US" sz="2800" dirty="0">
                <a:solidFill>
                  <a:schemeClr val="tx2"/>
                </a:solidFill>
                <a:ea typeface="楷体_GB2312" pitchFamily="49" charset="-122"/>
              </a:rPr>
              <a:t>非功能需求</a:t>
            </a:r>
          </a:p>
          <a:p>
            <a:pPr eaLnBrk="0" hangingPunct="0">
              <a:lnSpc>
                <a:spcPct val="105000"/>
              </a:lnSpc>
              <a:spcBef>
                <a:spcPct val="30000"/>
              </a:spcBef>
              <a:buFontTx/>
              <a:buNone/>
            </a:pPr>
            <a:r>
              <a:rPr lang="zh-CN" altLang="en-US" sz="2800" dirty="0">
                <a:solidFill>
                  <a:schemeClr val="tx2"/>
                </a:solidFill>
                <a:ea typeface="楷体_GB2312" pitchFamily="49" charset="-122"/>
              </a:rPr>
              <a:t>    ① 系统安全性需求：</a:t>
            </a:r>
            <a:r>
              <a:rPr lang="zh-CN" altLang="en-US" sz="2800" dirty="0">
                <a:ea typeface="楷体_GB2312" pitchFamily="49" charset="-122"/>
              </a:rPr>
              <a:t>为保证系统安全性，对本图书馆的各项功能进行分级、分权限操作，对各类用户进行确认。对其它图书馆借阅图书和文献资料服务控制访问范围：如限</a:t>
            </a:r>
            <a:r>
              <a:rPr lang="en-US" altLang="zh-CN" sz="2800" dirty="0">
                <a:ea typeface="楷体_GB2312" pitchFamily="49" charset="-122"/>
              </a:rPr>
              <a:t>IP</a:t>
            </a:r>
            <a:r>
              <a:rPr lang="zh-CN" altLang="en-US" sz="2800" dirty="0">
                <a:ea typeface="楷体_GB2312" pitchFamily="49" charset="-122"/>
              </a:rPr>
              <a:t>、限用户等。</a:t>
            </a:r>
          </a:p>
          <a:p>
            <a:pPr eaLnBrk="0" hangingPunct="0">
              <a:lnSpc>
                <a:spcPct val="105000"/>
              </a:lnSpc>
              <a:spcBef>
                <a:spcPct val="30000"/>
              </a:spcBef>
              <a:buFontTx/>
              <a:buNone/>
            </a:pPr>
            <a:r>
              <a:rPr lang="zh-CN" altLang="en-US" sz="2800" dirty="0">
                <a:solidFill>
                  <a:schemeClr val="tx2"/>
                </a:solidFill>
                <a:ea typeface="楷体_GB2312" pitchFamily="49" charset="-122"/>
              </a:rPr>
              <a:t>    ② 对系统可用性的需求：</a:t>
            </a:r>
            <a:r>
              <a:rPr lang="zh-CN" altLang="en-US" sz="2800" dirty="0">
                <a:ea typeface="楷体_GB2312" pitchFamily="49" charset="-122"/>
              </a:rPr>
              <a:t>为了方便使用者，要求对所有交互操作提供在线帮助功能。</a:t>
            </a:r>
          </a:p>
          <a:p>
            <a:pPr eaLnBrk="0" hangingPunct="0">
              <a:lnSpc>
                <a:spcPct val="105000"/>
              </a:lnSpc>
              <a:spcBef>
                <a:spcPct val="30000"/>
              </a:spcBef>
              <a:buFontTx/>
              <a:buNone/>
            </a:pPr>
            <a:r>
              <a:rPr lang="zh-CN" altLang="en-US" sz="2800" dirty="0">
                <a:solidFill>
                  <a:schemeClr val="tx2"/>
                </a:solidFill>
                <a:ea typeface="楷体_GB2312" pitchFamily="49" charset="-122"/>
              </a:rPr>
              <a:t>    ③ 对系统查询速度的需求：</a:t>
            </a:r>
            <a:r>
              <a:rPr lang="zh-CN" altLang="en-US" sz="2800" dirty="0">
                <a:ea typeface="楷体_GB2312" pitchFamily="49" charset="-122"/>
              </a:rPr>
              <a:t>要求系统在</a:t>
            </a:r>
            <a:r>
              <a:rPr lang="en-US" altLang="zh-CN" sz="2800" dirty="0">
                <a:ea typeface="楷体_GB2312" pitchFamily="49" charset="-122"/>
              </a:rPr>
              <a:t>20S</a:t>
            </a:r>
            <a:r>
              <a:rPr lang="zh-CN" altLang="en-US" sz="2800" dirty="0">
                <a:ea typeface="楷体_GB2312" pitchFamily="49" charset="-122"/>
              </a:rPr>
              <a:t>之内响应查询服务请求。</a:t>
            </a:r>
          </a:p>
          <a:p>
            <a:pPr eaLnBrk="0" hangingPunct="0">
              <a:lnSpc>
                <a:spcPct val="105000"/>
              </a:lnSpc>
              <a:spcBef>
                <a:spcPct val="30000"/>
              </a:spcBef>
              <a:buFontTx/>
              <a:buNone/>
            </a:pPr>
            <a:r>
              <a:rPr lang="zh-CN" altLang="en-US" sz="2800" dirty="0">
                <a:solidFill>
                  <a:schemeClr val="tx2"/>
                </a:solidFill>
                <a:ea typeface="楷体_GB2312" pitchFamily="49" charset="-122"/>
              </a:rPr>
              <a:t>    ④ 对系统可靠性的需求：</a:t>
            </a:r>
            <a:r>
              <a:rPr lang="zh-CN" altLang="en-US" sz="2800" dirty="0">
                <a:ea typeface="楷体_GB2312" pitchFamily="49" charset="-122"/>
              </a:rPr>
              <a:t>要求系统失败发生率小于</a:t>
            </a:r>
            <a:r>
              <a:rPr lang="en-US" altLang="zh-CN" sz="2800" dirty="0">
                <a:ea typeface="楷体_GB2312" pitchFamily="49" charset="-122"/>
              </a:rPr>
              <a:t>1%</a:t>
            </a:r>
            <a:r>
              <a:rPr lang="zh-CN" altLang="en-US" sz="2800" dirty="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1000"/>
                                        <p:tgtEl>
                                          <p:spTgt spid="49155">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animEffect transition="in" filter="wipe(left)">
                                      <p:cBhvr>
                                        <p:cTn id="11" dur="1000"/>
                                        <p:tgtEl>
                                          <p:spTgt spid="49155">
                                            <p:txEl>
                                              <p:pRg st="1" end="1"/>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wipe(left)">
                                      <p:cBhvr>
                                        <p:cTn id="15" dur="1000"/>
                                        <p:tgtEl>
                                          <p:spTgt spid="49155">
                                            <p:txEl>
                                              <p:pRg st="2" end="2"/>
                                            </p:tx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Effect transition="in" filter="wipe(left)">
                                      <p:cBhvr>
                                        <p:cTn id="19" dur="1000"/>
                                        <p:tgtEl>
                                          <p:spTgt spid="49155">
                                            <p:txEl>
                                              <p:pRg st="3" end="3"/>
                                            </p:tx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wipe(left)">
                                      <p:cBhvr>
                                        <p:cTn id="23" dur="10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720725" y="1639888"/>
            <a:ext cx="184150" cy="647700"/>
          </a:xfrm>
          <a:prstGeom prst="rect">
            <a:avLst/>
          </a:prstGeom>
          <a:noFill/>
          <a:ln w="28575">
            <a:noFill/>
            <a:miter lim="800000"/>
            <a:headEnd/>
            <a:tailEnd type="none" w="sm" len="med"/>
          </a:ln>
          <a:effectLst/>
        </p:spPr>
        <p:txBody>
          <a:bodyPr wrap="none">
            <a:spAutoFit/>
          </a:bodyPr>
          <a:lstStyle/>
          <a:p>
            <a:pPr algn="ctr" eaLnBrk="0" hangingPunct="0">
              <a:lnSpc>
                <a:spcPct val="130000"/>
              </a:lnSpc>
              <a:buFontTx/>
              <a:buNone/>
            </a:pPr>
            <a:endParaRPr lang="zh-CN" altLang="en-US" sz="2800">
              <a:effectLst>
                <a:outerShdw blurRad="38100" dist="38100" dir="2700000" algn="tl">
                  <a:srgbClr val="000000"/>
                </a:outerShdw>
              </a:effectLst>
              <a:ea typeface="楷体_GB2312" pitchFamily="49" charset="-122"/>
            </a:endParaRPr>
          </a:p>
        </p:txBody>
      </p:sp>
      <p:sp>
        <p:nvSpPr>
          <p:cNvPr id="50179" name="Text Box 3"/>
          <p:cNvSpPr txBox="1">
            <a:spLocks noChangeArrowheads="1"/>
          </p:cNvSpPr>
          <p:nvPr/>
        </p:nvSpPr>
        <p:spPr bwMode="auto">
          <a:xfrm>
            <a:off x="347663" y="425450"/>
            <a:ext cx="8520112" cy="5155257"/>
          </a:xfrm>
          <a:prstGeom prst="rect">
            <a:avLst/>
          </a:prstGeom>
          <a:noFill/>
          <a:ln w="28575">
            <a:noFill/>
            <a:miter lim="800000"/>
            <a:headEnd/>
            <a:tailEnd type="none" w="sm" len="med"/>
          </a:ln>
          <a:effectLst/>
        </p:spPr>
        <p:txBody>
          <a:bodyPr>
            <a:spAutoFit/>
          </a:bodyPr>
          <a:lstStyle/>
          <a:p>
            <a:pPr eaLnBrk="0" hangingPunct="0">
              <a:lnSpc>
                <a:spcPct val="130000"/>
              </a:lnSpc>
              <a:buFontTx/>
              <a:buNone/>
            </a:pPr>
            <a:r>
              <a:rPr lang="en-US" altLang="zh-CN" sz="2800" dirty="0">
                <a:solidFill>
                  <a:schemeClr val="tx2"/>
                </a:solidFill>
                <a:ea typeface="楷体_GB2312" pitchFamily="49" charset="-122"/>
              </a:rPr>
              <a:t>3.  </a:t>
            </a:r>
            <a:r>
              <a:rPr lang="zh-CN" altLang="en-US" sz="2800" dirty="0">
                <a:solidFill>
                  <a:schemeClr val="tx2"/>
                </a:solidFill>
                <a:ea typeface="楷体_GB2312" pitchFamily="49" charset="-122"/>
              </a:rPr>
              <a:t>领域需求</a:t>
            </a:r>
          </a:p>
          <a:p>
            <a:pPr eaLnBrk="0" hangingPunct="0">
              <a:lnSpc>
                <a:spcPct val="105000"/>
              </a:lnSpc>
              <a:buFontTx/>
              <a:buNone/>
            </a:pPr>
            <a:r>
              <a:rPr lang="zh-CN" altLang="en-US" sz="2800" dirty="0">
                <a:ea typeface="楷体_GB2312" pitchFamily="49" charset="-122"/>
              </a:rPr>
              <a:t>例如：对“大学图书管理系统”，提出一些与图书管理的业务相关的需求：</a:t>
            </a:r>
          </a:p>
          <a:p>
            <a:pPr eaLnBrk="0" hangingPunct="0">
              <a:lnSpc>
                <a:spcPct val="105000"/>
              </a:lnSpc>
              <a:buFontTx/>
              <a:buNone/>
            </a:pPr>
            <a:r>
              <a:rPr lang="zh-CN" altLang="en-US" sz="2800" dirty="0">
                <a:ea typeface="楷体_GB2312" pitchFamily="49" charset="-122"/>
              </a:rPr>
              <a:t>   ⑴ 图书编目要求按照</a:t>
            </a:r>
            <a:r>
              <a:rPr lang="en-US" altLang="zh-CN" sz="2800" dirty="0">
                <a:ea typeface="楷体_GB2312" pitchFamily="49" charset="-122"/>
              </a:rPr>
              <a:t>《</a:t>
            </a:r>
            <a:r>
              <a:rPr lang="zh-CN" altLang="en-US" sz="2800" dirty="0">
                <a:ea typeface="楷体_GB2312" pitchFamily="49" charset="-122"/>
              </a:rPr>
              <a:t>中国图书馆分类法</a:t>
            </a:r>
            <a:r>
              <a:rPr lang="en-US" altLang="zh-CN" sz="2800" dirty="0">
                <a:ea typeface="楷体_GB2312" pitchFamily="49" charset="-122"/>
              </a:rPr>
              <a:t>》</a:t>
            </a:r>
            <a:r>
              <a:rPr lang="zh-CN" altLang="en-US" sz="2800" dirty="0">
                <a:ea typeface="楷体_GB2312" pitchFamily="49" charset="-122"/>
              </a:rPr>
              <a:t>进行；</a:t>
            </a:r>
          </a:p>
          <a:p>
            <a:pPr eaLnBrk="0" hangingPunct="0">
              <a:lnSpc>
                <a:spcPct val="105000"/>
              </a:lnSpc>
              <a:buFontTx/>
              <a:buNone/>
            </a:pPr>
            <a:r>
              <a:rPr lang="zh-CN" altLang="en-US" sz="2800" dirty="0">
                <a:ea typeface="楷体_GB2312" pitchFamily="49" charset="-122"/>
              </a:rPr>
              <a:t>   ⑵ 由于版权限制，某些文献资料只能在图书馆规定的阅览室阅读，并限制复制和打印。</a:t>
            </a:r>
          </a:p>
          <a:p>
            <a:pPr eaLnBrk="0" hangingPunct="0">
              <a:lnSpc>
                <a:spcPct val="130000"/>
              </a:lnSpc>
              <a:buFontTx/>
              <a:buNone/>
            </a:pPr>
            <a:r>
              <a:rPr lang="zh-CN" altLang="en-US" sz="2800" dirty="0">
                <a:ea typeface="楷体_GB2312" pitchFamily="49" charset="-122"/>
              </a:rPr>
              <a:t>     第一条需求是对遵循我国图书管理的规定，执行对图书的分类管理的标准。而第二条需求则是版权法对图书馆文献资料的保护的需要，描述了对一类文献资料有限制的使用和服务。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19125" y="528638"/>
            <a:ext cx="8004175" cy="579437"/>
          </a:xfrm>
          <a:prstGeom prst="rect">
            <a:avLst/>
          </a:prstGeom>
          <a:noFill/>
          <a:ln w="9525" algn="ctr">
            <a:noFill/>
            <a:miter lim="800000"/>
            <a:headEnd/>
            <a:tailEnd/>
          </a:ln>
          <a:effectLst>
            <a:outerShdw dist="35921" dir="2700000" algn="ctr" rotWithShape="0">
              <a:srgbClr val="000099"/>
            </a:outerShdw>
          </a:effectLst>
        </p:spPr>
        <p:txBody>
          <a:bodyPr anchor="ctr"/>
          <a:lstStyle/>
          <a:p>
            <a:pPr algn="ctr">
              <a:spcBef>
                <a:spcPct val="0"/>
              </a:spcBef>
              <a:buFontTx/>
              <a:buNone/>
            </a:pPr>
            <a:r>
              <a:rPr lang="zh-CN" altLang="en-US" sz="4400">
                <a:solidFill>
                  <a:schemeClr val="tx2"/>
                </a:solidFill>
                <a:effectLst>
                  <a:outerShdw blurRad="38100" dist="38100" dir="2700000" algn="tl">
                    <a:srgbClr val="000000"/>
                  </a:outerShdw>
                </a:effectLst>
              </a:rPr>
              <a:t>（二）、需求分析与建模</a:t>
            </a:r>
          </a:p>
        </p:txBody>
      </p:sp>
      <p:sp>
        <p:nvSpPr>
          <p:cNvPr id="51203" name="Oval 3">
            <a:hlinkClick r:id="" action="ppaction://hlinkshowjump?jump=previousslide"/>
          </p:cNvPr>
          <p:cNvSpPr>
            <a:spLocks noChangeArrowheads="1"/>
          </p:cNvSpPr>
          <p:nvPr/>
        </p:nvSpPr>
        <p:spPr bwMode="auto">
          <a:xfrm>
            <a:off x="6370638" y="6383338"/>
            <a:ext cx="754062" cy="334962"/>
          </a:xfrm>
          <a:prstGeom prst="ellipse">
            <a:avLst/>
          </a:prstGeom>
          <a:noFill/>
          <a:ln w="19050">
            <a:noFill/>
            <a:round/>
            <a:headEnd/>
            <a:tailEnd/>
          </a:ln>
          <a:effectLst/>
        </p:spPr>
        <p:txBody>
          <a:bodyPr wrap="none" anchor="ctr"/>
          <a:lstStyle/>
          <a:p>
            <a:endParaRPr lang="zh-CN" altLang="en-US"/>
          </a:p>
        </p:txBody>
      </p:sp>
      <p:sp>
        <p:nvSpPr>
          <p:cNvPr id="51204" name="Oval 4">
            <a:hlinkClick r:id="" action="ppaction://hlinkshowjump?jump=nextslide"/>
          </p:cNvPr>
          <p:cNvSpPr>
            <a:spLocks noChangeArrowheads="1"/>
          </p:cNvSpPr>
          <p:nvPr/>
        </p:nvSpPr>
        <p:spPr bwMode="auto">
          <a:xfrm>
            <a:off x="7237413" y="6388100"/>
            <a:ext cx="754062" cy="334963"/>
          </a:xfrm>
          <a:prstGeom prst="ellipse">
            <a:avLst/>
          </a:prstGeom>
          <a:noFill/>
          <a:ln w="19050">
            <a:noFill/>
            <a:round/>
            <a:headEnd/>
            <a:tailEnd/>
          </a:ln>
          <a:effectLst/>
        </p:spPr>
        <p:txBody>
          <a:bodyPr wrap="none" anchor="ctr"/>
          <a:lstStyle/>
          <a:p>
            <a:endParaRPr lang="zh-CN" altLang="en-US"/>
          </a:p>
        </p:txBody>
      </p:sp>
      <p:sp>
        <p:nvSpPr>
          <p:cNvPr id="51205" name="Oval 5">
            <a:hlinkClick r:id="rId2" action="ppaction://hlinksldjump"/>
          </p:cNvPr>
          <p:cNvSpPr>
            <a:spLocks noChangeArrowheads="1"/>
          </p:cNvSpPr>
          <p:nvPr/>
        </p:nvSpPr>
        <p:spPr bwMode="auto">
          <a:xfrm>
            <a:off x="8147050" y="6388100"/>
            <a:ext cx="754063" cy="334963"/>
          </a:xfrm>
          <a:prstGeom prst="ellipse">
            <a:avLst/>
          </a:prstGeom>
          <a:noFill/>
          <a:ln w="19050">
            <a:noFill/>
            <a:round/>
            <a:headEnd/>
            <a:tailEnd/>
          </a:ln>
          <a:effectLst/>
        </p:spPr>
        <p:txBody>
          <a:bodyPr wrap="none" anchor="ctr"/>
          <a:lstStyle/>
          <a:p>
            <a:endParaRPr lang="zh-CN" altLang="en-US"/>
          </a:p>
        </p:txBody>
      </p:sp>
      <p:sp>
        <p:nvSpPr>
          <p:cNvPr id="51206" name="Text Box 6"/>
          <p:cNvSpPr txBox="1">
            <a:spLocks noChangeArrowheads="1"/>
          </p:cNvSpPr>
          <p:nvPr/>
        </p:nvSpPr>
        <p:spPr bwMode="auto">
          <a:xfrm>
            <a:off x="587375" y="2986088"/>
            <a:ext cx="7886700" cy="3062287"/>
          </a:xfrm>
          <a:prstGeom prst="rect">
            <a:avLst/>
          </a:prstGeom>
          <a:noFill/>
          <a:ln w="28575">
            <a:noFill/>
            <a:miter lim="800000"/>
            <a:headEnd/>
            <a:tailEnd type="none" w="sm" len="med"/>
          </a:ln>
          <a:effectLst/>
        </p:spPr>
        <p:txBody>
          <a:bodyPr>
            <a:spAutoFit/>
          </a:bodyPr>
          <a:lstStyle/>
          <a:p>
            <a:pPr marL="536575" indent="-536575" eaLnBrk="0" hangingPunct="0">
              <a:lnSpc>
                <a:spcPct val="115000"/>
              </a:lnSpc>
              <a:spcBef>
                <a:spcPct val="35000"/>
              </a:spcBef>
              <a:buFontTx/>
              <a:buNone/>
            </a:pPr>
            <a:r>
              <a:rPr lang="zh-CN" altLang="en-US" sz="2800" dirty="0">
                <a:latin typeface="楷体_GB2312" pitchFamily="49" charset="-122"/>
                <a:ea typeface="楷体_GB2312" pitchFamily="49" charset="-122"/>
              </a:rPr>
              <a:t>需求分析和模拟又包含三个层次的工作。</a:t>
            </a:r>
          </a:p>
          <a:p>
            <a:pPr marL="536575" indent="-536575" eaLnBrk="0" hangingPunct="0">
              <a:lnSpc>
                <a:spcPct val="115000"/>
              </a:lnSpc>
              <a:spcBef>
                <a:spcPct val="35000"/>
              </a:spcBef>
              <a:buFontTx/>
              <a:buNone/>
            </a:pP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、需求分析  </a:t>
            </a:r>
          </a:p>
          <a:p>
            <a:pPr marL="536575" indent="-536575" eaLnBrk="0" hangingPunct="0">
              <a:lnSpc>
                <a:spcPct val="115000"/>
              </a:lnSpc>
              <a:spcBef>
                <a:spcPct val="35000"/>
              </a:spcBef>
              <a:buFontTx/>
              <a:buNone/>
            </a:pP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、需求建模（分为企业</a:t>
            </a:r>
            <a:r>
              <a:rPr lang="zh-CN" altLang="en-US" sz="2800" dirty="0">
                <a:ea typeface="楷体_GB2312" pitchFamily="49" charset="-122"/>
              </a:rPr>
              <a:t>建模</a:t>
            </a:r>
            <a:r>
              <a:rPr lang="zh-CN" altLang="en-US" sz="2800" dirty="0">
                <a:latin typeface="楷体_GB2312" pitchFamily="49" charset="-122"/>
                <a:ea typeface="楷体_GB2312" pitchFamily="49" charset="-122"/>
              </a:rPr>
              <a:t>、功能需求</a:t>
            </a:r>
            <a:r>
              <a:rPr lang="zh-CN" altLang="en-US" sz="2800" dirty="0">
                <a:ea typeface="楷体_GB2312" pitchFamily="49" charset="-122"/>
              </a:rPr>
              <a:t>建模</a:t>
            </a:r>
            <a:r>
              <a:rPr lang="zh-CN" altLang="en-US" sz="2800" dirty="0">
                <a:latin typeface="楷体_GB2312" pitchFamily="49" charset="-122"/>
                <a:ea typeface="楷体_GB2312" pitchFamily="49" charset="-122"/>
              </a:rPr>
              <a:t>和非功能需求</a:t>
            </a:r>
            <a:r>
              <a:rPr lang="zh-CN" altLang="en-US" sz="2800" dirty="0">
                <a:ea typeface="楷体_GB2312" pitchFamily="49" charset="-122"/>
              </a:rPr>
              <a:t>建模</a:t>
            </a:r>
            <a:r>
              <a:rPr lang="zh-CN" altLang="en-US" sz="2800" dirty="0">
                <a:latin typeface="楷体_GB2312" pitchFamily="49" charset="-122"/>
                <a:ea typeface="楷体_GB2312" pitchFamily="49" charset="-122"/>
              </a:rPr>
              <a:t>等）</a:t>
            </a:r>
          </a:p>
          <a:p>
            <a:pPr marL="536575" indent="-536575" eaLnBrk="0" hangingPunct="0">
              <a:lnSpc>
                <a:spcPct val="115000"/>
              </a:lnSpc>
              <a:spcBef>
                <a:spcPct val="35000"/>
              </a:spcBef>
              <a:buFontTx/>
              <a:buNone/>
            </a:pP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、需求规格说明</a:t>
            </a:r>
            <a:r>
              <a:rPr lang="en-US" altLang="zh-CN" sz="2800" dirty="0">
                <a:latin typeface=""/>
                <a:ea typeface="楷体_GB2312" pitchFamily="49" charset="-122"/>
              </a:rPr>
              <a:t>—</a:t>
            </a:r>
            <a:r>
              <a:rPr lang="zh-CN" altLang="en-US" sz="2800" dirty="0">
                <a:latin typeface="楷体_GB2312" pitchFamily="49" charset="-122"/>
                <a:ea typeface="楷体_GB2312" pitchFamily="49" charset="-122"/>
              </a:rPr>
              <a:t>不同的描述方式。 </a:t>
            </a:r>
          </a:p>
        </p:txBody>
      </p:sp>
      <p:sp>
        <p:nvSpPr>
          <p:cNvPr id="51207" name="Text Box 7"/>
          <p:cNvSpPr txBox="1">
            <a:spLocks noChangeArrowheads="1"/>
          </p:cNvSpPr>
          <p:nvPr/>
        </p:nvSpPr>
        <p:spPr bwMode="auto">
          <a:xfrm>
            <a:off x="395288" y="1116013"/>
            <a:ext cx="8399462" cy="1424301"/>
          </a:xfrm>
          <a:prstGeom prst="rect">
            <a:avLst/>
          </a:prstGeom>
          <a:noFill/>
          <a:ln w="28575">
            <a:noFill/>
            <a:miter lim="800000"/>
            <a:headEnd/>
            <a:tailEnd type="none" w="sm" len="med"/>
          </a:ln>
          <a:effectLst/>
        </p:spPr>
        <p:txBody>
          <a:bodyPr>
            <a:spAutoFit/>
          </a:bodyPr>
          <a:lstStyle/>
          <a:p>
            <a:pPr eaLnBrk="0" hangingPunct="0">
              <a:lnSpc>
                <a:spcPct val="105000"/>
              </a:lnSpc>
              <a:spcBef>
                <a:spcPct val="40000"/>
              </a:spcBef>
              <a:buFontTx/>
              <a:buNone/>
            </a:pPr>
            <a:r>
              <a:rPr lang="zh-CN" altLang="en-US" sz="2800" dirty="0">
                <a:ea typeface="楷体_GB2312" pitchFamily="49" charset="-122"/>
              </a:rPr>
              <a:t>主要对收集到的需求进行提炼、分析和认真审查，确保所有参加人员取得一致共识。找出错误、遗漏和不足，建立完整的分析模型。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Effect transition="in" filter="wipe(left)">
                                      <p:cBhvr>
                                        <p:cTn id="7" dur="500"/>
                                        <p:tgtEl>
                                          <p:spTgt spid="512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6">
                                            <p:txEl>
                                              <p:pRg st="1" end="1"/>
                                            </p:txEl>
                                          </p:spTgt>
                                        </p:tgtEl>
                                        <p:attrNameLst>
                                          <p:attrName>style.visibility</p:attrName>
                                        </p:attrNameLst>
                                      </p:cBhvr>
                                      <p:to>
                                        <p:strVal val="visible"/>
                                      </p:to>
                                    </p:set>
                                    <p:animEffect transition="in" filter="wipe(left)">
                                      <p:cBhvr>
                                        <p:cTn id="12" dur="500"/>
                                        <p:tgtEl>
                                          <p:spTgt spid="512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6">
                                            <p:txEl>
                                              <p:pRg st="2" end="2"/>
                                            </p:txEl>
                                          </p:spTgt>
                                        </p:tgtEl>
                                        <p:attrNameLst>
                                          <p:attrName>style.visibility</p:attrName>
                                        </p:attrNameLst>
                                      </p:cBhvr>
                                      <p:to>
                                        <p:strVal val="visible"/>
                                      </p:to>
                                    </p:set>
                                    <p:animEffect transition="in" filter="wipe(left)">
                                      <p:cBhvr>
                                        <p:cTn id="17" dur="500"/>
                                        <p:tgtEl>
                                          <p:spTgt spid="512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6">
                                            <p:txEl>
                                              <p:pRg st="3" end="3"/>
                                            </p:txEl>
                                          </p:spTgt>
                                        </p:tgtEl>
                                        <p:attrNameLst>
                                          <p:attrName>style.visibility</p:attrName>
                                        </p:attrNameLst>
                                      </p:cBhvr>
                                      <p:to>
                                        <p:strVal val="visible"/>
                                      </p:to>
                                    </p:set>
                                    <p:animEffect transition="in" filter="wipe(left)">
                                      <p:cBhvr>
                                        <p:cTn id="22" dur="500"/>
                                        <p:tgtEl>
                                          <p:spTgt spid="512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57225" y="812800"/>
            <a:ext cx="7772400" cy="649288"/>
          </a:xfrm>
          <a:noFill/>
          <a:ln/>
          <a:effectLst>
            <a:outerShdw dist="35921" dir="2700000" algn="ctr" rotWithShape="0">
              <a:srgbClr val="000099"/>
            </a:outerShdw>
          </a:effectLst>
        </p:spPr>
        <p:txBody>
          <a:bodyPr>
            <a:normAutofit fontScale="90000"/>
          </a:bodyPr>
          <a:lstStyle/>
          <a:p>
            <a:r>
              <a:rPr lang="zh-CN" altLang="en-US">
                <a:effectLst>
                  <a:outerShdw blurRad="38100" dist="38100" dir="2700000" algn="tl">
                    <a:srgbClr val="000000"/>
                  </a:outerShdw>
                </a:effectLst>
              </a:rPr>
              <a:t>（三）、需求有效性的验证</a:t>
            </a:r>
          </a:p>
        </p:txBody>
      </p:sp>
      <p:sp>
        <p:nvSpPr>
          <p:cNvPr id="52227" name="Text Box 3"/>
          <p:cNvSpPr txBox="1">
            <a:spLocks noChangeArrowheads="1"/>
          </p:cNvSpPr>
          <p:nvPr/>
        </p:nvSpPr>
        <p:spPr bwMode="auto">
          <a:xfrm>
            <a:off x="274638" y="1450975"/>
            <a:ext cx="8650287" cy="4160838"/>
          </a:xfrm>
          <a:prstGeom prst="rect">
            <a:avLst/>
          </a:prstGeom>
          <a:noFill/>
          <a:ln w="9525" algn="ctr">
            <a:noFill/>
            <a:miter lim="800000"/>
            <a:headEnd/>
            <a:tailEnd type="none" w="sm" len="med"/>
          </a:ln>
          <a:effectLst/>
        </p:spPr>
        <p:txBody>
          <a:bodyPr anchor="ctr"/>
          <a:lstStyle/>
          <a:p>
            <a:pPr>
              <a:lnSpc>
                <a:spcPct val="160000"/>
              </a:lnSpc>
              <a:spcBef>
                <a:spcPct val="0"/>
              </a:spcBef>
              <a:buFontTx/>
              <a:buNone/>
            </a:pPr>
            <a:r>
              <a:rPr lang="zh-CN" altLang="en-US" sz="3600" dirty="0">
                <a:solidFill>
                  <a:schemeClr val="accent1"/>
                </a:solidFill>
                <a:latin typeface="楷体_GB2312" pitchFamily="49" charset="-122"/>
                <a:ea typeface="楷体_GB2312" pitchFamily="49" charset="-122"/>
              </a:rPr>
              <a:t>需求验证的重要性</a:t>
            </a:r>
          </a:p>
          <a:p>
            <a:pPr>
              <a:lnSpc>
                <a:spcPct val="160000"/>
              </a:lnSpc>
              <a:spcBef>
                <a:spcPct val="0"/>
              </a:spcBef>
              <a:buFontTx/>
              <a:buNone/>
            </a:pPr>
            <a:r>
              <a:rPr lang="zh-CN" altLang="en-US" sz="3600" dirty="0">
                <a:latin typeface="楷体_GB2312" pitchFamily="49" charset="-122"/>
                <a:ea typeface="楷体_GB2312" pitchFamily="49" charset="-122"/>
              </a:rPr>
              <a:t>　１</a:t>
            </a:r>
            <a:r>
              <a:rPr lang="en-US" altLang="zh-CN" sz="3600" dirty="0">
                <a:latin typeface="楷体_GB2312" pitchFamily="49" charset="-122"/>
                <a:ea typeface="楷体_GB2312" pitchFamily="49" charset="-122"/>
              </a:rPr>
              <a:t>. </a:t>
            </a:r>
            <a:r>
              <a:rPr lang="zh-CN" altLang="en-US" sz="3600" dirty="0">
                <a:latin typeface="楷体_GB2312" pitchFamily="49" charset="-122"/>
                <a:ea typeface="楷体_GB2312" pitchFamily="49" charset="-122"/>
              </a:rPr>
              <a:t>由于需求分析是软件开发的第一阶段，直接影响后面各阶段的开发。</a:t>
            </a:r>
          </a:p>
          <a:p>
            <a:pPr>
              <a:lnSpc>
                <a:spcPct val="160000"/>
              </a:lnSpc>
              <a:spcBef>
                <a:spcPct val="0"/>
              </a:spcBef>
              <a:buFontTx/>
              <a:buNone/>
            </a:pPr>
            <a:r>
              <a:rPr lang="zh-CN" altLang="en-US" sz="3600" dirty="0">
                <a:latin typeface="楷体_GB2312" pitchFamily="49" charset="-122"/>
                <a:ea typeface="楷体_GB2312" pitchFamily="49" charset="-122"/>
              </a:rPr>
              <a:t>　２</a:t>
            </a:r>
            <a:r>
              <a:rPr lang="en-US" altLang="zh-CN" sz="3600" dirty="0">
                <a:latin typeface="楷体_GB2312" pitchFamily="49" charset="-122"/>
                <a:ea typeface="楷体_GB2312" pitchFamily="49" charset="-122"/>
              </a:rPr>
              <a:t>. </a:t>
            </a:r>
            <a:r>
              <a:rPr lang="zh-CN" altLang="en-US" sz="3600" dirty="0">
                <a:latin typeface="楷体_GB2312" pitchFamily="49" charset="-122"/>
                <a:ea typeface="楷体_GB2312" pitchFamily="49" charset="-122"/>
              </a:rPr>
              <a:t>需求的可变性必须进行验证。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up)">
                                      <p:cBhvr>
                                        <p:cTn id="7" dur="1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wipe(up)">
                                      <p:cBhvr>
                                        <p:cTn id="12" dur="1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wipe(up)">
                                      <p:cBhvr>
                                        <p:cTn id="17" dur="1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685800" y="688975"/>
            <a:ext cx="7772400" cy="5407025"/>
          </a:xfrm>
        </p:spPr>
        <p:txBody>
          <a:bodyPr>
            <a:normAutofit lnSpcReduction="10000"/>
          </a:bodyPr>
          <a:lstStyle/>
          <a:p>
            <a:r>
              <a:rPr lang="zh-CN" altLang="en-US" sz="3600" dirty="0">
                <a:solidFill>
                  <a:srgbClr val="002060"/>
                </a:solidFill>
              </a:rPr>
              <a:t>需求验证的内容</a:t>
            </a:r>
          </a:p>
          <a:p>
            <a:pPr>
              <a:buFontTx/>
              <a:buNone/>
            </a:pPr>
            <a:r>
              <a:rPr lang="en-US" altLang="zh-CN" sz="3600" b="0" dirty="0"/>
              <a:t>1.</a:t>
            </a:r>
            <a:r>
              <a:rPr lang="zh-CN" altLang="en-US" sz="3600" b="0" dirty="0"/>
              <a:t>有效性检查：指功能需求是否符合用户所提出的需求。</a:t>
            </a:r>
          </a:p>
          <a:p>
            <a:pPr>
              <a:buFontTx/>
              <a:buNone/>
            </a:pPr>
            <a:r>
              <a:rPr lang="en-US" altLang="zh-CN" sz="3600" b="0" dirty="0"/>
              <a:t>2.</a:t>
            </a:r>
            <a:r>
              <a:rPr lang="zh-CN" altLang="en-US" sz="3600" b="0" dirty="0"/>
              <a:t>一致性检查：系统功能描述及约束是否一致。</a:t>
            </a:r>
          </a:p>
          <a:p>
            <a:pPr>
              <a:buFontTx/>
              <a:buNone/>
            </a:pPr>
            <a:r>
              <a:rPr lang="en-US" altLang="zh-CN" sz="3600" b="0" dirty="0"/>
              <a:t>3.</a:t>
            </a:r>
            <a:r>
              <a:rPr lang="zh-CN" altLang="en-US" sz="3600" b="0" dirty="0"/>
              <a:t>完备性检查：是否包含所有系统用户的需求和约束。</a:t>
            </a:r>
          </a:p>
          <a:p>
            <a:pPr>
              <a:buFontTx/>
              <a:buNone/>
            </a:pPr>
            <a:r>
              <a:rPr lang="en-US" altLang="zh-CN" sz="3600" b="0" dirty="0"/>
              <a:t>4.</a:t>
            </a:r>
            <a:r>
              <a:rPr lang="zh-CN" altLang="en-US" sz="3600" b="0" dirty="0"/>
              <a:t>可检验性检查：是否能设计出一组验证方法。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465138"/>
            <a:ext cx="7772400" cy="852487"/>
          </a:xfrm>
          <a:noFill/>
          <a:ln/>
          <a:effectLst>
            <a:outerShdw dist="35921" dir="2700000" algn="ctr" rotWithShape="0">
              <a:srgbClr val="000099"/>
            </a:outerShdw>
          </a:effectLst>
        </p:spPr>
        <p:txBody>
          <a:bodyPr/>
          <a:lstStyle/>
          <a:p>
            <a:r>
              <a:rPr lang="zh-CN" altLang="en-US">
                <a:effectLst>
                  <a:outerShdw blurRad="38100" dist="38100" dir="2700000" algn="tl">
                    <a:srgbClr val="000000"/>
                  </a:outerShdw>
                </a:effectLst>
              </a:rPr>
              <a:t>（四）、需求管理</a:t>
            </a:r>
          </a:p>
        </p:txBody>
      </p:sp>
      <p:sp>
        <p:nvSpPr>
          <p:cNvPr id="54275" name="Text Box 3"/>
          <p:cNvSpPr txBox="1">
            <a:spLocks noChangeArrowheads="1"/>
          </p:cNvSpPr>
          <p:nvPr/>
        </p:nvSpPr>
        <p:spPr bwMode="auto">
          <a:xfrm>
            <a:off x="406400" y="1219200"/>
            <a:ext cx="8477250" cy="600229"/>
          </a:xfrm>
          <a:prstGeom prst="rect">
            <a:avLst/>
          </a:prstGeom>
          <a:noFill/>
          <a:ln w="28575">
            <a:noFill/>
            <a:miter lim="800000"/>
            <a:headEnd/>
            <a:tailEnd type="none" w="sm" len="med"/>
          </a:ln>
          <a:effectLst/>
        </p:spPr>
        <p:txBody>
          <a:bodyPr>
            <a:spAutoFit/>
          </a:bodyPr>
          <a:lstStyle/>
          <a:p>
            <a:pPr eaLnBrk="0" hangingPunct="0">
              <a:lnSpc>
                <a:spcPct val="130000"/>
              </a:lnSpc>
              <a:spcBef>
                <a:spcPct val="50000"/>
              </a:spcBef>
              <a:buFontTx/>
              <a:buNone/>
            </a:pPr>
            <a:r>
              <a:rPr lang="zh-CN" altLang="en-US" sz="2800" dirty="0">
                <a:ea typeface="楷体_GB2312" pitchFamily="49" charset="-122"/>
              </a:rPr>
              <a:t>需求管理贯穿需求分析全过程，包括</a:t>
            </a:r>
            <a:r>
              <a:rPr lang="en-US" altLang="zh-CN" sz="2800" dirty="0">
                <a:ea typeface="楷体_GB2312" pitchFamily="49" charset="-122"/>
              </a:rPr>
              <a:t>:</a:t>
            </a:r>
            <a:endParaRPr lang="en-US" altLang="zh-CN" sz="2800" dirty="0">
              <a:solidFill>
                <a:srgbClr val="FFFF00"/>
              </a:solidFill>
              <a:ea typeface="楷体_GB2312" pitchFamily="49" charset="-122"/>
            </a:endParaRPr>
          </a:p>
        </p:txBody>
      </p:sp>
      <p:grpSp>
        <p:nvGrpSpPr>
          <p:cNvPr id="2" name="Group 4"/>
          <p:cNvGrpSpPr>
            <a:grpSpLocks/>
          </p:cNvGrpSpPr>
          <p:nvPr/>
        </p:nvGrpSpPr>
        <p:grpSpPr bwMode="auto">
          <a:xfrm>
            <a:off x="276225" y="2046288"/>
            <a:ext cx="8693150" cy="3662363"/>
            <a:chOff x="174" y="1289"/>
            <a:chExt cx="5476" cy="2307"/>
          </a:xfrm>
        </p:grpSpPr>
        <p:sp>
          <p:nvSpPr>
            <p:cNvPr id="54277" name="Text Box 5"/>
            <p:cNvSpPr txBox="1">
              <a:spLocks noChangeArrowheads="1"/>
            </p:cNvSpPr>
            <p:nvPr/>
          </p:nvSpPr>
          <p:spPr bwMode="auto">
            <a:xfrm>
              <a:off x="2176" y="1289"/>
              <a:ext cx="1446" cy="310"/>
            </a:xfrm>
            <a:prstGeom prst="rect">
              <a:avLst/>
            </a:prstGeom>
            <a:solidFill>
              <a:srgbClr val="FFFF99"/>
            </a:solidFill>
            <a:ln w="28575">
              <a:solidFill>
                <a:srgbClr val="1C1C1C"/>
              </a:solidFill>
              <a:miter lim="800000"/>
              <a:headEnd/>
              <a:tailEnd type="none" w="sm" len="med"/>
            </a:ln>
            <a:effectLst>
              <a:outerShdw dist="35921" dir="2700000" algn="ctr" rotWithShape="0">
                <a:srgbClr val="808080"/>
              </a:outerShdw>
            </a:effectLst>
          </p:spPr>
          <p:txBody>
            <a:bodyPr>
              <a:spAutoFit/>
            </a:bodyPr>
            <a:lstStyle/>
            <a:p>
              <a:pPr algn="ctr" eaLnBrk="0" hangingPunct="0">
                <a:lnSpc>
                  <a:spcPct val="130000"/>
                </a:lnSpc>
                <a:spcBef>
                  <a:spcPct val="50000"/>
                </a:spcBef>
                <a:buFontTx/>
                <a:buNone/>
              </a:pPr>
              <a:r>
                <a:rPr lang="zh-CN" altLang="en-US" sz="2200" dirty="0">
                  <a:solidFill>
                    <a:srgbClr val="002060"/>
                  </a:solidFill>
                  <a:ea typeface="黑体" pitchFamily="2" charset="-122"/>
                </a:rPr>
                <a:t>需求管理</a:t>
              </a:r>
            </a:p>
          </p:txBody>
        </p:sp>
        <p:sp>
          <p:nvSpPr>
            <p:cNvPr id="54278" name="Text Box 6"/>
            <p:cNvSpPr txBox="1">
              <a:spLocks noChangeArrowheads="1"/>
            </p:cNvSpPr>
            <p:nvPr/>
          </p:nvSpPr>
          <p:spPr bwMode="auto">
            <a:xfrm>
              <a:off x="174" y="2027"/>
              <a:ext cx="1260" cy="1499"/>
            </a:xfrm>
            <a:prstGeom prst="rect">
              <a:avLst/>
            </a:prstGeom>
            <a:solidFill>
              <a:srgbClr val="FFFF99"/>
            </a:solidFill>
            <a:ln w="38100">
              <a:solidFill>
                <a:srgbClr val="1C1C1C"/>
              </a:solidFill>
              <a:miter lim="800000"/>
              <a:headEnd/>
              <a:tailEnd type="none" w="sm" len="med"/>
            </a:ln>
            <a:effectLst>
              <a:outerShdw dist="35921" dir="2700000" algn="ctr" rotWithShape="0">
                <a:schemeClr val="bg2"/>
              </a:outerShdw>
            </a:effectLst>
          </p:spPr>
          <p:txBody>
            <a:bodyPr>
              <a:spAutoFit/>
            </a:bodyPr>
            <a:lstStyle/>
            <a:p>
              <a:pPr indent="-174625" algn="ctr" eaLnBrk="0" hangingPunct="0">
                <a:lnSpc>
                  <a:spcPct val="130000"/>
                </a:lnSpc>
                <a:spcBef>
                  <a:spcPct val="50000"/>
                </a:spcBef>
              </a:pPr>
              <a:r>
                <a:rPr lang="zh-CN" altLang="en-US" sz="2200" dirty="0">
                  <a:solidFill>
                    <a:srgbClr val="002060"/>
                  </a:solidFill>
                  <a:ea typeface="黑体" pitchFamily="2" charset="-122"/>
                </a:rPr>
                <a:t>变更控制</a:t>
              </a:r>
            </a:p>
            <a:p>
              <a:pPr marL="174625" indent="-174625" eaLnBrk="0" hangingPunct="0"/>
              <a:r>
                <a:rPr lang="zh-CN" altLang="en-US" sz="2000" dirty="0">
                  <a:solidFill>
                    <a:srgbClr val="0070C0"/>
                  </a:solidFill>
                </a:rPr>
                <a:t>建议变更</a:t>
              </a:r>
            </a:p>
            <a:p>
              <a:pPr marL="174625" indent="-174625" eaLnBrk="0" hangingPunct="0"/>
              <a:r>
                <a:rPr lang="zh-CN" altLang="en-US" sz="2000" dirty="0">
                  <a:solidFill>
                    <a:srgbClr val="0070C0"/>
                  </a:solidFill>
                </a:rPr>
                <a:t>分析影响</a:t>
              </a:r>
            </a:p>
            <a:p>
              <a:pPr marL="174625" indent="-174625" eaLnBrk="0" hangingPunct="0"/>
              <a:r>
                <a:rPr lang="zh-CN" altLang="en-US" sz="2000" dirty="0">
                  <a:solidFill>
                    <a:srgbClr val="0070C0"/>
                  </a:solidFill>
                </a:rPr>
                <a:t>交流</a:t>
              </a:r>
            </a:p>
            <a:p>
              <a:pPr marL="174625" indent="-174625" eaLnBrk="0" hangingPunct="0"/>
              <a:r>
                <a:rPr lang="zh-CN" altLang="en-US" sz="2000" dirty="0">
                  <a:solidFill>
                    <a:srgbClr val="0070C0"/>
                  </a:solidFill>
                </a:rPr>
                <a:t>合并</a:t>
              </a:r>
            </a:p>
            <a:p>
              <a:pPr marL="174625" indent="-174625" eaLnBrk="0" hangingPunct="0"/>
              <a:r>
                <a:rPr lang="zh-CN" altLang="en-US" sz="2000" dirty="0">
                  <a:solidFill>
                    <a:srgbClr val="0070C0"/>
                  </a:solidFill>
                </a:rPr>
                <a:t>测量需求的稳定性</a:t>
              </a:r>
            </a:p>
          </p:txBody>
        </p:sp>
        <p:sp>
          <p:nvSpPr>
            <p:cNvPr id="54279" name="Text Box 7"/>
            <p:cNvSpPr txBox="1">
              <a:spLocks noChangeArrowheads="1"/>
            </p:cNvSpPr>
            <p:nvPr/>
          </p:nvSpPr>
          <p:spPr bwMode="auto">
            <a:xfrm>
              <a:off x="1579" y="2027"/>
              <a:ext cx="1260" cy="1537"/>
            </a:xfrm>
            <a:prstGeom prst="rect">
              <a:avLst/>
            </a:prstGeom>
            <a:solidFill>
              <a:srgbClr val="FFFF99"/>
            </a:solidFill>
            <a:ln w="38100">
              <a:solidFill>
                <a:srgbClr val="1C1C1C"/>
              </a:solidFill>
              <a:miter lim="800000"/>
              <a:headEnd/>
              <a:tailEnd type="none" w="sm" len="med"/>
            </a:ln>
            <a:effectLst>
              <a:outerShdw dist="35921" dir="2700000" algn="ctr" rotWithShape="0">
                <a:schemeClr val="bg2"/>
              </a:outerShdw>
            </a:effectLst>
          </p:spPr>
          <p:txBody>
            <a:bodyPr>
              <a:spAutoFit/>
            </a:bodyPr>
            <a:lstStyle/>
            <a:p>
              <a:pPr indent="-174625" algn="ctr" eaLnBrk="0" hangingPunct="0">
                <a:lnSpc>
                  <a:spcPct val="130000"/>
                </a:lnSpc>
                <a:spcBef>
                  <a:spcPct val="50000"/>
                </a:spcBef>
                <a:buFontTx/>
                <a:buNone/>
              </a:pPr>
              <a:r>
                <a:rPr lang="zh-CN" altLang="en-US" sz="2200" dirty="0">
                  <a:solidFill>
                    <a:srgbClr val="002060"/>
                  </a:solidFill>
                  <a:ea typeface="黑体" pitchFamily="2" charset="-122"/>
                </a:rPr>
                <a:t>版本控制</a:t>
              </a:r>
            </a:p>
            <a:p>
              <a:pPr marL="174625" indent="-174625" eaLnBrk="0" hangingPunct="0"/>
              <a:r>
                <a:rPr lang="zh-CN" altLang="en-US" sz="2000" dirty="0">
                  <a:solidFill>
                    <a:srgbClr val="0070C0"/>
                  </a:solidFill>
                </a:rPr>
                <a:t>定义需求文档版本</a:t>
              </a:r>
            </a:p>
            <a:p>
              <a:pPr marL="174625" indent="-174625" eaLnBrk="0" hangingPunct="0"/>
              <a:r>
                <a:rPr lang="zh-CN" altLang="en-US" sz="2000" dirty="0">
                  <a:solidFill>
                    <a:srgbClr val="0070C0"/>
                  </a:solidFill>
                </a:rPr>
                <a:t>确定单个需求文档版本</a:t>
              </a:r>
            </a:p>
            <a:p>
              <a:pPr marL="174625" indent="-174625" eaLnBrk="0" hangingPunct="0"/>
              <a:endParaRPr lang="zh-CN" altLang="en-US" sz="1200" dirty="0">
                <a:solidFill>
                  <a:schemeClr val="bg2"/>
                </a:solidFill>
                <a:effectLst>
                  <a:outerShdw blurRad="38100" dist="38100" dir="2700000" algn="tl">
                    <a:srgbClr val="FFFFFF"/>
                  </a:outerShdw>
                </a:effectLst>
              </a:endParaRPr>
            </a:p>
            <a:p>
              <a:pPr marL="174625" indent="-174625" eaLnBrk="0" hangingPunct="0"/>
              <a:endParaRPr lang="zh-CN" altLang="en-US" sz="1200" dirty="0">
                <a:solidFill>
                  <a:schemeClr val="bg2"/>
                </a:solidFill>
                <a:effectLst>
                  <a:outerShdw blurRad="38100" dist="38100" dir="2700000" algn="tl">
                    <a:srgbClr val="FFFFFF"/>
                  </a:outerShdw>
                </a:effectLst>
              </a:endParaRPr>
            </a:p>
            <a:p>
              <a:pPr marL="174625" indent="-174625" eaLnBrk="0" hangingPunct="0"/>
              <a:endParaRPr lang="zh-CN" altLang="en-US" sz="2000" dirty="0">
                <a:solidFill>
                  <a:schemeClr val="bg2"/>
                </a:solidFill>
                <a:effectLst>
                  <a:outerShdw blurRad="38100" dist="38100" dir="2700000" algn="tl">
                    <a:srgbClr val="FFFFFF"/>
                  </a:outerShdw>
                </a:effectLst>
              </a:endParaRPr>
            </a:p>
          </p:txBody>
        </p:sp>
        <p:sp>
          <p:nvSpPr>
            <p:cNvPr id="54280" name="Text Box 8"/>
            <p:cNvSpPr txBox="1">
              <a:spLocks noChangeArrowheads="1"/>
            </p:cNvSpPr>
            <p:nvPr/>
          </p:nvSpPr>
          <p:spPr bwMode="auto">
            <a:xfrm>
              <a:off x="2984" y="2027"/>
              <a:ext cx="1260" cy="1569"/>
            </a:xfrm>
            <a:prstGeom prst="rect">
              <a:avLst/>
            </a:prstGeom>
            <a:solidFill>
              <a:srgbClr val="FFFF99"/>
            </a:solidFill>
            <a:ln w="38100">
              <a:solidFill>
                <a:srgbClr val="1C1C1C"/>
              </a:solidFill>
              <a:miter lim="800000"/>
              <a:headEnd/>
              <a:tailEnd type="none" w="sm" len="med"/>
            </a:ln>
            <a:effectLst>
              <a:outerShdw dist="35921" dir="2700000" algn="ctr" rotWithShape="0">
                <a:schemeClr val="bg2"/>
              </a:outerShdw>
            </a:effectLst>
          </p:spPr>
          <p:txBody>
            <a:bodyPr>
              <a:spAutoFit/>
            </a:bodyPr>
            <a:lstStyle/>
            <a:p>
              <a:pPr indent="-174625" algn="ctr" eaLnBrk="0" hangingPunct="0">
                <a:lnSpc>
                  <a:spcPct val="130000"/>
                </a:lnSpc>
                <a:spcBef>
                  <a:spcPct val="50000"/>
                </a:spcBef>
              </a:pPr>
              <a:r>
                <a:rPr lang="zh-CN" altLang="en-US" sz="2200" dirty="0">
                  <a:solidFill>
                    <a:srgbClr val="002060"/>
                  </a:solidFill>
                  <a:ea typeface="黑体" pitchFamily="2" charset="-122"/>
                </a:rPr>
                <a:t>需求跟踪</a:t>
              </a:r>
            </a:p>
            <a:p>
              <a:pPr marL="174625" indent="-174625" eaLnBrk="0" hangingPunct="0"/>
              <a:r>
                <a:rPr lang="zh-CN" altLang="en-US" sz="2000" dirty="0">
                  <a:solidFill>
                    <a:srgbClr val="0070C0"/>
                  </a:solidFill>
                </a:rPr>
                <a:t>定义与其他需求的链接</a:t>
              </a:r>
            </a:p>
            <a:p>
              <a:pPr marL="174625" indent="-174625" eaLnBrk="0" hangingPunct="0"/>
              <a:r>
                <a:rPr lang="zh-CN" altLang="en-US" sz="2000" dirty="0">
                  <a:solidFill>
                    <a:srgbClr val="0070C0"/>
                  </a:solidFill>
                </a:rPr>
                <a:t>定义与其他系统元素的链接</a:t>
              </a:r>
            </a:p>
            <a:p>
              <a:pPr marL="174625" indent="-174625" eaLnBrk="0" hangingPunct="0"/>
              <a:endParaRPr lang="zh-CN" altLang="en-US" sz="2000" dirty="0">
                <a:solidFill>
                  <a:schemeClr val="bg2"/>
                </a:solidFill>
                <a:effectLst>
                  <a:outerShdw blurRad="38100" dist="38100" dir="2700000" algn="tl">
                    <a:srgbClr val="FFFFFF"/>
                  </a:outerShdw>
                </a:effectLst>
              </a:endParaRPr>
            </a:p>
            <a:p>
              <a:pPr marL="174625" indent="-174625" eaLnBrk="0" hangingPunct="0">
                <a:spcBef>
                  <a:spcPct val="5000"/>
                </a:spcBef>
              </a:pPr>
              <a:endParaRPr lang="zh-CN" altLang="en-US" sz="2000" dirty="0">
                <a:solidFill>
                  <a:schemeClr val="bg2"/>
                </a:solidFill>
                <a:effectLst>
                  <a:outerShdw blurRad="38100" dist="38100" dir="2700000" algn="tl">
                    <a:srgbClr val="FFFFFF"/>
                  </a:outerShdw>
                </a:effectLst>
              </a:endParaRPr>
            </a:p>
            <a:p>
              <a:pPr lvl="1" eaLnBrk="0" hangingPunct="0">
                <a:lnSpc>
                  <a:spcPct val="75000"/>
                </a:lnSpc>
                <a:spcBef>
                  <a:spcPct val="0"/>
                </a:spcBef>
              </a:pPr>
              <a:endParaRPr lang="zh-CN" altLang="en-US" sz="800" dirty="0">
                <a:solidFill>
                  <a:schemeClr val="bg2"/>
                </a:solidFill>
                <a:effectLst>
                  <a:outerShdw blurRad="38100" dist="38100" dir="2700000" algn="tl">
                    <a:srgbClr val="FFFFFF"/>
                  </a:outerShdw>
                </a:effectLst>
              </a:endParaRPr>
            </a:p>
          </p:txBody>
        </p:sp>
        <p:sp>
          <p:nvSpPr>
            <p:cNvPr id="54281" name="Text Box 9"/>
            <p:cNvSpPr txBox="1">
              <a:spLocks noChangeArrowheads="1"/>
            </p:cNvSpPr>
            <p:nvPr/>
          </p:nvSpPr>
          <p:spPr bwMode="auto">
            <a:xfrm>
              <a:off x="4390" y="2027"/>
              <a:ext cx="1260" cy="1499"/>
            </a:xfrm>
            <a:prstGeom prst="rect">
              <a:avLst/>
            </a:prstGeom>
            <a:solidFill>
              <a:srgbClr val="FFFF99"/>
            </a:solidFill>
            <a:ln w="38100">
              <a:solidFill>
                <a:srgbClr val="1C1C1C"/>
              </a:solidFill>
              <a:miter lim="800000"/>
              <a:headEnd/>
              <a:tailEnd type="none" w="sm" len="med"/>
            </a:ln>
            <a:effectLst>
              <a:outerShdw dist="35921" dir="2700000" algn="ctr" rotWithShape="0">
                <a:schemeClr val="bg2"/>
              </a:outerShdw>
            </a:effectLst>
          </p:spPr>
          <p:txBody>
            <a:bodyPr>
              <a:spAutoFit/>
            </a:bodyPr>
            <a:lstStyle/>
            <a:p>
              <a:pPr indent="-174625" algn="ctr" eaLnBrk="0" hangingPunct="0">
                <a:lnSpc>
                  <a:spcPct val="130000"/>
                </a:lnSpc>
                <a:spcBef>
                  <a:spcPct val="50000"/>
                </a:spcBef>
                <a:buFontTx/>
                <a:buNone/>
              </a:pPr>
              <a:r>
                <a:rPr lang="zh-CN" altLang="en-US" sz="2200" dirty="0">
                  <a:solidFill>
                    <a:srgbClr val="002060"/>
                  </a:solidFill>
                  <a:ea typeface="黑体" pitchFamily="2" charset="-122"/>
                </a:rPr>
                <a:t>需求状态跟踪</a:t>
              </a:r>
            </a:p>
            <a:p>
              <a:pPr marL="174625" indent="-174625" eaLnBrk="0" hangingPunct="0"/>
              <a:r>
                <a:rPr lang="zh-CN" altLang="en-US" sz="2000" dirty="0">
                  <a:solidFill>
                    <a:srgbClr val="0070C0"/>
                  </a:solidFill>
                </a:rPr>
                <a:t>定义需求状态</a:t>
              </a:r>
            </a:p>
            <a:p>
              <a:pPr marL="174625" indent="-174625" eaLnBrk="0" hangingPunct="0"/>
              <a:r>
                <a:rPr lang="zh-CN" altLang="en-US" sz="2000" dirty="0">
                  <a:solidFill>
                    <a:srgbClr val="0070C0"/>
                  </a:solidFill>
                </a:rPr>
                <a:t>跟踪所有需求状态</a:t>
              </a:r>
            </a:p>
            <a:p>
              <a:pPr marL="174625" indent="-174625" eaLnBrk="0" hangingPunct="0"/>
              <a:endParaRPr lang="zh-CN" altLang="en-US" sz="2000" dirty="0">
                <a:solidFill>
                  <a:schemeClr val="bg2"/>
                </a:solidFill>
                <a:effectLst>
                  <a:outerShdw blurRad="38100" dist="38100" dir="2700000" algn="tl">
                    <a:srgbClr val="FFFFFF"/>
                  </a:outerShdw>
                </a:effectLst>
              </a:endParaRPr>
            </a:p>
            <a:p>
              <a:pPr marL="174625" indent="-174625" eaLnBrk="0" hangingPunct="0"/>
              <a:endParaRPr lang="zh-CN" altLang="en-US" sz="2000" dirty="0">
                <a:solidFill>
                  <a:schemeClr val="bg2"/>
                </a:solidFill>
                <a:effectLst>
                  <a:outerShdw blurRad="38100" dist="38100" dir="2700000" algn="tl">
                    <a:srgbClr val="FFFFFF"/>
                  </a:outerShdw>
                </a:effectLst>
              </a:endParaRPr>
            </a:p>
            <a:p>
              <a:pPr marL="174625" indent="-174625" eaLnBrk="0" hangingPunct="0"/>
              <a:endParaRPr lang="zh-CN" altLang="en-US" sz="2000" dirty="0">
                <a:solidFill>
                  <a:schemeClr val="bg2"/>
                </a:solidFill>
                <a:effectLst>
                  <a:outerShdw blurRad="38100" dist="38100" dir="2700000" algn="tl">
                    <a:srgbClr val="FFFFFF"/>
                  </a:outerShdw>
                </a:effectLst>
              </a:endParaRPr>
            </a:p>
          </p:txBody>
        </p:sp>
        <p:grpSp>
          <p:nvGrpSpPr>
            <p:cNvPr id="3" name="Group 10"/>
            <p:cNvGrpSpPr>
              <a:grpSpLocks/>
            </p:cNvGrpSpPr>
            <p:nvPr/>
          </p:nvGrpSpPr>
          <p:grpSpPr bwMode="auto">
            <a:xfrm>
              <a:off x="767" y="1618"/>
              <a:ext cx="4243" cy="439"/>
              <a:chOff x="767" y="1618"/>
              <a:chExt cx="4243" cy="439"/>
            </a:xfrm>
          </p:grpSpPr>
          <p:sp>
            <p:nvSpPr>
              <p:cNvPr id="54283" name="Line 11"/>
              <p:cNvSpPr>
                <a:spLocks noChangeShapeType="1"/>
              </p:cNvSpPr>
              <p:nvPr/>
            </p:nvSpPr>
            <p:spPr bwMode="auto">
              <a:xfrm>
                <a:off x="768" y="1801"/>
                <a:ext cx="0" cy="256"/>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54284" name="Line 12"/>
              <p:cNvSpPr>
                <a:spLocks noChangeShapeType="1"/>
              </p:cNvSpPr>
              <p:nvPr/>
            </p:nvSpPr>
            <p:spPr bwMode="auto">
              <a:xfrm>
                <a:off x="2222" y="1801"/>
                <a:ext cx="0" cy="256"/>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54285" name="Line 13"/>
              <p:cNvSpPr>
                <a:spLocks noChangeShapeType="1"/>
              </p:cNvSpPr>
              <p:nvPr/>
            </p:nvSpPr>
            <p:spPr bwMode="auto">
              <a:xfrm>
                <a:off x="2907" y="1618"/>
                <a:ext cx="0" cy="174"/>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54286" name="Line 14"/>
              <p:cNvSpPr>
                <a:spLocks noChangeShapeType="1"/>
              </p:cNvSpPr>
              <p:nvPr/>
            </p:nvSpPr>
            <p:spPr bwMode="auto">
              <a:xfrm>
                <a:off x="767" y="1801"/>
                <a:ext cx="4243" cy="9"/>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54287" name="Line 15"/>
              <p:cNvSpPr>
                <a:spLocks noChangeShapeType="1"/>
              </p:cNvSpPr>
              <p:nvPr/>
            </p:nvSpPr>
            <p:spPr bwMode="auto">
              <a:xfrm>
                <a:off x="3630" y="1810"/>
                <a:ext cx="0" cy="229"/>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54288" name="Line 16"/>
              <p:cNvSpPr>
                <a:spLocks noChangeShapeType="1"/>
              </p:cNvSpPr>
              <p:nvPr/>
            </p:nvSpPr>
            <p:spPr bwMode="auto">
              <a:xfrm>
                <a:off x="5010" y="1810"/>
                <a:ext cx="0" cy="229"/>
              </a:xfrm>
              <a:prstGeom prst="line">
                <a:avLst/>
              </a:prstGeom>
              <a:noFill/>
              <a:ln w="28575">
                <a:solidFill>
                  <a:schemeClr val="tx1"/>
                </a:solidFill>
                <a:round/>
                <a:headEnd/>
                <a:tailEnd type="none" w="sm" len="med"/>
              </a:ln>
              <a:effectLst/>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left)">
                                      <p:cBhvr>
                                        <p:cTn id="7" dur="1000"/>
                                        <p:tgtEl>
                                          <p:spTgt spid="54275">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465138"/>
            <a:ext cx="7772400" cy="852487"/>
          </a:xfrm>
          <a:noFill/>
          <a:ln/>
          <a:effectLst>
            <a:outerShdw dist="35921" dir="2700000" algn="ctr" rotWithShape="0">
              <a:srgbClr val="000099"/>
            </a:outerShdw>
          </a:effectLst>
        </p:spPr>
        <p:txBody>
          <a:bodyPr/>
          <a:lstStyle/>
          <a:p>
            <a:r>
              <a:rPr lang="zh-CN" altLang="en-US">
                <a:effectLst>
                  <a:outerShdw blurRad="38100" dist="38100" dir="2700000" algn="tl">
                    <a:srgbClr val="000000"/>
                  </a:outerShdw>
                </a:effectLst>
              </a:rPr>
              <a:t>（四）、需求管理</a:t>
            </a:r>
          </a:p>
        </p:txBody>
      </p:sp>
      <p:sp>
        <p:nvSpPr>
          <p:cNvPr id="55299" name="Text Box 3"/>
          <p:cNvSpPr txBox="1">
            <a:spLocks noChangeArrowheads="1"/>
          </p:cNvSpPr>
          <p:nvPr/>
        </p:nvSpPr>
        <p:spPr bwMode="auto">
          <a:xfrm>
            <a:off x="406400" y="1262063"/>
            <a:ext cx="8477250" cy="1289050"/>
          </a:xfrm>
          <a:prstGeom prst="rect">
            <a:avLst/>
          </a:prstGeom>
          <a:noFill/>
          <a:ln w="28575">
            <a:noFill/>
            <a:miter lim="800000"/>
            <a:headEnd/>
            <a:tailEnd type="none" w="sm" len="med"/>
          </a:ln>
          <a:effectLst/>
        </p:spPr>
        <p:txBody>
          <a:bodyPr>
            <a:spAutoFit/>
          </a:bodyPr>
          <a:lstStyle/>
          <a:p>
            <a:pPr eaLnBrk="0" hangingPunct="0">
              <a:lnSpc>
                <a:spcPct val="130000"/>
              </a:lnSpc>
              <a:spcBef>
                <a:spcPct val="50000"/>
              </a:spcBef>
              <a:buFontTx/>
              <a:buNone/>
            </a:pPr>
            <a:r>
              <a:rPr lang="zh-CN" altLang="en-US" sz="2800" dirty="0">
                <a:ea typeface="楷体_GB2312" pitchFamily="49" charset="-122"/>
              </a:rPr>
              <a:t>    需求管理的所有活动中，最重要的是</a:t>
            </a:r>
            <a:r>
              <a:rPr lang="en-US" altLang="zh-CN" sz="2800" dirty="0">
                <a:ea typeface="楷体_GB2312" pitchFamily="49" charset="-122"/>
              </a:rPr>
              <a:t>——</a:t>
            </a:r>
          </a:p>
          <a:p>
            <a:pPr eaLnBrk="0" hangingPunct="0">
              <a:spcBef>
                <a:spcPct val="50000"/>
              </a:spcBef>
              <a:buFontTx/>
              <a:buNone/>
            </a:pPr>
            <a:r>
              <a:rPr lang="en-US" altLang="zh-CN" sz="2800" dirty="0">
                <a:solidFill>
                  <a:srgbClr val="0070C0"/>
                </a:solidFill>
                <a:ea typeface="楷体_GB2312" pitchFamily="49" charset="-122"/>
              </a:rPr>
              <a:t> </a:t>
            </a:r>
            <a:r>
              <a:rPr lang="en-US" altLang="zh-CN" sz="2800" dirty="0">
                <a:solidFill>
                  <a:srgbClr val="0070C0"/>
                </a:solidFill>
                <a:ea typeface="幼圆" pitchFamily="49" charset="-122"/>
              </a:rPr>
              <a:t>“</a:t>
            </a:r>
            <a:r>
              <a:rPr lang="zh-CN" altLang="en-US" sz="2800" u="sng" dirty="0">
                <a:solidFill>
                  <a:srgbClr val="0070C0"/>
                </a:solidFill>
                <a:uFill>
                  <a:solidFill>
                    <a:srgbClr val="FF0000"/>
                  </a:solidFill>
                </a:uFill>
                <a:ea typeface="幼圆" pitchFamily="49" charset="-122"/>
              </a:rPr>
              <a:t>需求变更管理</a:t>
            </a:r>
            <a:r>
              <a:rPr lang="zh-CN" altLang="en-US" sz="2800" dirty="0">
                <a:solidFill>
                  <a:srgbClr val="0070C0"/>
                </a:solidFill>
                <a:ea typeface="幼圆" pitchFamily="49" charset="-122"/>
              </a:rPr>
              <a:t>”，</a:t>
            </a:r>
            <a:r>
              <a:rPr lang="zh-CN" altLang="en-US" sz="2800" dirty="0">
                <a:solidFill>
                  <a:srgbClr val="0070C0"/>
                </a:solidFill>
                <a:ea typeface="楷体_GB2312" pitchFamily="49" charset="-122"/>
              </a:rPr>
              <a:t>包括</a:t>
            </a:r>
            <a:r>
              <a:rPr lang="en-US" altLang="zh-CN" sz="2800" dirty="0">
                <a:solidFill>
                  <a:srgbClr val="0070C0"/>
                </a:solidFill>
                <a:ea typeface="楷体_GB2312" pitchFamily="49" charset="-122"/>
              </a:rPr>
              <a:t>:</a:t>
            </a:r>
          </a:p>
        </p:txBody>
      </p:sp>
      <p:sp>
        <p:nvSpPr>
          <p:cNvPr id="55300" name="Text Box 4"/>
          <p:cNvSpPr txBox="1">
            <a:spLocks noChangeArrowheads="1"/>
          </p:cNvSpPr>
          <p:nvPr/>
        </p:nvSpPr>
        <p:spPr bwMode="auto">
          <a:xfrm>
            <a:off x="1538288" y="3302000"/>
            <a:ext cx="1784350" cy="778931"/>
          </a:xfrm>
          <a:prstGeom prst="rect">
            <a:avLst/>
          </a:prstGeom>
          <a:solidFill>
            <a:srgbClr val="FFFFCC"/>
          </a:solidFill>
          <a:ln w="28575">
            <a:solidFill>
              <a:schemeClr val="accent1"/>
            </a:solid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1800" dirty="0">
                <a:solidFill>
                  <a:srgbClr val="0070C0"/>
                </a:solidFill>
              </a:rPr>
              <a:t>问题分析和变更描述</a:t>
            </a:r>
          </a:p>
        </p:txBody>
      </p:sp>
      <p:sp>
        <p:nvSpPr>
          <p:cNvPr id="55301" name="Line 5"/>
          <p:cNvSpPr>
            <a:spLocks noChangeShapeType="1"/>
          </p:cNvSpPr>
          <p:nvPr/>
        </p:nvSpPr>
        <p:spPr bwMode="auto">
          <a:xfrm>
            <a:off x="3005138" y="3724275"/>
            <a:ext cx="792162" cy="1588"/>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5302" name="Text Box 6"/>
          <p:cNvSpPr txBox="1">
            <a:spLocks noChangeArrowheads="1"/>
          </p:cNvSpPr>
          <p:nvPr/>
        </p:nvSpPr>
        <p:spPr bwMode="auto">
          <a:xfrm>
            <a:off x="3814763" y="3300413"/>
            <a:ext cx="1784350" cy="778931"/>
          </a:xfrm>
          <a:prstGeom prst="rect">
            <a:avLst/>
          </a:prstGeom>
          <a:solidFill>
            <a:srgbClr val="FFFFCC"/>
          </a:solidFill>
          <a:ln w="28575">
            <a:solidFill>
              <a:schemeClr val="accent1"/>
            </a:solid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1800" dirty="0">
                <a:solidFill>
                  <a:srgbClr val="0070C0"/>
                </a:solidFill>
              </a:rPr>
              <a:t>变更分析和成本计算</a:t>
            </a:r>
          </a:p>
        </p:txBody>
      </p:sp>
      <p:sp>
        <p:nvSpPr>
          <p:cNvPr id="55303" name="Line 7"/>
          <p:cNvSpPr>
            <a:spLocks noChangeShapeType="1"/>
          </p:cNvSpPr>
          <p:nvPr/>
        </p:nvSpPr>
        <p:spPr bwMode="auto">
          <a:xfrm>
            <a:off x="5299075" y="3724275"/>
            <a:ext cx="757238" cy="1588"/>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5304" name="Text Box 8"/>
          <p:cNvSpPr txBox="1">
            <a:spLocks noChangeArrowheads="1"/>
          </p:cNvSpPr>
          <p:nvPr/>
        </p:nvSpPr>
        <p:spPr bwMode="auto">
          <a:xfrm>
            <a:off x="6061075" y="3460750"/>
            <a:ext cx="1784350" cy="418833"/>
          </a:xfrm>
          <a:prstGeom prst="rect">
            <a:avLst/>
          </a:prstGeom>
          <a:solidFill>
            <a:srgbClr val="FFFFCC"/>
          </a:solidFill>
          <a:ln w="28575">
            <a:solidFill>
              <a:schemeClr val="accent1"/>
            </a:solidFill>
            <a:miter lim="800000"/>
            <a:headEnd/>
            <a:tailEnd type="none" w="sm" len="med"/>
          </a:ln>
          <a:effectLst/>
        </p:spPr>
        <p:txBody>
          <a:bodyPr>
            <a:spAutoFit/>
          </a:bodyPr>
          <a:lstStyle/>
          <a:p>
            <a:pPr algn="ctr" eaLnBrk="0" hangingPunct="0">
              <a:lnSpc>
                <a:spcPct val="130000"/>
              </a:lnSpc>
              <a:spcBef>
                <a:spcPct val="50000"/>
              </a:spcBef>
              <a:spcAft>
                <a:spcPct val="50000"/>
              </a:spcAft>
              <a:buFontTx/>
              <a:buNone/>
            </a:pPr>
            <a:r>
              <a:rPr lang="zh-CN" altLang="en-US" sz="1800" dirty="0">
                <a:solidFill>
                  <a:srgbClr val="0070C0"/>
                </a:solidFill>
              </a:rPr>
              <a:t>变更实现</a:t>
            </a:r>
          </a:p>
        </p:txBody>
      </p:sp>
      <p:grpSp>
        <p:nvGrpSpPr>
          <p:cNvPr id="2" name="Group 9"/>
          <p:cNvGrpSpPr>
            <a:grpSpLocks/>
          </p:cNvGrpSpPr>
          <p:nvPr/>
        </p:nvGrpSpPr>
        <p:grpSpPr bwMode="auto">
          <a:xfrm>
            <a:off x="7648575" y="2954338"/>
            <a:ext cx="1163638" cy="739775"/>
            <a:chOff x="4818" y="2176"/>
            <a:chExt cx="632" cy="466"/>
          </a:xfrm>
        </p:grpSpPr>
        <p:sp>
          <p:nvSpPr>
            <p:cNvPr id="55306" name="Line 10"/>
            <p:cNvSpPr>
              <a:spLocks noChangeShapeType="1"/>
            </p:cNvSpPr>
            <p:nvPr/>
          </p:nvSpPr>
          <p:spPr bwMode="auto">
            <a:xfrm>
              <a:off x="4818" y="2642"/>
              <a:ext cx="531"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5307" name="Text Box 11"/>
            <p:cNvSpPr txBox="1">
              <a:spLocks noChangeArrowheads="1"/>
            </p:cNvSpPr>
            <p:nvPr/>
          </p:nvSpPr>
          <p:spPr bwMode="auto">
            <a:xfrm>
              <a:off x="4837" y="2176"/>
              <a:ext cx="613" cy="404"/>
            </a:xfrm>
            <a:prstGeom prst="rect">
              <a:avLst/>
            </a:prstGeom>
            <a:noFill/>
            <a:ln w="28575">
              <a:noFill/>
              <a:miter lim="800000"/>
              <a:headEnd/>
              <a:tailEnd type="none" w="sm" len="med"/>
            </a:ln>
            <a:effectLst/>
          </p:spPr>
          <p:txBody>
            <a:bodyPr>
              <a:spAutoFit/>
            </a:bodyPr>
            <a:lstStyle/>
            <a:p>
              <a:pPr algn="ctr" eaLnBrk="0" hangingPunct="0">
                <a:spcBef>
                  <a:spcPct val="0"/>
                </a:spcBef>
                <a:buFontTx/>
                <a:buNone/>
              </a:pPr>
              <a:r>
                <a:rPr lang="zh-CN" altLang="en-US" sz="1800">
                  <a:ea typeface="楷体_GB2312" pitchFamily="49" charset="-122"/>
                </a:rPr>
                <a:t>修正后的需求</a:t>
              </a:r>
            </a:p>
          </p:txBody>
        </p:sp>
      </p:grpSp>
      <p:grpSp>
        <p:nvGrpSpPr>
          <p:cNvPr id="3" name="Group 12"/>
          <p:cNvGrpSpPr>
            <a:grpSpLocks/>
          </p:cNvGrpSpPr>
          <p:nvPr/>
        </p:nvGrpSpPr>
        <p:grpSpPr bwMode="auto">
          <a:xfrm>
            <a:off x="392113" y="2967038"/>
            <a:ext cx="1130300" cy="741362"/>
            <a:chOff x="328" y="2184"/>
            <a:chExt cx="614" cy="467"/>
          </a:xfrm>
        </p:grpSpPr>
        <p:sp>
          <p:nvSpPr>
            <p:cNvPr id="55309" name="Line 13"/>
            <p:cNvSpPr>
              <a:spLocks noChangeShapeType="1"/>
            </p:cNvSpPr>
            <p:nvPr/>
          </p:nvSpPr>
          <p:spPr bwMode="auto">
            <a:xfrm>
              <a:off x="494" y="2651"/>
              <a:ext cx="448" cy="0"/>
            </a:xfrm>
            <a:prstGeom prst="line">
              <a:avLst/>
            </a:prstGeom>
            <a:noFill/>
            <a:ln w="28575">
              <a:solidFill>
                <a:schemeClr val="tx1"/>
              </a:solidFill>
              <a:round/>
              <a:headEnd type="none" w="sm" len="med"/>
              <a:tailEnd type="triangle" w="med" len="med"/>
            </a:ln>
            <a:effectLst/>
          </p:spPr>
          <p:txBody>
            <a:bodyPr wrap="none" anchor="ctr"/>
            <a:lstStyle/>
            <a:p>
              <a:endParaRPr lang="zh-CN" altLang="en-US"/>
            </a:p>
          </p:txBody>
        </p:sp>
        <p:sp>
          <p:nvSpPr>
            <p:cNvPr id="55310" name="Text Box 14"/>
            <p:cNvSpPr txBox="1">
              <a:spLocks noChangeArrowheads="1"/>
            </p:cNvSpPr>
            <p:nvPr/>
          </p:nvSpPr>
          <p:spPr bwMode="auto">
            <a:xfrm>
              <a:off x="328" y="2184"/>
              <a:ext cx="613" cy="404"/>
            </a:xfrm>
            <a:prstGeom prst="rect">
              <a:avLst/>
            </a:prstGeom>
            <a:noFill/>
            <a:ln w="28575">
              <a:noFill/>
              <a:miter lim="800000"/>
              <a:headEnd/>
              <a:tailEnd type="none" w="sm" len="med"/>
            </a:ln>
            <a:effectLst/>
          </p:spPr>
          <p:txBody>
            <a:bodyPr>
              <a:spAutoFit/>
            </a:bodyPr>
            <a:lstStyle/>
            <a:p>
              <a:pPr algn="ctr" eaLnBrk="0" hangingPunct="0">
                <a:spcBef>
                  <a:spcPct val="0"/>
                </a:spcBef>
                <a:buFontTx/>
                <a:buNone/>
              </a:pPr>
              <a:r>
                <a:rPr lang="zh-CN" altLang="en-US" sz="1800">
                  <a:ea typeface="楷体_GB2312" pitchFamily="49" charset="-122"/>
                </a:rPr>
                <a:t>识别出的问题</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10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wipe(left)">
                                      <p:cBhvr>
                                        <p:cTn id="12" dur="1000"/>
                                        <p:tgtEl>
                                          <p:spTgt spid="55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par>
                          <p:cTn id="18" fill="hold">
                            <p:stCondLst>
                              <p:cond delay="1000"/>
                            </p:stCondLst>
                            <p:childTnLst>
                              <p:par>
                                <p:cTn id="19" presetID="22" presetClass="entr" presetSubtype="8" fill="hold" grpId="0" nodeType="afterEffect">
                                  <p:stCondLst>
                                    <p:cond delay="500"/>
                                  </p:stCondLst>
                                  <p:childTnLst>
                                    <p:set>
                                      <p:cBhvr>
                                        <p:cTn id="20" dur="1" fill="hold">
                                          <p:stCondLst>
                                            <p:cond delay="0"/>
                                          </p:stCondLst>
                                        </p:cTn>
                                        <p:tgtEl>
                                          <p:spTgt spid="55300"/>
                                        </p:tgtEl>
                                        <p:attrNameLst>
                                          <p:attrName>style.visibility</p:attrName>
                                        </p:attrNameLst>
                                      </p:cBhvr>
                                      <p:to>
                                        <p:strVal val="visible"/>
                                      </p:to>
                                    </p:set>
                                    <p:animEffect transition="in" filter="wipe(left)">
                                      <p:cBhvr>
                                        <p:cTn id="21" dur="1000"/>
                                        <p:tgtEl>
                                          <p:spTgt spid="55300"/>
                                        </p:tgtEl>
                                      </p:cBhvr>
                                    </p:animEffect>
                                  </p:childTnLst>
                                </p:cTn>
                              </p:par>
                            </p:childTnLst>
                          </p:cTn>
                        </p:par>
                        <p:par>
                          <p:cTn id="22" fill="hold">
                            <p:stCondLst>
                              <p:cond delay="2500"/>
                            </p:stCondLst>
                            <p:childTnLst>
                              <p:par>
                                <p:cTn id="23" presetID="22" presetClass="entr" presetSubtype="8" fill="hold" grpId="0" nodeType="afterEffect">
                                  <p:stCondLst>
                                    <p:cond delay="1000"/>
                                  </p:stCondLst>
                                  <p:childTnLst>
                                    <p:set>
                                      <p:cBhvr>
                                        <p:cTn id="24" dur="1" fill="hold">
                                          <p:stCondLst>
                                            <p:cond delay="0"/>
                                          </p:stCondLst>
                                        </p:cTn>
                                        <p:tgtEl>
                                          <p:spTgt spid="55301"/>
                                        </p:tgtEl>
                                        <p:attrNameLst>
                                          <p:attrName>style.visibility</p:attrName>
                                        </p:attrNameLst>
                                      </p:cBhvr>
                                      <p:to>
                                        <p:strVal val="visible"/>
                                      </p:to>
                                    </p:set>
                                    <p:animEffect transition="in" filter="wipe(left)">
                                      <p:cBhvr>
                                        <p:cTn id="25" dur="1000"/>
                                        <p:tgtEl>
                                          <p:spTgt spid="55301"/>
                                        </p:tgtEl>
                                      </p:cBhvr>
                                    </p:animEffect>
                                  </p:childTnLst>
                                </p:cTn>
                              </p:par>
                            </p:childTnLst>
                          </p:cTn>
                        </p:par>
                        <p:par>
                          <p:cTn id="26" fill="hold">
                            <p:stCondLst>
                              <p:cond delay="4500"/>
                            </p:stCondLst>
                            <p:childTnLst>
                              <p:par>
                                <p:cTn id="27" presetID="22" presetClass="entr" presetSubtype="8" fill="hold" grpId="0" nodeType="afterEffect">
                                  <p:stCondLst>
                                    <p:cond delay="0"/>
                                  </p:stCondLst>
                                  <p:childTnLst>
                                    <p:set>
                                      <p:cBhvr>
                                        <p:cTn id="28" dur="1" fill="hold">
                                          <p:stCondLst>
                                            <p:cond delay="0"/>
                                          </p:stCondLst>
                                        </p:cTn>
                                        <p:tgtEl>
                                          <p:spTgt spid="55302"/>
                                        </p:tgtEl>
                                        <p:attrNameLst>
                                          <p:attrName>style.visibility</p:attrName>
                                        </p:attrNameLst>
                                      </p:cBhvr>
                                      <p:to>
                                        <p:strVal val="visible"/>
                                      </p:to>
                                    </p:set>
                                    <p:animEffect transition="in" filter="wipe(left)">
                                      <p:cBhvr>
                                        <p:cTn id="29" dur="1000"/>
                                        <p:tgtEl>
                                          <p:spTgt spid="5530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1000"/>
                                  </p:stCondLst>
                                  <p:childTnLst>
                                    <p:set>
                                      <p:cBhvr>
                                        <p:cTn id="33" dur="1" fill="hold">
                                          <p:stCondLst>
                                            <p:cond delay="0"/>
                                          </p:stCondLst>
                                        </p:cTn>
                                        <p:tgtEl>
                                          <p:spTgt spid="55303"/>
                                        </p:tgtEl>
                                        <p:attrNameLst>
                                          <p:attrName>style.visibility</p:attrName>
                                        </p:attrNameLst>
                                      </p:cBhvr>
                                      <p:to>
                                        <p:strVal val="visible"/>
                                      </p:to>
                                    </p:set>
                                    <p:animEffect transition="in" filter="wipe(left)">
                                      <p:cBhvr>
                                        <p:cTn id="34" dur="1000"/>
                                        <p:tgtEl>
                                          <p:spTgt spid="55303"/>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55304"/>
                                        </p:tgtEl>
                                        <p:attrNameLst>
                                          <p:attrName>style.visibility</p:attrName>
                                        </p:attrNameLst>
                                      </p:cBhvr>
                                      <p:to>
                                        <p:strVal val="visible"/>
                                      </p:to>
                                    </p:set>
                                    <p:animEffect transition="in" filter="wipe(left)">
                                      <p:cBhvr>
                                        <p:cTn id="38" dur="1000"/>
                                        <p:tgtEl>
                                          <p:spTgt spid="55304"/>
                                        </p:tgtEl>
                                      </p:cBhvr>
                                    </p:animEffect>
                                  </p:childTnLst>
                                </p:cTn>
                              </p:par>
                            </p:childTnLst>
                          </p:cTn>
                        </p:par>
                        <p:par>
                          <p:cTn id="39" fill="hold">
                            <p:stCondLst>
                              <p:cond delay="3000"/>
                            </p:stCondLst>
                            <p:childTnLst>
                              <p:par>
                                <p:cTn id="40" presetID="22" presetClass="entr" presetSubtype="8" fill="hold" nodeType="afterEffect">
                                  <p:stCondLst>
                                    <p:cond delay="50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300" grpId="0" animBg="1"/>
      <p:bldP spid="55301" grpId="0" animBg="1"/>
      <p:bldP spid="55302" grpId="0" animBg="1"/>
      <p:bldP spid="55303" grpId="0" animBg="1"/>
      <p:bldP spid="553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63538"/>
            <a:ext cx="7772400" cy="909637"/>
          </a:xfrm>
          <a:noFill/>
          <a:ln/>
          <a:effectLst>
            <a:outerShdw dist="35921" dir="2700000" algn="ctr" rotWithShape="0">
              <a:srgbClr val="000099"/>
            </a:outerShdw>
          </a:effectLst>
        </p:spPr>
        <p:txBody>
          <a:bodyPr/>
          <a:lstStyle/>
          <a:p>
            <a:r>
              <a:rPr lang="zh-CN" altLang="en-US" dirty="0">
                <a:effectLst>
                  <a:outerShdw blurRad="38100" dist="38100" dir="2700000" algn="tl">
                    <a:srgbClr val="000000"/>
                  </a:outerShdw>
                </a:effectLst>
              </a:rPr>
              <a:t>软件需求的重要性</a:t>
            </a:r>
          </a:p>
        </p:txBody>
      </p:sp>
      <p:sp>
        <p:nvSpPr>
          <p:cNvPr id="30723" name="Text Box 3"/>
          <p:cNvSpPr txBox="1">
            <a:spLocks noChangeArrowheads="1"/>
          </p:cNvSpPr>
          <p:nvPr/>
        </p:nvSpPr>
        <p:spPr bwMode="auto">
          <a:xfrm>
            <a:off x="550863" y="1189038"/>
            <a:ext cx="8128000" cy="1203325"/>
          </a:xfrm>
          <a:prstGeom prst="rect">
            <a:avLst/>
          </a:prstGeom>
          <a:noFill/>
          <a:ln w="28575">
            <a:noFill/>
            <a:miter lim="800000"/>
            <a:headEnd/>
            <a:tailEnd type="none" w="sm" len="med"/>
          </a:ln>
          <a:effectLst/>
        </p:spPr>
        <p:txBody>
          <a:bodyPr>
            <a:spAutoFit/>
          </a:bodyPr>
          <a:lstStyle/>
          <a:p>
            <a:pPr eaLnBrk="0" hangingPunct="0">
              <a:lnSpc>
                <a:spcPct val="130000"/>
              </a:lnSpc>
              <a:spcBef>
                <a:spcPct val="50000"/>
              </a:spcBef>
              <a:buFontTx/>
              <a:buNone/>
            </a:pPr>
            <a:r>
              <a:rPr lang="zh-CN" altLang="en-US" sz="2800">
                <a:solidFill>
                  <a:schemeClr val="tx2"/>
                </a:solidFill>
                <a:ea typeface="楷体_GB2312" pitchFamily="49" charset="-122"/>
              </a:rPr>
              <a:t>        </a:t>
            </a:r>
            <a:r>
              <a:rPr lang="zh-CN" altLang="en-US" sz="2800">
                <a:ea typeface="楷体_GB2312" pitchFamily="49" charset="-122"/>
              </a:rPr>
              <a:t>软件需求无疑是当前软件工程中的关键问题，</a:t>
            </a:r>
            <a:r>
              <a:rPr lang="zh-CN" altLang="en-US" sz="2800">
                <a:solidFill>
                  <a:schemeClr val="tx2"/>
                </a:solidFill>
                <a:effectLst>
                  <a:outerShdw blurRad="38100" dist="38100" dir="2700000" algn="tl">
                    <a:srgbClr val="000000"/>
                  </a:outerShdw>
                </a:effectLst>
                <a:ea typeface="楷体_GB2312" pitchFamily="49" charset="-122"/>
              </a:rPr>
              <a:t>没有需求就没有软件</a:t>
            </a:r>
            <a:r>
              <a:rPr lang="zh-CN" altLang="en-US" sz="2800">
                <a:solidFill>
                  <a:schemeClr val="tx2"/>
                </a:solidFill>
                <a:ea typeface="楷体_GB2312" pitchFamily="49" charset="-122"/>
              </a:rPr>
              <a:t>。</a:t>
            </a:r>
          </a:p>
        </p:txBody>
      </p:sp>
      <p:sp>
        <p:nvSpPr>
          <p:cNvPr id="30724" name="Text Box 4"/>
          <p:cNvSpPr txBox="1">
            <a:spLocks noChangeArrowheads="1"/>
          </p:cNvSpPr>
          <p:nvPr/>
        </p:nvSpPr>
        <p:spPr bwMode="auto">
          <a:xfrm>
            <a:off x="654050" y="2322513"/>
            <a:ext cx="8229600" cy="1203325"/>
          </a:xfrm>
          <a:prstGeom prst="rect">
            <a:avLst/>
          </a:prstGeom>
          <a:noFill/>
          <a:ln w="28575">
            <a:noFill/>
            <a:miter lim="800000"/>
            <a:headEnd/>
            <a:tailEnd type="none" w="sm" len="med"/>
          </a:ln>
          <a:effectLst/>
        </p:spPr>
        <p:txBody>
          <a:bodyPr>
            <a:spAutoFit/>
          </a:bodyPr>
          <a:lstStyle/>
          <a:p>
            <a:pPr eaLnBrk="0" hangingPunct="0">
              <a:lnSpc>
                <a:spcPct val="130000"/>
              </a:lnSpc>
              <a:spcBef>
                <a:spcPct val="50000"/>
              </a:spcBef>
              <a:buFontTx/>
              <a:buNone/>
            </a:pPr>
            <a:r>
              <a:rPr lang="zh-CN" altLang="en-US" sz="2800"/>
              <a:t>        美国于</a:t>
            </a:r>
            <a:r>
              <a:rPr lang="en-US" altLang="zh-CN" sz="2800"/>
              <a:t>1995</a:t>
            </a:r>
            <a:r>
              <a:rPr lang="zh-CN" altLang="en-US" sz="2800"/>
              <a:t>年开始对全国范围内的</a:t>
            </a:r>
            <a:r>
              <a:rPr lang="en-US" altLang="zh-CN" sz="2800"/>
              <a:t>8000</a:t>
            </a:r>
            <a:r>
              <a:rPr lang="zh-CN" altLang="en-US" sz="2800"/>
              <a:t>个软件项目进行跟踪调查。 </a:t>
            </a:r>
          </a:p>
        </p:txBody>
      </p:sp>
      <p:graphicFrame>
        <p:nvGraphicFramePr>
          <p:cNvPr id="30725" name="Object 5"/>
          <p:cNvGraphicFramePr>
            <a:graphicFrameLocks noGrp="1" noChangeAspect="1"/>
          </p:cNvGraphicFramePr>
          <p:nvPr>
            <p:ph idx="1"/>
          </p:nvPr>
        </p:nvGraphicFramePr>
        <p:xfrm>
          <a:off x="395288" y="3644900"/>
          <a:ext cx="4032250" cy="2714625"/>
        </p:xfrm>
        <a:graphic>
          <a:graphicData uri="http://schemas.openxmlformats.org/presentationml/2006/ole">
            <p:oleObj spid="_x0000_s1027" name="图表" r:id="rId3" imgW="6086543" imgH="3419535" progId="MSGraph.Chart.8">
              <p:embed followColorScheme="full"/>
            </p:oleObj>
          </a:graphicData>
        </a:graphic>
      </p:graphicFrame>
      <p:sp>
        <p:nvSpPr>
          <p:cNvPr id="30726" name="Text Box 6"/>
          <p:cNvSpPr txBox="1">
            <a:spLocks noChangeArrowheads="1"/>
          </p:cNvSpPr>
          <p:nvPr/>
        </p:nvSpPr>
        <p:spPr bwMode="auto">
          <a:xfrm>
            <a:off x="4572000" y="3063875"/>
            <a:ext cx="4310063" cy="3425825"/>
          </a:xfrm>
          <a:prstGeom prst="rect">
            <a:avLst/>
          </a:prstGeom>
          <a:noFill/>
          <a:ln w="28575">
            <a:noFill/>
            <a:miter lim="800000"/>
            <a:headEnd/>
            <a:tailEnd type="none" w="sm" len="med"/>
          </a:ln>
          <a:effectLst/>
        </p:spPr>
        <p:txBody>
          <a:bodyPr>
            <a:spAutoFit/>
          </a:bodyPr>
          <a:lstStyle/>
          <a:p>
            <a:pPr eaLnBrk="0" hangingPunct="0">
              <a:lnSpc>
                <a:spcPct val="130000"/>
              </a:lnSpc>
              <a:spcBef>
                <a:spcPct val="50000"/>
              </a:spcBef>
              <a:buFontTx/>
              <a:buNone/>
            </a:pPr>
            <a:r>
              <a:rPr lang="zh-CN" altLang="en-US" sz="2800"/>
              <a:t>分析失败的原因发现，与需求过程相关的原因占了</a:t>
            </a:r>
            <a:r>
              <a:rPr lang="en-US" altLang="zh-CN" sz="2800"/>
              <a:t>45%</a:t>
            </a:r>
            <a:r>
              <a:rPr lang="zh-CN" altLang="en-US" sz="2800"/>
              <a:t>，而其中</a:t>
            </a:r>
            <a:r>
              <a:rPr lang="zh-CN" altLang="en-US" sz="2800">
                <a:solidFill>
                  <a:schemeClr val="tx2"/>
                </a:solidFill>
                <a:effectLst>
                  <a:outerShdw blurRad="38100" dist="38100" dir="2700000" algn="tl">
                    <a:srgbClr val="000000"/>
                  </a:outerShdw>
                </a:effectLst>
              </a:rPr>
              <a:t>缺乏最终用户的参与以及不完整的需求又是两大首要原因，</a:t>
            </a:r>
            <a:r>
              <a:rPr lang="zh-CN" altLang="en-US" sz="2800"/>
              <a:t>各占</a:t>
            </a:r>
            <a:r>
              <a:rPr lang="en-US" altLang="zh-CN" sz="2800"/>
              <a:t>13%</a:t>
            </a:r>
            <a:r>
              <a:rPr lang="zh-CN" altLang="en-US" sz="2800"/>
              <a:t>和</a:t>
            </a:r>
            <a:r>
              <a:rPr lang="en-US" altLang="zh-CN" sz="2800"/>
              <a:t>12%</a:t>
            </a:r>
            <a:r>
              <a:rPr lang="zh-CN" altLang="en-US" sz="2800"/>
              <a:t>。 </a:t>
            </a:r>
          </a:p>
        </p:txBody>
      </p:sp>
      <p:sp>
        <p:nvSpPr>
          <p:cNvPr id="30727" name="Text Box 7"/>
          <p:cNvSpPr txBox="1">
            <a:spLocks noChangeArrowheads="1"/>
          </p:cNvSpPr>
          <p:nvPr/>
        </p:nvSpPr>
        <p:spPr bwMode="auto">
          <a:xfrm>
            <a:off x="1044575" y="4456113"/>
            <a:ext cx="885825" cy="409575"/>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1600"/>
              <a:t>未完成</a:t>
            </a:r>
          </a:p>
        </p:txBody>
      </p:sp>
      <p:sp>
        <p:nvSpPr>
          <p:cNvPr id="30728" name="Text Box 8"/>
          <p:cNvSpPr txBox="1">
            <a:spLocks noChangeArrowheads="1"/>
          </p:cNvSpPr>
          <p:nvPr/>
        </p:nvSpPr>
        <p:spPr bwMode="auto">
          <a:xfrm>
            <a:off x="1520825" y="4873625"/>
            <a:ext cx="1233488" cy="323850"/>
          </a:xfrm>
          <a:prstGeom prst="rect">
            <a:avLst/>
          </a:prstGeom>
          <a:noFill/>
          <a:ln w="28575">
            <a:noFill/>
            <a:miter lim="800000"/>
            <a:headEnd/>
            <a:tailEnd type="none" w="sm" len="med"/>
          </a:ln>
          <a:effectLst/>
        </p:spPr>
        <p:txBody>
          <a:bodyPr>
            <a:spAutoFit/>
          </a:bodyPr>
          <a:lstStyle/>
          <a:p>
            <a:pPr algn="ctr" eaLnBrk="0" hangingPunct="0">
              <a:lnSpc>
                <a:spcPct val="95000"/>
              </a:lnSpc>
              <a:spcBef>
                <a:spcPct val="25000"/>
              </a:spcBef>
              <a:buFontTx/>
              <a:buNone/>
            </a:pPr>
            <a:r>
              <a:rPr lang="zh-CN" altLang="en-US" sz="1600">
                <a:solidFill>
                  <a:schemeClr val="folHlink"/>
                </a:solidFill>
              </a:rPr>
              <a:t>完成未实施</a:t>
            </a:r>
          </a:p>
        </p:txBody>
      </p:sp>
      <p:sp>
        <p:nvSpPr>
          <p:cNvPr id="30729" name="Text Box 9"/>
          <p:cNvSpPr txBox="1">
            <a:spLocks noChangeArrowheads="1"/>
          </p:cNvSpPr>
          <p:nvPr/>
        </p:nvSpPr>
        <p:spPr bwMode="auto">
          <a:xfrm>
            <a:off x="2322513" y="4368800"/>
            <a:ext cx="812800" cy="488950"/>
          </a:xfrm>
          <a:prstGeom prst="rect">
            <a:avLst/>
          </a:prstGeom>
          <a:noFill/>
          <a:ln w="28575">
            <a:noFill/>
            <a:miter lim="800000"/>
            <a:headEnd/>
            <a:tailEnd type="none" w="sm" len="med"/>
          </a:ln>
          <a:effectLst/>
        </p:spPr>
        <p:txBody>
          <a:bodyPr>
            <a:spAutoFit/>
          </a:bodyPr>
          <a:lstStyle/>
          <a:p>
            <a:pPr eaLnBrk="0" hangingPunct="0">
              <a:lnSpc>
                <a:spcPct val="130000"/>
              </a:lnSpc>
              <a:spcBef>
                <a:spcPct val="50000"/>
              </a:spcBef>
              <a:buFontTx/>
              <a:buNone/>
            </a:pPr>
            <a:r>
              <a:rPr lang="zh-CN" altLang="en-US" sz="2000">
                <a:solidFill>
                  <a:schemeClr val="hlink"/>
                </a:solidFill>
                <a:effectLst>
                  <a:outerShdw blurRad="38100" dist="38100" dir="2700000" algn="tl">
                    <a:srgbClr val="000000"/>
                  </a:outerShdw>
                </a:effectLst>
                <a:ea typeface="楷体_GB2312" pitchFamily="49" charset="-122"/>
              </a:rPr>
              <a:t>完成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10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wipe(left)">
                                      <p:cBhvr>
                                        <p:cTn id="12" dur="1000"/>
                                        <p:tgtEl>
                                          <p:spTgt spid="30724"/>
                                        </p:tgtEl>
                                      </p:cBhvr>
                                    </p:animEffec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30725"/>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30729"/>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30727"/>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307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0726"/>
                                        </p:tgtEl>
                                        <p:attrNameLst>
                                          <p:attrName>style.visibility</p:attrName>
                                        </p:attrNameLst>
                                      </p:cBhvr>
                                      <p:to>
                                        <p:strVal val="visible"/>
                                      </p:to>
                                    </p:set>
                                    <p:animEffect transition="in" filter="wipe(up)">
                                      <p:cBhvr>
                                        <p:cTn id="29" dur="10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p:bldOleChart spid="30725" grpId="0"/>
      <p:bldP spid="30726" grpId="0"/>
      <p:bldP spid="30727" grpId="0"/>
      <p:bldP spid="30728" grpId="0"/>
      <p:bldP spid="307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466725" y="944563"/>
            <a:ext cx="8416925" cy="5467350"/>
          </a:xfrm>
          <a:prstGeom prst="rect">
            <a:avLst/>
          </a:prstGeom>
          <a:noFill/>
          <a:ln w="28575">
            <a:noFill/>
            <a:miter lim="800000"/>
            <a:headEnd/>
            <a:tailEnd type="none" w="sm" len="med"/>
          </a:ln>
          <a:effectLst/>
        </p:spPr>
        <p:txBody>
          <a:bodyPr>
            <a:spAutoFit/>
          </a:bodyPr>
          <a:lstStyle/>
          <a:p>
            <a:pPr eaLnBrk="0" hangingPunct="0">
              <a:lnSpc>
                <a:spcPct val="130000"/>
              </a:lnSpc>
              <a:spcBef>
                <a:spcPct val="50000"/>
              </a:spcBef>
              <a:buFontTx/>
              <a:buNone/>
            </a:pPr>
            <a:r>
              <a:rPr lang="en-US" altLang="zh-CN" sz="2800">
                <a:solidFill>
                  <a:schemeClr val="tx2"/>
                </a:solidFill>
                <a:effectLst>
                  <a:outerShdw blurRad="38100" dist="38100" dir="2700000" algn="tl">
                    <a:srgbClr val="000000"/>
                  </a:outerShdw>
                </a:effectLst>
                <a:ea typeface="楷体_GB2312" pitchFamily="49" charset="-122"/>
              </a:rPr>
              <a:t>1. </a:t>
            </a:r>
            <a:r>
              <a:rPr lang="zh-CN" altLang="en-US" sz="2800">
                <a:solidFill>
                  <a:schemeClr val="tx2"/>
                </a:solidFill>
                <a:effectLst>
                  <a:outerShdw blurRad="38100" dist="38100" dir="2700000" algn="tl">
                    <a:srgbClr val="000000"/>
                  </a:outerShdw>
                </a:effectLst>
                <a:ea typeface="楷体_GB2312" pitchFamily="49" charset="-122"/>
              </a:rPr>
              <a:t>传统的变化管理</a:t>
            </a:r>
          </a:p>
          <a:p>
            <a:pPr eaLnBrk="0" hangingPunct="0">
              <a:lnSpc>
                <a:spcPct val="105000"/>
              </a:lnSpc>
              <a:buFontTx/>
              <a:buNone/>
            </a:pPr>
            <a:r>
              <a:rPr lang="zh-CN" altLang="en-US" sz="2800">
                <a:effectLst>
                  <a:outerShdw blurRad="38100" dist="38100" dir="2700000" algn="tl">
                    <a:srgbClr val="000000"/>
                  </a:outerShdw>
                </a:effectLst>
                <a:ea typeface="楷体_GB2312" pitchFamily="49" charset="-122"/>
              </a:rPr>
              <a:t>      基本内容包括软件配置、软件基线和变化审查。</a:t>
            </a:r>
          </a:p>
          <a:p>
            <a:pPr eaLnBrk="0" hangingPunct="0">
              <a:lnSpc>
                <a:spcPct val="105000"/>
              </a:lnSpc>
              <a:buFontTx/>
              <a:buNone/>
            </a:pPr>
            <a:r>
              <a:rPr lang="en-US" altLang="zh-CN" sz="2800">
                <a:solidFill>
                  <a:schemeClr val="tx2"/>
                </a:solidFill>
                <a:effectLst>
                  <a:outerShdw blurRad="38100" dist="38100" dir="2700000" algn="tl">
                    <a:srgbClr val="000000"/>
                  </a:outerShdw>
                </a:effectLst>
                <a:ea typeface="楷体_GB2312" pitchFamily="49" charset="-122"/>
              </a:rPr>
              <a:t>2. </a:t>
            </a:r>
            <a:r>
              <a:rPr lang="zh-CN" altLang="en-US" sz="2800">
                <a:solidFill>
                  <a:schemeClr val="tx2"/>
                </a:solidFill>
                <a:effectLst>
                  <a:outerShdw blurRad="38100" dist="38100" dir="2700000" algn="tl">
                    <a:srgbClr val="000000"/>
                  </a:outerShdw>
                </a:effectLst>
                <a:ea typeface="楷体_GB2312" pitchFamily="49" charset="-122"/>
              </a:rPr>
              <a:t>新的管理方法</a:t>
            </a:r>
          </a:p>
          <a:p>
            <a:pPr eaLnBrk="0" hangingPunct="0">
              <a:lnSpc>
                <a:spcPct val="105000"/>
              </a:lnSpc>
              <a:buFontTx/>
              <a:buNone/>
            </a:pPr>
            <a:r>
              <a:rPr lang="zh-CN" altLang="en-US" sz="2800">
                <a:effectLst>
                  <a:outerShdw blurRad="38100" dist="38100" dir="2700000" algn="tl">
                    <a:srgbClr val="000000"/>
                  </a:outerShdw>
                </a:effectLst>
                <a:ea typeface="楷体_GB2312" pitchFamily="49" charset="-122"/>
              </a:rPr>
              <a:t>     </a:t>
            </a:r>
            <a:r>
              <a:rPr lang="zh-CN" altLang="en-US" sz="2800">
                <a:solidFill>
                  <a:schemeClr val="tx2"/>
                </a:solidFill>
                <a:effectLst>
                  <a:outerShdw blurRad="38100" dist="38100" dir="2700000" algn="tl">
                    <a:srgbClr val="000000"/>
                  </a:outerShdw>
                </a:effectLst>
                <a:latin typeface="黑体" pitchFamily="2" charset="-122"/>
                <a:ea typeface="黑体" pitchFamily="2" charset="-122"/>
              </a:rPr>
              <a:t>⑴</a:t>
            </a:r>
            <a:r>
              <a:rPr lang="zh-CN" altLang="en-US" sz="2800">
                <a:solidFill>
                  <a:schemeClr val="tx2"/>
                </a:solidFill>
                <a:effectLst>
                  <a:outerShdw blurRad="38100" dist="38100" dir="2700000" algn="tl">
                    <a:srgbClr val="000000"/>
                  </a:outerShdw>
                </a:effectLst>
                <a:ea typeface="楷体_GB2312" pitchFamily="49" charset="-122"/>
              </a:rPr>
              <a:t> 软件家族法</a:t>
            </a:r>
            <a:r>
              <a:rPr lang="zh-CN" altLang="en-US" sz="2800">
                <a:effectLst>
                  <a:outerShdw blurRad="38100" dist="38100" dir="2700000" algn="tl">
                    <a:srgbClr val="000000"/>
                  </a:outerShdw>
                </a:effectLst>
                <a:ea typeface="楷体_GB2312" pitchFamily="49" charset="-122"/>
              </a:rPr>
              <a:t>。即软件产品线方法，该方法是源于工业界产品线的概念，关注于一个软件企业如何组织一组具有共性特征的，相似产品的生产，并应用软件复用的相关原理与技术。</a:t>
            </a:r>
          </a:p>
          <a:p>
            <a:pPr eaLnBrk="0" hangingPunct="0">
              <a:lnSpc>
                <a:spcPct val="105000"/>
              </a:lnSpc>
              <a:buFontTx/>
              <a:buNone/>
            </a:pPr>
            <a:r>
              <a:rPr lang="zh-CN" altLang="en-US" sz="2800">
                <a:effectLst>
                  <a:outerShdw blurRad="38100" dist="38100" dir="2700000" algn="tl">
                    <a:srgbClr val="000000"/>
                  </a:outerShdw>
                </a:effectLst>
                <a:ea typeface="楷体_GB2312" pitchFamily="49" charset="-122"/>
              </a:rPr>
              <a:t>     </a:t>
            </a:r>
            <a:r>
              <a:rPr lang="zh-CN" altLang="en-US" sz="2800">
                <a:solidFill>
                  <a:schemeClr val="tx2"/>
                </a:solidFill>
                <a:effectLst>
                  <a:outerShdw blurRad="38100" dist="38100" dir="2700000" algn="tl">
                    <a:srgbClr val="000000"/>
                  </a:outerShdw>
                </a:effectLst>
                <a:latin typeface="黑体" pitchFamily="2" charset="-122"/>
                <a:ea typeface="黑体" pitchFamily="2" charset="-122"/>
              </a:rPr>
              <a:t>⑵</a:t>
            </a:r>
            <a:r>
              <a:rPr lang="zh-CN" altLang="en-US" sz="2800">
                <a:solidFill>
                  <a:schemeClr val="tx2"/>
                </a:solidFill>
                <a:effectLst>
                  <a:outerShdw blurRad="38100" dist="38100" dir="2700000" algn="tl">
                    <a:srgbClr val="000000"/>
                  </a:outerShdw>
                </a:effectLst>
                <a:ea typeface="楷体_GB2312" pitchFamily="49" charset="-122"/>
              </a:rPr>
              <a:t>多视点方法</a:t>
            </a:r>
            <a:r>
              <a:rPr lang="zh-CN" altLang="en-US" sz="2800">
                <a:effectLst>
                  <a:outerShdw blurRad="38100" dist="38100" dir="2700000" algn="tl">
                    <a:srgbClr val="000000"/>
                  </a:outerShdw>
                </a:effectLst>
                <a:ea typeface="楷体_GB2312" pitchFamily="49" charset="-122"/>
              </a:rPr>
              <a:t>。它可以用于管理不一致性并进行关于变化的推理。是从多个视点出发在软件工具的协助下对需求描述，进行自动需求建模，从而提高需求模型的完整性。</a:t>
            </a:r>
          </a:p>
        </p:txBody>
      </p:sp>
      <p:sp>
        <p:nvSpPr>
          <p:cNvPr id="56323" name="Text Box 3"/>
          <p:cNvSpPr txBox="1">
            <a:spLocks noChangeArrowheads="1"/>
          </p:cNvSpPr>
          <p:nvPr/>
        </p:nvSpPr>
        <p:spPr bwMode="auto">
          <a:xfrm>
            <a:off x="1058863" y="276225"/>
            <a:ext cx="7097712" cy="725488"/>
          </a:xfrm>
          <a:prstGeom prst="rect">
            <a:avLst/>
          </a:prstGeom>
          <a:noFill/>
          <a:ln w="9525" algn="ctr">
            <a:noFill/>
            <a:miter lim="800000"/>
            <a:headEnd/>
            <a:tailEnd type="none" w="sm" len="med"/>
          </a:ln>
          <a:effectLst>
            <a:outerShdw dist="35921" dir="2700000" algn="ctr" rotWithShape="0">
              <a:srgbClr val="000099"/>
            </a:outerShdw>
          </a:effectLst>
        </p:spPr>
        <p:txBody>
          <a:bodyPr anchor="ctr"/>
          <a:lstStyle/>
          <a:p>
            <a:pPr algn="ctr">
              <a:spcBef>
                <a:spcPct val="0"/>
              </a:spcBef>
              <a:buFontTx/>
              <a:buNone/>
            </a:pPr>
            <a:r>
              <a:rPr lang="zh-CN" altLang="en-US" sz="4400">
                <a:solidFill>
                  <a:schemeClr val="tx2"/>
                </a:solidFill>
                <a:effectLst>
                  <a:outerShdw blurRad="38100" dist="38100" dir="2700000" algn="tl">
                    <a:srgbClr val="000000"/>
                  </a:outerShdw>
                </a:effectLst>
              </a:rPr>
              <a:t>需求变更管理方法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wipe(left)">
                                      <p:cBhvr>
                                        <p:cTn id="7" dur="1000"/>
                                        <p:tgtEl>
                                          <p:spTgt spid="56322">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animEffect transition="in" filter="wipe(left)">
                                      <p:cBhvr>
                                        <p:cTn id="11" dur="1000"/>
                                        <p:tgtEl>
                                          <p:spTgt spid="5632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322">
                                            <p:txEl>
                                              <p:pRg st="2" end="2"/>
                                            </p:txEl>
                                          </p:spTgt>
                                        </p:tgtEl>
                                        <p:attrNameLst>
                                          <p:attrName>style.visibility</p:attrName>
                                        </p:attrNameLst>
                                      </p:cBhvr>
                                      <p:to>
                                        <p:strVal val="visible"/>
                                      </p:to>
                                    </p:set>
                                    <p:animEffect transition="in" filter="wipe(left)">
                                      <p:cBhvr>
                                        <p:cTn id="16" dur="1000"/>
                                        <p:tgtEl>
                                          <p:spTgt spid="56322">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6322">
                                            <p:txEl>
                                              <p:pRg st="3" end="3"/>
                                            </p:txEl>
                                          </p:spTgt>
                                        </p:tgtEl>
                                        <p:attrNameLst>
                                          <p:attrName>style.visibility</p:attrName>
                                        </p:attrNameLst>
                                      </p:cBhvr>
                                      <p:to>
                                        <p:strVal val="visible"/>
                                      </p:to>
                                    </p:set>
                                    <p:animEffect transition="in" filter="wipe(left)">
                                      <p:cBhvr>
                                        <p:cTn id="20" dur="1000"/>
                                        <p:tgtEl>
                                          <p:spTgt spid="5632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6322">
                                            <p:txEl>
                                              <p:pRg st="4" end="4"/>
                                            </p:txEl>
                                          </p:spTgt>
                                        </p:tgtEl>
                                        <p:attrNameLst>
                                          <p:attrName>style.visibility</p:attrName>
                                        </p:attrNameLst>
                                      </p:cBhvr>
                                      <p:to>
                                        <p:strVal val="visible"/>
                                      </p:to>
                                    </p:set>
                                    <p:animEffect transition="in" filter="wipe(left)">
                                      <p:cBhvr>
                                        <p:cTn id="25" dur="1000"/>
                                        <p:tgtEl>
                                          <p:spTgt spid="563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2105025" y="5580063"/>
            <a:ext cx="4705350" cy="457200"/>
          </a:xfrm>
        </p:spPr>
        <p:txBody>
          <a:bodyPr>
            <a:normAutofit fontScale="90000"/>
          </a:bodyPr>
          <a:lstStyle/>
          <a:p>
            <a:r>
              <a:rPr lang="zh-CN" altLang="en-US" sz="3200">
                <a:effectLst>
                  <a:outerShdw blurRad="38100" dist="38100" dir="2700000" algn="tl">
                    <a:srgbClr val="000000"/>
                  </a:outerShdw>
                </a:effectLst>
                <a:latin typeface="宋体" pitchFamily="2" charset="-122"/>
              </a:rPr>
              <a:t>需求工程过程</a:t>
            </a:r>
            <a:r>
              <a:rPr lang="zh-CN" altLang="en-US" sz="3200"/>
              <a:t> </a:t>
            </a:r>
          </a:p>
        </p:txBody>
      </p:sp>
      <p:sp>
        <p:nvSpPr>
          <p:cNvPr id="57347" name="Oval 3">
            <a:hlinkClick r:id="" action="ppaction://hlinkshowjump?jump=previousslide"/>
          </p:cNvPr>
          <p:cNvSpPr>
            <a:spLocks noChangeArrowheads="1"/>
          </p:cNvSpPr>
          <p:nvPr/>
        </p:nvSpPr>
        <p:spPr bwMode="auto">
          <a:xfrm>
            <a:off x="6370638" y="6383338"/>
            <a:ext cx="754062" cy="334962"/>
          </a:xfrm>
          <a:prstGeom prst="ellipse">
            <a:avLst/>
          </a:prstGeom>
          <a:noFill/>
          <a:ln w="19050">
            <a:noFill/>
            <a:round/>
            <a:headEnd/>
            <a:tailEnd/>
          </a:ln>
          <a:effectLst/>
        </p:spPr>
        <p:txBody>
          <a:bodyPr wrap="none" anchor="ctr"/>
          <a:lstStyle/>
          <a:p>
            <a:endParaRPr lang="zh-CN" altLang="en-US"/>
          </a:p>
        </p:txBody>
      </p:sp>
      <p:sp>
        <p:nvSpPr>
          <p:cNvPr id="57348" name="Oval 4">
            <a:hlinkClick r:id="" action="ppaction://hlinkshowjump?jump=nextslide"/>
          </p:cNvPr>
          <p:cNvSpPr>
            <a:spLocks noChangeArrowheads="1"/>
          </p:cNvSpPr>
          <p:nvPr/>
        </p:nvSpPr>
        <p:spPr bwMode="auto">
          <a:xfrm>
            <a:off x="7237413" y="6388100"/>
            <a:ext cx="754062" cy="334963"/>
          </a:xfrm>
          <a:prstGeom prst="ellipse">
            <a:avLst/>
          </a:prstGeom>
          <a:noFill/>
          <a:ln w="19050">
            <a:noFill/>
            <a:round/>
            <a:headEnd/>
            <a:tailEnd/>
          </a:ln>
          <a:effectLst/>
        </p:spPr>
        <p:txBody>
          <a:bodyPr wrap="none" anchor="ctr"/>
          <a:lstStyle/>
          <a:p>
            <a:endParaRPr lang="zh-CN" altLang="en-US"/>
          </a:p>
        </p:txBody>
      </p:sp>
      <p:sp>
        <p:nvSpPr>
          <p:cNvPr id="57349" name="Oval 5">
            <a:hlinkClick r:id="rId2" action="ppaction://hlinksldjump"/>
          </p:cNvPr>
          <p:cNvSpPr>
            <a:spLocks noChangeArrowheads="1"/>
          </p:cNvSpPr>
          <p:nvPr/>
        </p:nvSpPr>
        <p:spPr bwMode="auto">
          <a:xfrm>
            <a:off x="8147050" y="6388100"/>
            <a:ext cx="754063" cy="334963"/>
          </a:xfrm>
          <a:prstGeom prst="ellipse">
            <a:avLst/>
          </a:prstGeom>
          <a:noFill/>
          <a:ln w="19050">
            <a:noFill/>
            <a:round/>
            <a:headEnd/>
            <a:tailEnd/>
          </a:ln>
          <a:effectLst/>
        </p:spPr>
        <p:txBody>
          <a:bodyPr wrap="none" anchor="ctr"/>
          <a:lstStyle/>
          <a:p>
            <a:endParaRPr lang="zh-CN" altLang="en-US"/>
          </a:p>
        </p:txBody>
      </p:sp>
      <p:grpSp>
        <p:nvGrpSpPr>
          <p:cNvPr id="2" name="Group 6"/>
          <p:cNvGrpSpPr>
            <a:grpSpLocks/>
          </p:cNvGrpSpPr>
          <p:nvPr/>
        </p:nvGrpSpPr>
        <p:grpSpPr bwMode="auto">
          <a:xfrm>
            <a:off x="1531938" y="1098550"/>
            <a:ext cx="6108700" cy="4064000"/>
            <a:chOff x="288" y="864"/>
            <a:chExt cx="3848" cy="2560"/>
          </a:xfrm>
        </p:grpSpPr>
        <p:sp>
          <p:nvSpPr>
            <p:cNvPr id="57351" name="AutoShape 7"/>
            <p:cNvSpPr>
              <a:spLocks noChangeArrowheads="1"/>
            </p:cNvSpPr>
            <p:nvPr/>
          </p:nvSpPr>
          <p:spPr bwMode="auto">
            <a:xfrm>
              <a:off x="288" y="864"/>
              <a:ext cx="848" cy="352"/>
            </a:xfrm>
            <a:prstGeom prst="roundRect">
              <a:avLst>
                <a:gd name="adj" fmla="val 16667"/>
              </a:avLst>
            </a:prstGeom>
            <a:solidFill>
              <a:schemeClr val="tx1"/>
            </a:solidFill>
            <a:ln w="28575">
              <a:solidFill>
                <a:schemeClr val="accent1"/>
              </a:solidFill>
              <a:round/>
              <a:headEnd/>
              <a:tailEnd/>
            </a:ln>
            <a:effectLst/>
          </p:spPr>
          <p:txBody>
            <a:bodyPr wrap="none" anchor="ctr"/>
            <a:lstStyle/>
            <a:p>
              <a:pPr algn="ctr" eaLnBrk="0" hangingPunct="0">
                <a:lnSpc>
                  <a:spcPct val="130000"/>
                </a:lnSpc>
                <a:buFontTx/>
                <a:buNone/>
              </a:pPr>
              <a:r>
                <a:rPr lang="zh-CN" altLang="en-US" sz="1800">
                  <a:solidFill>
                    <a:schemeClr val="bg2"/>
                  </a:solidFill>
                </a:rPr>
                <a:t>可行性研究</a:t>
              </a:r>
            </a:p>
          </p:txBody>
        </p:sp>
        <p:sp>
          <p:nvSpPr>
            <p:cNvPr id="57352" name="Line 8"/>
            <p:cNvSpPr>
              <a:spLocks noChangeShapeType="1"/>
            </p:cNvSpPr>
            <p:nvPr/>
          </p:nvSpPr>
          <p:spPr bwMode="auto">
            <a:xfrm>
              <a:off x="1144" y="1008"/>
              <a:ext cx="296"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7353" name="AutoShape 9"/>
            <p:cNvSpPr>
              <a:spLocks noChangeArrowheads="1"/>
            </p:cNvSpPr>
            <p:nvPr/>
          </p:nvSpPr>
          <p:spPr bwMode="auto">
            <a:xfrm>
              <a:off x="1472" y="864"/>
              <a:ext cx="792" cy="368"/>
            </a:xfrm>
            <a:prstGeom prst="roundRect">
              <a:avLst>
                <a:gd name="adj" fmla="val 16667"/>
              </a:avLst>
            </a:prstGeom>
            <a:solidFill>
              <a:schemeClr val="tx1"/>
            </a:solidFill>
            <a:ln w="28575">
              <a:solidFill>
                <a:schemeClr val="accent1"/>
              </a:solidFill>
              <a:round/>
              <a:headEnd/>
              <a:tailEnd/>
            </a:ln>
            <a:effectLst/>
          </p:spPr>
          <p:txBody>
            <a:bodyPr wrap="none" anchor="ctr"/>
            <a:lstStyle/>
            <a:p>
              <a:pPr algn="ctr" eaLnBrk="0" hangingPunct="0">
                <a:spcBef>
                  <a:spcPct val="0"/>
                </a:spcBef>
                <a:buFontTx/>
                <a:buNone/>
              </a:pPr>
              <a:r>
                <a:rPr lang="zh-CN" altLang="en-US" sz="1800">
                  <a:solidFill>
                    <a:schemeClr val="bg2"/>
                  </a:solidFill>
                </a:rPr>
                <a:t>需求导出</a:t>
              </a:r>
            </a:p>
            <a:p>
              <a:pPr algn="ctr" eaLnBrk="0" hangingPunct="0">
                <a:spcBef>
                  <a:spcPct val="0"/>
                </a:spcBef>
                <a:buFontTx/>
                <a:buNone/>
              </a:pPr>
              <a:r>
                <a:rPr lang="zh-CN" altLang="en-US" sz="1800">
                  <a:solidFill>
                    <a:schemeClr val="bg2"/>
                  </a:solidFill>
                </a:rPr>
                <a:t>和分析</a:t>
              </a:r>
            </a:p>
          </p:txBody>
        </p:sp>
        <p:sp>
          <p:nvSpPr>
            <p:cNvPr id="57354" name="AutoShape 10"/>
            <p:cNvSpPr>
              <a:spLocks noChangeArrowheads="1"/>
            </p:cNvSpPr>
            <p:nvPr/>
          </p:nvSpPr>
          <p:spPr bwMode="auto">
            <a:xfrm>
              <a:off x="2320" y="1320"/>
              <a:ext cx="816" cy="376"/>
            </a:xfrm>
            <a:prstGeom prst="roundRect">
              <a:avLst>
                <a:gd name="adj" fmla="val 16667"/>
              </a:avLst>
            </a:prstGeom>
            <a:solidFill>
              <a:schemeClr val="tx1"/>
            </a:solidFill>
            <a:ln w="28575">
              <a:solidFill>
                <a:schemeClr val="accent1"/>
              </a:solidFill>
              <a:round/>
              <a:headEnd/>
              <a:tailEnd/>
            </a:ln>
            <a:effectLst/>
          </p:spPr>
          <p:txBody>
            <a:bodyPr wrap="none" anchor="ctr"/>
            <a:lstStyle/>
            <a:p>
              <a:pPr algn="ctr" eaLnBrk="0" hangingPunct="0">
                <a:spcBef>
                  <a:spcPct val="0"/>
                </a:spcBef>
                <a:buFontTx/>
                <a:buNone/>
              </a:pPr>
              <a:r>
                <a:rPr lang="zh-CN" altLang="en-US" sz="1800">
                  <a:solidFill>
                    <a:schemeClr val="bg2"/>
                  </a:solidFill>
                </a:rPr>
                <a:t>需求描述</a:t>
              </a:r>
            </a:p>
          </p:txBody>
        </p:sp>
        <p:sp>
          <p:nvSpPr>
            <p:cNvPr id="57355" name="AutoShape 11"/>
            <p:cNvSpPr>
              <a:spLocks noChangeArrowheads="1"/>
            </p:cNvSpPr>
            <p:nvPr/>
          </p:nvSpPr>
          <p:spPr bwMode="auto">
            <a:xfrm>
              <a:off x="3288" y="1880"/>
              <a:ext cx="816" cy="352"/>
            </a:xfrm>
            <a:prstGeom prst="roundRect">
              <a:avLst>
                <a:gd name="adj" fmla="val 16667"/>
              </a:avLst>
            </a:prstGeom>
            <a:solidFill>
              <a:schemeClr val="tx1"/>
            </a:solidFill>
            <a:ln w="28575">
              <a:solidFill>
                <a:schemeClr val="accent1"/>
              </a:solidFill>
              <a:round/>
              <a:headEnd/>
              <a:tailEnd/>
            </a:ln>
            <a:effectLst/>
          </p:spPr>
          <p:txBody>
            <a:bodyPr wrap="none" anchor="ctr"/>
            <a:lstStyle/>
            <a:p>
              <a:pPr algn="ctr" eaLnBrk="0" hangingPunct="0">
                <a:spcBef>
                  <a:spcPct val="0"/>
                </a:spcBef>
                <a:buFontTx/>
                <a:buNone/>
              </a:pPr>
              <a:r>
                <a:rPr lang="zh-CN" altLang="en-US" sz="1800">
                  <a:solidFill>
                    <a:schemeClr val="bg2"/>
                  </a:solidFill>
                </a:rPr>
                <a:t>需求有效性</a:t>
              </a:r>
            </a:p>
            <a:p>
              <a:pPr algn="ctr" eaLnBrk="0" hangingPunct="0">
                <a:spcBef>
                  <a:spcPct val="0"/>
                </a:spcBef>
                <a:buFontTx/>
                <a:buNone/>
              </a:pPr>
              <a:r>
                <a:rPr lang="zh-CN" altLang="en-US" sz="1800">
                  <a:solidFill>
                    <a:schemeClr val="bg2"/>
                  </a:solidFill>
                </a:rPr>
                <a:t>验证</a:t>
              </a:r>
            </a:p>
          </p:txBody>
        </p:sp>
        <p:sp>
          <p:nvSpPr>
            <p:cNvPr id="57356" name="Line 12"/>
            <p:cNvSpPr>
              <a:spLocks noChangeShapeType="1"/>
            </p:cNvSpPr>
            <p:nvPr/>
          </p:nvSpPr>
          <p:spPr bwMode="auto">
            <a:xfrm flipH="1">
              <a:off x="712" y="1216"/>
              <a:ext cx="0" cy="336"/>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7357" name="Rectangle 13"/>
            <p:cNvSpPr>
              <a:spLocks noChangeArrowheads="1"/>
            </p:cNvSpPr>
            <p:nvPr/>
          </p:nvSpPr>
          <p:spPr bwMode="auto">
            <a:xfrm>
              <a:off x="288" y="1536"/>
              <a:ext cx="840" cy="296"/>
            </a:xfrm>
            <a:prstGeom prst="rect">
              <a:avLst/>
            </a:prstGeom>
            <a:solidFill>
              <a:srgbClr val="FFFF99"/>
            </a:solidFill>
            <a:ln w="28575">
              <a:solidFill>
                <a:srgbClr val="FFCC00"/>
              </a:solidFill>
              <a:miter lim="800000"/>
              <a:headEnd/>
              <a:tailEnd/>
            </a:ln>
            <a:effectLst/>
          </p:spPr>
          <p:txBody>
            <a:bodyPr wrap="none" anchor="ctr"/>
            <a:lstStyle/>
            <a:p>
              <a:pPr algn="ctr" eaLnBrk="0" hangingPunct="0">
                <a:lnSpc>
                  <a:spcPct val="130000"/>
                </a:lnSpc>
                <a:buFontTx/>
                <a:buNone/>
              </a:pPr>
              <a:r>
                <a:rPr lang="zh-CN" altLang="en-US" sz="1800" dirty="0">
                  <a:solidFill>
                    <a:srgbClr val="0070C0"/>
                  </a:solidFill>
                </a:rPr>
                <a:t>可行性报告</a:t>
              </a:r>
            </a:p>
          </p:txBody>
        </p:sp>
        <p:sp>
          <p:nvSpPr>
            <p:cNvPr id="57358" name="Rectangle 14"/>
            <p:cNvSpPr>
              <a:spLocks noChangeArrowheads="1"/>
            </p:cNvSpPr>
            <p:nvPr/>
          </p:nvSpPr>
          <p:spPr bwMode="auto">
            <a:xfrm>
              <a:off x="1360" y="1936"/>
              <a:ext cx="808" cy="264"/>
            </a:xfrm>
            <a:prstGeom prst="rect">
              <a:avLst/>
            </a:prstGeom>
            <a:solidFill>
              <a:srgbClr val="FFFF99"/>
            </a:solidFill>
            <a:ln w="28575">
              <a:solidFill>
                <a:srgbClr val="FFCC00"/>
              </a:solidFill>
              <a:miter lim="800000"/>
              <a:headEnd/>
              <a:tailEnd/>
            </a:ln>
            <a:effectLst/>
          </p:spPr>
          <p:txBody>
            <a:bodyPr wrap="none" anchor="ctr"/>
            <a:lstStyle/>
            <a:p>
              <a:pPr algn="ctr" eaLnBrk="0" hangingPunct="0">
                <a:lnSpc>
                  <a:spcPct val="90000"/>
                </a:lnSpc>
                <a:spcBef>
                  <a:spcPct val="0"/>
                </a:spcBef>
                <a:buFontTx/>
                <a:buNone/>
              </a:pPr>
              <a:r>
                <a:rPr lang="zh-CN" altLang="en-US" sz="1800" dirty="0">
                  <a:solidFill>
                    <a:srgbClr val="0070C0"/>
                  </a:solidFill>
                </a:rPr>
                <a:t>系统模型</a:t>
              </a:r>
            </a:p>
          </p:txBody>
        </p:sp>
        <p:sp>
          <p:nvSpPr>
            <p:cNvPr id="57359" name="Line 15"/>
            <p:cNvSpPr>
              <a:spLocks noChangeShapeType="1"/>
            </p:cNvSpPr>
            <p:nvPr/>
          </p:nvSpPr>
          <p:spPr bwMode="auto">
            <a:xfrm>
              <a:off x="1760" y="1240"/>
              <a:ext cx="0" cy="696"/>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7360" name="Rectangle 16"/>
            <p:cNvSpPr>
              <a:spLocks noChangeArrowheads="1"/>
            </p:cNvSpPr>
            <p:nvPr/>
          </p:nvSpPr>
          <p:spPr bwMode="auto">
            <a:xfrm>
              <a:off x="2256" y="2600"/>
              <a:ext cx="904" cy="360"/>
            </a:xfrm>
            <a:prstGeom prst="rect">
              <a:avLst/>
            </a:prstGeom>
            <a:solidFill>
              <a:srgbClr val="FFFF99"/>
            </a:solidFill>
            <a:ln w="28575">
              <a:solidFill>
                <a:srgbClr val="FFCC00"/>
              </a:solidFill>
              <a:miter lim="800000"/>
              <a:headEnd/>
              <a:tailEnd/>
            </a:ln>
            <a:effectLst/>
          </p:spPr>
          <p:txBody>
            <a:bodyPr wrap="none" anchor="ctr"/>
            <a:lstStyle/>
            <a:p>
              <a:pPr algn="ctr" eaLnBrk="0" hangingPunct="0">
                <a:lnSpc>
                  <a:spcPct val="90000"/>
                </a:lnSpc>
                <a:spcBef>
                  <a:spcPct val="0"/>
                </a:spcBef>
                <a:buFontTx/>
                <a:buNone/>
              </a:pPr>
              <a:r>
                <a:rPr lang="zh-CN" altLang="en-US" sz="1800" dirty="0">
                  <a:solidFill>
                    <a:srgbClr val="0070C0"/>
                  </a:solidFill>
                </a:rPr>
                <a:t>用户需求和</a:t>
              </a:r>
            </a:p>
            <a:p>
              <a:pPr algn="ctr" eaLnBrk="0" hangingPunct="0">
                <a:lnSpc>
                  <a:spcPct val="90000"/>
                </a:lnSpc>
                <a:spcBef>
                  <a:spcPct val="0"/>
                </a:spcBef>
                <a:buFontTx/>
                <a:buNone/>
              </a:pPr>
              <a:r>
                <a:rPr lang="zh-CN" altLang="en-US" sz="1800" dirty="0">
                  <a:solidFill>
                    <a:srgbClr val="0070C0"/>
                  </a:solidFill>
                </a:rPr>
                <a:t>系统需求</a:t>
              </a:r>
            </a:p>
          </p:txBody>
        </p:sp>
        <p:sp>
          <p:nvSpPr>
            <p:cNvPr id="57361" name="Line 17"/>
            <p:cNvSpPr>
              <a:spLocks noChangeShapeType="1"/>
            </p:cNvSpPr>
            <p:nvPr/>
          </p:nvSpPr>
          <p:spPr bwMode="auto">
            <a:xfrm>
              <a:off x="2720" y="1704"/>
              <a:ext cx="0" cy="888"/>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7362" name="Rectangle 18"/>
            <p:cNvSpPr>
              <a:spLocks noChangeArrowheads="1"/>
            </p:cNvSpPr>
            <p:nvPr/>
          </p:nvSpPr>
          <p:spPr bwMode="auto">
            <a:xfrm>
              <a:off x="3312" y="3144"/>
              <a:ext cx="824" cy="280"/>
            </a:xfrm>
            <a:prstGeom prst="rect">
              <a:avLst/>
            </a:prstGeom>
            <a:solidFill>
              <a:srgbClr val="FFFF99"/>
            </a:solidFill>
            <a:ln w="28575">
              <a:solidFill>
                <a:srgbClr val="FFCC00"/>
              </a:solidFill>
              <a:miter lim="800000"/>
              <a:headEnd/>
              <a:tailEnd/>
            </a:ln>
            <a:effectLst/>
          </p:spPr>
          <p:txBody>
            <a:bodyPr wrap="none" anchor="ctr"/>
            <a:lstStyle/>
            <a:p>
              <a:pPr algn="ctr" eaLnBrk="0" hangingPunct="0">
                <a:lnSpc>
                  <a:spcPct val="90000"/>
                </a:lnSpc>
                <a:spcBef>
                  <a:spcPct val="0"/>
                </a:spcBef>
                <a:buFontTx/>
                <a:buNone/>
              </a:pPr>
              <a:r>
                <a:rPr lang="zh-CN" altLang="en-US" sz="1800" dirty="0">
                  <a:solidFill>
                    <a:srgbClr val="0070C0"/>
                  </a:solidFill>
                </a:rPr>
                <a:t>需求文挡</a:t>
              </a:r>
            </a:p>
          </p:txBody>
        </p:sp>
        <p:sp>
          <p:nvSpPr>
            <p:cNvPr id="57363" name="Line 19"/>
            <p:cNvSpPr>
              <a:spLocks noChangeShapeType="1"/>
            </p:cNvSpPr>
            <p:nvPr/>
          </p:nvSpPr>
          <p:spPr bwMode="auto">
            <a:xfrm>
              <a:off x="3711" y="2239"/>
              <a:ext cx="0" cy="889"/>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7364" name="Line 20"/>
            <p:cNvSpPr>
              <a:spLocks noChangeShapeType="1"/>
            </p:cNvSpPr>
            <p:nvPr/>
          </p:nvSpPr>
          <p:spPr bwMode="auto">
            <a:xfrm>
              <a:off x="2048" y="1240"/>
              <a:ext cx="0" cy="248"/>
            </a:xfrm>
            <a:prstGeom prst="line">
              <a:avLst/>
            </a:prstGeom>
            <a:noFill/>
            <a:ln w="28575">
              <a:solidFill>
                <a:schemeClr val="tx1"/>
              </a:solidFill>
              <a:round/>
              <a:headEnd/>
              <a:tailEnd/>
            </a:ln>
            <a:effectLst/>
          </p:spPr>
          <p:txBody>
            <a:bodyPr wrap="none" anchor="ctr"/>
            <a:lstStyle/>
            <a:p>
              <a:endParaRPr lang="zh-CN" altLang="en-US"/>
            </a:p>
          </p:txBody>
        </p:sp>
        <p:sp>
          <p:nvSpPr>
            <p:cNvPr id="57365" name="Line 21"/>
            <p:cNvSpPr>
              <a:spLocks noChangeShapeType="1"/>
            </p:cNvSpPr>
            <p:nvPr/>
          </p:nvSpPr>
          <p:spPr bwMode="auto">
            <a:xfrm>
              <a:off x="2048" y="1488"/>
              <a:ext cx="264"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7366" name="Line 22"/>
            <p:cNvSpPr>
              <a:spLocks noChangeShapeType="1"/>
            </p:cNvSpPr>
            <p:nvPr/>
          </p:nvSpPr>
          <p:spPr bwMode="auto">
            <a:xfrm flipV="1">
              <a:off x="2712" y="1032"/>
              <a:ext cx="0" cy="280"/>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57367" name="Line 23"/>
            <p:cNvSpPr>
              <a:spLocks noChangeShapeType="1"/>
            </p:cNvSpPr>
            <p:nvPr/>
          </p:nvSpPr>
          <p:spPr bwMode="auto">
            <a:xfrm flipH="1">
              <a:off x="2272" y="1032"/>
              <a:ext cx="440"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7368" name="Line 24"/>
            <p:cNvSpPr>
              <a:spLocks noChangeShapeType="1"/>
            </p:cNvSpPr>
            <p:nvPr/>
          </p:nvSpPr>
          <p:spPr bwMode="auto">
            <a:xfrm>
              <a:off x="2936" y="1704"/>
              <a:ext cx="0" cy="368"/>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57369" name="Line 25"/>
            <p:cNvSpPr>
              <a:spLocks noChangeShapeType="1"/>
            </p:cNvSpPr>
            <p:nvPr/>
          </p:nvSpPr>
          <p:spPr bwMode="auto">
            <a:xfrm>
              <a:off x="2928" y="2072"/>
              <a:ext cx="344"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7370" name="Line 26"/>
            <p:cNvSpPr>
              <a:spLocks noChangeShapeType="1"/>
            </p:cNvSpPr>
            <p:nvPr/>
          </p:nvSpPr>
          <p:spPr bwMode="auto">
            <a:xfrm flipV="1">
              <a:off x="3688" y="1496"/>
              <a:ext cx="0" cy="368"/>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57371" name="Line 27"/>
            <p:cNvSpPr>
              <a:spLocks noChangeShapeType="1"/>
            </p:cNvSpPr>
            <p:nvPr/>
          </p:nvSpPr>
          <p:spPr bwMode="auto">
            <a:xfrm flipH="1">
              <a:off x="3136" y="1504"/>
              <a:ext cx="544"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7372" name="Line 28"/>
            <p:cNvSpPr>
              <a:spLocks noChangeShapeType="1"/>
            </p:cNvSpPr>
            <p:nvPr/>
          </p:nvSpPr>
          <p:spPr bwMode="auto">
            <a:xfrm>
              <a:off x="2720" y="2968"/>
              <a:ext cx="0" cy="272"/>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57373" name="Line 29"/>
            <p:cNvSpPr>
              <a:spLocks noChangeShapeType="1"/>
            </p:cNvSpPr>
            <p:nvPr/>
          </p:nvSpPr>
          <p:spPr bwMode="auto">
            <a:xfrm>
              <a:off x="2720" y="3240"/>
              <a:ext cx="576"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7374" name="Line 30"/>
            <p:cNvSpPr>
              <a:spLocks noChangeShapeType="1"/>
            </p:cNvSpPr>
            <p:nvPr/>
          </p:nvSpPr>
          <p:spPr bwMode="auto">
            <a:xfrm>
              <a:off x="1768" y="2200"/>
              <a:ext cx="0" cy="1144"/>
            </a:xfrm>
            <a:prstGeom prst="line">
              <a:avLst/>
            </a:prstGeom>
            <a:noFill/>
            <a:ln w="28575">
              <a:solidFill>
                <a:schemeClr val="tx1"/>
              </a:solidFill>
              <a:round/>
              <a:headEnd/>
              <a:tailEnd type="none" w="sm" len="med"/>
            </a:ln>
            <a:effectLst/>
          </p:spPr>
          <p:txBody>
            <a:bodyPr wrap="none" anchor="ctr"/>
            <a:lstStyle/>
            <a:p>
              <a:endParaRPr lang="zh-CN" altLang="en-US"/>
            </a:p>
          </p:txBody>
        </p:sp>
        <p:sp>
          <p:nvSpPr>
            <p:cNvPr id="57375" name="Line 31"/>
            <p:cNvSpPr>
              <a:spLocks noChangeShapeType="1"/>
            </p:cNvSpPr>
            <p:nvPr/>
          </p:nvSpPr>
          <p:spPr bwMode="auto">
            <a:xfrm>
              <a:off x="1760" y="3344"/>
              <a:ext cx="1528" cy="0"/>
            </a:xfrm>
            <a:prstGeom prst="line">
              <a:avLst/>
            </a:prstGeom>
            <a:noFill/>
            <a:ln w="28575">
              <a:solidFill>
                <a:schemeClr val="tx1"/>
              </a:solidFill>
              <a:round/>
              <a:headEnd/>
              <a:tailEnd type="triangle" w="sm" len="med"/>
            </a:ln>
            <a:effec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8313" y="260350"/>
            <a:ext cx="8229600" cy="1152525"/>
          </a:xfrm>
          <a:noFill/>
          <a:ln/>
          <a:effectLst>
            <a:outerShdw dist="35921" dir="2700000" algn="ctr" rotWithShape="0">
              <a:srgbClr val="000099"/>
            </a:outerShdw>
          </a:effectLst>
        </p:spPr>
        <p:txBody>
          <a:bodyPr/>
          <a:lstStyle/>
          <a:p>
            <a:r>
              <a:rPr lang="zh-CN" altLang="en-US">
                <a:effectLst>
                  <a:outerShdw blurRad="38100" dist="38100" dir="2700000" algn="tl">
                    <a:srgbClr val="000000"/>
                  </a:outerShdw>
                </a:effectLst>
              </a:rPr>
              <a:t>软件需求案例</a:t>
            </a:r>
          </a:p>
        </p:txBody>
      </p:sp>
      <p:sp>
        <p:nvSpPr>
          <p:cNvPr id="107523" name="Text Box 3"/>
          <p:cNvSpPr txBox="1">
            <a:spLocks noChangeArrowheads="1"/>
          </p:cNvSpPr>
          <p:nvPr/>
        </p:nvSpPr>
        <p:spPr bwMode="auto">
          <a:xfrm>
            <a:off x="684213" y="1412875"/>
            <a:ext cx="7997825" cy="4247317"/>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3600" dirty="0" smtClean="0">
                <a:latin typeface="楷体_GB2312" pitchFamily="49" charset="-122"/>
                <a:ea typeface="楷体_GB2312" pitchFamily="49" charset="-122"/>
              </a:rPr>
              <a:t>案    例</a:t>
            </a:r>
            <a:endParaRPr lang="zh-CN" altLang="en-US" sz="3600" dirty="0">
              <a:latin typeface="楷体_GB2312" pitchFamily="49" charset="-122"/>
              <a:ea typeface="楷体_GB2312" pitchFamily="49" charset="-122"/>
            </a:endParaRPr>
          </a:p>
          <a:p>
            <a:pPr algn="just" eaLnBrk="0" hangingPunct="0">
              <a:lnSpc>
                <a:spcPct val="130000"/>
              </a:lnSpc>
              <a:spcBef>
                <a:spcPct val="50000"/>
              </a:spcBef>
              <a:buFontTx/>
              <a:buNone/>
            </a:pPr>
            <a:r>
              <a:rPr lang="zh-CN" altLang="en-US" sz="3600" dirty="0">
                <a:latin typeface="楷体_GB2312" pitchFamily="49" charset="-122"/>
                <a:ea typeface="楷体_GB2312" pitchFamily="49" charset="-122"/>
              </a:rPr>
              <a:t>    分析、获取并列</a:t>
            </a:r>
            <a:r>
              <a:rPr lang="zh-CN" altLang="en-US" sz="3600" dirty="0" smtClean="0">
                <a:latin typeface="楷体_GB2312" pitchFamily="49" charset="-122"/>
                <a:ea typeface="楷体_GB2312" pitchFamily="49" charset="-122"/>
              </a:rPr>
              <a:t>出</a:t>
            </a:r>
            <a:r>
              <a:rPr lang="zh-CN" altLang="en-US" sz="3600" dirty="0" smtClean="0">
                <a:latin typeface="Times New Roman"/>
                <a:ea typeface="楷体_GB2312" pitchFamily="49" charset="-122"/>
              </a:rPr>
              <a:t>“</a:t>
            </a:r>
            <a:r>
              <a:rPr lang="zh-CN" altLang="en-US" sz="3600" dirty="0" smtClean="0">
                <a:latin typeface="楷体_GB2312" pitchFamily="49" charset="-122"/>
                <a:ea typeface="楷体_GB2312" pitchFamily="49" charset="-122"/>
              </a:rPr>
              <a:t>数字化医院</a:t>
            </a:r>
            <a:r>
              <a:rPr lang="zh-CN" altLang="en-US" sz="3600" dirty="0" smtClean="0">
                <a:latin typeface="Times New Roman"/>
                <a:ea typeface="楷体_GB2312" pitchFamily="49" charset="-122"/>
              </a:rPr>
              <a:t>”</a:t>
            </a:r>
            <a:r>
              <a:rPr lang="zh-CN" altLang="en-US" sz="3600" dirty="0">
                <a:latin typeface="楷体_GB2312" pitchFamily="49" charset="-122"/>
                <a:ea typeface="楷体_GB2312" pitchFamily="49" charset="-122"/>
              </a:rPr>
              <a:t>的子系统</a:t>
            </a:r>
            <a:r>
              <a:rPr lang="en-US" altLang="zh-CN" sz="3600" dirty="0" smtClean="0">
                <a:latin typeface="Times New Roman"/>
                <a:ea typeface="楷体_GB2312" pitchFamily="49" charset="-122"/>
              </a:rPr>
              <a:t>——</a:t>
            </a:r>
            <a:r>
              <a:rPr lang="zh-CN" altLang="en-US" sz="3600" dirty="0" smtClean="0">
                <a:solidFill>
                  <a:schemeClr val="tx2"/>
                </a:solidFill>
                <a:latin typeface="楷体_GB2312" pitchFamily="49" charset="-122"/>
                <a:ea typeface="楷体_GB2312" pitchFamily="49" charset="-122"/>
              </a:rPr>
              <a:t>医院病房监护系统</a:t>
            </a:r>
            <a:r>
              <a:rPr lang="zh-CN" altLang="en-US" sz="3600" dirty="0" smtClean="0">
                <a:latin typeface="楷体_GB2312" pitchFamily="49" charset="-122"/>
                <a:ea typeface="楷体_GB2312" pitchFamily="49" charset="-122"/>
              </a:rPr>
              <a:t>的</a:t>
            </a:r>
            <a:r>
              <a:rPr lang="zh-CN" altLang="en-US" sz="3600" dirty="0">
                <a:latin typeface="楷体_GB2312" pitchFamily="49" charset="-122"/>
                <a:ea typeface="楷体_GB2312" pitchFamily="49" charset="-122"/>
              </a:rPr>
              <a:t>用户需求、功能需求及非功能需求。</a:t>
            </a:r>
          </a:p>
          <a:p>
            <a:pPr algn="just" eaLnBrk="0" hangingPunct="0">
              <a:lnSpc>
                <a:spcPct val="130000"/>
              </a:lnSpc>
              <a:spcBef>
                <a:spcPct val="50000"/>
              </a:spcBef>
              <a:buFontTx/>
              <a:buNone/>
            </a:pPr>
            <a:endParaRPr lang="zh-CN" altLang="en-US" sz="36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288925" y="879502"/>
            <a:ext cx="4521200" cy="457200"/>
          </a:xfrm>
        </p:spPr>
        <p:txBody>
          <a:bodyPr/>
          <a:lstStyle/>
          <a:p>
            <a:pPr algn="l"/>
            <a:r>
              <a:rPr lang="zh-CN" altLang="en-US" sz="2600" dirty="0">
                <a:latin typeface="华文行楷" pitchFamily="2" charset="-122"/>
                <a:ea typeface="华文行楷" pitchFamily="2" charset="-122"/>
              </a:rPr>
              <a:t>例</a:t>
            </a:r>
            <a:r>
              <a:rPr lang="en-US" altLang="zh-CN" sz="2600" dirty="0">
                <a:latin typeface="华文行楷" pitchFamily="2" charset="-122"/>
                <a:ea typeface="华文行楷" pitchFamily="2" charset="-122"/>
              </a:rPr>
              <a:t>2</a:t>
            </a:r>
            <a:r>
              <a:rPr lang="zh-CN" altLang="en-US" sz="2600" dirty="0">
                <a:latin typeface="华文行楷" pitchFamily="2" charset="-122"/>
                <a:ea typeface="华文行楷" pitchFamily="2" charset="-122"/>
              </a:rPr>
              <a:t>：医院病房监护系统</a:t>
            </a:r>
          </a:p>
        </p:txBody>
      </p:sp>
      <p:sp>
        <p:nvSpPr>
          <p:cNvPr id="109571" name="Oval 3"/>
          <p:cNvSpPr>
            <a:spLocks noChangeArrowheads="1"/>
          </p:cNvSpPr>
          <p:nvPr/>
        </p:nvSpPr>
        <p:spPr bwMode="auto">
          <a:xfrm>
            <a:off x="381000" y="1501802"/>
            <a:ext cx="2438400" cy="1905000"/>
          </a:xfrm>
          <a:prstGeom prst="ellipse">
            <a:avLst/>
          </a:prstGeom>
          <a:solidFill>
            <a:schemeClr val="tx1"/>
          </a:solidFill>
          <a:ln w="38100">
            <a:solidFill>
              <a:srgbClr val="FFCC00"/>
            </a:solidFill>
            <a:round/>
            <a:headEnd/>
            <a:tailEnd/>
          </a:ln>
          <a:effectLst/>
        </p:spPr>
        <p:txBody>
          <a:bodyPr wrap="none" anchor="ctr"/>
          <a:lstStyle/>
          <a:p>
            <a:endParaRPr lang="zh-CN" altLang="en-US"/>
          </a:p>
        </p:txBody>
      </p:sp>
      <p:pic>
        <p:nvPicPr>
          <p:cNvPr id="109572" name="Picture 4" descr="病房"/>
          <p:cNvPicPr>
            <a:picLocks noChangeAspect="1" noChangeArrowheads="1"/>
          </p:cNvPicPr>
          <p:nvPr/>
        </p:nvPicPr>
        <p:blipFill>
          <a:blip r:embed="rId4" cstate="print"/>
          <a:srcRect/>
          <a:stretch>
            <a:fillRect/>
          </a:stretch>
        </p:blipFill>
        <p:spPr bwMode="auto">
          <a:xfrm>
            <a:off x="685800" y="2157440"/>
            <a:ext cx="1849438" cy="944562"/>
          </a:xfrm>
          <a:prstGeom prst="rect">
            <a:avLst/>
          </a:prstGeom>
          <a:noFill/>
        </p:spPr>
      </p:pic>
      <p:grpSp>
        <p:nvGrpSpPr>
          <p:cNvPr id="2" name="Group 5"/>
          <p:cNvGrpSpPr>
            <a:grpSpLocks/>
          </p:cNvGrpSpPr>
          <p:nvPr/>
        </p:nvGrpSpPr>
        <p:grpSpPr bwMode="auto">
          <a:xfrm>
            <a:off x="4953000" y="949352"/>
            <a:ext cx="3810000" cy="2514600"/>
            <a:chOff x="2256" y="576"/>
            <a:chExt cx="2400" cy="1584"/>
          </a:xfrm>
        </p:grpSpPr>
        <p:pic>
          <p:nvPicPr>
            <p:cNvPr id="109574" name="Picture 6" descr="中央监视"/>
            <p:cNvPicPr>
              <a:picLocks noChangeAspect="1" noChangeArrowheads="1"/>
            </p:cNvPicPr>
            <p:nvPr/>
          </p:nvPicPr>
          <p:blipFill>
            <a:blip r:embed="rId5" cstate="print"/>
            <a:srcRect/>
            <a:stretch>
              <a:fillRect/>
            </a:stretch>
          </p:blipFill>
          <p:spPr bwMode="auto">
            <a:xfrm>
              <a:off x="2256" y="576"/>
              <a:ext cx="2304" cy="1584"/>
            </a:xfrm>
            <a:prstGeom prst="rect">
              <a:avLst/>
            </a:prstGeom>
            <a:noFill/>
          </p:spPr>
        </p:pic>
        <p:sp>
          <p:nvSpPr>
            <p:cNvPr id="109575" name="Rectangle 7"/>
            <p:cNvSpPr>
              <a:spLocks noChangeArrowheads="1"/>
            </p:cNvSpPr>
            <p:nvPr/>
          </p:nvSpPr>
          <p:spPr bwMode="auto">
            <a:xfrm>
              <a:off x="4416" y="576"/>
              <a:ext cx="240" cy="96"/>
            </a:xfrm>
            <a:prstGeom prst="rect">
              <a:avLst/>
            </a:prstGeom>
            <a:solidFill>
              <a:srgbClr val="333333"/>
            </a:solidFill>
            <a:ln w="9525">
              <a:noFill/>
              <a:miter lim="800000"/>
              <a:headEnd/>
              <a:tailEnd/>
            </a:ln>
            <a:effectLst/>
          </p:spPr>
          <p:txBody>
            <a:bodyPr wrap="none" anchor="ctr"/>
            <a:lstStyle/>
            <a:p>
              <a:endParaRPr lang="zh-CN" altLang="en-US"/>
            </a:p>
          </p:txBody>
        </p:sp>
        <p:sp>
          <p:nvSpPr>
            <p:cNvPr id="109576" name="Line 8"/>
            <p:cNvSpPr>
              <a:spLocks noChangeShapeType="1"/>
            </p:cNvSpPr>
            <p:nvPr/>
          </p:nvSpPr>
          <p:spPr bwMode="auto">
            <a:xfrm flipV="1">
              <a:off x="4224" y="624"/>
              <a:ext cx="288" cy="144"/>
            </a:xfrm>
            <a:prstGeom prst="line">
              <a:avLst/>
            </a:prstGeom>
            <a:noFill/>
            <a:ln w="76200">
              <a:solidFill>
                <a:srgbClr val="333333"/>
              </a:solidFill>
              <a:round/>
              <a:headEnd/>
              <a:tailEnd/>
            </a:ln>
            <a:effectLst/>
          </p:spPr>
          <p:txBody>
            <a:bodyPr/>
            <a:lstStyle/>
            <a:p>
              <a:endParaRPr lang="zh-CN" altLang="en-US"/>
            </a:p>
          </p:txBody>
        </p:sp>
      </p:grpSp>
      <p:pic>
        <p:nvPicPr>
          <p:cNvPr id="109577" name="Picture 9" descr="蓝灯"/>
          <p:cNvPicPr>
            <a:picLocks noChangeAspect="1" noChangeArrowheads="1" noCrop="1"/>
          </p:cNvPicPr>
          <p:nvPr/>
        </p:nvPicPr>
        <p:blipFill>
          <a:blip r:embed="rId6" cstate="print"/>
          <a:srcRect/>
          <a:stretch>
            <a:fillRect/>
          </a:stretch>
        </p:blipFill>
        <p:spPr bwMode="auto">
          <a:xfrm>
            <a:off x="8534400" y="1101752"/>
            <a:ext cx="190500" cy="217488"/>
          </a:xfrm>
          <a:prstGeom prst="rect">
            <a:avLst/>
          </a:prstGeom>
          <a:noFill/>
        </p:spPr>
      </p:pic>
      <p:pic>
        <p:nvPicPr>
          <p:cNvPr id="109578" name="Picture 10" descr="蓝灯"/>
          <p:cNvPicPr>
            <a:picLocks noChangeAspect="1" noChangeArrowheads="1" noCrop="1"/>
          </p:cNvPicPr>
          <p:nvPr/>
        </p:nvPicPr>
        <p:blipFill>
          <a:blip r:embed="rId6" cstate="print"/>
          <a:srcRect/>
          <a:stretch>
            <a:fillRect/>
          </a:stretch>
        </p:blipFill>
        <p:spPr bwMode="auto">
          <a:xfrm>
            <a:off x="8534400" y="1311302"/>
            <a:ext cx="190500" cy="217488"/>
          </a:xfrm>
          <a:prstGeom prst="rect">
            <a:avLst/>
          </a:prstGeom>
          <a:noFill/>
        </p:spPr>
      </p:pic>
      <p:pic>
        <p:nvPicPr>
          <p:cNvPr id="109579" name="Picture 11" descr="蓝灯"/>
          <p:cNvPicPr>
            <a:picLocks noChangeAspect="1" noChangeArrowheads="1" noCrop="1"/>
          </p:cNvPicPr>
          <p:nvPr/>
        </p:nvPicPr>
        <p:blipFill>
          <a:blip r:embed="rId6" cstate="print"/>
          <a:srcRect/>
          <a:stretch>
            <a:fillRect/>
          </a:stretch>
        </p:blipFill>
        <p:spPr bwMode="auto">
          <a:xfrm>
            <a:off x="8534400" y="1520852"/>
            <a:ext cx="190500" cy="217488"/>
          </a:xfrm>
          <a:prstGeom prst="rect">
            <a:avLst/>
          </a:prstGeom>
          <a:noFill/>
        </p:spPr>
      </p:pic>
      <p:pic>
        <p:nvPicPr>
          <p:cNvPr id="109580" name="Picture 12" descr="蓝灯"/>
          <p:cNvPicPr>
            <a:picLocks noChangeAspect="1" noChangeArrowheads="1" noCrop="1"/>
          </p:cNvPicPr>
          <p:nvPr/>
        </p:nvPicPr>
        <p:blipFill>
          <a:blip r:embed="rId6" cstate="print"/>
          <a:srcRect/>
          <a:stretch>
            <a:fillRect/>
          </a:stretch>
        </p:blipFill>
        <p:spPr bwMode="auto">
          <a:xfrm>
            <a:off x="8534400" y="1730402"/>
            <a:ext cx="190500" cy="217488"/>
          </a:xfrm>
          <a:prstGeom prst="rect">
            <a:avLst/>
          </a:prstGeom>
          <a:noFill/>
        </p:spPr>
      </p:pic>
      <p:pic>
        <p:nvPicPr>
          <p:cNvPr id="109581" name="Picture 13" descr="蓝灯"/>
          <p:cNvPicPr>
            <a:picLocks noChangeAspect="1" noChangeArrowheads="1" noCrop="1"/>
          </p:cNvPicPr>
          <p:nvPr/>
        </p:nvPicPr>
        <p:blipFill>
          <a:blip r:embed="rId6" cstate="print"/>
          <a:srcRect/>
          <a:stretch>
            <a:fillRect/>
          </a:stretch>
        </p:blipFill>
        <p:spPr bwMode="auto">
          <a:xfrm>
            <a:off x="8534400" y="1932015"/>
            <a:ext cx="190500" cy="217487"/>
          </a:xfrm>
          <a:prstGeom prst="rect">
            <a:avLst/>
          </a:prstGeom>
          <a:noFill/>
        </p:spPr>
      </p:pic>
      <p:pic>
        <p:nvPicPr>
          <p:cNvPr id="109582" name="Picture 14" descr="蓝灯"/>
          <p:cNvPicPr>
            <a:picLocks noChangeAspect="1" noChangeArrowheads="1" noCrop="1"/>
          </p:cNvPicPr>
          <p:nvPr/>
        </p:nvPicPr>
        <p:blipFill>
          <a:blip r:embed="rId6" cstate="print"/>
          <a:srcRect/>
          <a:stretch>
            <a:fillRect/>
          </a:stretch>
        </p:blipFill>
        <p:spPr bwMode="auto">
          <a:xfrm>
            <a:off x="8534400" y="2149502"/>
            <a:ext cx="190500" cy="217488"/>
          </a:xfrm>
          <a:prstGeom prst="rect">
            <a:avLst/>
          </a:prstGeom>
          <a:noFill/>
        </p:spPr>
      </p:pic>
      <p:pic>
        <p:nvPicPr>
          <p:cNvPr id="109583" name="Picture 15" descr="蓝灯"/>
          <p:cNvPicPr>
            <a:picLocks noChangeAspect="1" noChangeArrowheads="1" noCrop="1"/>
          </p:cNvPicPr>
          <p:nvPr/>
        </p:nvPicPr>
        <p:blipFill>
          <a:blip r:embed="rId6" cstate="print"/>
          <a:srcRect/>
          <a:stretch>
            <a:fillRect/>
          </a:stretch>
        </p:blipFill>
        <p:spPr bwMode="auto">
          <a:xfrm>
            <a:off x="8534400" y="2340002"/>
            <a:ext cx="190500" cy="217488"/>
          </a:xfrm>
          <a:prstGeom prst="rect">
            <a:avLst/>
          </a:prstGeom>
          <a:noFill/>
        </p:spPr>
      </p:pic>
      <p:pic>
        <p:nvPicPr>
          <p:cNvPr id="109584" name="Picture 16" descr="蓝灯"/>
          <p:cNvPicPr>
            <a:picLocks noChangeAspect="1" noChangeArrowheads="1" noCrop="1"/>
          </p:cNvPicPr>
          <p:nvPr/>
        </p:nvPicPr>
        <p:blipFill>
          <a:blip r:embed="rId6" cstate="print"/>
          <a:srcRect/>
          <a:stretch>
            <a:fillRect/>
          </a:stretch>
        </p:blipFill>
        <p:spPr bwMode="auto">
          <a:xfrm>
            <a:off x="8534400" y="2557490"/>
            <a:ext cx="190500" cy="217487"/>
          </a:xfrm>
          <a:prstGeom prst="rect">
            <a:avLst/>
          </a:prstGeom>
          <a:noFill/>
        </p:spPr>
      </p:pic>
      <p:pic>
        <p:nvPicPr>
          <p:cNvPr id="109585" name="Picture 17" descr="蓝灯"/>
          <p:cNvPicPr>
            <a:picLocks noChangeAspect="1" noChangeArrowheads="1" noCrop="1"/>
          </p:cNvPicPr>
          <p:nvPr/>
        </p:nvPicPr>
        <p:blipFill>
          <a:blip r:embed="rId6" cstate="print"/>
          <a:srcRect/>
          <a:stretch>
            <a:fillRect/>
          </a:stretch>
        </p:blipFill>
        <p:spPr bwMode="auto">
          <a:xfrm>
            <a:off x="8534400" y="2767040"/>
            <a:ext cx="190500" cy="217487"/>
          </a:xfrm>
          <a:prstGeom prst="rect">
            <a:avLst/>
          </a:prstGeom>
          <a:noFill/>
        </p:spPr>
      </p:pic>
      <p:pic>
        <p:nvPicPr>
          <p:cNvPr id="109586" name="Picture 18" descr="蓝灯"/>
          <p:cNvPicPr>
            <a:picLocks noChangeAspect="1" noChangeArrowheads="1" noCrop="1"/>
          </p:cNvPicPr>
          <p:nvPr/>
        </p:nvPicPr>
        <p:blipFill>
          <a:blip r:embed="rId6" cstate="print"/>
          <a:srcRect/>
          <a:stretch>
            <a:fillRect/>
          </a:stretch>
        </p:blipFill>
        <p:spPr bwMode="auto">
          <a:xfrm>
            <a:off x="8534400" y="2976590"/>
            <a:ext cx="190500" cy="217487"/>
          </a:xfrm>
          <a:prstGeom prst="rect">
            <a:avLst/>
          </a:prstGeom>
          <a:noFill/>
        </p:spPr>
      </p:pic>
      <p:pic>
        <p:nvPicPr>
          <p:cNvPr id="109587" name="Picture 19" descr="蓝灯"/>
          <p:cNvPicPr>
            <a:picLocks noChangeAspect="1" noChangeArrowheads="1" noCrop="1"/>
          </p:cNvPicPr>
          <p:nvPr/>
        </p:nvPicPr>
        <p:blipFill>
          <a:blip r:embed="rId6" cstate="print"/>
          <a:srcRect/>
          <a:stretch>
            <a:fillRect/>
          </a:stretch>
        </p:blipFill>
        <p:spPr bwMode="auto">
          <a:xfrm>
            <a:off x="8534400" y="3170265"/>
            <a:ext cx="190500" cy="217487"/>
          </a:xfrm>
          <a:prstGeom prst="rect">
            <a:avLst/>
          </a:prstGeom>
          <a:noFill/>
        </p:spPr>
      </p:pic>
      <p:pic>
        <p:nvPicPr>
          <p:cNvPr id="109588" name="Picture 20" descr="BD05030_"/>
          <p:cNvPicPr>
            <a:picLocks noChangeAspect="1" noChangeArrowheads="1"/>
          </p:cNvPicPr>
          <p:nvPr/>
        </p:nvPicPr>
        <p:blipFill>
          <a:blip r:embed="rId7" cstate="print"/>
          <a:srcRect/>
          <a:stretch>
            <a:fillRect/>
          </a:stretch>
        </p:blipFill>
        <p:spPr bwMode="auto">
          <a:xfrm>
            <a:off x="5638800" y="1025552"/>
            <a:ext cx="457200" cy="457200"/>
          </a:xfrm>
          <a:prstGeom prst="rect">
            <a:avLst/>
          </a:prstGeom>
          <a:noFill/>
        </p:spPr>
      </p:pic>
      <p:pic>
        <p:nvPicPr>
          <p:cNvPr id="109589" name="Picture 21" descr="未命名"/>
          <p:cNvPicPr>
            <a:picLocks noChangeAspect="1" noChangeArrowheads="1"/>
          </p:cNvPicPr>
          <p:nvPr/>
        </p:nvPicPr>
        <p:blipFill>
          <a:blip r:embed="rId8" cstate="print"/>
          <a:srcRect/>
          <a:stretch>
            <a:fillRect/>
          </a:stretch>
        </p:blipFill>
        <p:spPr bwMode="auto">
          <a:xfrm>
            <a:off x="4953000" y="1006502"/>
            <a:ext cx="1143000" cy="876300"/>
          </a:xfrm>
          <a:prstGeom prst="rect">
            <a:avLst/>
          </a:prstGeom>
          <a:noFill/>
        </p:spPr>
      </p:pic>
      <p:pic>
        <p:nvPicPr>
          <p:cNvPr id="109590" name="Picture 22" descr="红灯"/>
          <p:cNvPicPr>
            <a:picLocks noChangeAspect="1" noChangeArrowheads="1" noCrop="1"/>
          </p:cNvPicPr>
          <p:nvPr/>
        </p:nvPicPr>
        <p:blipFill>
          <a:blip r:embed="rId9" cstate="print"/>
          <a:srcRect/>
          <a:stretch>
            <a:fillRect/>
          </a:stretch>
        </p:blipFill>
        <p:spPr bwMode="auto">
          <a:xfrm flipV="1">
            <a:off x="8543925" y="2340002"/>
            <a:ext cx="152400" cy="228600"/>
          </a:xfrm>
          <a:prstGeom prst="rect">
            <a:avLst/>
          </a:prstGeom>
          <a:noFill/>
        </p:spPr>
      </p:pic>
      <p:sp>
        <p:nvSpPr>
          <p:cNvPr id="109591" name="Rectangle 23"/>
          <p:cNvSpPr>
            <a:spLocks noChangeArrowheads="1"/>
          </p:cNvSpPr>
          <p:nvPr/>
        </p:nvSpPr>
        <p:spPr bwMode="auto">
          <a:xfrm>
            <a:off x="3505200" y="4987952"/>
            <a:ext cx="914400" cy="914400"/>
          </a:xfrm>
          <a:prstGeom prst="rect">
            <a:avLst/>
          </a:prstGeom>
          <a:noFill/>
          <a:ln w="9525">
            <a:noFill/>
            <a:miter lim="800000"/>
            <a:headEnd/>
            <a:tailEnd/>
          </a:ln>
          <a:effectLst/>
        </p:spPr>
        <p:txBody>
          <a:bodyPr wrap="none" anchor="ctr"/>
          <a:lstStyle/>
          <a:p>
            <a:endParaRPr lang="zh-CN" altLang="en-US"/>
          </a:p>
        </p:txBody>
      </p:sp>
      <p:sp>
        <p:nvSpPr>
          <p:cNvPr id="109592" name="Rectangle 24"/>
          <p:cNvSpPr>
            <a:spLocks noChangeArrowheads="1"/>
          </p:cNvSpPr>
          <p:nvPr/>
        </p:nvSpPr>
        <p:spPr bwMode="auto">
          <a:xfrm>
            <a:off x="4953000" y="949352"/>
            <a:ext cx="3810000" cy="2514600"/>
          </a:xfrm>
          <a:prstGeom prst="rect">
            <a:avLst/>
          </a:prstGeom>
          <a:noFill/>
          <a:ln w="38100">
            <a:solidFill>
              <a:srgbClr val="333333"/>
            </a:solidFill>
            <a:miter lim="800000"/>
            <a:headEnd/>
            <a:tailEnd/>
          </a:ln>
          <a:effectLst/>
        </p:spPr>
        <p:txBody>
          <a:bodyPr wrap="none" anchor="ctr"/>
          <a:lstStyle/>
          <a:p>
            <a:endParaRPr lang="zh-CN" altLang="en-US"/>
          </a:p>
        </p:txBody>
      </p:sp>
      <p:sp>
        <p:nvSpPr>
          <p:cNvPr id="109593" name="Line 25"/>
          <p:cNvSpPr>
            <a:spLocks noChangeShapeType="1"/>
          </p:cNvSpPr>
          <p:nvPr/>
        </p:nvSpPr>
        <p:spPr bwMode="auto">
          <a:xfrm>
            <a:off x="2743200" y="2397152"/>
            <a:ext cx="2209800" cy="0"/>
          </a:xfrm>
          <a:prstGeom prst="line">
            <a:avLst/>
          </a:prstGeom>
          <a:noFill/>
          <a:ln w="76200">
            <a:solidFill>
              <a:srgbClr val="FFFFCC"/>
            </a:solidFill>
            <a:round/>
            <a:headEnd/>
            <a:tailEnd type="triangle" w="med" len="med"/>
          </a:ln>
          <a:effectLst/>
        </p:spPr>
        <p:txBody>
          <a:bodyPr/>
          <a:lstStyle/>
          <a:p>
            <a:endParaRPr lang="zh-CN" altLang="en-US"/>
          </a:p>
        </p:txBody>
      </p:sp>
      <p:grpSp>
        <p:nvGrpSpPr>
          <p:cNvPr id="3" name="Group 26"/>
          <p:cNvGrpSpPr>
            <a:grpSpLocks/>
          </p:cNvGrpSpPr>
          <p:nvPr/>
        </p:nvGrpSpPr>
        <p:grpSpPr bwMode="auto">
          <a:xfrm>
            <a:off x="6553200" y="4186265"/>
            <a:ext cx="2057400" cy="2173287"/>
            <a:chOff x="720" y="1872"/>
            <a:chExt cx="1296" cy="1369"/>
          </a:xfrm>
        </p:grpSpPr>
        <p:pic>
          <p:nvPicPr>
            <p:cNvPr id="109595" name="Picture 27" descr="BS00570_"/>
            <p:cNvPicPr>
              <a:picLocks noChangeAspect="1" noChangeArrowheads="1"/>
            </p:cNvPicPr>
            <p:nvPr/>
          </p:nvPicPr>
          <p:blipFill>
            <a:blip r:embed="rId10" cstate="print"/>
            <a:srcRect/>
            <a:stretch>
              <a:fillRect/>
            </a:stretch>
          </p:blipFill>
          <p:spPr bwMode="auto">
            <a:xfrm>
              <a:off x="1200" y="2016"/>
              <a:ext cx="816" cy="1225"/>
            </a:xfrm>
            <a:prstGeom prst="rect">
              <a:avLst/>
            </a:prstGeom>
            <a:noFill/>
          </p:spPr>
        </p:pic>
        <p:pic>
          <p:nvPicPr>
            <p:cNvPr id="109596" name="Picture 28" descr="AG00029_"/>
            <p:cNvPicPr>
              <a:picLocks noChangeAspect="1" noChangeArrowheads="1" noCrop="1"/>
            </p:cNvPicPr>
            <p:nvPr/>
          </p:nvPicPr>
          <p:blipFill>
            <a:blip r:embed="rId11" cstate="print"/>
            <a:srcRect/>
            <a:stretch>
              <a:fillRect/>
            </a:stretch>
          </p:blipFill>
          <p:spPr bwMode="auto">
            <a:xfrm>
              <a:off x="720" y="1872"/>
              <a:ext cx="1080" cy="857"/>
            </a:xfrm>
            <a:prstGeom prst="rect">
              <a:avLst/>
            </a:prstGeom>
            <a:noFill/>
          </p:spPr>
        </p:pic>
      </p:grpSp>
      <p:pic>
        <p:nvPicPr>
          <p:cNvPr id="109597" name="Picture 29" descr="AG00564_"/>
          <p:cNvPicPr>
            <a:picLocks noChangeAspect="1" noChangeArrowheads="1" noCrop="1"/>
          </p:cNvPicPr>
          <p:nvPr/>
        </p:nvPicPr>
        <p:blipFill>
          <a:blip r:embed="rId12" cstate="print"/>
          <a:srcRect/>
          <a:stretch>
            <a:fillRect/>
          </a:stretch>
        </p:blipFill>
        <p:spPr bwMode="auto">
          <a:xfrm>
            <a:off x="4953000" y="963640"/>
            <a:ext cx="1089025" cy="754062"/>
          </a:xfrm>
          <a:prstGeom prst="rect">
            <a:avLst/>
          </a:prstGeom>
          <a:noFill/>
        </p:spPr>
      </p:pic>
      <p:sp>
        <p:nvSpPr>
          <p:cNvPr id="109598" name="Line 30"/>
          <p:cNvSpPr>
            <a:spLocks noChangeShapeType="1"/>
          </p:cNvSpPr>
          <p:nvPr/>
        </p:nvSpPr>
        <p:spPr bwMode="auto">
          <a:xfrm>
            <a:off x="7086600" y="3463952"/>
            <a:ext cx="0" cy="533400"/>
          </a:xfrm>
          <a:prstGeom prst="line">
            <a:avLst/>
          </a:prstGeom>
          <a:noFill/>
          <a:ln w="76200">
            <a:solidFill>
              <a:srgbClr val="FFFFCC"/>
            </a:solidFill>
            <a:round/>
            <a:headEnd/>
            <a:tailEnd type="triangle" w="med" len="med"/>
          </a:ln>
          <a:effectLst/>
        </p:spPr>
        <p:txBody>
          <a:bodyPr/>
          <a:lstStyle/>
          <a:p>
            <a:endParaRPr lang="zh-CN" altLang="en-US"/>
          </a:p>
        </p:txBody>
      </p:sp>
      <p:sp>
        <p:nvSpPr>
          <p:cNvPr id="109599" name="Line 31"/>
          <p:cNvSpPr>
            <a:spLocks noChangeShapeType="1"/>
          </p:cNvSpPr>
          <p:nvPr/>
        </p:nvSpPr>
        <p:spPr bwMode="auto">
          <a:xfrm>
            <a:off x="2819400" y="2397152"/>
            <a:ext cx="2133600" cy="0"/>
          </a:xfrm>
          <a:prstGeom prst="line">
            <a:avLst/>
          </a:prstGeom>
          <a:noFill/>
          <a:ln w="76200">
            <a:solidFill>
              <a:srgbClr val="FF0066"/>
            </a:solidFill>
            <a:round/>
            <a:headEnd/>
            <a:tailEnd type="triangle" w="med" len="med"/>
          </a:ln>
          <a:effectLst/>
        </p:spPr>
        <p:txBody>
          <a:bodyPr/>
          <a:lstStyle/>
          <a:p>
            <a:endParaRPr lang="zh-CN" altLang="en-US"/>
          </a:p>
        </p:txBody>
      </p:sp>
      <p:sp>
        <p:nvSpPr>
          <p:cNvPr id="109600" name="Line 32"/>
          <p:cNvSpPr>
            <a:spLocks noChangeShapeType="1"/>
          </p:cNvSpPr>
          <p:nvPr/>
        </p:nvSpPr>
        <p:spPr bwMode="auto">
          <a:xfrm>
            <a:off x="7086600" y="3463952"/>
            <a:ext cx="0" cy="533400"/>
          </a:xfrm>
          <a:prstGeom prst="line">
            <a:avLst/>
          </a:prstGeom>
          <a:noFill/>
          <a:ln w="76200">
            <a:solidFill>
              <a:srgbClr val="FF0066"/>
            </a:solidFill>
            <a:round/>
            <a:headEnd/>
            <a:tailEnd type="triangle" w="med" len="med"/>
          </a:ln>
          <a:effectLst/>
        </p:spPr>
        <p:txBody>
          <a:bodyPr/>
          <a:lstStyle/>
          <a:p>
            <a:endParaRPr lang="zh-CN" altLang="en-US"/>
          </a:p>
        </p:txBody>
      </p:sp>
      <p:pic>
        <p:nvPicPr>
          <p:cNvPr id="109601" name="Picture 33" descr="BD05030_"/>
          <p:cNvPicPr>
            <a:picLocks noChangeAspect="1" noChangeArrowheads="1"/>
          </p:cNvPicPr>
          <p:nvPr/>
        </p:nvPicPr>
        <p:blipFill>
          <a:blip r:embed="rId7" cstate="print"/>
          <a:srcRect/>
          <a:stretch>
            <a:fillRect/>
          </a:stretch>
        </p:blipFill>
        <p:spPr bwMode="auto">
          <a:xfrm>
            <a:off x="5638800" y="1101752"/>
            <a:ext cx="457200" cy="457200"/>
          </a:xfrm>
          <a:prstGeom prst="rect">
            <a:avLst/>
          </a:prstGeom>
          <a:noFill/>
        </p:spPr>
      </p:pic>
      <p:pic>
        <p:nvPicPr>
          <p:cNvPr id="109602" name="Picture 34" descr="AG00154_"/>
          <p:cNvPicPr>
            <a:picLocks noChangeAspect="1" noChangeArrowheads="1" noCrop="1"/>
          </p:cNvPicPr>
          <p:nvPr/>
        </p:nvPicPr>
        <p:blipFill>
          <a:blip r:embed="rId13" cstate="print"/>
          <a:srcRect/>
          <a:stretch>
            <a:fillRect/>
          </a:stretch>
        </p:blipFill>
        <p:spPr bwMode="auto">
          <a:xfrm>
            <a:off x="1447800" y="1654202"/>
            <a:ext cx="914400" cy="838200"/>
          </a:xfrm>
          <a:prstGeom prst="rect">
            <a:avLst/>
          </a:prstGeom>
          <a:noFill/>
        </p:spPr>
      </p:pic>
      <p:sp>
        <p:nvSpPr>
          <p:cNvPr id="109603" name="Line 35"/>
          <p:cNvSpPr>
            <a:spLocks noChangeShapeType="1"/>
          </p:cNvSpPr>
          <p:nvPr/>
        </p:nvSpPr>
        <p:spPr bwMode="auto">
          <a:xfrm flipH="1">
            <a:off x="4876800" y="3387752"/>
            <a:ext cx="1219200" cy="533400"/>
          </a:xfrm>
          <a:prstGeom prst="line">
            <a:avLst/>
          </a:prstGeom>
          <a:noFill/>
          <a:ln w="76200">
            <a:solidFill>
              <a:srgbClr val="FF0066"/>
            </a:solidFill>
            <a:round/>
            <a:headEnd/>
            <a:tailEnd type="triangle" w="med" len="med"/>
          </a:ln>
          <a:effectLst/>
        </p:spPr>
        <p:txBody>
          <a:bodyPr/>
          <a:lstStyle/>
          <a:p>
            <a:endParaRPr lang="zh-CN" altLang="en-US"/>
          </a:p>
        </p:txBody>
      </p:sp>
      <p:grpSp>
        <p:nvGrpSpPr>
          <p:cNvPr id="4" name="Group 36"/>
          <p:cNvGrpSpPr>
            <a:grpSpLocks/>
          </p:cNvGrpSpPr>
          <p:nvPr/>
        </p:nvGrpSpPr>
        <p:grpSpPr bwMode="auto">
          <a:xfrm>
            <a:off x="533400" y="3387752"/>
            <a:ext cx="4419600" cy="1600200"/>
            <a:chOff x="336" y="1776"/>
            <a:chExt cx="2784" cy="1008"/>
          </a:xfrm>
        </p:grpSpPr>
        <p:sp>
          <p:nvSpPr>
            <p:cNvPr id="109605" name="Oval 37"/>
            <p:cNvSpPr>
              <a:spLocks noChangeArrowheads="1"/>
            </p:cNvSpPr>
            <p:nvPr/>
          </p:nvSpPr>
          <p:spPr bwMode="auto">
            <a:xfrm>
              <a:off x="1248" y="1776"/>
              <a:ext cx="1872" cy="1008"/>
            </a:xfrm>
            <a:prstGeom prst="ellipse">
              <a:avLst/>
            </a:prstGeom>
            <a:noFill/>
            <a:ln w="57150">
              <a:solidFill>
                <a:srgbClr val="FFCC00"/>
              </a:solidFill>
              <a:round/>
              <a:headEnd/>
              <a:tailEnd/>
            </a:ln>
            <a:effectLst/>
          </p:spPr>
          <p:txBody>
            <a:bodyPr wrap="none" anchor="ctr"/>
            <a:lstStyle/>
            <a:p>
              <a:endParaRPr lang="zh-CN" altLang="en-US"/>
            </a:p>
          </p:txBody>
        </p:sp>
        <p:sp>
          <p:nvSpPr>
            <p:cNvPr id="109606" name="Text Box 38"/>
            <p:cNvSpPr txBox="1">
              <a:spLocks noChangeArrowheads="1"/>
            </p:cNvSpPr>
            <p:nvPr/>
          </p:nvSpPr>
          <p:spPr bwMode="auto">
            <a:xfrm>
              <a:off x="336" y="2208"/>
              <a:ext cx="1104" cy="405"/>
            </a:xfrm>
            <a:prstGeom prst="rect">
              <a:avLst/>
            </a:prstGeom>
            <a:noFill/>
            <a:ln w="9525">
              <a:noFill/>
              <a:miter lim="800000"/>
              <a:headEnd/>
              <a:tailEnd/>
            </a:ln>
            <a:effectLst/>
          </p:spPr>
          <p:txBody>
            <a:bodyPr>
              <a:spAutoFit/>
            </a:bodyPr>
            <a:lstStyle/>
            <a:p>
              <a:pPr algn="ctr" eaLnBrk="0" hangingPunct="0">
                <a:lnSpc>
                  <a:spcPct val="90000"/>
                </a:lnSpc>
                <a:buFontTx/>
                <a:buNone/>
              </a:pPr>
              <a:r>
                <a:rPr lang="zh-CN" altLang="en-US" sz="1800"/>
                <a:t>产生</a:t>
              </a:r>
            </a:p>
            <a:p>
              <a:pPr algn="ctr" eaLnBrk="0" hangingPunct="0">
                <a:lnSpc>
                  <a:spcPct val="90000"/>
                </a:lnSpc>
                <a:buFontTx/>
                <a:buNone/>
              </a:pPr>
              <a:r>
                <a:rPr lang="zh-CN" altLang="en-US" sz="1800"/>
                <a:t>病情报告</a:t>
              </a:r>
            </a:p>
          </p:txBody>
        </p:sp>
      </p:grpSp>
      <p:sp>
        <p:nvSpPr>
          <p:cNvPr id="109607" name="Oval 39"/>
          <p:cNvSpPr>
            <a:spLocks noChangeArrowheads="1"/>
          </p:cNvSpPr>
          <p:nvPr/>
        </p:nvSpPr>
        <p:spPr bwMode="auto">
          <a:xfrm>
            <a:off x="1981200" y="2397152"/>
            <a:ext cx="133350" cy="76200"/>
          </a:xfrm>
          <a:prstGeom prst="ellipse">
            <a:avLst/>
          </a:prstGeom>
          <a:solidFill>
            <a:schemeClr val="bg1"/>
          </a:solidFill>
          <a:ln w="76200">
            <a:solidFill>
              <a:srgbClr val="000000"/>
            </a:solidFill>
            <a:round/>
            <a:headEnd/>
            <a:tailEnd/>
          </a:ln>
          <a:effectLst/>
        </p:spPr>
        <p:txBody>
          <a:bodyPr wrap="none" anchor="ctr"/>
          <a:lstStyle/>
          <a:p>
            <a:endParaRPr lang="zh-CN" altLang="en-US"/>
          </a:p>
        </p:txBody>
      </p:sp>
      <p:sp>
        <p:nvSpPr>
          <p:cNvPr id="109608" name="Text Box 40"/>
          <p:cNvSpPr txBox="1">
            <a:spLocks noChangeArrowheads="1"/>
          </p:cNvSpPr>
          <p:nvPr/>
        </p:nvSpPr>
        <p:spPr bwMode="auto">
          <a:xfrm>
            <a:off x="2613025" y="1562127"/>
            <a:ext cx="1143000" cy="449263"/>
          </a:xfrm>
          <a:prstGeom prst="rect">
            <a:avLst/>
          </a:prstGeom>
          <a:noFill/>
          <a:ln w="9525">
            <a:noFill/>
            <a:miter lim="800000"/>
            <a:headEnd/>
            <a:tailEnd/>
          </a:ln>
          <a:effectLst/>
        </p:spPr>
        <p:txBody>
          <a:bodyPr>
            <a:spAutoFit/>
          </a:bodyPr>
          <a:lstStyle/>
          <a:p>
            <a:pPr algn="ctr" eaLnBrk="0" hangingPunct="0">
              <a:lnSpc>
                <a:spcPct val="130000"/>
              </a:lnSpc>
              <a:spcBef>
                <a:spcPct val="50000"/>
              </a:spcBef>
              <a:buFontTx/>
              <a:buNone/>
            </a:pPr>
            <a:r>
              <a:rPr lang="zh-CN" altLang="en-US" sz="1800" dirty="0"/>
              <a:t>监视病情</a:t>
            </a:r>
          </a:p>
        </p:txBody>
      </p:sp>
      <p:sp>
        <p:nvSpPr>
          <p:cNvPr id="109609" name="Text Box 41"/>
          <p:cNvSpPr txBox="1">
            <a:spLocks noChangeArrowheads="1"/>
          </p:cNvSpPr>
          <p:nvPr/>
        </p:nvSpPr>
        <p:spPr bwMode="auto">
          <a:xfrm>
            <a:off x="6629400" y="6435752"/>
            <a:ext cx="1600200" cy="366713"/>
          </a:xfrm>
          <a:prstGeom prst="rect">
            <a:avLst/>
          </a:prstGeom>
          <a:noFill/>
          <a:ln w="9525">
            <a:noFill/>
            <a:miter lim="800000"/>
            <a:headEnd/>
            <a:tailEnd/>
          </a:ln>
          <a:effectLst/>
        </p:spPr>
        <p:txBody>
          <a:bodyPr>
            <a:spAutoFit/>
          </a:bodyPr>
          <a:lstStyle/>
          <a:p>
            <a:pPr algn="ctr" eaLnBrk="0" hangingPunct="0">
              <a:spcBef>
                <a:spcPct val="10000"/>
              </a:spcBef>
              <a:buFontTx/>
              <a:buNone/>
            </a:pPr>
            <a:r>
              <a:rPr lang="zh-CN" altLang="en-US" sz="1800"/>
              <a:t>更新病历</a:t>
            </a:r>
          </a:p>
        </p:txBody>
      </p:sp>
      <p:graphicFrame>
        <p:nvGraphicFramePr>
          <p:cNvPr id="109610" name="Object 42"/>
          <p:cNvGraphicFramePr>
            <a:graphicFrameLocks noChangeAspect="1"/>
          </p:cNvGraphicFramePr>
          <p:nvPr/>
        </p:nvGraphicFramePr>
        <p:xfrm>
          <a:off x="3429000" y="3387752"/>
          <a:ext cx="1143000" cy="1066800"/>
        </p:xfrm>
        <a:graphic>
          <a:graphicData uri="http://schemas.openxmlformats.org/presentationml/2006/ole">
            <p:oleObj spid="_x0000_s2051" name="Clip" r:id="rId14" imgW="1260043" imgH="1137514" progId="">
              <p:embed/>
            </p:oleObj>
          </a:graphicData>
        </a:graphic>
      </p:graphicFrame>
      <p:pic>
        <p:nvPicPr>
          <p:cNvPr id="109611" name="Picture 43" descr="红灯"/>
          <p:cNvPicPr>
            <a:picLocks noChangeAspect="1" noChangeArrowheads="1" noCrop="1"/>
          </p:cNvPicPr>
          <p:nvPr/>
        </p:nvPicPr>
        <p:blipFill>
          <a:blip r:embed="rId9" cstate="print"/>
          <a:srcRect/>
          <a:stretch>
            <a:fillRect/>
          </a:stretch>
        </p:blipFill>
        <p:spPr bwMode="auto">
          <a:xfrm flipV="1">
            <a:off x="8502650" y="2320952"/>
            <a:ext cx="203200" cy="304800"/>
          </a:xfrm>
          <a:prstGeom prst="rect">
            <a:avLst/>
          </a:prstGeom>
          <a:noFill/>
        </p:spPr>
      </p:pic>
      <p:grpSp>
        <p:nvGrpSpPr>
          <p:cNvPr id="5" name="Group 44"/>
          <p:cNvGrpSpPr>
            <a:grpSpLocks/>
          </p:cNvGrpSpPr>
          <p:nvPr/>
        </p:nvGrpSpPr>
        <p:grpSpPr bwMode="auto">
          <a:xfrm>
            <a:off x="5943600" y="4033865"/>
            <a:ext cx="2647950" cy="2286000"/>
            <a:chOff x="3888" y="2160"/>
            <a:chExt cx="1644" cy="1440"/>
          </a:xfrm>
        </p:grpSpPr>
        <p:grpSp>
          <p:nvGrpSpPr>
            <p:cNvPr id="6" name="Group 45"/>
            <p:cNvGrpSpPr>
              <a:grpSpLocks/>
            </p:cNvGrpSpPr>
            <p:nvPr/>
          </p:nvGrpSpPr>
          <p:grpSpPr bwMode="auto">
            <a:xfrm>
              <a:off x="3936" y="2832"/>
              <a:ext cx="588" cy="768"/>
              <a:chOff x="2196" y="2196"/>
              <a:chExt cx="588" cy="732"/>
            </a:xfrm>
          </p:grpSpPr>
          <p:sp>
            <p:nvSpPr>
              <p:cNvPr id="109614" name="AutoShape 46"/>
              <p:cNvSpPr>
                <a:spLocks noChangeArrowheads="1"/>
              </p:cNvSpPr>
              <p:nvPr/>
            </p:nvSpPr>
            <p:spPr bwMode="auto">
              <a:xfrm>
                <a:off x="2196" y="2196"/>
                <a:ext cx="588" cy="732"/>
              </a:xfrm>
              <a:prstGeom prst="flowChartMagneticDisk">
                <a:avLst/>
              </a:prstGeom>
              <a:gradFill rotWithShape="0">
                <a:gsLst>
                  <a:gs pos="0">
                    <a:srgbClr val="FFFFFF">
                      <a:gamma/>
                      <a:shade val="46275"/>
                      <a:invGamma/>
                    </a:srgbClr>
                  </a:gs>
                  <a:gs pos="50000">
                    <a:srgbClr val="FFFFFF"/>
                  </a:gs>
                  <a:gs pos="100000">
                    <a:srgbClr val="FFFFFF">
                      <a:gamma/>
                      <a:shade val="46275"/>
                      <a:invGamma/>
                    </a:srgbClr>
                  </a:gs>
                </a:gsLst>
                <a:lin ang="0" scaled="1"/>
              </a:gradFill>
              <a:ln w="9525">
                <a:solidFill>
                  <a:schemeClr val="bg2"/>
                </a:solidFill>
                <a:round/>
                <a:headEnd/>
                <a:tailEnd/>
              </a:ln>
              <a:effectLst/>
            </p:spPr>
            <p:txBody>
              <a:bodyPr wrap="none" anchor="ctr"/>
              <a:lstStyle/>
              <a:p>
                <a:endParaRPr lang="zh-CN" altLang="en-US"/>
              </a:p>
            </p:txBody>
          </p:sp>
          <p:sp>
            <p:nvSpPr>
              <p:cNvPr id="109615" name="Oval 47"/>
              <p:cNvSpPr>
                <a:spLocks noChangeArrowheads="1"/>
              </p:cNvSpPr>
              <p:nvPr/>
            </p:nvSpPr>
            <p:spPr bwMode="auto">
              <a:xfrm>
                <a:off x="2208" y="2212"/>
                <a:ext cx="576" cy="188"/>
              </a:xfrm>
              <a:prstGeom prst="ellipse">
                <a:avLst/>
              </a:prstGeom>
              <a:solidFill>
                <a:srgbClr val="DDDDDD"/>
              </a:solidFill>
              <a:ln w="19050">
                <a:noFill/>
                <a:round/>
                <a:headEnd/>
                <a:tailEnd/>
              </a:ln>
              <a:effectLst/>
            </p:spPr>
            <p:txBody>
              <a:bodyPr wrap="none" anchor="ctr"/>
              <a:lstStyle/>
              <a:p>
                <a:endParaRPr lang="zh-CN" altLang="en-US"/>
              </a:p>
            </p:txBody>
          </p:sp>
        </p:grpSp>
        <p:sp>
          <p:nvSpPr>
            <p:cNvPr id="109616" name="AutoShape 48" descr="栎木"/>
            <p:cNvSpPr>
              <a:spLocks noChangeArrowheads="1"/>
            </p:cNvSpPr>
            <p:nvPr/>
          </p:nvSpPr>
          <p:spPr bwMode="auto">
            <a:xfrm>
              <a:off x="4284" y="2964"/>
              <a:ext cx="1164" cy="636"/>
            </a:xfrm>
            <a:prstGeom prst="cube">
              <a:avLst>
                <a:gd name="adj" fmla="val 21153"/>
              </a:avLst>
            </a:prstGeom>
            <a:blipFill dpi="0" rotWithShape="0">
              <a:blip r:embed="rId15" cstate="print"/>
              <a:srcRect/>
              <a:tile tx="0" ty="0" sx="100000" sy="100000" flip="none" algn="tl"/>
            </a:blipFill>
            <a:ln w="9525">
              <a:solidFill>
                <a:srgbClr val="663300"/>
              </a:solidFill>
              <a:miter lim="800000"/>
              <a:headEnd/>
              <a:tailEnd/>
            </a:ln>
            <a:effectLst/>
          </p:spPr>
          <p:txBody>
            <a:bodyPr wrap="none" anchor="ctr"/>
            <a:lstStyle/>
            <a:p>
              <a:endParaRPr lang="zh-CN" altLang="en-US"/>
            </a:p>
          </p:txBody>
        </p:sp>
        <p:sp>
          <p:nvSpPr>
            <p:cNvPr id="109617" name="Rectangle 49"/>
            <p:cNvSpPr>
              <a:spLocks noChangeArrowheads="1"/>
            </p:cNvSpPr>
            <p:nvPr/>
          </p:nvSpPr>
          <p:spPr bwMode="auto">
            <a:xfrm>
              <a:off x="3900" y="2160"/>
              <a:ext cx="1632" cy="1440"/>
            </a:xfrm>
            <a:prstGeom prst="rect">
              <a:avLst/>
            </a:prstGeom>
            <a:noFill/>
            <a:ln w="38100">
              <a:solidFill>
                <a:srgbClr val="FFCC00"/>
              </a:solidFill>
              <a:miter lim="800000"/>
              <a:headEnd/>
              <a:tailEnd/>
            </a:ln>
            <a:effectLst/>
          </p:spPr>
          <p:txBody>
            <a:bodyPr wrap="none" anchor="ctr"/>
            <a:lstStyle/>
            <a:p>
              <a:endParaRPr lang="zh-CN" altLang="en-US"/>
            </a:p>
          </p:txBody>
        </p:sp>
        <p:pic>
          <p:nvPicPr>
            <p:cNvPr id="109618" name="Picture 50" descr="BS00359_"/>
            <p:cNvPicPr>
              <a:picLocks noChangeAspect="1" noChangeArrowheads="1"/>
            </p:cNvPicPr>
            <p:nvPr/>
          </p:nvPicPr>
          <p:blipFill>
            <a:blip r:embed="rId16" cstate="print"/>
            <a:srcRect/>
            <a:stretch>
              <a:fillRect/>
            </a:stretch>
          </p:blipFill>
          <p:spPr bwMode="auto">
            <a:xfrm>
              <a:off x="3888" y="2448"/>
              <a:ext cx="593" cy="556"/>
            </a:xfrm>
            <a:prstGeom prst="rect">
              <a:avLst/>
            </a:prstGeom>
            <a:noFill/>
          </p:spPr>
        </p:pic>
      </p:grpSp>
      <p:pic>
        <p:nvPicPr>
          <p:cNvPr id="109619" name="Picture 51" descr="AG00333_"/>
          <p:cNvPicPr>
            <a:picLocks noChangeAspect="1" noChangeArrowheads="1" noCrop="1"/>
          </p:cNvPicPr>
          <p:nvPr/>
        </p:nvPicPr>
        <p:blipFill>
          <a:blip r:embed="rId17" cstate="print"/>
          <a:srcRect/>
          <a:stretch>
            <a:fillRect/>
          </a:stretch>
        </p:blipFill>
        <p:spPr bwMode="auto">
          <a:xfrm>
            <a:off x="7848600" y="4702202"/>
            <a:ext cx="381000" cy="742950"/>
          </a:xfrm>
          <a:prstGeom prst="rect">
            <a:avLst/>
          </a:prstGeom>
          <a:noFill/>
        </p:spPr>
      </p:pic>
      <p:pic>
        <p:nvPicPr>
          <p:cNvPr id="109620" name="Picture 52">
            <a:hlinkClick r:id="" action="ppaction://media"/>
          </p:cNvPr>
          <p:cNvPicPr>
            <a:picLocks noRot="1" noChangeAspect="1" noChangeArrowheads="1"/>
          </p:cNvPicPr>
          <p:nvPr>
            <a:wavAudioFile r:embed="rId2" name="charog02.WAV"/>
          </p:nvPr>
        </p:nvPicPr>
        <p:blipFill>
          <a:blip r:embed="rId18" cstate="print"/>
          <a:srcRect/>
          <a:stretch>
            <a:fillRect/>
          </a:stretch>
        </p:blipFill>
        <p:spPr bwMode="auto">
          <a:xfrm>
            <a:off x="4953000" y="3006752"/>
            <a:ext cx="304800" cy="304800"/>
          </a:xfrm>
          <a:prstGeom prst="rect">
            <a:avLst/>
          </a:prstGeom>
          <a:noFill/>
        </p:spPr>
      </p:pic>
      <p:pic>
        <p:nvPicPr>
          <p:cNvPr id="109621" name="Picture 53" descr="BD05030_"/>
          <p:cNvPicPr>
            <a:picLocks noChangeAspect="1" noChangeArrowheads="1"/>
          </p:cNvPicPr>
          <p:nvPr/>
        </p:nvPicPr>
        <p:blipFill>
          <a:blip r:embed="rId7" cstate="print"/>
          <a:srcRect/>
          <a:stretch>
            <a:fillRect/>
          </a:stretch>
        </p:blipFill>
        <p:spPr bwMode="auto">
          <a:xfrm>
            <a:off x="4876800" y="3006752"/>
            <a:ext cx="457200" cy="431800"/>
          </a:xfrm>
          <a:prstGeom prst="rect">
            <a:avLst/>
          </a:prstGeom>
          <a:noFill/>
        </p:spPr>
      </p:pic>
      <p:sp>
        <p:nvSpPr>
          <p:cNvPr id="109625" name="Rectangle 57"/>
          <p:cNvSpPr>
            <a:spLocks noChangeArrowheads="1"/>
          </p:cNvSpPr>
          <p:nvPr/>
        </p:nvSpPr>
        <p:spPr bwMode="auto">
          <a:xfrm>
            <a:off x="174624" y="357166"/>
            <a:ext cx="5683260" cy="327025"/>
          </a:xfrm>
          <a:prstGeom prst="rect">
            <a:avLst/>
          </a:prstGeom>
          <a:noFill/>
          <a:ln w="9525">
            <a:noFill/>
            <a:miter lim="800000"/>
            <a:headEnd/>
            <a:tailEnd/>
          </a:ln>
        </p:spPr>
        <p:txBody>
          <a:bodyPr anchor="ctr"/>
          <a:lstStyle/>
          <a:p>
            <a:pPr>
              <a:spcBef>
                <a:spcPct val="0"/>
              </a:spcBef>
              <a:buFontTx/>
              <a:buNone/>
            </a:pPr>
            <a:r>
              <a:rPr lang="en-US" altLang="zh-CN" sz="2800" b="0" dirty="0">
                <a:solidFill>
                  <a:schemeClr val="accent1"/>
                </a:solidFill>
                <a:latin typeface="宋体" pitchFamily="2" charset="-122"/>
              </a:rPr>
              <a:t>2.2.3 </a:t>
            </a:r>
            <a:r>
              <a:rPr lang="zh-CN" altLang="en-US" sz="2800" b="0" dirty="0">
                <a:solidFill>
                  <a:schemeClr val="accent1"/>
                </a:solidFill>
                <a:latin typeface="宋体" pitchFamily="2" charset="-122"/>
              </a:rPr>
              <a:t>实例：医院病房监护系统</a:t>
            </a:r>
          </a:p>
        </p:txBody>
      </p:sp>
      <p:pic>
        <p:nvPicPr>
          <p:cNvPr id="109626" name="Picture 58" descr="AG00169_"/>
          <p:cNvPicPr>
            <a:picLocks noChangeAspect="1" noChangeArrowheads="1" noCrop="1"/>
          </p:cNvPicPr>
          <p:nvPr/>
        </p:nvPicPr>
        <p:blipFill>
          <a:blip r:embed="rId19" cstate="print"/>
          <a:srcRect/>
          <a:stretch>
            <a:fillRect/>
          </a:stretch>
        </p:blipFill>
        <p:spPr bwMode="auto">
          <a:xfrm>
            <a:off x="1905000" y="3692552"/>
            <a:ext cx="1676400" cy="1219200"/>
          </a:xfrm>
          <a:prstGeom prst="rect">
            <a:avLst/>
          </a:prstGeom>
          <a:noFill/>
        </p:spPr>
      </p:pic>
      <p:sp>
        <p:nvSpPr>
          <p:cNvPr id="109627" name="Text Box 59"/>
          <p:cNvSpPr txBox="1">
            <a:spLocks noChangeArrowheads="1"/>
          </p:cNvSpPr>
          <p:nvPr/>
        </p:nvSpPr>
        <p:spPr bwMode="auto">
          <a:xfrm>
            <a:off x="914400" y="5822977"/>
            <a:ext cx="3816350" cy="647700"/>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2400"/>
              <a:t>请分析软件</a:t>
            </a:r>
            <a:r>
              <a:rPr lang="zh-CN" altLang="en-US" sz="2800">
                <a:ea typeface="楷体_GB2312" pitchFamily="49" charset="-122"/>
              </a:rPr>
              <a:t>系统</a:t>
            </a:r>
            <a:r>
              <a:rPr lang="zh-CN" altLang="en-US" sz="2400"/>
              <a:t>需求</a:t>
            </a:r>
            <a:r>
              <a:rPr lang="en-US" altLang="zh-CN" sz="240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957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9625"/>
                                        </p:tgtEl>
                                        <p:attrNameLst>
                                          <p:attrName>style.visibility</p:attrName>
                                        </p:attrNameLst>
                                      </p:cBhvr>
                                      <p:to>
                                        <p:strVal val="visible"/>
                                      </p:to>
                                    </p:set>
                                  </p:childTnLst>
                                </p:cTn>
                              </p:par>
                            </p:childTnLst>
                          </p:cTn>
                        </p:par>
                        <p:par>
                          <p:cTn id="10" fill="hold">
                            <p:stCondLst>
                              <p:cond delay="1000"/>
                            </p:stCondLst>
                            <p:childTnLst>
                              <p:par>
                                <p:cTn id="11" presetID="22" presetClass="entr" presetSubtype="8" fill="hold" grpId="0" nodeType="afterEffect">
                                  <p:stCondLst>
                                    <p:cond delay="9000"/>
                                  </p:stCondLst>
                                  <p:childTnLst>
                                    <p:set>
                                      <p:cBhvr>
                                        <p:cTn id="12" dur="1" fill="hold">
                                          <p:stCondLst>
                                            <p:cond delay="0"/>
                                          </p:stCondLst>
                                        </p:cTn>
                                        <p:tgtEl>
                                          <p:spTgt spid="109593"/>
                                        </p:tgtEl>
                                        <p:attrNameLst>
                                          <p:attrName>style.visibility</p:attrName>
                                        </p:attrNameLst>
                                      </p:cBhvr>
                                      <p:to>
                                        <p:strVal val="visible"/>
                                      </p:to>
                                    </p:set>
                                    <p:animEffect transition="in" filter="wipe(left)">
                                      <p:cBhvr>
                                        <p:cTn id="13" dur="500"/>
                                        <p:tgtEl>
                                          <p:spTgt spid="109593"/>
                                        </p:tgtEl>
                                      </p:cBhvr>
                                    </p:animEffect>
                                  </p:childTnLst>
                                </p:cTn>
                              </p:par>
                            </p:childTnLst>
                          </p:cTn>
                        </p:par>
                        <p:par>
                          <p:cTn id="14" fill="hold">
                            <p:stCondLst>
                              <p:cond delay="10500"/>
                            </p:stCondLst>
                            <p:childTnLst>
                              <p:par>
                                <p:cTn id="15" presetID="22" presetClass="entr" presetSubtype="8" fill="hold" grpId="0" nodeType="afterEffect">
                                  <p:stCondLst>
                                    <p:cond delay="0"/>
                                  </p:stCondLst>
                                  <p:childTnLst>
                                    <p:set>
                                      <p:cBhvr>
                                        <p:cTn id="16" dur="1" fill="hold">
                                          <p:stCondLst>
                                            <p:cond delay="0"/>
                                          </p:stCondLst>
                                        </p:cTn>
                                        <p:tgtEl>
                                          <p:spTgt spid="109599"/>
                                        </p:tgtEl>
                                        <p:attrNameLst>
                                          <p:attrName>style.visibility</p:attrName>
                                        </p:attrNameLst>
                                      </p:cBhvr>
                                      <p:to>
                                        <p:strVal val="visible"/>
                                      </p:to>
                                    </p:set>
                                    <p:animEffect transition="in" filter="wipe(left)">
                                      <p:cBhvr>
                                        <p:cTn id="17" dur="500"/>
                                        <p:tgtEl>
                                          <p:spTgt spid="109599"/>
                                        </p:tgtEl>
                                      </p:cBhvr>
                                    </p:animEffect>
                                  </p:childTnLst>
                                </p:cTn>
                              </p:par>
                            </p:childTnLst>
                          </p:cTn>
                        </p:par>
                        <p:par>
                          <p:cTn id="18" fill="hold">
                            <p:stCondLst>
                              <p:cond delay="11000"/>
                            </p:stCondLst>
                            <p:childTnLst>
                              <p:par>
                                <p:cTn id="19" presetID="22" presetClass="entr" presetSubtype="2" fill="hold" grpId="0" nodeType="afterEffect">
                                  <p:stCondLst>
                                    <p:cond delay="6000"/>
                                  </p:stCondLst>
                                  <p:childTnLst>
                                    <p:set>
                                      <p:cBhvr>
                                        <p:cTn id="20" dur="1" fill="hold">
                                          <p:stCondLst>
                                            <p:cond delay="0"/>
                                          </p:stCondLst>
                                        </p:cTn>
                                        <p:tgtEl>
                                          <p:spTgt spid="109603"/>
                                        </p:tgtEl>
                                        <p:attrNameLst>
                                          <p:attrName>style.visibility</p:attrName>
                                        </p:attrNameLst>
                                      </p:cBhvr>
                                      <p:to>
                                        <p:strVal val="visible"/>
                                      </p:to>
                                    </p:set>
                                    <p:animEffect transition="in" filter="wipe(right)">
                                      <p:cBhvr>
                                        <p:cTn id="21" dur="500"/>
                                        <p:tgtEl>
                                          <p:spTgt spid="109603"/>
                                        </p:tgtEl>
                                      </p:cBhvr>
                                    </p:animEffect>
                                  </p:childTnLst>
                                </p:cTn>
                              </p:par>
                            </p:childTnLst>
                          </p:cTn>
                        </p:par>
                        <p:par>
                          <p:cTn id="22" fill="hold">
                            <p:stCondLst>
                              <p:cond delay="17500"/>
                            </p:stCondLst>
                            <p:childTnLst>
                              <p:par>
                                <p:cTn id="23" presetID="1" presetClass="entr" presetSubtype="0" fill="hold" nodeType="afterEffect">
                                  <p:stCondLst>
                                    <p:cond delay="0"/>
                                  </p:stCondLst>
                                  <p:childTnLst>
                                    <p:set>
                                      <p:cBhvr>
                                        <p:cTn id="24" dur="1" fill="hold">
                                          <p:stCondLst>
                                            <p:cond delay="499"/>
                                          </p:stCondLst>
                                        </p:cTn>
                                        <p:tgtEl>
                                          <p:spTgt spid="109610"/>
                                        </p:tgtEl>
                                        <p:attrNameLst>
                                          <p:attrName>style.visibility</p:attrName>
                                        </p:attrNameLst>
                                      </p:cBhvr>
                                      <p:to>
                                        <p:strVal val="visible"/>
                                      </p:to>
                                    </p:set>
                                  </p:childTnLst>
                                </p:cTn>
                              </p:par>
                            </p:childTnLst>
                          </p:cTn>
                        </p:par>
                        <p:par>
                          <p:cTn id="25" fill="hold">
                            <p:stCondLst>
                              <p:cond delay="18000"/>
                            </p:stCondLst>
                            <p:childTnLst>
                              <p:par>
                                <p:cTn id="26" presetID="9"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par>
                          <p:cTn id="29" fill="hold">
                            <p:stCondLst>
                              <p:cond delay="18500"/>
                            </p:stCondLst>
                            <p:childTnLst>
                              <p:par>
                                <p:cTn id="30" presetID="1" presetClass="entr" presetSubtype="0" fill="hold" nodeType="afterEffect">
                                  <p:stCondLst>
                                    <p:cond delay="0"/>
                                  </p:stCondLst>
                                  <p:childTnLst>
                                    <p:set>
                                      <p:cBhvr>
                                        <p:cTn id="31" dur="1" fill="hold">
                                          <p:stCondLst>
                                            <p:cond delay="499"/>
                                          </p:stCondLst>
                                        </p:cTn>
                                        <p:tgtEl>
                                          <p:spTgt spid="109626"/>
                                        </p:tgtEl>
                                        <p:attrNameLst>
                                          <p:attrName>style.visibility</p:attrName>
                                        </p:attrNameLst>
                                      </p:cBhvr>
                                      <p:to>
                                        <p:strVal val="visible"/>
                                      </p:to>
                                    </p:set>
                                  </p:childTnLst>
                                </p:cTn>
                              </p:par>
                            </p:childTnLst>
                          </p:cTn>
                        </p:par>
                        <p:par>
                          <p:cTn id="32" fill="hold">
                            <p:stCondLst>
                              <p:cond delay="19000"/>
                            </p:stCondLst>
                            <p:childTnLst>
                              <p:par>
                                <p:cTn id="33" presetID="22" presetClass="entr" presetSubtype="1" fill="hold" grpId="0" nodeType="afterEffect">
                                  <p:stCondLst>
                                    <p:cond delay="9000"/>
                                  </p:stCondLst>
                                  <p:childTnLst>
                                    <p:set>
                                      <p:cBhvr>
                                        <p:cTn id="34" dur="1" fill="hold">
                                          <p:stCondLst>
                                            <p:cond delay="0"/>
                                          </p:stCondLst>
                                        </p:cTn>
                                        <p:tgtEl>
                                          <p:spTgt spid="109598"/>
                                        </p:tgtEl>
                                        <p:attrNameLst>
                                          <p:attrName>style.visibility</p:attrName>
                                        </p:attrNameLst>
                                      </p:cBhvr>
                                      <p:to>
                                        <p:strVal val="visible"/>
                                      </p:to>
                                    </p:set>
                                    <p:animEffect transition="in" filter="wipe(up)">
                                      <p:cBhvr>
                                        <p:cTn id="35" dur="500"/>
                                        <p:tgtEl>
                                          <p:spTgt spid="109598"/>
                                        </p:tgtEl>
                                      </p:cBhvr>
                                    </p:animEffect>
                                  </p:childTnLst>
                                </p:cTn>
                              </p:par>
                            </p:childTnLst>
                          </p:cTn>
                        </p:par>
                        <p:par>
                          <p:cTn id="36" fill="hold">
                            <p:stCondLst>
                              <p:cond delay="28500"/>
                            </p:stCondLst>
                            <p:childTnLst>
                              <p:par>
                                <p:cTn id="37" presetID="22" presetClass="entr" presetSubtype="1" fill="hold" grpId="0" nodeType="afterEffect">
                                  <p:stCondLst>
                                    <p:cond delay="0"/>
                                  </p:stCondLst>
                                  <p:childTnLst>
                                    <p:set>
                                      <p:cBhvr>
                                        <p:cTn id="38" dur="1" fill="hold">
                                          <p:stCondLst>
                                            <p:cond delay="0"/>
                                          </p:stCondLst>
                                        </p:cTn>
                                        <p:tgtEl>
                                          <p:spTgt spid="109600"/>
                                        </p:tgtEl>
                                        <p:attrNameLst>
                                          <p:attrName>style.visibility</p:attrName>
                                        </p:attrNameLst>
                                      </p:cBhvr>
                                      <p:to>
                                        <p:strVal val="visible"/>
                                      </p:to>
                                    </p:set>
                                    <p:animEffect transition="in" filter="wipe(up)">
                                      <p:cBhvr>
                                        <p:cTn id="39" dur="500"/>
                                        <p:tgtEl>
                                          <p:spTgt spid="109600"/>
                                        </p:tgtEl>
                                      </p:cBhvr>
                                    </p:animEffect>
                                  </p:childTnLst>
                                </p:cTn>
                              </p:par>
                            </p:childTnLst>
                          </p:cTn>
                        </p:par>
                        <p:par>
                          <p:cTn id="40" fill="hold">
                            <p:stCondLst>
                              <p:cond delay="29000"/>
                            </p:stCondLst>
                            <p:childTnLst>
                              <p:par>
                                <p:cTn id="41" presetID="1" presetClass="entr" presetSubtype="0" fill="hold" nodeType="afterEffect">
                                  <p:stCondLst>
                                    <p:cond delay="0"/>
                                  </p:stCondLst>
                                  <p:childTnLst>
                                    <p:set>
                                      <p:cBhvr>
                                        <p:cTn id="42" dur="1" fill="hold">
                                          <p:stCondLst>
                                            <p:cond delay="499"/>
                                          </p:stCondLst>
                                        </p:cTn>
                                        <p:tgtEl>
                                          <p:spTgt spid="3"/>
                                        </p:tgtEl>
                                        <p:attrNameLst>
                                          <p:attrName>style.visibility</p:attrName>
                                        </p:attrNameLst>
                                      </p:cBhvr>
                                      <p:to>
                                        <p:strVal val="visible"/>
                                      </p:to>
                                    </p:set>
                                  </p:childTnLst>
                                </p:cTn>
                              </p:par>
                            </p:childTnLst>
                          </p:cTn>
                        </p:par>
                        <p:par>
                          <p:cTn id="43" fill="hold">
                            <p:stCondLst>
                              <p:cond delay="29500"/>
                            </p:stCondLst>
                            <p:childTnLst>
                              <p:par>
                                <p:cTn id="44" presetID="1" presetClass="entr" presetSubtype="0" fill="hold" nodeType="afterEffect">
                                  <p:stCondLst>
                                    <p:cond delay="0"/>
                                  </p:stCondLst>
                                  <p:childTnLst>
                                    <p:set>
                                      <p:cBhvr>
                                        <p:cTn id="45" dur="1" fill="hold">
                                          <p:stCondLst>
                                            <p:cond delay="499"/>
                                          </p:stCondLst>
                                        </p:cTn>
                                        <p:tgtEl>
                                          <p:spTgt spid="5"/>
                                        </p:tgtEl>
                                        <p:attrNameLst>
                                          <p:attrName>style.visibility</p:attrName>
                                        </p:attrNameLst>
                                      </p:cBhvr>
                                      <p:to>
                                        <p:strVal val="visible"/>
                                      </p:to>
                                    </p:set>
                                  </p:childTnLst>
                                </p:cTn>
                              </p:par>
                            </p:childTnLst>
                          </p:cTn>
                        </p:par>
                        <p:par>
                          <p:cTn id="46" fill="hold">
                            <p:stCondLst>
                              <p:cond delay="30000"/>
                            </p:stCondLst>
                            <p:childTnLst>
                              <p:par>
                                <p:cTn id="47" presetID="1" presetClass="entr" presetSubtype="0" fill="hold" grpId="0" nodeType="afterEffect">
                                  <p:stCondLst>
                                    <p:cond delay="0"/>
                                  </p:stCondLst>
                                  <p:childTnLst>
                                    <p:set>
                                      <p:cBhvr>
                                        <p:cTn id="48" dur="1" fill="hold">
                                          <p:stCondLst>
                                            <p:cond delay="499"/>
                                          </p:stCondLst>
                                        </p:cTn>
                                        <p:tgtEl>
                                          <p:spTgt spid="109609"/>
                                        </p:tgtEl>
                                        <p:attrNameLst>
                                          <p:attrName>style.visibility</p:attrName>
                                        </p:attrNameLst>
                                      </p:cBhvr>
                                      <p:to>
                                        <p:strVal val="visible"/>
                                      </p:to>
                                    </p:set>
                                  </p:childTnLst>
                                </p:cTn>
                              </p:par>
                            </p:childTnLst>
                          </p:cTn>
                        </p:par>
                        <p:par>
                          <p:cTn id="49" fill="hold">
                            <p:stCondLst>
                              <p:cond delay="30500"/>
                            </p:stCondLst>
                            <p:childTnLst>
                              <p:par>
                                <p:cTn id="50" presetID="1" presetClass="entr" presetSubtype="0" fill="hold" nodeType="afterEffect">
                                  <p:stCondLst>
                                    <p:cond delay="0"/>
                                  </p:stCondLst>
                                  <p:childTnLst>
                                    <p:set>
                                      <p:cBhvr>
                                        <p:cTn id="51" dur="1" fill="hold">
                                          <p:stCondLst>
                                            <p:cond delay="499"/>
                                          </p:stCondLst>
                                        </p:cTn>
                                        <p:tgtEl>
                                          <p:spTgt spid="109619"/>
                                        </p:tgtEl>
                                        <p:attrNameLst>
                                          <p:attrName>style.visibility</p:attrName>
                                        </p:attrNameLst>
                                      </p:cBhvr>
                                      <p:to>
                                        <p:strVal val="visible"/>
                                      </p:to>
                                    </p:set>
                                  </p:childTnLst>
                                </p:cTn>
                              </p:par>
                            </p:childTnLst>
                          </p:cTn>
                        </p:par>
                        <p:par>
                          <p:cTn id="52" fill="hold">
                            <p:stCondLst>
                              <p:cond delay="31000"/>
                            </p:stCondLst>
                            <p:childTnLst>
                              <p:par>
                                <p:cTn id="53" presetID="9" presetClass="entr" presetSubtype="0" fill="hold" nodeType="afterEffect">
                                  <p:stCondLst>
                                    <p:cond delay="4000"/>
                                  </p:stCondLst>
                                  <p:childTnLst>
                                    <p:set>
                                      <p:cBhvr>
                                        <p:cTn id="54" dur="1" fill="hold">
                                          <p:stCondLst>
                                            <p:cond delay="0"/>
                                          </p:stCondLst>
                                        </p:cTn>
                                        <p:tgtEl>
                                          <p:spTgt spid="109590"/>
                                        </p:tgtEl>
                                        <p:attrNameLst>
                                          <p:attrName>style.visibility</p:attrName>
                                        </p:attrNameLst>
                                      </p:cBhvr>
                                      <p:to>
                                        <p:strVal val="visible"/>
                                      </p:to>
                                    </p:set>
                                    <p:animEffect transition="in" filter="dissolve">
                                      <p:cBhvr>
                                        <p:cTn id="55" dur="500"/>
                                        <p:tgtEl>
                                          <p:spTgt spid="109590"/>
                                        </p:tgtEl>
                                      </p:cBhvr>
                                    </p:animEffect>
                                  </p:childTnLst>
                                </p:cTn>
                              </p:par>
                            </p:childTnLst>
                          </p:cTn>
                        </p:par>
                        <p:par>
                          <p:cTn id="56" fill="hold">
                            <p:stCondLst>
                              <p:cond delay="35500"/>
                            </p:stCondLst>
                            <p:childTnLst>
                              <p:par>
                                <p:cTn id="57" presetID="11" presetClass="entr" presetSubtype="0" fill="hold" nodeType="afterEffect">
                                  <p:stCondLst>
                                    <p:cond delay="0"/>
                                  </p:stCondLst>
                                  <p:childTnLst>
                                    <p:set>
                                      <p:cBhvr>
                                        <p:cTn id="58" dur="1000">
                                          <p:stCondLst>
                                            <p:cond delay="0"/>
                                          </p:stCondLst>
                                        </p:cTn>
                                        <p:tgtEl>
                                          <p:spTgt spid="109611"/>
                                        </p:tgtEl>
                                        <p:attrNameLst>
                                          <p:attrName>style.visibility</p:attrName>
                                        </p:attrNameLst>
                                      </p:cBhvr>
                                      <p:to>
                                        <p:strVal val="visible"/>
                                      </p:to>
                                    </p:set>
                                  </p:childTnLst>
                                </p:cTn>
                              </p:par>
                            </p:childTnLst>
                          </p:cTn>
                        </p:par>
                        <p:par>
                          <p:cTn id="59" fill="hold">
                            <p:stCondLst>
                              <p:cond delay="36500"/>
                            </p:stCondLst>
                            <p:childTnLst>
                              <p:par>
                                <p:cTn id="60" presetID="1" presetClass="entr" presetSubtype="0" fill="hold" nodeType="afterEffect">
                                  <p:stCondLst>
                                    <p:cond delay="0"/>
                                  </p:stCondLst>
                                  <p:childTnLst>
                                    <p:set>
                                      <p:cBhvr>
                                        <p:cTn id="61" dur="1" fill="hold">
                                          <p:stCondLst>
                                            <p:cond delay="499"/>
                                          </p:stCondLst>
                                        </p:cTn>
                                        <p:tgtEl>
                                          <p:spTgt spid="109621"/>
                                        </p:tgtEl>
                                        <p:attrNameLst>
                                          <p:attrName>style.visibility</p:attrName>
                                        </p:attrNameLst>
                                      </p:cBhvr>
                                      <p:to>
                                        <p:strVal val="visible"/>
                                      </p:to>
                                    </p:set>
                                  </p:childTnLst>
                                </p:cTn>
                              </p:par>
                            </p:childTnLst>
                          </p:cTn>
                        </p:par>
                        <p:par>
                          <p:cTn id="62" fill="hold">
                            <p:stCondLst>
                              <p:cond delay="37000"/>
                            </p:stCondLst>
                            <p:childTnLst>
                              <p:par>
                                <p:cTn id="63" presetID="1" presetClass="entr" presetSubtype="0" fill="hold" nodeType="afterEffect">
                                  <p:stCondLst>
                                    <p:cond delay="0"/>
                                  </p:stCondLst>
                                  <p:childTnLst>
                                    <p:set>
                                      <p:cBhvr>
                                        <p:cTn id="64" dur="1" fill="hold">
                                          <p:stCondLst>
                                            <p:cond delay="499"/>
                                          </p:stCondLst>
                                        </p:cTn>
                                        <p:tgtEl>
                                          <p:spTgt spid="109620"/>
                                        </p:tgtEl>
                                        <p:attrNameLst>
                                          <p:attrName>style.visibility</p:attrName>
                                        </p:attrNameLst>
                                      </p:cBhvr>
                                      <p:to>
                                        <p:strVal val="visible"/>
                                      </p:to>
                                    </p:set>
                                  </p:childTnLst>
                                </p:cTn>
                              </p:par>
                            </p:childTnLst>
                          </p:cTn>
                        </p:par>
                        <p:par>
                          <p:cTn id="65" fill="hold">
                            <p:stCondLst>
                              <p:cond delay="37500"/>
                            </p:stCondLst>
                            <p:childTnLst>
                              <p:par>
                                <p:cTn id="66" presetID="11" presetClass="entr" presetSubtype="0" fill="hold" nodeType="afterEffect">
                                  <p:stCondLst>
                                    <p:cond delay="0"/>
                                  </p:stCondLst>
                                  <p:childTnLst>
                                    <p:set>
                                      <p:cBhvr>
                                        <p:cTn id="67" dur="1000">
                                          <p:stCondLst>
                                            <p:cond delay="0"/>
                                          </p:stCondLst>
                                        </p:cTn>
                                        <p:tgtEl>
                                          <p:spTgt spid="109588"/>
                                        </p:tgtEl>
                                        <p:attrNameLst>
                                          <p:attrName>style.visibility</p:attrName>
                                        </p:attrNameLst>
                                      </p:cBhvr>
                                      <p:to>
                                        <p:strVal val="visible"/>
                                      </p:to>
                                    </p:set>
                                  </p:childTnLst>
                                </p:cTn>
                              </p:par>
                            </p:childTnLst>
                          </p:cTn>
                        </p:par>
                        <p:par>
                          <p:cTn id="68" fill="hold">
                            <p:stCondLst>
                              <p:cond delay="38500"/>
                            </p:stCondLst>
                            <p:childTnLst>
                              <p:par>
                                <p:cTn id="69" presetID="11" presetClass="entr" presetSubtype="0" fill="hold" nodeType="afterEffect">
                                  <p:stCondLst>
                                    <p:cond delay="0"/>
                                  </p:stCondLst>
                                  <p:childTnLst>
                                    <p:set>
                                      <p:cBhvr>
                                        <p:cTn id="70" dur="1000">
                                          <p:stCondLst>
                                            <p:cond delay="0"/>
                                          </p:stCondLst>
                                        </p:cTn>
                                        <p:tgtEl>
                                          <p:spTgt spid="109601"/>
                                        </p:tgtEl>
                                        <p:attrNameLst>
                                          <p:attrName>style.visibility</p:attrName>
                                        </p:attrNameLst>
                                      </p:cBhvr>
                                      <p:to>
                                        <p:strVal val="visible"/>
                                      </p:to>
                                    </p:set>
                                  </p:childTnLst>
                                </p:cTn>
                              </p:par>
                            </p:childTnLst>
                          </p:cTn>
                        </p:par>
                        <p:par>
                          <p:cTn id="71" fill="hold">
                            <p:stCondLst>
                              <p:cond delay="39500"/>
                            </p:stCondLst>
                            <p:childTnLst>
                              <p:par>
                                <p:cTn id="72" presetID="1" presetClass="entr" presetSubtype="0" fill="hold" nodeType="afterEffect">
                                  <p:stCondLst>
                                    <p:cond delay="1000"/>
                                  </p:stCondLst>
                                  <p:childTnLst>
                                    <p:set>
                                      <p:cBhvr>
                                        <p:cTn id="73" dur="1" fill="hold">
                                          <p:stCondLst>
                                            <p:cond delay="499"/>
                                          </p:stCondLst>
                                        </p:cTn>
                                        <p:tgtEl>
                                          <p:spTgt spid="109597"/>
                                        </p:tgtEl>
                                        <p:attrNameLst>
                                          <p:attrName>style.visibility</p:attrName>
                                        </p:attrNameLst>
                                      </p:cBhvr>
                                      <p:to>
                                        <p:strVal val="visible"/>
                                      </p:to>
                                    </p:set>
                                  </p:childTnLst>
                                  <p:subTnLst>
                                    <p:set>
                                      <p:cBhvr override="childStyle">
                                        <p:cTn dur="1" fill="hold" display="0" masterRel="sameClick" afterEffect="1">
                                          <p:stCondLst>
                                            <p:cond evt="end" delay="0">
                                              <p:tn val="72"/>
                                            </p:cond>
                                          </p:stCondLst>
                                        </p:cTn>
                                        <p:tgtEl>
                                          <p:spTgt spid="109597"/>
                                        </p:tgtEl>
                                        <p:attrNameLst>
                                          <p:attrName>style.visibility</p:attrName>
                                        </p:attrNameLst>
                                      </p:cBhvr>
                                      <p:to>
                                        <p:strVal val="hidden"/>
                                      </p:to>
                                    </p:set>
                                  </p:subTnLst>
                                </p:cTn>
                              </p:par>
                            </p:childTnLst>
                          </p:cTn>
                        </p:par>
                        <p:par>
                          <p:cTn id="74" fill="hold">
                            <p:stCondLst>
                              <p:cond delay="41000"/>
                            </p:stCondLst>
                            <p:childTnLst>
                              <p:par>
                                <p:cTn id="75" presetID="9" presetClass="entr" presetSubtype="0" fill="hold" nodeType="afterEffect">
                                  <p:stCondLst>
                                    <p:cond delay="0"/>
                                  </p:stCondLst>
                                  <p:childTnLst>
                                    <p:set>
                                      <p:cBhvr>
                                        <p:cTn id="76" dur="1" fill="hold">
                                          <p:stCondLst>
                                            <p:cond delay="0"/>
                                          </p:stCondLst>
                                        </p:cTn>
                                        <p:tgtEl>
                                          <p:spTgt spid="109589"/>
                                        </p:tgtEl>
                                        <p:attrNameLst>
                                          <p:attrName>style.visibility</p:attrName>
                                        </p:attrNameLst>
                                      </p:cBhvr>
                                      <p:to>
                                        <p:strVal val="visible"/>
                                      </p:to>
                                    </p:set>
                                    <p:animEffect transition="in" filter="dissolve">
                                      <p:cBhvr>
                                        <p:cTn id="77" dur="500"/>
                                        <p:tgtEl>
                                          <p:spTgt spid="10958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09627"/>
                                        </p:tgtEl>
                                        <p:attrNameLst>
                                          <p:attrName>style.visibility</p:attrName>
                                        </p:attrNameLst>
                                      </p:cBhvr>
                                      <p:to>
                                        <p:strVal val="visible"/>
                                      </p:to>
                                    </p:set>
                                    <p:animEffect transition="in" filter="wipe(down)">
                                      <p:cBhvr>
                                        <p:cTn id="82" dur="1000"/>
                                        <p:tgtEl>
                                          <p:spTgt spid="109627"/>
                                        </p:tgtEl>
                                      </p:cBhvr>
                                    </p:animEffect>
                                  </p:childTnLst>
                                  <p:subTnLst>
                                    <p:set>
                                      <p:cBhvr override="childStyle">
                                        <p:cTn dur="1" fill="hold" display="0" masterRel="nextClick" afterEffect="1"/>
                                        <p:tgtEl>
                                          <p:spTgt spid="1096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audio>
              <p:cMediaNode>
                <p:cTn id="83" fill="hold" display="0">
                  <p:stCondLst>
                    <p:cond delay="indefinite"/>
                  </p:stCondLst>
                  <p:endCondLst>
                    <p:cond evt="onNext" delay="0">
                      <p:tgtEl>
                        <p:sldTgt/>
                      </p:tgtEl>
                    </p:cond>
                    <p:cond evt="onPrev" delay="0">
                      <p:tgtEl>
                        <p:sldTgt/>
                      </p:tgtEl>
                    </p:cond>
                    <p:cond evt="onStopAudio" delay="0">
                      <p:tgtEl>
                        <p:sldTgt/>
                      </p:tgtEl>
                    </p:cond>
                  </p:endCondLst>
                </p:cTn>
                <p:tgtEl>
                  <p:spTgt spid="109620"/>
                </p:tgtEl>
              </p:cMediaNode>
            </p:audio>
          </p:childTnLst>
        </p:cTn>
      </p:par>
    </p:tnLst>
    <p:bldLst>
      <p:bldP spid="109570" grpId="0" autoUpdateAnimBg="0"/>
      <p:bldP spid="109593" grpId="0" animBg="1"/>
      <p:bldP spid="109598" grpId="0" animBg="1"/>
      <p:bldP spid="109599" grpId="0" animBg="1"/>
      <p:bldP spid="109600" grpId="0" animBg="1"/>
      <p:bldP spid="109603" grpId="0" animBg="1"/>
      <p:bldP spid="109609" grpId="0" autoUpdateAnimBg="0"/>
      <p:bldP spid="109625" grpId="0" autoUpdateAnimBg="0"/>
      <p:bldP spid="1096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538163" y="1006475"/>
            <a:ext cx="8272462" cy="5168900"/>
          </a:xfrm>
          <a:prstGeom prst="rect">
            <a:avLst/>
          </a:prstGeom>
          <a:noFill/>
          <a:ln w="28575">
            <a:noFill/>
            <a:miter lim="800000"/>
            <a:headEnd/>
            <a:tailEnd type="none" w="sm" len="med"/>
          </a:ln>
          <a:effectLst/>
        </p:spPr>
        <p:txBody>
          <a:bodyPr>
            <a:spAutoFit/>
          </a:bodyPr>
          <a:lstStyle/>
          <a:p>
            <a:pPr eaLnBrk="0" hangingPunct="0">
              <a:lnSpc>
                <a:spcPct val="115000"/>
              </a:lnSpc>
              <a:buFontTx/>
              <a:buNone/>
            </a:pPr>
            <a:r>
              <a:rPr lang="zh-CN" altLang="en-US" sz="2800" b="0"/>
              <a:t>　　</a:t>
            </a:r>
            <a:r>
              <a:rPr lang="zh-CN" altLang="en-US" sz="2800">
                <a:ea typeface="楷体_GB2312" pitchFamily="49" charset="-122"/>
              </a:rPr>
              <a:t>在医院的病房里，将病症监视器安置在每个病床，对病人进行监护。监视器将病人的病症信号</a:t>
            </a:r>
            <a:r>
              <a:rPr lang="en-US" altLang="zh-CN" sz="2800">
                <a:ea typeface="楷体_GB2312" pitchFamily="49" charset="-122"/>
              </a:rPr>
              <a:t>(</a:t>
            </a:r>
            <a:r>
              <a:rPr lang="zh-CN" altLang="en-US" sz="2800">
                <a:ea typeface="楷体_GB2312" pitchFamily="49" charset="-122"/>
              </a:rPr>
              <a:t>组合</a:t>
            </a:r>
            <a:r>
              <a:rPr lang="en-US" altLang="zh-CN" sz="2800">
                <a:ea typeface="楷体_GB2312" pitchFamily="49" charset="-122"/>
              </a:rPr>
              <a:t>)</a:t>
            </a:r>
            <a:r>
              <a:rPr lang="zh-CN" altLang="en-US" sz="2800">
                <a:ea typeface="楷体_GB2312" pitchFamily="49" charset="-122"/>
              </a:rPr>
              <a:t>实时地传送到中央监护系统进行分析处理。</a:t>
            </a:r>
          </a:p>
          <a:p>
            <a:pPr eaLnBrk="0" hangingPunct="0">
              <a:lnSpc>
                <a:spcPct val="115000"/>
              </a:lnSpc>
              <a:buFontTx/>
              <a:buNone/>
            </a:pPr>
            <a:r>
              <a:rPr lang="zh-CN" altLang="en-US" sz="2800">
                <a:ea typeface="楷体_GB2312" pitchFamily="49" charset="-122"/>
              </a:rPr>
              <a:t>        在中心值班室里，值班护士使用中央监护系统对病员的情况进行监控，监护系统实时地将病人的病症信号与标准的病诊信号进行比较分析，当病症出现异常时，系统会立即自动报警，并打印病情报告和更新病历。</a:t>
            </a:r>
          </a:p>
          <a:p>
            <a:pPr eaLnBrk="0" hangingPunct="0">
              <a:lnSpc>
                <a:spcPct val="115000"/>
              </a:lnSpc>
              <a:buFontTx/>
              <a:buNone/>
            </a:pPr>
            <a:r>
              <a:rPr lang="zh-CN" altLang="en-US" sz="2800">
                <a:ea typeface="楷体_GB2312" pitchFamily="49" charset="-122"/>
              </a:rPr>
              <a:t>        根据医生的要求随时打印病人的病情报告，系统还定期自动更新病历。</a:t>
            </a:r>
          </a:p>
        </p:txBody>
      </p:sp>
      <p:sp>
        <p:nvSpPr>
          <p:cNvPr id="108547" name="Text Box 3"/>
          <p:cNvSpPr txBox="1">
            <a:spLocks noChangeArrowheads="1"/>
          </p:cNvSpPr>
          <p:nvPr/>
        </p:nvSpPr>
        <p:spPr bwMode="auto">
          <a:xfrm>
            <a:off x="695325" y="276225"/>
            <a:ext cx="7766050" cy="725488"/>
          </a:xfrm>
          <a:prstGeom prst="rect">
            <a:avLst/>
          </a:prstGeom>
          <a:noFill/>
          <a:ln w="9525" algn="ctr">
            <a:noFill/>
            <a:miter lim="800000"/>
            <a:headEnd/>
            <a:tailEnd type="none" w="sm" len="med"/>
          </a:ln>
          <a:effectLst>
            <a:outerShdw dist="35921" dir="2700000" algn="ctr" rotWithShape="0">
              <a:srgbClr val="000099"/>
            </a:outerShdw>
          </a:effectLst>
        </p:spPr>
        <p:txBody>
          <a:bodyPr anchor="ctr"/>
          <a:lstStyle/>
          <a:p>
            <a:pPr algn="ctr">
              <a:spcBef>
                <a:spcPct val="0"/>
              </a:spcBef>
              <a:buFontTx/>
              <a:buNone/>
            </a:pPr>
            <a:r>
              <a:rPr lang="zh-CN" altLang="en-US" sz="4400">
                <a:solidFill>
                  <a:schemeClr val="tx2"/>
                </a:solidFill>
                <a:effectLst>
                  <a:outerShdw blurRad="38100" dist="38100" dir="2700000" algn="tl">
                    <a:srgbClr val="000000"/>
                  </a:outerShdw>
                </a:effectLst>
              </a:rPr>
              <a:t>医院病房监护系统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animEffect transition="in" filter="wipe(up)">
                                      <p:cBhvr>
                                        <p:cTn id="7" dur="1000"/>
                                        <p:tgtEl>
                                          <p:spTgt spid="1085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8546">
                                            <p:txEl>
                                              <p:pRg st="1" end="1"/>
                                            </p:txEl>
                                          </p:spTgt>
                                        </p:tgtEl>
                                        <p:attrNameLst>
                                          <p:attrName>style.visibility</p:attrName>
                                        </p:attrNameLst>
                                      </p:cBhvr>
                                      <p:to>
                                        <p:strVal val="visible"/>
                                      </p:to>
                                    </p:set>
                                    <p:animEffect transition="in" filter="wipe(up)">
                                      <p:cBhvr>
                                        <p:cTn id="12" dur="1000"/>
                                        <p:tgtEl>
                                          <p:spTgt spid="1085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8546">
                                            <p:txEl>
                                              <p:pRg st="2" end="2"/>
                                            </p:txEl>
                                          </p:spTgt>
                                        </p:tgtEl>
                                        <p:attrNameLst>
                                          <p:attrName>style.visibility</p:attrName>
                                        </p:attrNameLst>
                                      </p:cBhvr>
                                      <p:to>
                                        <p:strVal val="visible"/>
                                      </p:to>
                                    </p:set>
                                    <p:animEffect transition="in" filter="wipe(up)">
                                      <p:cBhvr>
                                        <p:cTn id="17" dur="1000"/>
                                        <p:tgtEl>
                                          <p:spTgt spid="1085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597025" y="452438"/>
            <a:ext cx="5765800" cy="457200"/>
          </a:xfrm>
          <a:noFill/>
          <a:ln/>
          <a:effectLst>
            <a:outerShdw dist="35921" dir="2700000" algn="ctr" rotWithShape="0">
              <a:srgbClr val="000099"/>
            </a:outerShdw>
          </a:effectLst>
        </p:spPr>
        <p:txBody>
          <a:bodyPr>
            <a:normAutofit fontScale="90000"/>
          </a:bodyPr>
          <a:lstStyle/>
          <a:p>
            <a:r>
              <a:rPr lang="zh-CN" altLang="en-US">
                <a:effectLst>
                  <a:outerShdw blurRad="38100" dist="38100" dir="2700000" algn="tl">
                    <a:srgbClr val="000000"/>
                  </a:outerShdw>
                </a:effectLst>
              </a:rPr>
              <a:t>  </a:t>
            </a:r>
            <a:r>
              <a:rPr lang="en-US" altLang="zh-CN">
                <a:effectLst>
                  <a:outerShdw blurRad="38100" dist="38100" dir="2700000" algn="tl">
                    <a:srgbClr val="000000"/>
                  </a:outerShdw>
                </a:effectLst>
              </a:rPr>
              <a:t>2.2  </a:t>
            </a:r>
            <a:r>
              <a:rPr lang="zh-CN" altLang="en-US">
                <a:effectLst>
                  <a:outerShdw blurRad="38100" dist="38100" dir="2700000" algn="tl">
                    <a:srgbClr val="000000"/>
                  </a:outerShdw>
                </a:effectLst>
              </a:rPr>
              <a:t>需求分析方法</a:t>
            </a:r>
          </a:p>
        </p:txBody>
      </p:sp>
      <p:grpSp>
        <p:nvGrpSpPr>
          <p:cNvPr id="2" name="Group 3"/>
          <p:cNvGrpSpPr>
            <a:grpSpLocks/>
          </p:cNvGrpSpPr>
          <p:nvPr/>
        </p:nvGrpSpPr>
        <p:grpSpPr bwMode="auto">
          <a:xfrm>
            <a:off x="250825" y="908050"/>
            <a:ext cx="8658225" cy="1924050"/>
            <a:chOff x="211" y="470"/>
            <a:chExt cx="5299" cy="1212"/>
          </a:xfrm>
        </p:grpSpPr>
        <p:sp>
          <p:nvSpPr>
            <p:cNvPr id="58372" name="Text Box 4"/>
            <p:cNvSpPr txBox="1">
              <a:spLocks noChangeArrowheads="1"/>
            </p:cNvSpPr>
            <p:nvPr/>
          </p:nvSpPr>
          <p:spPr bwMode="auto">
            <a:xfrm>
              <a:off x="317" y="470"/>
              <a:ext cx="5193" cy="1212"/>
            </a:xfrm>
            <a:prstGeom prst="rect">
              <a:avLst/>
            </a:prstGeom>
            <a:noFill/>
            <a:ln w="9525">
              <a:noFill/>
              <a:miter lim="800000"/>
              <a:headEnd/>
              <a:tailEnd/>
            </a:ln>
            <a:effectLst/>
          </p:spPr>
          <p:txBody>
            <a:bodyPr>
              <a:spAutoFit/>
            </a:bodyPr>
            <a:lstStyle/>
            <a:p>
              <a:pPr algn="just" eaLnBrk="0" hangingPunct="0">
                <a:lnSpc>
                  <a:spcPct val="105000"/>
                </a:lnSpc>
                <a:spcBef>
                  <a:spcPct val="5000"/>
                </a:spcBef>
                <a:buFontTx/>
                <a:buNone/>
              </a:pPr>
              <a:r>
                <a:rPr lang="en-US" altLang="zh-CN" sz="2800" dirty="0">
                  <a:solidFill>
                    <a:schemeClr val="tx2"/>
                  </a:solidFill>
                  <a:ea typeface="楷体_GB2312" pitchFamily="49" charset="-122"/>
                </a:rPr>
                <a:t>2.2.1  </a:t>
              </a:r>
              <a:r>
                <a:rPr lang="zh-CN" altLang="en-US" sz="2800" dirty="0">
                  <a:solidFill>
                    <a:schemeClr val="tx2"/>
                  </a:solidFill>
                  <a:ea typeface="楷体_GB2312" pitchFamily="49" charset="-122"/>
                </a:rPr>
                <a:t>功能分解方法</a:t>
              </a:r>
              <a:r>
                <a:rPr lang="zh-CN" altLang="en-US" sz="2800" dirty="0">
                  <a:ea typeface="楷体_GB2312" pitchFamily="49" charset="-122"/>
                </a:rPr>
                <a:t> </a:t>
              </a:r>
            </a:p>
            <a:p>
              <a:pPr algn="just" eaLnBrk="0" hangingPunct="0">
                <a:lnSpc>
                  <a:spcPct val="105000"/>
                </a:lnSpc>
                <a:spcBef>
                  <a:spcPct val="5000"/>
                </a:spcBef>
                <a:buFontTx/>
                <a:buNone/>
              </a:pPr>
              <a:r>
                <a:rPr lang="zh-CN" altLang="en-US" sz="2800" dirty="0">
                  <a:ea typeface="楷体_GB2312" pitchFamily="49" charset="-122"/>
                </a:rPr>
                <a:t>    将系统看作若干功能模块的集合，每个功能又可以分解为子功能</a:t>
              </a:r>
              <a:r>
                <a:rPr lang="en-US" altLang="zh-CN" sz="2800" dirty="0">
                  <a:ea typeface="楷体_GB2312" pitchFamily="49" charset="-122"/>
                </a:rPr>
                <a:t>,</a:t>
              </a:r>
              <a:r>
                <a:rPr lang="zh-CN" altLang="en-US" sz="2800" dirty="0">
                  <a:ea typeface="楷体_GB2312" pitchFamily="49" charset="-122"/>
                </a:rPr>
                <a:t>子功能还可继续分解</a:t>
              </a:r>
              <a:r>
                <a:rPr lang="en-US" altLang="zh-CN" sz="2800" dirty="0">
                  <a:ea typeface="楷体_GB2312" pitchFamily="49" charset="-122"/>
                </a:rPr>
                <a:t>,</a:t>
              </a:r>
              <a:r>
                <a:rPr lang="zh-CN" altLang="en-US" sz="2800" dirty="0">
                  <a:ea typeface="楷体_GB2312" pitchFamily="49" charset="-122"/>
                </a:rPr>
                <a:t>分解的结果即是系统的雏形。</a:t>
              </a:r>
            </a:p>
          </p:txBody>
        </p:sp>
        <p:pic>
          <p:nvPicPr>
            <p:cNvPr id="58373" name="Picture 5" descr="变色小球"/>
            <p:cNvPicPr>
              <a:picLocks noChangeAspect="1" noChangeArrowheads="1" noCrop="1"/>
            </p:cNvPicPr>
            <p:nvPr/>
          </p:nvPicPr>
          <p:blipFill>
            <a:blip r:embed="rId2" cstate="print"/>
            <a:srcRect/>
            <a:stretch>
              <a:fillRect/>
            </a:stretch>
          </p:blipFill>
          <p:spPr bwMode="auto">
            <a:xfrm>
              <a:off x="211" y="620"/>
              <a:ext cx="97" cy="103"/>
            </a:xfrm>
            <a:prstGeom prst="rect">
              <a:avLst/>
            </a:prstGeom>
            <a:noFill/>
          </p:spPr>
        </p:pic>
      </p:grpSp>
      <p:sp>
        <p:nvSpPr>
          <p:cNvPr id="58374" name="Oval 6">
            <a:hlinkClick r:id="" action="ppaction://hlinkshowjump?jump=previousslide"/>
          </p:cNvPr>
          <p:cNvSpPr>
            <a:spLocks noChangeArrowheads="1"/>
          </p:cNvSpPr>
          <p:nvPr/>
        </p:nvSpPr>
        <p:spPr bwMode="auto">
          <a:xfrm>
            <a:off x="6370638" y="6383338"/>
            <a:ext cx="754062" cy="334962"/>
          </a:xfrm>
          <a:prstGeom prst="ellipse">
            <a:avLst/>
          </a:prstGeom>
          <a:noFill/>
          <a:ln w="19050">
            <a:noFill/>
            <a:round/>
            <a:headEnd/>
            <a:tailEnd/>
          </a:ln>
          <a:effectLst/>
        </p:spPr>
        <p:txBody>
          <a:bodyPr wrap="none" anchor="ctr"/>
          <a:lstStyle/>
          <a:p>
            <a:endParaRPr lang="zh-CN" altLang="en-US"/>
          </a:p>
        </p:txBody>
      </p:sp>
      <p:sp>
        <p:nvSpPr>
          <p:cNvPr id="58375" name="Oval 7">
            <a:hlinkClick r:id="" action="ppaction://hlinkshowjump?jump=nextslide"/>
          </p:cNvPr>
          <p:cNvSpPr>
            <a:spLocks noChangeArrowheads="1"/>
          </p:cNvSpPr>
          <p:nvPr/>
        </p:nvSpPr>
        <p:spPr bwMode="auto">
          <a:xfrm>
            <a:off x="7237413" y="6388100"/>
            <a:ext cx="754062" cy="334963"/>
          </a:xfrm>
          <a:prstGeom prst="ellipse">
            <a:avLst/>
          </a:prstGeom>
          <a:noFill/>
          <a:ln w="19050">
            <a:noFill/>
            <a:round/>
            <a:headEnd/>
            <a:tailEnd/>
          </a:ln>
          <a:effectLst/>
        </p:spPr>
        <p:txBody>
          <a:bodyPr wrap="none" anchor="ctr"/>
          <a:lstStyle/>
          <a:p>
            <a:endParaRPr lang="zh-CN" altLang="en-US"/>
          </a:p>
        </p:txBody>
      </p:sp>
      <p:sp>
        <p:nvSpPr>
          <p:cNvPr id="58376" name="Oval 8">
            <a:hlinkClick r:id="rId3" action="ppaction://hlinksldjump"/>
          </p:cNvPr>
          <p:cNvSpPr>
            <a:spLocks noChangeArrowheads="1"/>
          </p:cNvSpPr>
          <p:nvPr/>
        </p:nvSpPr>
        <p:spPr bwMode="auto">
          <a:xfrm>
            <a:off x="8147050" y="6388100"/>
            <a:ext cx="754063" cy="334963"/>
          </a:xfrm>
          <a:prstGeom prst="ellipse">
            <a:avLst/>
          </a:prstGeom>
          <a:noFill/>
          <a:ln w="19050">
            <a:noFill/>
            <a:round/>
            <a:headEnd/>
            <a:tailEnd/>
          </a:ln>
          <a:effectLst/>
        </p:spPr>
        <p:txBody>
          <a:bodyPr wrap="none" anchor="ctr"/>
          <a:lstStyle/>
          <a:p>
            <a:endParaRPr lang="zh-CN" altLang="en-US"/>
          </a:p>
        </p:txBody>
      </p:sp>
      <p:sp>
        <p:nvSpPr>
          <p:cNvPr id="58377" name="Text Box 9"/>
          <p:cNvSpPr txBox="1">
            <a:spLocks noChangeArrowheads="1"/>
          </p:cNvSpPr>
          <p:nvPr/>
        </p:nvSpPr>
        <p:spPr bwMode="auto">
          <a:xfrm>
            <a:off x="1062038" y="4046538"/>
            <a:ext cx="7416800" cy="2139950"/>
          </a:xfrm>
          <a:prstGeom prst="rect">
            <a:avLst/>
          </a:prstGeom>
          <a:noFill/>
          <a:ln w="28575">
            <a:noFill/>
            <a:miter lim="800000"/>
            <a:headEnd/>
            <a:tailEnd type="none" w="sm" len="med"/>
          </a:ln>
          <a:effectLst/>
        </p:spPr>
        <p:txBody>
          <a:bodyPr>
            <a:spAutoFit/>
          </a:bodyPr>
          <a:lstStyle/>
          <a:p>
            <a:pPr marL="457200" indent="-457200" algn="ctr" eaLnBrk="0" hangingPunct="0">
              <a:lnSpc>
                <a:spcPct val="105000"/>
              </a:lnSpc>
              <a:buFontTx/>
              <a:buNone/>
            </a:pPr>
            <a:r>
              <a:rPr lang="zh-CN" altLang="en-US" sz="2800">
                <a:latin typeface="楷体_GB2312" pitchFamily="49" charset="-122"/>
                <a:ea typeface="楷体_GB2312" pitchFamily="49" charset="-122"/>
              </a:rPr>
              <a:t>问  题</a:t>
            </a:r>
          </a:p>
          <a:p>
            <a:pPr marL="457200" indent="-457200" algn="just" eaLnBrk="0" hangingPunct="0">
              <a:lnSpc>
                <a:spcPct val="105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需要人工完成</a:t>
            </a:r>
          </a:p>
          <a:p>
            <a:pPr marL="457200" indent="-457200" algn="just" eaLnBrk="0" hangingPunct="0">
              <a:lnSpc>
                <a:spcPct val="105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无法对描述的准确度进行验证。</a:t>
            </a:r>
          </a:p>
          <a:p>
            <a:pPr marL="457200" indent="-457200" algn="just" eaLnBrk="0" hangingPunct="0">
              <a:lnSpc>
                <a:spcPct val="105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难以适应需求的变化。</a:t>
            </a:r>
          </a:p>
        </p:txBody>
      </p:sp>
      <p:grpSp>
        <p:nvGrpSpPr>
          <p:cNvPr id="3" name="Group 10"/>
          <p:cNvGrpSpPr>
            <a:grpSpLocks/>
          </p:cNvGrpSpPr>
          <p:nvPr/>
        </p:nvGrpSpPr>
        <p:grpSpPr bwMode="auto">
          <a:xfrm>
            <a:off x="2268538" y="3068638"/>
            <a:ext cx="4789487" cy="958850"/>
            <a:chOff x="1664" y="1526"/>
            <a:chExt cx="3017" cy="604"/>
          </a:xfrm>
        </p:grpSpPr>
        <p:sp>
          <p:nvSpPr>
            <p:cNvPr id="58379" name="Oval 11"/>
            <p:cNvSpPr>
              <a:spLocks noChangeArrowheads="1"/>
            </p:cNvSpPr>
            <p:nvPr/>
          </p:nvSpPr>
          <p:spPr bwMode="auto">
            <a:xfrm>
              <a:off x="1664" y="1591"/>
              <a:ext cx="1070" cy="530"/>
            </a:xfrm>
            <a:prstGeom prst="ellipse">
              <a:avLst/>
            </a:prstGeom>
            <a:noFill/>
            <a:ln w="28575">
              <a:solidFill>
                <a:schemeClr val="tx1"/>
              </a:solidFill>
              <a:round/>
              <a:headEnd/>
              <a:tailEnd type="none" w="sm" len="med"/>
            </a:ln>
            <a:effectLst/>
          </p:spPr>
          <p:txBody>
            <a:bodyPr wrap="none" anchor="ctr"/>
            <a:lstStyle/>
            <a:p>
              <a:pPr algn="ctr" eaLnBrk="0" hangingPunct="0">
                <a:lnSpc>
                  <a:spcPct val="130000"/>
                </a:lnSpc>
                <a:buFontTx/>
                <a:buNone/>
              </a:pPr>
              <a:r>
                <a:rPr lang="zh-CN" altLang="en-US" sz="2000"/>
                <a:t>问题空间</a:t>
              </a:r>
            </a:p>
          </p:txBody>
        </p:sp>
        <p:sp>
          <p:nvSpPr>
            <p:cNvPr id="58380" name="Line 12"/>
            <p:cNvSpPr>
              <a:spLocks noChangeShapeType="1"/>
            </p:cNvSpPr>
            <p:nvPr/>
          </p:nvSpPr>
          <p:spPr bwMode="auto">
            <a:xfrm>
              <a:off x="2761" y="1865"/>
              <a:ext cx="722"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58381" name="Oval 13"/>
            <p:cNvSpPr>
              <a:spLocks noChangeArrowheads="1"/>
            </p:cNvSpPr>
            <p:nvPr/>
          </p:nvSpPr>
          <p:spPr bwMode="auto">
            <a:xfrm>
              <a:off x="3511" y="1618"/>
              <a:ext cx="1170" cy="512"/>
            </a:xfrm>
            <a:prstGeom prst="ellipse">
              <a:avLst/>
            </a:prstGeom>
            <a:noFill/>
            <a:ln w="28575">
              <a:solidFill>
                <a:schemeClr val="tx1"/>
              </a:solidFill>
              <a:round/>
              <a:headEnd/>
              <a:tailEnd type="none" w="sm" len="med"/>
            </a:ln>
            <a:effectLst/>
          </p:spPr>
          <p:txBody>
            <a:bodyPr wrap="none" anchor="ctr"/>
            <a:lstStyle/>
            <a:p>
              <a:pPr algn="ctr" eaLnBrk="0" hangingPunct="0">
                <a:spcBef>
                  <a:spcPct val="0"/>
                </a:spcBef>
                <a:buFontTx/>
                <a:buNone/>
              </a:pPr>
              <a:r>
                <a:rPr lang="zh-CN" altLang="en-US" sz="2000"/>
                <a:t>功能</a:t>
              </a:r>
            </a:p>
            <a:p>
              <a:pPr algn="ctr" eaLnBrk="0" hangingPunct="0">
                <a:spcBef>
                  <a:spcPct val="0"/>
                </a:spcBef>
                <a:buFontTx/>
                <a:buNone/>
              </a:pPr>
              <a:r>
                <a:rPr lang="zh-CN" altLang="en-US" sz="2000"/>
                <a:t>子功能</a:t>
              </a:r>
            </a:p>
          </p:txBody>
        </p:sp>
        <p:sp>
          <p:nvSpPr>
            <p:cNvPr id="58382" name="Text Box 14"/>
            <p:cNvSpPr txBox="1">
              <a:spLocks noChangeArrowheads="1"/>
            </p:cNvSpPr>
            <p:nvPr/>
          </p:nvSpPr>
          <p:spPr bwMode="auto">
            <a:xfrm>
              <a:off x="2914" y="1526"/>
              <a:ext cx="527" cy="308"/>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2000">
                  <a:ea typeface="楷体_GB2312" pitchFamily="49" charset="-122"/>
                </a:rPr>
                <a:t>映射</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7"/>
                                        </p:tgtEl>
                                        <p:attrNameLst>
                                          <p:attrName>style.visibility</p:attrName>
                                        </p:attrNameLst>
                                      </p:cBhvr>
                                      <p:to>
                                        <p:strVal val="visible"/>
                                      </p:to>
                                    </p:set>
                                    <p:animEffect transition="in" filter="wipe(left)">
                                      <p:cBhvr>
                                        <p:cTn id="12" dur="1000"/>
                                        <p:tgtEl>
                                          <p:spTgt spid="5837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90513" y="812800"/>
            <a:ext cx="8388350" cy="647700"/>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endParaRPr lang="zh-CN" altLang="en-US" sz="2800">
              <a:effectLst>
                <a:outerShdw blurRad="38100" dist="38100" dir="2700000" algn="tl">
                  <a:srgbClr val="000000"/>
                </a:outerShdw>
              </a:effectLst>
              <a:ea typeface="楷体_GB2312" pitchFamily="49" charset="-122"/>
            </a:endParaRPr>
          </a:p>
        </p:txBody>
      </p:sp>
      <p:sp>
        <p:nvSpPr>
          <p:cNvPr id="59395" name="Text Box 3"/>
          <p:cNvSpPr txBox="1">
            <a:spLocks noChangeArrowheads="1"/>
          </p:cNvSpPr>
          <p:nvPr/>
        </p:nvSpPr>
        <p:spPr bwMode="auto">
          <a:xfrm>
            <a:off x="449263" y="2030413"/>
            <a:ext cx="8215312" cy="4067175"/>
          </a:xfrm>
          <a:prstGeom prst="rect">
            <a:avLst/>
          </a:prstGeom>
          <a:noFill/>
          <a:ln w="28575">
            <a:noFill/>
            <a:miter lim="800000"/>
            <a:headEnd/>
            <a:tailEnd type="none" w="sm" len="med"/>
          </a:ln>
          <a:effectLst/>
        </p:spPr>
        <p:txBody>
          <a:bodyPr>
            <a:spAutoFit/>
          </a:bodyPr>
          <a:lstStyle/>
          <a:p>
            <a:pPr algn="ctr" eaLnBrk="0" hangingPunct="0">
              <a:lnSpc>
                <a:spcPct val="130000"/>
              </a:lnSpc>
              <a:buFontTx/>
              <a:buNone/>
            </a:pPr>
            <a:r>
              <a:rPr lang="en-US" altLang="zh-CN" sz="2800">
                <a:ea typeface="楷体_GB2312" pitchFamily="49" charset="-122"/>
              </a:rPr>
              <a:t>1</a:t>
            </a:r>
            <a:r>
              <a:rPr lang="zh-CN" altLang="en-US" sz="2800">
                <a:ea typeface="楷体_GB2312" pitchFamily="49" charset="-122"/>
              </a:rPr>
              <a:t>．客房预定系统         </a:t>
            </a:r>
            <a:r>
              <a:rPr lang="en-US" altLang="zh-CN" sz="2800">
                <a:ea typeface="楷体_GB2312" pitchFamily="49" charset="-122"/>
              </a:rPr>
              <a:t>2</a:t>
            </a:r>
            <a:r>
              <a:rPr lang="zh-CN" altLang="en-US" sz="2800">
                <a:ea typeface="楷体_GB2312" pitchFamily="49" charset="-122"/>
              </a:rPr>
              <a:t>．前台接待系统 </a:t>
            </a:r>
          </a:p>
          <a:p>
            <a:pPr eaLnBrk="0" hangingPunct="0">
              <a:lnSpc>
                <a:spcPct val="130000"/>
              </a:lnSpc>
              <a:buFontTx/>
              <a:buNone/>
            </a:pPr>
            <a:r>
              <a:rPr lang="zh-CN" altLang="en-US" sz="2800">
                <a:ea typeface="楷体_GB2312" pitchFamily="49" charset="-122"/>
              </a:rPr>
              <a:t>           </a:t>
            </a:r>
            <a:r>
              <a:rPr lang="en-US" altLang="zh-CN" sz="2800">
                <a:ea typeface="楷体_GB2312" pitchFamily="49" charset="-122"/>
              </a:rPr>
              <a:t>3</a:t>
            </a:r>
            <a:r>
              <a:rPr lang="zh-CN" altLang="en-US" sz="2800">
                <a:ea typeface="楷体_GB2312" pitchFamily="49" charset="-122"/>
              </a:rPr>
              <a:t>．前台收银系统         </a:t>
            </a:r>
            <a:r>
              <a:rPr lang="en-US" altLang="zh-CN" sz="2800">
                <a:ea typeface="楷体_GB2312" pitchFamily="49" charset="-122"/>
              </a:rPr>
              <a:t>4</a:t>
            </a:r>
            <a:r>
              <a:rPr lang="zh-CN" altLang="en-US" sz="2800">
                <a:ea typeface="楷体_GB2312" pitchFamily="49" charset="-122"/>
              </a:rPr>
              <a:t>．帐务系统 </a:t>
            </a:r>
            <a:br>
              <a:rPr lang="zh-CN" altLang="en-US" sz="2800">
                <a:ea typeface="楷体_GB2312" pitchFamily="49" charset="-122"/>
              </a:rPr>
            </a:br>
            <a:r>
              <a:rPr lang="zh-CN" altLang="en-US" sz="2800">
                <a:ea typeface="楷体_GB2312" pitchFamily="49" charset="-122"/>
              </a:rPr>
              <a:t>           </a:t>
            </a:r>
            <a:r>
              <a:rPr lang="en-US" altLang="zh-CN" sz="2800">
                <a:ea typeface="楷体_GB2312" pitchFamily="49" charset="-122"/>
              </a:rPr>
              <a:t>5</a:t>
            </a:r>
            <a:r>
              <a:rPr lang="zh-CN" altLang="en-US" sz="2800">
                <a:ea typeface="楷体_GB2312" pitchFamily="49" charset="-122"/>
              </a:rPr>
              <a:t>．管家系统                 </a:t>
            </a:r>
            <a:r>
              <a:rPr lang="en-US" altLang="zh-CN" sz="2800">
                <a:ea typeface="楷体_GB2312" pitchFamily="49" charset="-122"/>
              </a:rPr>
              <a:t>6</a:t>
            </a:r>
            <a:r>
              <a:rPr lang="zh-CN" altLang="en-US" sz="2800">
                <a:ea typeface="楷体_GB2312" pitchFamily="49" charset="-122"/>
              </a:rPr>
              <a:t>．电话系统 </a:t>
            </a:r>
            <a:br>
              <a:rPr lang="zh-CN" altLang="en-US" sz="2800">
                <a:ea typeface="楷体_GB2312" pitchFamily="49" charset="-122"/>
              </a:rPr>
            </a:br>
            <a:r>
              <a:rPr lang="zh-CN" altLang="en-US" sz="2800">
                <a:ea typeface="楷体_GB2312" pitchFamily="49" charset="-122"/>
              </a:rPr>
              <a:t>           </a:t>
            </a:r>
            <a:r>
              <a:rPr lang="en-US" altLang="zh-CN" sz="2800">
                <a:ea typeface="楷体_GB2312" pitchFamily="49" charset="-122"/>
              </a:rPr>
              <a:t>7</a:t>
            </a:r>
            <a:r>
              <a:rPr lang="zh-CN" altLang="en-US" sz="2800">
                <a:ea typeface="楷体_GB2312" pitchFamily="49" charset="-122"/>
              </a:rPr>
              <a:t>．客历系统                 </a:t>
            </a:r>
            <a:r>
              <a:rPr lang="en-US" altLang="zh-CN" sz="2800">
                <a:ea typeface="楷体_GB2312" pitchFamily="49" charset="-122"/>
              </a:rPr>
              <a:t>8</a:t>
            </a:r>
            <a:r>
              <a:rPr lang="zh-CN" altLang="en-US" sz="2800">
                <a:ea typeface="楷体_GB2312" pitchFamily="49" charset="-122"/>
              </a:rPr>
              <a:t>．合约系统</a:t>
            </a:r>
            <a:br>
              <a:rPr lang="zh-CN" altLang="en-US" sz="2800">
                <a:ea typeface="楷体_GB2312" pitchFamily="49" charset="-122"/>
              </a:rPr>
            </a:br>
            <a:r>
              <a:rPr lang="zh-CN" altLang="en-US" sz="2800">
                <a:ea typeface="楷体_GB2312" pitchFamily="49" charset="-122"/>
              </a:rPr>
              <a:t>           </a:t>
            </a:r>
            <a:r>
              <a:rPr lang="en-US" altLang="zh-CN" sz="2800">
                <a:ea typeface="楷体_GB2312" pitchFamily="49" charset="-122"/>
              </a:rPr>
              <a:t>9</a:t>
            </a:r>
            <a:r>
              <a:rPr lang="zh-CN" altLang="en-US" sz="2800">
                <a:ea typeface="楷体_GB2312" pitchFamily="49" charset="-122"/>
              </a:rPr>
              <a:t>．经理系统               </a:t>
            </a:r>
            <a:r>
              <a:rPr lang="en-US" altLang="zh-CN" sz="2800">
                <a:ea typeface="楷体_GB2312" pitchFamily="49" charset="-122"/>
              </a:rPr>
              <a:t>10</a:t>
            </a:r>
            <a:r>
              <a:rPr lang="zh-CN" altLang="en-US" sz="2800">
                <a:ea typeface="楷体_GB2312" pitchFamily="49" charset="-122"/>
              </a:rPr>
              <a:t>．总经理系统</a:t>
            </a:r>
            <a:br>
              <a:rPr lang="zh-CN" altLang="en-US" sz="2800">
                <a:ea typeface="楷体_GB2312" pitchFamily="49" charset="-122"/>
              </a:rPr>
            </a:br>
            <a:r>
              <a:rPr lang="zh-CN" altLang="en-US" sz="2800">
                <a:ea typeface="楷体_GB2312" pitchFamily="49" charset="-122"/>
              </a:rPr>
              <a:t>         </a:t>
            </a:r>
            <a:r>
              <a:rPr lang="en-US" altLang="zh-CN" sz="2800">
                <a:ea typeface="楷体_GB2312" pitchFamily="49" charset="-122"/>
              </a:rPr>
              <a:t>11</a:t>
            </a:r>
            <a:r>
              <a:rPr lang="zh-CN" altLang="en-US" sz="2800">
                <a:ea typeface="楷体_GB2312" pitchFamily="49" charset="-122"/>
              </a:rPr>
              <a:t>．密码管理系统       </a:t>
            </a:r>
            <a:r>
              <a:rPr lang="en-US" altLang="zh-CN" sz="2800">
                <a:ea typeface="楷体_GB2312" pitchFamily="49" charset="-122"/>
              </a:rPr>
              <a:t>12</a:t>
            </a:r>
            <a:r>
              <a:rPr lang="zh-CN" altLang="en-US" sz="2800">
                <a:ea typeface="楷体_GB2312" pitchFamily="49" charset="-122"/>
              </a:rPr>
              <a:t>．报表系统</a:t>
            </a:r>
            <a:br>
              <a:rPr lang="zh-CN" altLang="en-US" sz="2800">
                <a:ea typeface="楷体_GB2312" pitchFamily="49" charset="-122"/>
              </a:rPr>
            </a:br>
            <a:r>
              <a:rPr lang="zh-CN" altLang="en-US" sz="2800">
                <a:ea typeface="楷体_GB2312" pitchFamily="49" charset="-122"/>
              </a:rPr>
              <a:t>         </a:t>
            </a:r>
            <a:r>
              <a:rPr lang="en-US" altLang="zh-CN" sz="2800">
                <a:ea typeface="楷体_GB2312" pitchFamily="49" charset="-122"/>
              </a:rPr>
              <a:t>13</a:t>
            </a:r>
            <a:r>
              <a:rPr lang="zh-CN" altLang="en-US" sz="2800">
                <a:ea typeface="楷体_GB2312" pitchFamily="49" charset="-122"/>
              </a:rPr>
              <a:t>．帐务报表</a:t>
            </a:r>
          </a:p>
        </p:txBody>
      </p:sp>
      <p:sp>
        <p:nvSpPr>
          <p:cNvPr id="59396" name="Text Box 4"/>
          <p:cNvSpPr txBox="1">
            <a:spLocks noChangeArrowheads="1"/>
          </p:cNvSpPr>
          <p:nvPr/>
        </p:nvSpPr>
        <p:spPr bwMode="auto">
          <a:xfrm>
            <a:off x="1727200" y="596900"/>
            <a:ext cx="5356225" cy="725488"/>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a:solidFill>
                  <a:schemeClr val="tx2"/>
                </a:solidFill>
                <a:effectLst>
                  <a:outerShdw blurRad="38100" dist="38100" dir="2700000" algn="tl">
                    <a:srgbClr val="000000"/>
                  </a:outerShdw>
                </a:effectLst>
                <a:ea typeface="楷体_GB2312" pitchFamily="49" charset="-122"/>
              </a:rPr>
              <a:t>酒店管理系统</a:t>
            </a:r>
          </a:p>
        </p:txBody>
      </p:sp>
      <p:sp>
        <p:nvSpPr>
          <p:cNvPr id="59397" name="Text Box 5"/>
          <p:cNvSpPr txBox="1">
            <a:spLocks noChangeArrowheads="1"/>
          </p:cNvSpPr>
          <p:nvPr/>
        </p:nvSpPr>
        <p:spPr bwMode="auto">
          <a:xfrm>
            <a:off x="1306513" y="581025"/>
            <a:ext cx="1162050" cy="647700"/>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2800">
                <a:effectLst>
                  <a:outerShdw blurRad="38100" dist="38100" dir="2700000" algn="tl">
                    <a:srgbClr val="000000"/>
                  </a:outerShdw>
                </a:effectLst>
                <a:ea typeface="楷体_GB2312" pitchFamily="49" charset="-122"/>
              </a:rPr>
              <a:t>例：</a:t>
            </a:r>
          </a:p>
        </p:txBody>
      </p:sp>
      <p:sp>
        <p:nvSpPr>
          <p:cNvPr id="59398" name="Text Box 6"/>
          <p:cNvSpPr txBox="1">
            <a:spLocks noChangeArrowheads="1"/>
          </p:cNvSpPr>
          <p:nvPr/>
        </p:nvSpPr>
        <p:spPr bwMode="auto">
          <a:xfrm>
            <a:off x="1190625" y="1320800"/>
            <a:ext cx="6777038" cy="647700"/>
          </a:xfrm>
          <a:prstGeom prst="rect">
            <a:avLst/>
          </a:prstGeom>
          <a:noFill/>
          <a:ln w="28575">
            <a:noFill/>
            <a:miter lim="800000"/>
            <a:headEnd/>
            <a:tailEnd type="none" w="sm" len="med"/>
          </a:ln>
          <a:effectLst/>
        </p:spPr>
        <p:txBody>
          <a:bodyPr>
            <a:spAutoFit/>
          </a:bodyPr>
          <a:lstStyle/>
          <a:p>
            <a:pPr eaLnBrk="0" hangingPunct="0">
              <a:lnSpc>
                <a:spcPct val="130000"/>
              </a:lnSpc>
              <a:spcBef>
                <a:spcPct val="50000"/>
              </a:spcBef>
              <a:buFontTx/>
              <a:buNone/>
            </a:pPr>
            <a:r>
              <a:rPr lang="zh-CN" altLang="en-US" sz="2800">
                <a:effectLst>
                  <a:outerShdw blurRad="38100" dist="38100" dir="2700000" algn="tl">
                    <a:srgbClr val="000000"/>
                  </a:outerShdw>
                </a:effectLst>
                <a:ea typeface="楷体_GB2312" pitchFamily="49" charset="-122"/>
              </a:rPr>
              <a:t>按照功能分解为以下子系统：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10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395"/>
                                        </p:tgtEl>
                                        <p:attrNameLst>
                                          <p:attrName>style.visibility</p:attrName>
                                        </p:attrNameLst>
                                      </p:cBhvr>
                                      <p:to>
                                        <p:strVal val="visible"/>
                                      </p:to>
                                    </p:set>
                                    <p:animEffect transition="in" filter="wipe(up)">
                                      <p:cBhvr>
                                        <p:cTn id="12" dur="10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28775" y="2922588"/>
            <a:ext cx="5753100" cy="1728787"/>
            <a:chOff x="1025" y="1841"/>
            <a:chExt cx="3396" cy="1089"/>
          </a:xfrm>
        </p:grpSpPr>
        <p:sp>
          <p:nvSpPr>
            <p:cNvPr id="60419" name="Rectangle 3"/>
            <p:cNvSpPr>
              <a:spLocks noChangeArrowheads="1"/>
            </p:cNvSpPr>
            <p:nvPr/>
          </p:nvSpPr>
          <p:spPr bwMode="auto">
            <a:xfrm>
              <a:off x="2102" y="1841"/>
              <a:ext cx="1226" cy="392"/>
            </a:xfrm>
            <a:prstGeom prst="rect">
              <a:avLst/>
            </a:prstGeom>
            <a:solidFill>
              <a:schemeClr val="bg1"/>
            </a:solidFill>
            <a:ln w="28575">
              <a:solidFill>
                <a:schemeClr val="tx1"/>
              </a:solidFill>
              <a:miter lim="800000"/>
              <a:headEnd/>
              <a:tailEnd/>
            </a:ln>
            <a:effectLst/>
          </p:spPr>
          <p:txBody>
            <a:bodyPr anchor="ctr">
              <a:spAutoFit/>
            </a:bodyPr>
            <a:lstStyle/>
            <a:p>
              <a:pPr algn="ctr" eaLnBrk="0" hangingPunct="0">
                <a:lnSpc>
                  <a:spcPct val="120000"/>
                </a:lnSpc>
                <a:spcBef>
                  <a:spcPct val="50000"/>
                </a:spcBef>
                <a:buFontTx/>
                <a:buNone/>
              </a:pPr>
              <a:r>
                <a:rPr lang="zh-CN" altLang="en-US" sz="1800">
                  <a:latin typeface="宋体" pitchFamily="2" charset="-122"/>
                </a:rPr>
                <a:t>盘存</a:t>
              </a:r>
              <a:r>
                <a:rPr lang="en-US" altLang="zh-CN" sz="1800">
                  <a:latin typeface="宋体" pitchFamily="2" charset="-122"/>
                </a:rPr>
                <a:t>/</a:t>
              </a:r>
              <a:r>
                <a:rPr lang="zh-CN" altLang="en-US" sz="1800">
                  <a:latin typeface="宋体" pitchFamily="2" charset="-122"/>
                </a:rPr>
                <a:t>销售系统</a:t>
              </a:r>
            </a:p>
            <a:p>
              <a:pPr algn="ctr" eaLnBrk="0" hangingPunct="0">
                <a:lnSpc>
                  <a:spcPct val="20000"/>
                </a:lnSpc>
                <a:spcBef>
                  <a:spcPct val="50000"/>
                </a:spcBef>
                <a:buFontTx/>
                <a:buNone/>
              </a:pPr>
              <a:r>
                <a:rPr lang="zh-CN" altLang="en-US" sz="1600">
                  <a:latin typeface="宋体" pitchFamily="2" charset="-122"/>
                </a:rPr>
                <a:t>         </a:t>
              </a:r>
              <a:r>
                <a:rPr lang="en-US" altLang="zh-CN" sz="1600">
                  <a:latin typeface="宋体" pitchFamily="2" charset="-122"/>
                </a:rPr>
                <a:t>1.0.0</a:t>
              </a:r>
            </a:p>
          </p:txBody>
        </p:sp>
        <p:grpSp>
          <p:nvGrpSpPr>
            <p:cNvPr id="3" name="Group 4"/>
            <p:cNvGrpSpPr>
              <a:grpSpLocks/>
            </p:cNvGrpSpPr>
            <p:nvPr/>
          </p:nvGrpSpPr>
          <p:grpSpPr bwMode="auto">
            <a:xfrm>
              <a:off x="1347" y="2256"/>
              <a:ext cx="2719" cy="302"/>
              <a:chOff x="1347" y="2407"/>
              <a:chExt cx="2719" cy="241"/>
            </a:xfrm>
          </p:grpSpPr>
          <p:sp>
            <p:nvSpPr>
              <p:cNvPr id="60421" name="Line 5"/>
              <p:cNvSpPr>
                <a:spLocks noChangeShapeType="1"/>
              </p:cNvSpPr>
              <p:nvPr/>
            </p:nvSpPr>
            <p:spPr bwMode="auto">
              <a:xfrm>
                <a:off x="2719" y="2407"/>
                <a:ext cx="0" cy="124"/>
              </a:xfrm>
              <a:prstGeom prst="line">
                <a:avLst/>
              </a:prstGeom>
              <a:noFill/>
              <a:ln w="28575">
                <a:solidFill>
                  <a:schemeClr val="tx1"/>
                </a:solidFill>
                <a:round/>
                <a:headEnd/>
                <a:tailEnd/>
              </a:ln>
              <a:effectLst/>
            </p:spPr>
            <p:txBody>
              <a:bodyPr anchor="ctr">
                <a:spAutoFit/>
              </a:bodyPr>
              <a:lstStyle/>
              <a:p>
                <a:endParaRPr lang="zh-CN" altLang="en-US"/>
              </a:p>
            </p:txBody>
          </p:sp>
          <p:sp>
            <p:nvSpPr>
              <p:cNvPr id="60422" name="Line 6"/>
              <p:cNvSpPr>
                <a:spLocks noChangeShapeType="1"/>
              </p:cNvSpPr>
              <p:nvPr/>
            </p:nvSpPr>
            <p:spPr bwMode="auto">
              <a:xfrm>
                <a:off x="1347" y="2522"/>
                <a:ext cx="2719" cy="1"/>
              </a:xfrm>
              <a:prstGeom prst="line">
                <a:avLst/>
              </a:prstGeom>
              <a:noFill/>
              <a:ln w="28575">
                <a:solidFill>
                  <a:schemeClr val="tx1"/>
                </a:solidFill>
                <a:round/>
                <a:headEnd/>
                <a:tailEnd/>
              </a:ln>
              <a:effectLst/>
            </p:spPr>
            <p:txBody>
              <a:bodyPr anchor="ctr">
                <a:spAutoFit/>
              </a:bodyPr>
              <a:lstStyle/>
              <a:p>
                <a:endParaRPr lang="zh-CN" altLang="en-US"/>
              </a:p>
            </p:txBody>
          </p:sp>
          <p:sp>
            <p:nvSpPr>
              <p:cNvPr id="60423" name="Line 7"/>
              <p:cNvSpPr>
                <a:spLocks noChangeShapeType="1"/>
              </p:cNvSpPr>
              <p:nvPr/>
            </p:nvSpPr>
            <p:spPr bwMode="auto">
              <a:xfrm flipH="1">
                <a:off x="1358" y="2531"/>
                <a:ext cx="0" cy="117"/>
              </a:xfrm>
              <a:prstGeom prst="line">
                <a:avLst/>
              </a:prstGeom>
              <a:noFill/>
              <a:ln w="28575">
                <a:solidFill>
                  <a:schemeClr val="tx1"/>
                </a:solidFill>
                <a:round/>
                <a:headEnd/>
                <a:tailEnd/>
              </a:ln>
              <a:effectLst/>
            </p:spPr>
            <p:txBody>
              <a:bodyPr anchor="ctr">
                <a:spAutoFit/>
              </a:bodyPr>
              <a:lstStyle/>
              <a:p>
                <a:endParaRPr lang="zh-CN" altLang="en-US"/>
              </a:p>
            </p:txBody>
          </p:sp>
          <p:sp>
            <p:nvSpPr>
              <p:cNvPr id="60424" name="Line 8"/>
              <p:cNvSpPr>
                <a:spLocks noChangeShapeType="1"/>
              </p:cNvSpPr>
              <p:nvPr/>
            </p:nvSpPr>
            <p:spPr bwMode="auto">
              <a:xfrm>
                <a:off x="4065" y="2517"/>
                <a:ext cx="0" cy="114"/>
              </a:xfrm>
              <a:prstGeom prst="line">
                <a:avLst/>
              </a:prstGeom>
              <a:noFill/>
              <a:ln w="28575">
                <a:solidFill>
                  <a:schemeClr val="tx1"/>
                </a:solidFill>
                <a:round/>
                <a:headEnd/>
                <a:tailEnd/>
              </a:ln>
              <a:effectLst/>
            </p:spPr>
            <p:txBody>
              <a:bodyPr anchor="ctr">
                <a:spAutoFit/>
              </a:bodyPr>
              <a:lstStyle/>
              <a:p>
                <a:endParaRPr lang="zh-CN" altLang="en-US"/>
              </a:p>
            </p:txBody>
          </p:sp>
        </p:grpSp>
        <p:sp>
          <p:nvSpPr>
            <p:cNvPr id="60425" name="Rectangle 9"/>
            <p:cNvSpPr>
              <a:spLocks noChangeArrowheads="1"/>
            </p:cNvSpPr>
            <p:nvPr/>
          </p:nvSpPr>
          <p:spPr bwMode="auto">
            <a:xfrm>
              <a:off x="1025" y="2589"/>
              <a:ext cx="670" cy="341"/>
            </a:xfrm>
            <a:prstGeom prst="rect">
              <a:avLst/>
            </a:prstGeom>
            <a:solidFill>
              <a:schemeClr val="bg1"/>
            </a:solidFill>
            <a:ln w="28575">
              <a:solidFill>
                <a:schemeClr val="tx1"/>
              </a:solidFill>
              <a:miter lim="800000"/>
              <a:headEnd/>
              <a:tailEnd/>
            </a:ln>
            <a:effectLst/>
          </p:spPr>
          <p:txBody>
            <a:bodyPr wrap="none" anchor="ctr">
              <a:spAutoFit/>
            </a:bodyPr>
            <a:lstStyle/>
            <a:p>
              <a:pPr algn="ctr" eaLnBrk="0" hangingPunct="0">
                <a:spcBef>
                  <a:spcPct val="50000"/>
                </a:spcBef>
                <a:buFontTx/>
                <a:buNone/>
              </a:pPr>
              <a:r>
                <a:rPr lang="zh-CN" altLang="en-US" sz="1800">
                  <a:latin typeface="宋体" pitchFamily="2" charset="-122"/>
                </a:rPr>
                <a:t>销售处理</a:t>
              </a:r>
            </a:p>
            <a:p>
              <a:pPr algn="ctr" eaLnBrk="0" hangingPunct="0">
                <a:lnSpc>
                  <a:spcPct val="10000"/>
                </a:lnSpc>
                <a:spcBef>
                  <a:spcPct val="50000"/>
                </a:spcBef>
                <a:buFontTx/>
                <a:buNone/>
              </a:pPr>
              <a:r>
                <a:rPr lang="zh-CN" altLang="en-US" sz="1600">
                  <a:latin typeface="宋体" pitchFamily="2" charset="-122"/>
                </a:rPr>
                <a:t>   </a:t>
              </a:r>
              <a:r>
                <a:rPr lang="en-US" altLang="zh-CN" sz="1600">
                  <a:latin typeface="宋体" pitchFamily="2" charset="-122"/>
                </a:rPr>
                <a:t>1.1.0</a:t>
              </a:r>
            </a:p>
          </p:txBody>
        </p:sp>
        <p:sp>
          <p:nvSpPr>
            <p:cNvPr id="60426" name="Rectangle 10"/>
            <p:cNvSpPr>
              <a:spLocks noChangeArrowheads="1"/>
            </p:cNvSpPr>
            <p:nvPr/>
          </p:nvSpPr>
          <p:spPr bwMode="auto">
            <a:xfrm>
              <a:off x="3715" y="2565"/>
              <a:ext cx="706" cy="357"/>
            </a:xfrm>
            <a:prstGeom prst="rect">
              <a:avLst/>
            </a:prstGeom>
            <a:solidFill>
              <a:schemeClr val="bg1"/>
            </a:solidFill>
            <a:ln w="28575">
              <a:solidFill>
                <a:schemeClr val="tx1"/>
              </a:solidFill>
              <a:miter lim="800000"/>
              <a:headEnd/>
              <a:tailEnd/>
            </a:ln>
            <a:effectLst/>
          </p:spPr>
          <p:txBody>
            <a:bodyPr anchor="ctr">
              <a:spAutoFit/>
            </a:bodyPr>
            <a:lstStyle/>
            <a:p>
              <a:pPr algn="ctr" eaLnBrk="0" hangingPunct="0">
                <a:spcBef>
                  <a:spcPct val="50000"/>
                </a:spcBef>
                <a:buFontTx/>
                <a:buNone/>
              </a:pPr>
              <a:r>
                <a:rPr lang="zh-CN" altLang="en-US" sz="1800">
                  <a:latin typeface="宋体" pitchFamily="2" charset="-122"/>
                </a:rPr>
                <a:t>盘存处理</a:t>
              </a:r>
            </a:p>
            <a:p>
              <a:pPr algn="ctr" eaLnBrk="0" hangingPunct="0">
                <a:lnSpc>
                  <a:spcPct val="20000"/>
                </a:lnSpc>
                <a:spcBef>
                  <a:spcPct val="50000"/>
                </a:spcBef>
                <a:buFontTx/>
                <a:buNone/>
              </a:pPr>
              <a:r>
                <a:rPr lang="zh-CN" altLang="en-US" sz="1600">
                  <a:latin typeface="宋体" pitchFamily="2" charset="-122"/>
                </a:rPr>
                <a:t>  </a:t>
              </a:r>
              <a:r>
                <a:rPr lang="en-US" altLang="zh-CN" sz="1600">
                  <a:latin typeface="宋体" pitchFamily="2" charset="-122"/>
                </a:rPr>
                <a:t>1.2.0</a:t>
              </a:r>
            </a:p>
          </p:txBody>
        </p:sp>
      </p:grpSp>
      <p:grpSp>
        <p:nvGrpSpPr>
          <p:cNvPr id="4" name="Group 11"/>
          <p:cNvGrpSpPr>
            <a:grpSpLocks/>
          </p:cNvGrpSpPr>
          <p:nvPr/>
        </p:nvGrpSpPr>
        <p:grpSpPr bwMode="auto">
          <a:xfrm>
            <a:off x="958850" y="4624388"/>
            <a:ext cx="2452688" cy="635000"/>
            <a:chOff x="604" y="2968"/>
            <a:chExt cx="1545" cy="269"/>
          </a:xfrm>
        </p:grpSpPr>
        <p:sp>
          <p:nvSpPr>
            <p:cNvPr id="60428" name="Line 12"/>
            <p:cNvSpPr>
              <a:spLocks noChangeShapeType="1"/>
            </p:cNvSpPr>
            <p:nvPr/>
          </p:nvSpPr>
          <p:spPr bwMode="auto">
            <a:xfrm>
              <a:off x="1371" y="2968"/>
              <a:ext cx="0" cy="269"/>
            </a:xfrm>
            <a:prstGeom prst="line">
              <a:avLst/>
            </a:prstGeom>
            <a:noFill/>
            <a:ln w="28575">
              <a:solidFill>
                <a:schemeClr val="tx1"/>
              </a:solidFill>
              <a:round/>
              <a:headEnd/>
              <a:tailEnd/>
            </a:ln>
            <a:effectLst/>
          </p:spPr>
          <p:txBody>
            <a:bodyPr anchor="ctr">
              <a:spAutoFit/>
            </a:bodyPr>
            <a:lstStyle/>
            <a:p>
              <a:endParaRPr lang="zh-CN" altLang="en-US"/>
            </a:p>
          </p:txBody>
        </p:sp>
        <p:sp>
          <p:nvSpPr>
            <p:cNvPr id="60429" name="Line 13"/>
            <p:cNvSpPr>
              <a:spLocks noChangeShapeType="1"/>
            </p:cNvSpPr>
            <p:nvPr/>
          </p:nvSpPr>
          <p:spPr bwMode="auto">
            <a:xfrm>
              <a:off x="604" y="3065"/>
              <a:ext cx="1545" cy="4"/>
            </a:xfrm>
            <a:prstGeom prst="line">
              <a:avLst/>
            </a:prstGeom>
            <a:noFill/>
            <a:ln w="28575">
              <a:solidFill>
                <a:schemeClr val="tx1"/>
              </a:solidFill>
              <a:round/>
              <a:headEnd/>
              <a:tailEnd/>
            </a:ln>
            <a:effectLst/>
          </p:spPr>
          <p:txBody>
            <a:bodyPr anchor="ctr">
              <a:spAutoFit/>
            </a:bodyPr>
            <a:lstStyle/>
            <a:p>
              <a:endParaRPr lang="zh-CN" altLang="en-US"/>
            </a:p>
          </p:txBody>
        </p:sp>
        <p:sp>
          <p:nvSpPr>
            <p:cNvPr id="60430" name="Line 14"/>
            <p:cNvSpPr>
              <a:spLocks noChangeShapeType="1"/>
            </p:cNvSpPr>
            <p:nvPr/>
          </p:nvSpPr>
          <p:spPr bwMode="auto">
            <a:xfrm flipH="1">
              <a:off x="604" y="3066"/>
              <a:ext cx="3" cy="120"/>
            </a:xfrm>
            <a:prstGeom prst="line">
              <a:avLst/>
            </a:prstGeom>
            <a:noFill/>
            <a:ln w="28575">
              <a:solidFill>
                <a:schemeClr val="tx1"/>
              </a:solidFill>
              <a:round/>
              <a:headEnd/>
              <a:tailEnd/>
            </a:ln>
            <a:effectLst/>
          </p:spPr>
          <p:txBody>
            <a:bodyPr anchor="ctr">
              <a:spAutoFit/>
            </a:bodyPr>
            <a:lstStyle/>
            <a:p>
              <a:endParaRPr lang="zh-CN" altLang="en-US"/>
            </a:p>
          </p:txBody>
        </p:sp>
        <p:sp>
          <p:nvSpPr>
            <p:cNvPr id="60431" name="Line 15"/>
            <p:cNvSpPr>
              <a:spLocks noChangeShapeType="1"/>
            </p:cNvSpPr>
            <p:nvPr/>
          </p:nvSpPr>
          <p:spPr bwMode="auto">
            <a:xfrm>
              <a:off x="2138" y="3075"/>
              <a:ext cx="0" cy="120"/>
            </a:xfrm>
            <a:prstGeom prst="line">
              <a:avLst/>
            </a:prstGeom>
            <a:noFill/>
            <a:ln w="28575">
              <a:solidFill>
                <a:schemeClr val="tx1"/>
              </a:solidFill>
              <a:round/>
              <a:headEnd/>
              <a:tailEnd/>
            </a:ln>
            <a:effectLst/>
          </p:spPr>
          <p:txBody>
            <a:bodyPr/>
            <a:lstStyle/>
            <a:p>
              <a:endParaRPr lang="zh-CN" altLang="en-US"/>
            </a:p>
          </p:txBody>
        </p:sp>
      </p:grpSp>
      <p:sp>
        <p:nvSpPr>
          <p:cNvPr id="60432" name="Text Box 16"/>
          <p:cNvSpPr txBox="1">
            <a:spLocks noChangeArrowheads="1"/>
          </p:cNvSpPr>
          <p:nvPr/>
        </p:nvSpPr>
        <p:spPr bwMode="auto">
          <a:xfrm>
            <a:off x="290513" y="466725"/>
            <a:ext cx="8853487" cy="2098675"/>
          </a:xfrm>
          <a:prstGeom prst="rect">
            <a:avLst/>
          </a:prstGeom>
          <a:noFill/>
          <a:ln w="28575">
            <a:noFill/>
            <a:miter lim="800000"/>
            <a:headEnd/>
            <a:tailEnd type="none" w="sm" len="med"/>
          </a:ln>
          <a:effectLst/>
        </p:spPr>
        <p:txBody>
          <a:bodyPr>
            <a:spAutoFit/>
          </a:bodyPr>
          <a:lstStyle/>
          <a:p>
            <a:pPr eaLnBrk="0" hangingPunct="0">
              <a:lnSpc>
                <a:spcPct val="130000"/>
              </a:lnSpc>
              <a:buFontTx/>
              <a:buNone/>
            </a:pPr>
            <a:r>
              <a:rPr lang="zh-CN" altLang="en-US" sz="2600">
                <a:solidFill>
                  <a:schemeClr val="tx2"/>
                </a:solidFill>
                <a:ea typeface="楷体_GB2312" pitchFamily="49" charset="-122"/>
              </a:rPr>
              <a:t>例：</a:t>
            </a:r>
            <a:r>
              <a:rPr lang="zh-CN" altLang="en-US" sz="2600">
                <a:ea typeface="楷体_GB2312" pitchFamily="49" charset="-122"/>
              </a:rPr>
              <a:t>盘存</a:t>
            </a:r>
            <a:r>
              <a:rPr lang="en-US" altLang="zh-CN" sz="2600">
                <a:ea typeface="楷体_GB2312" pitchFamily="49" charset="-122"/>
              </a:rPr>
              <a:t>/</a:t>
            </a:r>
            <a:r>
              <a:rPr lang="zh-CN" altLang="en-US" sz="2600">
                <a:ea typeface="楷体_GB2312" pitchFamily="49" charset="-122"/>
              </a:rPr>
              <a:t>销售系统，用户提出</a:t>
            </a:r>
            <a:r>
              <a:rPr lang="en-US" altLang="zh-CN" sz="2600">
                <a:ea typeface="楷体_GB2312" pitchFamily="49" charset="-122"/>
              </a:rPr>
              <a:t>,</a:t>
            </a:r>
            <a:r>
              <a:rPr lang="zh-CN" altLang="en-US" sz="2600">
                <a:ea typeface="楷体_GB2312" pitchFamily="49" charset="-122"/>
              </a:rPr>
              <a:t>系统应具有以下功能</a:t>
            </a:r>
            <a:r>
              <a:rPr lang="en-US" altLang="zh-CN" sz="2600">
                <a:ea typeface="楷体_GB2312" pitchFamily="49" charset="-122"/>
              </a:rPr>
              <a:t>:</a:t>
            </a:r>
          </a:p>
          <a:p>
            <a:pPr eaLnBrk="0" hangingPunct="0">
              <a:lnSpc>
                <a:spcPct val="110000"/>
              </a:lnSpc>
              <a:spcBef>
                <a:spcPct val="15000"/>
              </a:spcBef>
              <a:buFontTx/>
              <a:buNone/>
            </a:pPr>
            <a:r>
              <a:rPr lang="en-US" altLang="zh-CN" sz="2600">
                <a:solidFill>
                  <a:schemeClr val="tx2"/>
                </a:solidFill>
                <a:ea typeface="楷体_GB2312" pitchFamily="49" charset="-122"/>
              </a:rPr>
              <a:t>    ① </a:t>
            </a:r>
            <a:r>
              <a:rPr lang="zh-CN" altLang="en-US" sz="2600">
                <a:ea typeface="楷体_GB2312" pitchFamily="49" charset="-122"/>
              </a:rPr>
              <a:t>计算买主订单                         </a:t>
            </a:r>
            <a:r>
              <a:rPr lang="zh-CN" altLang="en-US" sz="2600">
                <a:solidFill>
                  <a:schemeClr val="tx2"/>
                </a:solidFill>
                <a:ea typeface="楷体_GB2312" pitchFamily="49" charset="-122"/>
              </a:rPr>
              <a:t>②</a:t>
            </a:r>
            <a:r>
              <a:rPr lang="zh-CN" altLang="en-US" sz="2600">
                <a:ea typeface="楷体_GB2312" pitchFamily="49" charset="-122"/>
              </a:rPr>
              <a:t> 准备销售报表  </a:t>
            </a:r>
          </a:p>
          <a:p>
            <a:pPr eaLnBrk="0" hangingPunct="0">
              <a:lnSpc>
                <a:spcPct val="110000"/>
              </a:lnSpc>
              <a:spcBef>
                <a:spcPct val="15000"/>
              </a:spcBef>
              <a:buFontTx/>
              <a:buNone/>
            </a:pPr>
            <a:r>
              <a:rPr lang="zh-CN" altLang="en-US" sz="2600">
                <a:solidFill>
                  <a:schemeClr val="tx2"/>
                </a:solidFill>
                <a:ea typeface="楷体_GB2312" pitchFamily="49" charset="-122"/>
              </a:rPr>
              <a:t>    ③</a:t>
            </a:r>
            <a:r>
              <a:rPr lang="zh-CN" altLang="en-US" sz="2600">
                <a:ea typeface="楷体_GB2312" pitchFamily="49" charset="-122"/>
              </a:rPr>
              <a:t> 建立买主文件和应收帐发票 </a:t>
            </a:r>
            <a:r>
              <a:rPr lang="zh-CN" altLang="en-US" sz="2600">
                <a:solidFill>
                  <a:schemeClr val="tx2"/>
                </a:solidFill>
                <a:ea typeface="楷体_GB2312" pitchFamily="49" charset="-122"/>
              </a:rPr>
              <a:t>④</a:t>
            </a:r>
            <a:r>
              <a:rPr lang="zh-CN" altLang="en-US" sz="2600">
                <a:ea typeface="楷体_GB2312" pitchFamily="49" charset="-122"/>
              </a:rPr>
              <a:t> 运行更新的盘存文件</a:t>
            </a:r>
          </a:p>
          <a:p>
            <a:pPr eaLnBrk="0" hangingPunct="0">
              <a:lnSpc>
                <a:spcPct val="110000"/>
              </a:lnSpc>
              <a:spcBef>
                <a:spcPct val="15000"/>
              </a:spcBef>
              <a:buFontTx/>
              <a:buNone/>
            </a:pPr>
            <a:r>
              <a:rPr lang="zh-CN" altLang="en-US" sz="2600">
                <a:ea typeface="楷体_GB2312" pitchFamily="49" charset="-122"/>
              </a:rPr>
              <a:t>    </a:t>
            </a:r>
            <a:r>
              <a:rPr lang="zh-CN" altLang="en-US" sz="2600">
                <a:solidFill>
                  <a:schemeClr val="tx2"/>
                </a:solidFill>
                <a:ea typeface="楷体_GB2312" pitchFamily="49" charset="-122"/>
              </a:rPr>
              <a:t>⑤</a:t>
            </a:r>
            <a:r>
              <a:rPr lang="zh-CN" altLang="en-US" sz="2600">
                <a:ea typeface="楷体_GB2312" pitchFamily="49" charset="-122"/>
              </a:rPr>
              <a:t> 产生托运单和包装单             </a:t>
            </a:r>
            <a:r>
              <a:rPr lang="zh-CN" altLang="en-US" sz="2600">
                <a:solidFill>
                  <a:schemeClr val="tx2"/>
                </a:solidFill>
                <a:ea typeface="楷体_GB2312" pitchFamily="49" charset="-122"/>
              </a:rPr>
              <a:t>⑥ </a:t>
            </a:r>
            <a:r>
              <a:rPr lang="zh-CN" altLang="en-US" sz="2600">
                <a:ea typeface="楷体_GB2312" pitchFamily="49" charset="-122"/>
              </a:rPr>
              <a:t>保证库存及时订货</a:t>
            </a:r>
          </a:p>
        </p:txBody>
      </p:sp>
      <p:sp>
        <p:nvSpPr>
          <p:cNvPr id="60433" name="Rectangle 17"/>
          <p:cNvSpPr>
            <a:spLocks noChangeArrowheads="1"/>
          </p:cNvSpPr>
          <p:nvPr/>
        </p:nvSpPr>
        <p:spPr bwMode="auto">
          <a:xfrm>
            <a:off x="352425" y="5168900"/>
            <a:ext cx="1187450" cy="787400"/>
          </a:xfrm>
          <a:prstGeom prst="rect">
            <a:avLst/>
          </a:prstGeom>
          <a:solidFill>
            <a:schemeClr val="bg1"/>
          </a:solidFill>
          <a:ln w="28575">
            <a:solidFill>
              <a:schemeClr val="tx1"/>
            </a:solidFill>
            <a:miter lim="800000"/>
            <a:headEnd/>
            <a:tailEnd/>
          </a:ln>
          <a:effectLst/>
        </p:spPr>
        <p:txBody>
          <a:bodyPr anchor="ctr">
            <a:spAutoFit/>
          </a:bodyPr>
          <a:lstStyle/>
          <a:p>
            <a:pPr algn="ctr" eaLnBrk="0" hangingPunct="0">
              <a:spcBef>
                <a:spcPct val="50000"/>
              </a:spcBef>
              <a:buFontTx/>
              <a:buNone/>
            </a:pPr>
            <a:r>
              <a:rPr lang="zh-CN" altLang="en-US" sz="1800"/>
              <a:t>计算销售</a:t>
            </a:r>
          </a:p>
          <a:p>
            <a:pPr algn="ctr" eaLnBrk="0" hangingPunct="0">
              <a:lnSpc>
                <a:spcPct val="30000"/>
              </a:lnSpc>
              <a:spcBef>
                <a:spcPct val="50000"/>
              </a:spcBef>
              <a:buFontTx/>
              <a:buNone/>
            </a:pPr>
            <a:r>
              <a:rPr lang="zh-CN" altLang="en-US" sz="1800"/>
              <a:t>记录 </a:t>
            </a:r>
          </a:p>
          <a:p>
            <a:pPr algn="ctr" eaLnBrk="0" hangingPunct="0">
              <a:lnSpc>
                <a:spcPct val="20000"/>
              </a:lnSpc>
              <a:spcBef>
                <a:spcPct val="50000"/>
              </a:spcBef>
              <a:buFontTx/>
              <a:buNone/>
            </a:pPr>
            <a:r>
              <a:rPr lang="zh-CN" altLang="en-US" sz="1600"/>
              <a:t>          </a:t>
            </a:r>
            <a:r>
              <a:rPr lang="en-US" altLang="zh-CN" sz="1600"/>
              <a:t>1.1.1</a:t>
            </a:r>
          </a:p>
        </p:txBody>
      </p:sp>
      <p:sp>
        <p:nvSpPr>
          <p:cNvPr id="60434" name="Rectangle 18"/>
          <p:cNvSpPr>
            <a:spLocks noChangeArrowheads="1"/>
          </p:cNvSpPr>
          <p:nvPr/>
        </p:nvSpPr>
        <p:spPr bwMode="auto">
          <a:xfrm>
            <a:off x="1649413" y="5159375"/>
            <a:ext cx="1133475" cy="811213"/>
          </a:xfrm>
          <a:prstGeom prst="rect">
            <a:avLst/>
          </a:prstGeom>
          <a:solidFill>
            <a:schemeClr val="bg1"/>
          </a:solidFill>
          <a:ln w="28575">
            <a:solidFill>
              <a:schemeClr val="tx1"/>
            </a:solidFill>
            <a:miter lim="800000"/>
            <a:headEnd/>
            <a:tailEnd/>
          </a:ln>
          <a:effectLst/>
        </p:spPr>
        <p:txBody>
          <a:bodyPr wrap="none" anchor="ctr">
            <a:spAutoFit/>
          </a:bodyPr>
          <a:lstStyle/>
          <a:p>
            <a:pPr algn="ctr" eaLnBrk="0" hangingPunct="0">
              <a:spcBef>
                <a:spcPct val="50000"/>
              </a:spcBef>
              <a:buFontTx/>
              <a:buNone/>
            </a:pPr>
            <a:r>
              <a:rPr lang="zh-CN" altLang="en-US" sz="1800"/>
              <a:t>产生销售</a:t>
            </a:r>
          </a:p>
          <a:p>
            <a:pPr algn="ctr" eaLnBrk="0" hangingPunct="0">
              <a:lnSpc>
                <a:spcPct val="30000"/>
              </a:lnSpc>
              <a:spcBef>
                <a:spcPct val="50000"/>
              </a:spcBef>
              <a:buFontTx/>
              <a:buNone/>
            </a:pPr>
            <a:r>
              <a:rPr lang="zh-CN" altLang="en-US" sz="1800"/>
              <a:t>报表</a:t>
            </a:r>
          </a:p>
          <a:p>
            <a:pPr algn="ctr" eaLnBrk="0" hangingPunct="0">
              <a:lnSpc>
                <a:spcPct val="30000"/>
              </a:lnSpc>
              <a:spcBef>
                <a:spcPct val="50000"/>
              </a:spcBef>
              <a:buFontTx/>
              <a:buNone/>
            </a:pPr>
            <a:r>
              <a:rPr lang="zh-CN" altLang="en-US" sz="1600"/>
              <a:t>          </a:t>
            </a:r>
            <a:r>
              <a:rPr lang="en-US" altLang="zh-CN" sz="1600"/>
              <a:t>1.1.2</a:t>
            </a:r>
          </a:p>
        </p:txBody>
      </p:sp>
      <p:sp>
        <p:nvSpPr>
          <p:cNvPr id="60435" name="Rectangle 19"/>
          <p:cNvSpPr>
            <a:spLocks noChangeArrowheads="1"/>
          </p:cNvSpPr>
          <p:nvPr/>
        </p:nvSpPr>
        <p:spPr bwMode="auto">
          <a:xfrm>
            <a:off x="2911475" y="5167313"/>
            <a:ext cx="1177925" cy="811212"/>
          </a:xfrm>
          <a:prstGeom prst="rect">
            <a:avLst/>
          </a:prstGeom>
          <a:solidFill>
            <a:schemeClr val="bg1"/>
          </a:solidFill>
          <a:ln w="28575">
            <a:solidFill>
              <a:schemeClr val="tx1"/>
            </a:solidFill>
            <a:miter lim="800000"/>
            <a:headEnd/>
            <a:tailEnd/>
          </a:ln>
          <a:effectLst/>
        </p:spPr>
        <p:txBody>
          <a:bodyPr wrap="none" anchor="ctr">
            <a:spAutoFit/>
          </a:bodyPr>
          <a:lstStyle/>
          <a:p>
            <a:pPr algn="ctr" eaLnBrk="0" hangingPunct="0">
              <a:spcBef>
                <a:spcPct val="50000"/>
              </a:spcBef>
              <a:buFontTx/>
              <a:buNone/>
            </a:pPr>
            <a:r>
              <a:rPr lang="zh-CN" altLang="en-US" sz="1800"/>
              <a:t>核对买主</a:t>
            </a:r>
          </a:p>
          <a:p>
            <a:pPr algn="ctr" eaLnBrk="0" hangingPunct="0">
              <a:lnSpc>
                <a:spcPct val="30000"/>
              </a:lnSpc>
              <a:spcBef>
                <a:spcPct val="50000"/>
              </a:spcBef>
              <a:buFontTx/>
              <a:buNone/>
            </a:pPr>
            <a:r>
              <a:rPr lang="zh-CN" altLang="en-US" sz="1800"/>
              <a:t>贷方金额</a:t>
            </a:r>
          </a:p>
          <a:p>
            <a:pPr algn="ctr" eaLnBrk="0" hangingPunct="0">
              <a:lnSpc>
                <a:spcPct val="30000"/>
              </a:lnSpc>
              <a:spcBef>
                <a:spcPct val="50000"/>
              </a:spcBef>
              <a:buFontTx/>
              <a:buNone/>
            </a:pPr>
            <a:r>
              <a:rPr lang="zh-CN" altLang="en-US" sz="1600"/>
              <a:t>           </a:t>
            </a:r>
            <a:r>
              <a:rPr lang="en-US" altLang="zh-CN" sz="1600"/>
              <a:t>1.1.3</a:t>
            </a:r>
          </a:p>
        </p:txBody>
      </p:sp>
      <p:grpSp>
        <p:nvGrpSpPr>
          <p:cNvPr id="5" name="Group 20"/>
          <p:cNvGrpSpPr>
            <a:grpSpLocks/>
          </p:cNvGrpSpPr>
          <p:nvPr/>
        </p:nvGrpSpPr>
        <p:grpSpPr bwMode="auto">
          <a:xfrm>
            <a:off x="4203700" y="4621213"/>
            <a:ext cx="4756150" cy="1362075"/>
            <a:chOff x="2648" y="2911"/>
            <a:chExt cx="2996" cy="858"/>
          </a:xfrm>
        </p:grpSpPr>
        <p:grpSp>
          <p:nvGrpSpPr>
            <p:cNvPr id="6" name="Group 21"/>
            <p:cNvGrpSpPr>
              <a:grpSpLocks/>
            </p:cNvGrpSpPr>
            <p:nvPr/>
          </p:nvGrpSpPr>
          <p:grpSpPr bwMode="auto">
            <a:xfrm>
              <a:off x="3022" y="2911"/>
              <a:ext cx="2259" cy="375"/>
              <a:chOff x="3022" y="2974"/>
              <a:chExt cx="2259" cy="241"/>
            </a:xfrm>
          </p:grpSpPr>
          <p:sp>
            <p:nvSpPr>
              <p:cNvPr id="60438" name="Line 22"/>
              <p:cNvSpPr>
                <a:spLocks noChangeShapeType="1"/>
              </p:cNvSpPr>
              <p:nvPr/>
            </p:nvSpPr>
            <p:spPr bwMode="auto">
              <a:xfrm>
                <a:off x="3022" y="3071"/>
                <a:ext cx="0" cy="144"/>
              </a:xfrm>
              <a:prstGeom prst="line">
                <a:avLst/>
              </a:prstGeom>
              <a:noFill/>
              <a:ln w="28575">
                <a:solidFill>
                  <a:schemeClr val="tx1"/>
                </a:solidFill>
                <a:round/>
                <a:headEnd/>
                <a:tailEnd/>
              </a:ln>
              <a:effectLst/>
            </p:spPr>
            <p:txBody>
              <a:bodyPr anchor="ctr">
                <a:spAutoFit/>
              </a:bodyPr>
              <a:lstStyle/>
              <a:p>
                <a:endParaRPr lang="zh-CN" altLang="en-US"/>
              </a:p>
            </p:txBody>
          </p:sp>
          <p:sp>
            <p:nvSpPr>
              <p:cNvPr id="60439" name="Line 23"/>
              <p:cNvSpPr>
                <a:spLocks noChangeShapeType="1"/>
              </p:cNvSpPr>
              <p:nvPr/>
            </p:nvSpPr>
            <p:spPr bwMode="auto">
              <a:xfrm>
                <a:off x="3022" y="3071"/>
                <a:ext cx="2259" cy="0"/>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0440" name="Line 24"/>
              <p:cNvSpPr>
                <a:spLocks noChangeShapeType="1"/>
              </p:cNvSpPr>
              <p:nvPr/>
            </p:nvSpPr>
            <p:spPr bwMode="auto">
              <a:xfrm>
                <a:off x="5275" y="3067"/>
                <a:ext cx="0" cy="121"/>
              </a:xfrm>
              <a:prstGeom prst="line">
                <a:avLst/>
              </a:prstGeom>
              <a:noFill/>
              <a:ln w="28575">
                <a:solidFill>
                  <a:schemeClr val="tx1"/>
                </a:solidFill>
                <a:round/>
                <a:headEnd/>
                <a:tailEnd/>
              </a:ln>
              <a:effectLst/>
            </p:spPr>
            <p:txBody>
              <a:bodyPr anchor="ctr">
                <a:spAutoFit/>
              </a:bodyPr>
              <a:lstStyle/>
              <a:p>
                <a:endParaRPr lang="zh-CN" altLang="en-US"/>
              </a:p>
            </p:txBody>
          </p:sp>
          <p:sp>
            <p:nvSpPr>
              <p:cNvPr id="60441" name="Line 25"/>
              <p:cNvSpPr>
                <a:spLocks noChangeShapeType="1"/>
              </p:cNvSpPr>
              <p:nvPr/>
            </p:nvSpPr>
            <p:spPr bwMode="auto">
              <a:xfrm>
                <a:off x="4096" y="2974"/>
                <a:ext cx="1" cy="97"/>
              </a:xfrm>
              <a:prstGeom prst="line">
                <a:avLst/>
              </a:prstGeom>
              <a:noFill/>
              <a:ln w="28575">
                <a:solidFill>
                  <a:schemeClr val="tx1"/>
                </a:solidFill>
                <a:round/>
                <a:headEnd/>
                <a:tailEnd/>
              </a:ln>
              <a:effectLst/>
            </p:spPr>
            <p:txBody>
              <a:bodyPr anchor="ctr">
                <a:spAutoFit/>
              </a:bodyPr>
              <a:lstStyle/>
              <a:p>
                <a:endParaRPr lang="zh-CN" altLang="en-US"/>
              </a:p>
            </p:txBody>
          </p:sp>
          <p:sp>
            <p:nvSpPr>
              <p:cNvPr id="60442" name="Line 26"/>
              <p:cNvSpPr>
                <a:spLocks noChangeShapeType="1"/>
              </p:cNvSpPr>
              <p:nvPr/>
            </p:nvSpPr>
            <p:spPr bwMode="auto">
              <a:xfrm>
                <a:off x="3753" y="3071"/>
                <a:ext cx="4" cy="140"/>
              </a:xfrm>
              <a:prstGeom prst="line">
                <a:avLst/>
              </a:prstGeom>
              <a:noFill/>
              <a:ln w="28575">
                <a:solidFill>
                  <a:schemeClr val="tx1"/>
                </a:solidFill>
                <a:round/>
                <a:headEnd/>
                <a:tailEnd/>
              </a:ln>
              <a:effectLst/>
            </p:spPr>
            <p:txBody>
              <a:bodyPr anchor="ctr">
                <a:spAutoFit/>
              </a:bodyPr>
              <a:lstStyle/>
              <a:p>
                <a:endParaRPr lang="zh-CN" altLang="en-US"/>
              </a:p>
            </p:txBody>
          </p:sp>
          <p:sp>
            <p:nvSpPr>
              <p:cNvPr id="60443" name="Line 27"/>
              <p:cNvSpPr>
                <a:spLocks noChangeShapeType="1"/>
              </p:cNvSpPr>
              <p:nvPr/>
            </p:nvSpPr>
            <p:spPr bwMode="auto">
              <a:xfrm>
                <a:off x="4528" y="3071"/>
                <a:ext cx="1" cy="116"/>
              </a:xfrm>
              <a:prstGeom prst="line">
                <a:avLst/>
              </a:prstGeom>
              <a:noFill/>
              <a:ln w="28575">
                <a:solidFill>
                  <a:schemeClr val="tx1"/>
                </a:solidFill>
                <a:round/>
                <a:headEnd/>
                <a:tailEnd/>
              </a:ln>
              <a:effectLst/>
            </p:spPr>
            <p:txBody>
              <a:bodyPr anchor="ctr">
                <a:spAutoFit/>
              </a:bodyPr>
              <a:lstStyle/>
              <a:p>
                <a:endParaRPr lang="zh-CN" altLang="en-US"/>
              </a:p>
            </p:txBody>
          </p:sp>
        </p:grpSp>
        <p:sp>
          <p:nvSpPr>
            <p:cNvPr id="60444" name="Rectangle 28"/>
            <p:cNvSpPr>
              <a:spLocks noChangeArrowheads="1"/>
            </p:cNvSpPr>
            <p:nvPr/>
          </p:nvSpPr>
          <p:spPr bwMode="auto">
            <a:xfrm>
              <a:off x="2648" y="3258"/>
              <a:ext cx="714" cy="511"/>
            </a:xfrm>
            <a:prstGeom prst="rect">
              <a:avLst/>
            </a:prstGeom>
            <a:solidFill>
              <a:schemeClr val="bg1"/>
            </a:solidFill>
            <a:ln w="28575">
              <a:solidFill>
                <a:schemeClr val="tx1"/>
              </a:solidFill>
              <a:miter lim="800000"/>
              <a:headEnd/>
              <a:tailEnd/>
            </a:ln>
            <a:effectLst/>
          </p:spPr>
          <p:txBody>
            <a:bodyPr wrap="none" anchor="ctr">
              <a:spAutoFit/>
            </a:bodyPr>
            <a:lstStyle/>
            <a:p>
              <a:pPr algn="ctr" eaLnBrk="0" hangingPunct="0">
                <a:spcBef>
                  <a:spcPct val="50000"/>
                </a:spcBef>
                <a:buFontTx/>
                <a:buNone/>
              </a:pPr>
              <a:r>
                <a:rPr lang="zh-CN" altLang="en-US" sz="1800"/>
                <a:t>验证库存</a:t>
              </a:r>
            </a:p>
            <a:p>
              <a:pPr algn="ctr" eaLnBrk="0" hangingPunct="0">
                <a:lnSpc>
                  <a:spcPct val="30000"/>
                </a:lnSpc>
                <a:spcBef>
                  <a:spcPct val="50000"/>
                </a:spcBef>
                <a:buFontTx/>
                <a:buNone/>
              </a:pPr>
              <a:r>
                <a:rPr lang="zh-CN" altLang="en-US" sz="1800"/>
                <a:t>量级</a:t>
              </a:r>
            </a:p>
            <a:p>
              <a:pPr algn="ctr" eaLnBrk="0" hangingPunct="0">
                <a:lnSpc>
                  <a:spcPct val="30000"/>
                </a:lnSpc>
                <a:spcBef>
                  <a:spcPct val="50000"/>
                </a:spcBef>
                <a:buFontTx/>
                <a:buNone/>
              </a:pPr>
              <a:r>
                <a:rPr lang="zh-CN" altLang="en-US" sz="1600"/>
                <a:t>          </a:t>
              </a:r>
              <a:r>
                <a:rPr lang="en-US" altLang="zh-CN" sz="1600"/>
                <a:t>1.2.1</a:t>
              </a:r>
            </a:p>
          </p:txBody>
        </p:sp>
        <p:sp>
          <p:nvSpPr>
            <p:cNvPr id="60445" name="Rectangle 29"/>
            <p:cNvSpPr>
              <a:spLocks noChangeArrowheads="1"/>
            </p:cNvSpPr>
            <p:nvPr/>
          </p:nvSpPr>
          <p:spPr bwMode="auto">
            <a:xfrm>
              <a:off x="3407" y="3258"/>
              <a:ext cx="714" cy="511"/>
            </a:xfrm>
            <a:prstGeom prst="rect">
              <a:avLst/>
            </a:prstGeom>
            <a:solidFill>
              <a:schemeClr val="bg1"/>
            </a:solidFill>
            <a:ln w="28575">
              <a:solidFill>
                <a:schemeClr val="tx1"/>
              </a:solidFill>
              <a:miter lim="800000"/>
              <a:headEnd/>
              <a:tailEnd/>
            </a:ln>
            <a:effectLst/>
          </p:spPr>
          <p:txBody>
            <a:bodyPr wrap="none" anchor="ctr">
              <a:spAutoFit/>
            </a:bodyPr>
            <a:lstStyle/>
            <a:p>
              <a:pPr algn="ctr" eaLnBrk="0" hangingPunct="0">
                <a:spcBef>
                  <a:spcPct val="50000"/>
                </a:spcBef>
                <a:buFontTx/>
                <a:buNone/>
              </a:pPr>
              <a:r>
                <a:rPr lang="zh-CN" altLang="en-US" sz="1800"/>
                <a:t>产生货运</a:t>
              </a:r>
            </a:p>
            <a:p>
              <a:pPr algn="ctr" eaLnBrk="0" hangingPunct="0">
                <a:lnSpc>
                  <a:spcPct val="30000"/>
                </a:lnSpc>
                <a:spcBef>
                  <a:spcPct val="50000"/>
                </a:spcBef>
                <a:buFontTx/>
                <a:buNone/>
              </a:pPr>
              <a:r>
                <a:rPr lang="zh-CN" altLang="en-US" sz="1800"/>
                <a:t>订单</a:t>
              </a:r>
            </a:p>
            <a:p>
              <a:pPr algn="ctr" eaLnBrk="0" hangingPunct="0">
                <a:lnSpc>
                  <a:spcPct val="30000"/>
                </a:lnSpc>
                <a:spcBef>
                  <a:spcPct val="50000"/>
                </a:spcBef>
                <a:buFontTx/>
                <a:buNone/>
              </a:pPr>
              <a:r>
                <a:rPr lang="zh-CN" altLang="en-US" sz="1600"/>
                <a:t>         </a:t>
              </a:r>
              <a:r>
                <a:rPr lang="en-US" altLang="zh-CN" sz="1600"/>
                <a:t>1.2.2</a:t>
              </a:r>
            </a:p>
          </p:txBody>
        </p:sp>
        <p:sp>
          <p:nvSpPr>
            <p:cNvPr id="60446" name="Rectangle 30"/>
            <p:cNvSpPr>
              <a:spLocks noChangeArrowheads="1"/>
            </p:cNvSpPr>
            <p:nvPr/>
          </p:nvSpPr>
          <p:spPr bwMode="auto">
            <a:xfrm>
              <a:off x="4165" y="3242"/>
              <a:ext cx="714" cy="527"/>
            </a:xfrm>
            <a:prstGeom prst="rect">
              <a:avLst/>
            </a:prstGeom>
            <a:solidFill>
              <a:schemeClr val="bg1"/>
            </a:solidFill>
            <a:ln w="28575">
              <a:solidFill>
                <a:schemeClr val="tx1"/>
              </a:solidFill>
              <a:miter lim="800000"/>
              <a:headEnd/>
              <a:tailEnd/>
            </a:ln>
            <a:effectLst/>
          </p:spPr>
          <p:txBody>
            <a:bodyPr wrap="none" anchor="ctr">
              <a:spAutoFit/>
            </a:bodyPr>
            <a:lstStyle/>
            <a:p>
              <a:pPr algn="ctr" eaLnBrk="0" hangingPunct="0">
                <a:lnSpc>
                  <a:spcPct val="90000"/>
                </a:lnSpc>
                <a:spcBef>
                  <a:spcPct val="50000"/>
                </a:spcBef>
                <a:buFontTx/>
                <a:buNone/>
              </a:pPr>
              <a:r>
                <a:rPr lang="zh-CN" altLang="en-US" sz="1800"/>
                <a:t>执行买主</a:t>
              </a:r>
            </a:p>
            <a:p>
              <a:pPr algn="ctr" eaLnBrk="0" hangingPunct="0">
                <a:lnSpc>
                  <a:spcPct val="40000"/>
                </a:lnSpc>
                <a:spcBef>
                  <a:spcPct val="50000"/>
                </a:spcBef>
                <a:buFontTx/>
                <a:buNone/>
              </a:pPr>
              <a:r>
                <a:rPr lang="zh-CN" altLang="en-US" sz="1800"/>
                <a:t>汇票</a:t>
              </a:r>
            </a:p>
            <a:p>
              <a:pPr algn="ctr" eaLnBrk="0" hangingPunct="0">
                <a:lnSpc>
                  <a:spcPct val="40000"/>
                </a:lnSpc>
                <a:spcBef>
                  <a:spcPct val="50000"/>
                </a:spcBef>
                <a:buFontTx/>
                <a:buNone/>
              </a:pPr>
              <a:r>
                <a:rPr lang="zh-CN" altLang="en-US" sz="1600"/>
                <a:t>         </a:t>
              </a:r>
              <a:r>
                <a:rPr lang="en-US" altLang="zh-CN" sz="1600"/>
                <a:t>1.2.3</a:t>
              </a:r>
            </a:p>
          </p:txBody>
        </p:sp>
        <p:sp>
          <p:nvSpPr>
            <p:cNvPr id="60447" name="Rectangle 31"/>
            <p:cNvSpPr>
              <a:spLocks noChangeArrowheads="1"/>
            </p:cNvSpPr>
            <p:nvPr/>
          </p:nvSpPr>
          <p:spPr bwMode="auto">
            <a:xfrm>
              <a:off x="4930" y="3252"/>
              <a:ext cx="714" cy="511"/>
            </a:xfrm>
            <a:prstGeom prst="rect">
              <a:avLst/>
            </a:prstGeom>
            <a:solidFill>
              <a:schemeClr val="bg1"/>
            </a:solidFill>
            <a:ln w="28575">
              <a:solidFill>
                <a:schemeClr val="tx1"/>
              </a:solidFill>
              <a:miter lim="800000"/>
              <a:headEnd/>
              <a:tailEnd/>
            </a:ln>
            <a:effectLst/>
          </p:spPr>
          <p:txBody>
            <a:bodyPr wrap="none" anchor="ctr">
              <a:spAutoFit/>
            </a:bodyPr>
            <a:lstStyle/>
            <a:p>
              <a:pPr algn="ctr" eaLnBrk="0" hangingPunct="0">
                <a:spcBef>
                  <a:spcPct val="50000"/>
                </a:spcBef>
                <a:buFontTx/>
                <a:buNone/>
              </a:pPr>
              <a:r>
                <a:rPr lang="zh-CN" altLang="en-US" sz="1800"/>
                <a:t>产生盘存</a:t>
              </a:r>
            </a:p>
            <a:p>
              <a:pPr algn="ctr" eaLnBrk="0" hangingPunct="0">
                <a:lnSpc>
                  <a:spcPct val="30000"/>
                </a:lnSpc>
                <a:spcBef>
                  <a:spcPct val="50000"/>
                </a:spcBef>
                <a:buFontTx/>
                <a:buNone/>
              </a:pPr>
              <a:r>
                <a:rPr lang="zh-CN" altLang="en-US" sz="1800"/>
                <a:t>报表</a:t>
              </a:r>
            </a:p>
            <a:p>
              <a:pPr algn="ctr" eaLnBrk="0" hangingPunct="0">
                <a:lnSpc>
                  <a:spcPct val="30000"/>
                </a:lnSpc>
                <a:spcBef>
                  <a:spcPct val="50000"/>
                </a:spcBef>
                <a:buFontTx/>
                <a:buNone/>
              </a:pPr>
              <a:r>
                <a:rPr lang="zh-CN" altLang="en-US" sz="1600"/>
                <a:t>       </a:t>
              </a:r>
              <a:r>
                <a:rPr lang="en-US" altLang="zh-CN" sz="1600"/>
                <a:t>1.2.4</a:t>
              </a:r>
            </a:p>
          </p:txBody>
        </p:sp>
      </p:gr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68313" y="1125538"/>
            <a:ext cx="8229600" cy="863600"/>
          </a:xfrm>
        </p:spPr>
        <p:txBody>
          <a:bodyPr/>
          <a:lstStyle/>
          <a:p>
            <a:r>
              <a:rPr lang="en-US" altLang="zh-CN" dirty="0"/>
              <a:t>2.2.2   </a:t>
            </a:r>
            <a:r>
              <a:rPr lang="zh-CN" altLang="en-US" u="sng" dirty="0">
                <a:uFill>
                  <a:solidFill>
                    <a:srgbClr val="FF0000"/>
                  </a:solidFill>
                </a:uFill>
              </a:rPr>
              <a:t>结构化分析方法</a:t>
            </a:r>
          </a:p>
        </p:txBody>
      </p:sp>
      <p:sp>
        <p:nvSpPr>
          <p:cNvPr id="104451" name="Rectangle 3"/>
          <p:cNvSpPr>
            <a:spLocks noGrp="1" noChangeArrowheads="1"/>
          </p:cNvSpPr>
          <p:nvPr>
            <p:ph type="body" idx="1"/>
          </p:nvPr>
        </p:nvSpPr>
        <p:spPr>
          <a:xfrm>
            <a:off x="395288" y="2133600"/>
            <a:ext cx="8497887" cy="4464050"/>
          </a:xfrm>
        </p:spPr>
        <p:txBody>
          <a:bodyPr/>
          <a:lstStyle/>
          <a:p>
            <a:r>
              <a:rPr lang="zh-CN" altLang="en-US" sz="3600" dirty="0">
                <a:solidFill>
                  <a:schemeClr val="accent1"/>
                </a:solidFill>
              </a:rPr>
              <a:t>结构化分析方法</a:t>
            </a:r>
          </a:p>
          <a:p>
            <a:r>
              <a:rPr lang="zh-CN" altLang="en-US" dirty="0">
                <a:ea typeface="楷体_GB2312" pitchFamily="49" charset="-122"/>
              </a:rPr>
              <a:t>传统的分析建模方法称为结构化分析（</a:t>
            </a:r>
            <a:r>
              <a:rPr lang="en-US" altLang="zh-CN" dirty="0">
                <a:ea typeface="楷体_GB2312" pitchFamily="49" charset="-122"/>
              </a:rPr>
              <a:t>structured analysis</a:t>
            </a:r>
            <a:r>
              <a:rPr lang="zh-CN" altLang="en-US" dirty="0">
                <a:ea typeface="楷体_GB2312" pitchFamily="49" charset="-122"/>
              </a:rPr>
              <a:t>，</a:t>
            </a:r>
            <a:r>
              <a:rPr lang="en-US" altLang="zh-CN" dirty="0">
                <a:solidFill>
                  <a:schemeClr val="accent1"/>
                </a:solidFill>
                <a:ea typeface="楷体_GB2312" pitchFamily="49" charset="-122"/>
              </a:rPr>
              <a:t>SA</a:t>
            </a:r>
            <a:r>
              <a:rPr lang="zh-CN" altLang="en-US" dirty="0">
                <a:ea typeface="楷体_GB2312" pitchFamily="49" charset="-122"/>
              </a:rPr>
              <a:t>）方法。</a:t>
            </a:r>
          </a:p>
          <a:p>
            <a:pPr>
              <a:lnSpc>
                <a:spcPct val="110000"/>
              </a:lnSpc>
            </a:pPr>
            <a:r>
              <a:rPr lang="zh-CN" altLang="en-US" dirty="0">
                <a:ea typeface="楷体_GB2312" pitchFamily="49" charset="-122"/>
              </a:rPr>
              <a:t>最有代表性的是一种面向数据流进行需求分析的方法，最初于</a:t>
            </a:r>
            <a:r>
              <a:rPr lang="en-US" altLang="zh-CN" dirty="0">
                <a:ea typeface="楷体_GB2312" pitchFamily="49" charset="-122"/>
              </a:rPr>
              <a:t>20</a:t>
            </a:r>
            <a:r>
              <a:rPr lang="zh-CN" altLang="en-US" dirty="0">
                <a:ea typeface="楷体_GB2312" pitchFamily="49" charset="-122"/>
              </a:rPr>
              <a:t>世纪</a:t>
            </a:r>
            <a:r>
              <a:rPr lang="en-US" altLang="zh-CN" dirty="0">
                <a:ea typeface="楷体_GB2312" pitchFamily="49" charset="-122"/>
              </a:rPr>
              <a:t>70</a:t>
            </a:r>
            <a:r>
              <a:rPr lang="zh-CN" altLang="en-US" dirty="0">
                <a:ea typeface="楷体_GB2312" pitchFamily="49" charset="-122"/>
              </a:rPr>
              <a:t>年代由 </a:t>
            </a:r>
            <a:r>
              <a:rPr lang="en-US" altLang="zh-CN" dirty="0" err="1">
                <a:ea typeface="楷体_GB2312" pitchFamily="49" charset="-122"/>
              </a:rPr>
              <a:t>D.Ross</a:t>
            </a:r>
            <a:r>
              <a:rPr lang="en-US" altLang="zh-CN" dirty="0">
                <a:ea typeface="楷体_GB2312" pitchFamily="49" charset="-122"/>
              </a:rPr>
              <a:t> </a:t>
            </a:r>
            <a:r>
              <a:rPr lang="zh-CN" altLang="en-US" dirty="0">
                <a:ea typeface="楷体_GB2312" pitchFamily="49" charset="-122"/>
              </a:rPr>
              <a:t>提出，后来又经过扩充，形成了今天的结构化分析方法的框架。</a:t>
            </a:r>
            <a:r>
              <a:rPr lang="zh-CN" altLang="en-US" dirty="0"/>
              <a:t> </a:t>
            </a:r>
          </a:p>
        </p:txBody>
      </p:sp>
      <p:sp>
        <p:nvSpPr>
          <p:cNvPr id="104452" name="Rectangle 4"/>
          <p:cNvSpPr>
            <a:spLocks noChangeArrowheads="1"/>
          </p:cNvSpPr>
          <p:nvPr/>
        </p:nvSpPr>
        <p:spPr bwMode="auto">
          <a:xfrm>
            <a:off x="1547813" y="260350"/>
            <a:ext cx="5765800" cy="815975"/>
          </a:xfrm>
          <a:prstGeom prst="rect">
            <a:avLst/>
          </a:prstGeom>
          <a:noFill/>
          <a:ln w="9525" algn="ctr">
            <a:noFill/>
            <a:miter lim="800000"/>
            <a:headEnd/>
            <a:tailEnd/>
          </a:ln>
          <a:effectLst>
            <a:outerShdw dist="35921" dir="2700000" algn="ctr" rotWithShape="0">
              <a:srgbClr val="000099"/>
            </a:outerShdw>
          </a:effectLst>
        </p:spPr>
        <p:txBody>
          <a:bodyPr anchor="ctr"/>
          <a:lstStyle/>
          <a:p>
            <a:pPr algn="ctr">
              <a:spcBef>
                <a:spcPct val="0"/>
              </a:spcBef>
              <a:buFontTx/>
              <a:buNone/>
            </a:pPr>
            <a:r>
              <a:rPr lang="zh-CN" altLang="en-US" sz="4400">
                <a:solidFill>
                  <a:schemeClr val="tx2"/>
                </a:solidFill>
                <a:effectLst>
                  <a:outerShdw blurRad="38100" dist="38100" dir="2700000" algn="tl">
                    <a:srgbClr val="000000"/>
                  </a:outerShdw>
                </a:effectLst>
              </a:rPr>
              <a:t>  </a:t>
            </a:r>
            <a:r>
              <a:rPr lang="en-US" altLang="zh-CN" sz="4400">
                <a:solidFill>
                  <a:schemeClr val="tx2"/>
                </a:solidFill>
                <a:effectLst>
                  <a:outerShdw blurRad="38100" dist="38100" dir="2700000" algn="tl">
                    <a:srgbClr val="000000"/>
                  </a:outerShdw>
                </a:effectLst>
              </a:rPr>
              <a:t>2.2 </a:t>
            </a:r>
            <a:r>
              <a:rPr lang="zh-CN" altLang="en-US" sz="4400">
                <a:solidFill>
                  <a:schemeClr val="tx2"/>
                </a:solidFill>
                <a:effectLst>
                  <a:outerShdw blurRad="38100" dist="38100" dir="2700000" algn="tl">
                    <a:srgbClr val="000000"/>
                  </a:outerShdw>
                </a:effectLst>
              </a:rPr>
              <a:t>需求分析方法</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357166"/>
            <a:ext cx="8229600" cy="1143000"/>
          </a:xfrm>
        </p:spPr>
        <p:txBody>
          <a:bodyPr/>
          <a:lstStyle/>
          <a:p>
            <a:r>
              <a:rPr lang="zh-CN" altLang="en-US" dirty="0"/>
              <a:t>结构化分析方法</a:t>
            </a:r>
          </a:p>
        </p:txBody>
      </p:sp>
      <p:sp>
        <p:nvSpPr>
          <p:cNvPr id="105475" name="Rectangle 3"/>
          <p:cNvSpPr>
            <a:spLocks noGrp="1" noChangeArrowheads="1"/>
          </p:cNvSpPr>
          <p:nvPr>
            <p:ph type="body" idx="1"/>
          </p:nvPr>
        </p:nvSpPr>
        <p:spPr>
          <a:xfrm>
            <a:off x="395288" y="1643051"/>
            <a:ext cx="8497887" cy="4929222"/>
          </a:xfrm>
        </p:spPr>
        <p:txBody>
          <a:bodyPr/>
          <a:lstStyle/>
          <a:p>
            <a:r>
              <a:rPr lang="zh-CN" altLang="en-US" dirty="0">
                <a:solidFill>
                  <a:srgbClr val="0070C0"/>
                </a:solidFill>
              </a:rPr>
              <a:t>结构化分析模型</a:t>
            </a:r>
          </a:p>
          <a:p>
            <a:pPr>
              <a:buFontTx/>
              <a:buNone/>
            </a:pPr>
            <a:r>
              <a:rPr lang="zh-CN" altLang="en-US" sz="2800" dirty="0">
                <a:ea typeface="楷体_GB2312" pitchFamily="49" charset="-122"/>
              </a:rPr>
              <a:t>    </a:t>
            </a:r>
            <a:r>
              <a:rPr lang="zh-CN" altLang="en-US" dirty="0">
                <a:ea typeface="楷体_GB2312" pitchFamily="49" charset="-122"/>
              </a:rPr>
              <a:t>结构化分析方法是一种</a:t>
            </a:r>
            <a:r>
              <a:rPr lang="zh-CN" altLang="en-US" dirty="0">
                <a:solidFill>
                  <a:srgbClr val="0070C0"/>
                </a:solidFill>
                <a:ea typeface="楷体_GB2312" pitchFamily="49" charset="-122"/>
              </a:rPr>
              <a:t>建模技术</a:t>
            </a:r>
            <a:r>
              <a:rPr lang="zh-CN" altLang="en-US" dirty="0">
                <a:ea typeface="楷体_GB2312" pitchFamily="49" charset="-122"/>
              </a:rPr>
              <a:t>，它建立的分析模型如图所示。</a:t>
            </a:r>
          </a:p>
        </p:txBody>
      </p:sp>
      <p:pic>
        <p:nvPicPr>
          <p:cNvPr id="105476" name="Picture 4" descr="0303"/>
          <p:cNvPicPr>
            <a:picLocks noChangeAspect="1" noChangeArrowheads="1"/>
          </p:cNvPicPr>
          <p:nvPr/>
        </p:nvPicPr>
        <p:blipFill>
          <a:blip r:embed="rId2" cstate="print"/>
          <a:srcRect/>
          <a:stretch>
            <a:fillRect/>
          </a:stretch>
        </p:blipFill>
        <p:spPr bwMode="auto">
          <a:xfrm>
            <a:off x="1835150" y="2781300"/>
            <a:ext cx="5689600" cy="363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1218" name="Picture 2"/>
          <p:cNvPicPr>
            <a:picLocks noChangeAspect="1" noChangeArrowheads="1"/>
          </p:cNvPicPr>
          <p:nvPr/>
        </p:nvPicPr>
        <p:blipFill>
          <a:blip r:embed="rId2" cstate="print"/>
          <a:srcRect/>
          <a:stretch>
            <a:fillRect/>
          </a:stretch>
        </p:blipFill>
        <p:spPr bwMode="auto">
          <a:xfrm>
            <a:off x="0" y="1341438"/>
            <a:ext cx="9144000" cy="4994275"/>
          </a:xfrm>
          <a:prstGeom prst="rect">
            <a:avLst/>
          </a:prstGeom>
          <a:noFill/>
        </p:spPr>
      </p:pic>
      <p:sp>
        <p:nvSpPr>
          <p:cNvPr id="521219" name="Rectangle 3"/>
          <p:cNvSpPr>
            <a:spLocks noGrp="1" noChangeArrowheads="1"/>
          </p:cNvSpPr>
          <p:nvPr>
            <p:ph type="body" idx="1"/>
          </p:nvPr>
        </p:nvSpPr>
        <p:spPr bwMode="auto">
          <a:xfrm>
            <a:off x="323850" y="1628775"/>
            <a:ext cx="8569325" cy="4175125"/>
          </a:xfrm>
          <a:noFill/>
          <a:ln cap="flat" algn="ctr">
            <a:miter lim="800000"/>
            <a:headEnd/>
            <a:tailEnd/>
          </a:ln>
        </p:spPr>
        <p:txBody>
          <a:bodyPr vert="horz" wrap="square" lIns="91440" tIns="45720" rIns="91440" bIns="45720" numCol="1" anchor="t" anchorCtr="0" compatLnSpc="1">
            <a:prstTxWarp prst="textNoShape">
              <a:avLst/>
            </a:prstTxWarp>
          </a:bodyPr>
          <a:lstStyle/>
          <a:p>
            <a:pPr>
              <a:lnSpc>
                <a:spcPct val="80000"/>
              </a:lnSpc>
              <a:buFontTx/>
              <a:buNone/>
            </a:pPr>
            <a:r>
              <a:rPr lang="en-US" altLang="zh-CN" sz="2800" b="1">
                <a:latin typeface="仿宋_GB2312" pitchFamily="49" charset="-122"/>
                <a:ea typeface="仿宋_GB2312" pitchFamily="49" charset="-122"/>
              </a:rPr>
              <a:t>	</a:t>
            </a:r>
            <a:r>
              <a:rPr lang="zh-CN" altLang="en-US" b="1">
                <a:solidFill>
                  <a:schemeClr val="accent2"/>
                </a:solidFill>
                <a:latin typeface="仿宋_GB2312" pitchFamily="49" charset="-122"/>
                <a:ea typeface="仿宋_GB2312" pitchFamily="49" charset="-122"/>
              </a:rPr>
              <a:t>输入</a:t>
            </a:r>
            <a:r>
              <a:rPr lang="zh-CN" altLang="en-US" sz="2800" b="1">
                <a:latin typeface="仿宋_GB2312" pitchFamily="49" charset="-122"/>
                <a:ea typeface="仿宋_GB2312" pitchFamily="49" charset="-122"/>
              </a:rPr>
              <a:t>：</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合同</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立项建议书</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现场调研。</a:t>
            </a:r>
          </a:p>
          <a:p>
            <a:pPr>
              <a:lnSpc>
                <a:spcPct val="80000"/>
              </a:lnSpc>
              <a:buFontTx/>
              <a:buNone/>
            </a:pPr>
            <a:r>
              <a:rPr lang="zh-CN" altLang="en-US" sz="2800" b="1">
                <a:latin typeface="仿宋_GB2312" pitchFamily="49" charset="-122"/>
                <a:ea typeface="仿宋_GB2312" pitchFamily="49" charset="-122"/>
              </a:rPr>
              <a:t>	</a:t>
            </a:r>
            <a:r>
              <a:rPr lang="zh-CN" altLang="en-US" b="1">
                <a:solidFill>
                  <a:schemeClr val="accent2"/>
                </a:solidFill>
                <a:latin typeface="仿宋_GB2312" pitchFamily="49" charset="-122"/>
                <a:ea typeface="仿宋_GB2312" pitchFamily="49" charset="-122"/>
              </a:rPr>
              <a:t>输出</a:t>
            </a:r>
            <a:r>
              <a:rPr lang="zh-CN" altLang="en-US" sz="2800" b="1">
                <a:latin typeface="仿宋_GB2312" pitchFamily="49" charset="-122"/>
                <a:ea typeface="仿宋_GB2312" pitchFamily="49" charset="-122"/>
              </a:rPr>
              <a:t>：</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用户需求报告</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需求规格说明书</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a:t>
            </a:r>
          </a:p>
          <a:p>
            <a:pPr>
              <a:lnSpc>
                <a:spcPct val="80000"/>
              </a:lnSpc>
              <a:buFontTx/>
              <a:buNone/>
            </a:pPr>
            <a:endParaRPr lang="zh-CN" altLang="en-US" sz="2800" b="1">
              <a:latin typeface="仿宋_GB2312" pitchFamily="49" charset="-122"/>
              <a:ea typeface="仿宋_GB2312" pitchFamily="49" charset="-122"/>
            </a:endParaRPr>
          </a:p>
          <a:p>
            <a:pPr>
              <a:lnSpc>
                <a:spcPct val="80000"/>
              </a:lnSpc>
              <a:buFontTx/>
              <a:buNone/>
            </a:pPr>
            <a:r>
              <a:rPr lang="zh-CN" altLang="en-US" sz="2800" b="1">
                <a:latin typeface="仿宋_GB2312" pitchFamily="49" charset="-122"/>
                <a:ea typeface="仿宋_GB2312" pitchFamily="49" charset="-122"/>
              </a:rPr>
              <a:t>	</a:t>
            </a:r>
            <a:r>
              <a:rPr lang="zh-CN" altLang="en-US" b="1">
                <a:solidFill>
                  <a:schemeClr val="accent2"/>
                </a:solidFill>
                <a:latin typeface="仿宋_GB2312" pitchFamily="49" charset="-122"/>
                <a:ea typeface="仿宋_GB2312" pitchFamily="49" charset="-122"/>
              </a:rPr>
              <a:t>需求分析为什么重要？</a:t>
            </a:r>
          </a:p>
          <a:p>
            <a:pPr lvl="1">
              <a:buClr>
                <a:schemeClr val="accent2"/>
              </a:buClr>
              <a:buFont typeface="Wingdings" pitchFamily="2" charset="2"/>
              <a:buChar char="Ø"/>
            </a:pPr>
            <a:r>
              <a:rPr lang="en-US" altLang="zh-CN" sz="2400" b="1">
                <a:latin typeface="仿宋_GB2312" pitchFamily="49" charset="-122"/>
                <a:ea typeface="仿宋_GB2312" pitchFamily="49" charset="-122"/>
              </a:rPr>
              <a:t>1</a:t>
            </a:r>
            <a:r>
              <a:rPr lang="zh-CN" altLang="en-US" sz="2400" b="1">
                <a:latin typeface="仿宋_GB2312" pitchFamily="49" charset="-122"/>
                <a:ea typeface="仿宋_GB2312" pitchFamily="49" charset="-122"/>
              </a:rPr>
              <a:t>）许多大型应用系统的失败，最后均归结到需求分析：要么获取需求的方法不当，使得需求分析不到位或不彻底，导致开发者反复多次地进行需求分析，致使设计、编码、测试无法顺利进行；要么客户配合不好，导致客户对需求不确认，或客户需求不断变化，同样致使设计、编码、测试无法顺利进行。</a:t>
            </a:r>
          </a:p>
        </p:txBody>
      </p:sp>
      <p:sp>
        <p:nvSpPr>
          <p:cNvPr id="5" name="Rectangle 2"/>
          <p:cNvSpPr>
            <a:spLocks noGrp="1" noChangeArrowheads="1"/>
          </p:cNvSpPr>
          <p:nvPr>
            <p:ph type="title"/>
          </p:nvPr>
        </p:nvSpPr>
        <p:spPr>
          <a:xfrm>
            <a:off x="685800" y="363538"/>
            <a:ext cx="7772400" cy="909637"/>
          </a:xfrm>
          <a:noFill/>
          <a:ln/>
          <a:effectLst>
            <a:outerShdw dist="35921" dir="2700000" algn="ctr" rotWithShape="0">
              <a:srgbClr val="000099"/>
            </a:outerShdw>
          </a:effectLst>
        </p:spPr>
        <p:txBody>
          <a:bodyPr/>
          <a:lstStyle/>
          <a:p>
            <a:r>
              <a:rPr lang="zh-CN" altLang="en-US" dirty="0">
                <a:effectLst>
                  <a:outerShdw blurRad="38100" dist="38100" dir="2700000" algn="tl">
                    <a:srgbClr val="000000"/>
                  </a:outerShdw>
                </a:effectLst>
              </a:rPr>
              <a:t>软件需求的重要性</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617538" y="617500"/>
            <a:ext cx="7915275" cy="1311302"/>
          </a:xfrm>
          <a:noFill/>
          <a:ln/>
          <a:effectLst>
            <a:outerShdw dist="35921" dir="2700000" algn="ctr" rotWithShape="0">
              <a:srgbClr val="000099"/>
            </a:outerShdw>
          </a:effectLst>
        </p:spPr>
        <p:txBody>
          <a:bodyPr>
            <a:normAutofit fontScale="90000"/>
          </a:bodyPr>
          <a:lstStyle/>
          <a:p>
            <a:r>
              <a:rPr lang="zh-CN" altLang="en-US" dirty="0">
                <a:effectLst>
                  <a:outerShdw blurRad="38100" dist="38100" dir="2700000" algn="tl">
                    <a:srgbClr val="000000"/>
                  </a:outerShdw>
                </a:effectLst>
              </a:rPr>
              <a:t>基本思想 </a:t>
            </a:r>
            <a:r>
              <a:rPr lang="en-US" altLang="zh-CN" dirty="0">
                <a:effectLst>
                  <a:outerShdw blurRad="38100" dist="38100" dir="2700000" algn="tl">
                    <a:srgbClr val="000000"/>
                  </a:outerShdw>
                </a:effectLst>
              </a:rPr>
              <a:t>——   </a:t>
            </a:r>
            <a:r>
              <a:rPr lang="en-US" altLang="zh-CN" dirty="0">
                <a:solidFill>
                  <a:schemeClr val="tx1"/>
                </a:solidFill>
              </a:rPr>
              <a:t>“</a:t>
            </a:r>
            <a:r>
              <a:rPr lang="zh-CN" altLang="en-US" dirty="0">
                <a:solidFill>
                  <a:schemeClr val="tx1"/>
                </a:solidFill>
              </a:rPr>
              <a:t>分解”和“抽象”</a:t>
            </a:r>
          </a:p>
        </p:txBody>
      </p:sp>
      <p:sp>
        <p:nvSpPr>
          <p:cNvPr id="66563" name="Text Box 3"/>
          <p:cNvSpPr txBox="1">
            <a:spLocks noChangeArrowheads="1"/>
          </p:cNvSpPr>
          <p:nvPr/>
        </p:nvSpPr>
        <p:spPr bwMode="auto">
          <a:xfrm>
            <a:off x="250825" y="2209810"/>
            <a:ext cx="4968875" cy="1643527"/>
          </a:xfrm>
          <a:prstGeom prst="rect">
            <a:avLst/>
          </a:prstGeom>
          <a:noFill/>
          <a:ln w="9525">
            <a:noFill/>
            <a:miter lim="800000"/>
            <a:headEnd/>
            <a:tailEnd/>
          </a:ln>
          <a:effectLst/>
        </p:spPr>
        <p:txBody>
          <a:bodyPr wrap="square">
            <a:spAutoFit/>
          </a:bodyPr>
          <a:lstStyle/>
          <a:p>
            <a:pPr indent="190500" algn="just" latinLnBrk="1">
              <a:lnSpc>
                <a:spcPct val="105000"/>
              </a:lnSpc>
              <a:spcBef>
                <a:spcPct val="5000"/>
              </a:spcBef>
              <a:buFontTx/>
              <a:buNone/>
            </a:pPr>
            <a:r>
              <a:rPr lang="zh-CN" altLang="en-US" sz="2400" dirty="0">
                <a:solidFill>
                  <a:schemeClr val="tx2"/>
                </a:solidFill>
                <a:latin typeface="楷体_GB2312" pitchFamily="49" charset="-122"/>
                <a:ea typeface="楷体_GB2312" pitchFamily="49" charset="-122"/>
              </a:rPr>
              <a:t>分解：</a:t>
            </a:r>
            <a:r>
              <a:rPr lang="zh-CN" altLang="en-US" sz="2400" dirty="0">
                <a:latin typeface="楷体_GB2312" pitchFamily="49" charset="-122"/>
                <a:ea typeface="楷体_GB2312" pitchFamily="49" charset="-122"/>
              </a:rPr>
              <a:t>对于一个系统，为了将复杂性降低到可以掌握的程度，可以把大问题分解成若干小问题，然后分别解决（如右图）。</a:t>
            </a:r>
          </a:p>
        </p:txBody>
      </p:sp>
      <p:sp>
        <p:nvSpPr>
          <p:cNvPr id="66565" name="Text Box 5"/>
          <p:cNvSpPr txBox="1">
            <a:spLocks noChangeArrowheads="1"/>
          </p:cNvSpPr>
          <p:nvPr/>
        </p:nvSpPr>
        <p:spPr bwMode="auto">
          <a:xfrm>
            <a:off x="179388" y="4572025"/>
            <a:ext cx="8759825" cy="1421928"/>
          </a:xfrm>
          <a:prstGeom prst="rect">
            <a:avLst/>
          </a:prstGeom>
          <a:noFill/>
          <a:ln w="9525">
            <a:noFill/>
            <a:miter lim="800000"/>
            <a:headEnd/>
            <a:tailEnd/>
          </a:ln>
          <a:effectLst/>
        </p:spPr>
        <p:txBody>
          <a:bodyPr wrap="square">
            <a:spAutoFit/>
          </a:bodyPr>
          <a:lstStyle/>
          <a:p>
            <a:pPr indent="190500" algn="just" latinLnBrk="1">
              <a:lnSpc>
                <a:spcPct val="120000"/>
              </a:lnSpc>
              <a:buFontTx/>
              <a:buNone/>
            </a:pPr>
            <a:r>
              <a:rPr lang="zh-CN" altLang="en-US" sz="2400" dirty="0">
                <a:solidFill>
                  <a:schemeClr val="tx2"/>
                </a:solidFill>
                <a:latin typeface="楷体_GB2312" pitchFamily="49" charset="-122"/>
                <a:ea typeface="楷体_GB2312" pitchFamily="49" charset="-122"/>
              </a:rPr>
              <a:t>抽象：</a:t>
            </a:r>
            <a:r>
              <a:rPr lang="zh-CN" altLang="en-US" sz="2400" dirty="0">
                <a:latin typeface="楷体_GB2312" pitchFamily="49" charset="-122"/>
                <a:ea typeface="楷体_GB2312" pitchFamily="49" charset="-122"/>
              </a:rPr>
              <a:t>分解可以分层进行，即先考虑问题最本质的属性，暂把细节略去</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以后再逐层添加细节，直至涉及到最详细的内容，这种用最本质的属性表示一个系统的方法就是</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抽象</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a:t>
            </a:r>
          </a:p>
        </p:txBody>
      </p:sp>
      <p:pic>
        <p:nvPicPr>
          <p:cNvPr id="66566" name="Picture 6" descr="变色小球"/>
          <p:cNvPicPr>
            <a:picLocks noChangeAspect="1" noChangeArrowheads="1" noCrop="1"/>
          </p:cNvPicPr>
          <p:nvPr/>
        </p:nvPicPr>
        <p:blipFill>
          <a:blip r:embed="rId2" cstate="print"/>
          <a:srcRect/>
          <a:stretch>
            <a:fillRect/>
          </a:stretch>
        </p:blipFill>
        <p:spPr bwMode="auto">
          <a:xfrm>
            <a:off x="395288" y="2339969"/>
            <a:ext cx="160337" cy="160337"/>
          </a:xfrm>
          <a:prstGeom prst="rect">
            <a:avLst/>
          </a:prstGeom>
          <a:noFill/>
        </p:spPr>
      </p:pic>
      <p:pic>
        <p:nvPicPr>
          <p:cNvPr id="66567" name="Picture 7" descr="变色小球"/>
          <p:cNvPicPr>
            <a:picLocks noChangeAspect="1" noChangeArrowheads="1" noCrop="1"/>
          </p:cNvPicPr>
          <p:nvPr/>
        </p:nvPicPr>
        <p:blipFill>
          <a:blip r:embed="rId2" cstate="print"/>
          <a:srcRect/>
          <a:stretch>
            <a:fillRect/>
          </a:stretch>
        </p:blipFill>
        <p:spPr bwMode="auto">
          <a:xfrm>
            <a:off x="250825" y="4649790"/>
            <a:ext cx="160338" cy="160338"/>
          </a:xfrm>
          <a:prstGeom prst="rect">
            <a:avLst/>
          </a:prstGeom>
          <a:noFill/>
        </p:spPr>
      </p:pic>
      <p:sp>
        <p:nvSpPr>
          <p:cNvPr id="66568" name="Oval 8">
            <a:hlinkClick r:id="" action="ppaction://hlinkshowjump?jump=previousslide"/>
          </p:cNvPr>
          <p:cNvSpPr>
            <a:spLocks noChangeArrowheads="1"/>
          </p:cNvSpPr>
          <p:nvPr/>
        </p:nvSpPr>
        <p:spPr bwMode="auto">
          <a:xfrm>
            <a:off x="6370638" y="6383338"/>
            <a:ext cx="754062" cy="334962"/>
          </a:xfrm>
          <a:prstGeom prst="ellipse">
            <a:avLst/>
          </a:prstGeom>
          <a:noFill/>
          <a:ln w="19050">
            <a:noFill/>
            <a:round/>
            <a:headEnd/>
            <a:tailEnd/>
          </a:ln>
          <a:effectLst/>
        </p:spPr>
        <p:txBody>
          <a:bodyPr wrap="none" anchor="ctr"/>
          <a:lstStyle/>
          <a:p>
            <a:endParaRPr lang="zh-CN" altLang="en-US"/>
          </a:p>
        </p:txBody>
      </p:sp>
      <p:sp>
        <p:nvSpPr>
          <p:cNvPr id="66569" name="Oval 9">
            <a:hlinkClick r:id="" action="ppaction://hlinkshowjump?jump=nextslide"/>
          </p:cNvPr>
          <p:cNvSpPr>
            <a:spLocks noChangeArrowheads="1"/>
          </p:cNvSpPr>
          <p:nvPr/>
        </p:nvSpPr>
        <p:spPr bwMode="auto">
          <a:xfrm>
            <a:off x="7237413" y="6388100"/>
            <a:ext cx="754062" cy="334963"/>
          </a:xfrm>
          <a:prstGeom prst="ellipse">
            <a:avLst/>
          </a:prstGeom>
          <a:noFill/>
          <a:ln w="19050">
            <a:noFill/>
            <a:round/>
            <a:headEnd/>
            <a:tailEnd/>
          </a:ln>
          <a:effectLst/>
        </p:spPr>
        <p:txBody>
          <a:bodyPr wrap="none" anchor="ctr"/>
          <a:lstStyle/>
          <a:p>
            <a:endParaRPr lang="zh-CN" altLang="en-US"/>
          </a:p>
        </p:txBody>
      </p:sp>
      <p:grpSp>
        <p:nvGrpSpPr>
          <p:cNvPr id="2" name="Group 11"/>
          <p:cNvGrpSpPr>
            <a:grpSpLocks/>
          </p:cNvGrpSpPr>
          <p:nvPr/>
        </p:nvGrpSpPr>
        <p:grpSpPr bwMode="auto">
          <a:xfrm>
            <a:off x="5148263" y="1484313"/>
            <a:ext cx="3600450" cy="2803525"/>
            <a:chOff x="3374" y="1398"/>
            <a:chExt cx="2167" cy="1741"/>
          </a:xfrm>
        </p:grpSpPr>
        <p:sp>
          <p:nvSpPr>
            <p:cNvPr id="66572" name="AutoShape 12"/>
            <p:cNvSpPr>
              <a:spLocks noChangeArrowheads="1"/>
            </p:cNvSpPr>
            <p:nvPr/>
          </p:nvSpPr>
          <p:spPr bwMode="auto">
            <a:xfrm>
              <a:off x="3374" y="2399"/>
              <a:ext cx="802" cy="420"/>
            </a:xfrm>
            <a:prstGeom prst="parallelogram">
              <a:avLst>
                <a:gd name="adj" fmla="val 47738"/>
              </a:avLst>
            </a:prstGeom>
            <a:noFill/>
            <a:ln w="9525">
              <a:solidFill>
                <a:schemeClr val="tx1"/>
              </a:solidFill>
              <a:miter lim="800000"/>
              <a:headEnd/>
              <a:tailEnd/>
            </a:ln>
            <a:effectLst/>
          </p:spPr>
          <p:txBody>
            <a:bodyPr wrap="none" anchor="ctr"/>
            <a:lstStyle/>
            <a:p>
              <a:pPr algn="ctr">
                <a:spcBef>
                  <a:spcPct val="0"/>
                </a:spcBef>
                <a:buFontTx/>
                <a:buNone/>
              </a:pPr>
              <a:endParaRPr kumimoji="0" lang="zh-CN" altLang="en-US" sz="800">
                <a:solidFill>
                  <a:schemeClr val="bg2"/>
                </a:solidFill>
                <a:latin typeface="Arial" pitchFamily="34" charset="0"/>
              </a:endParaRPr>
            </a:p>
          </p:txBody>
        </p:sp>
        <p:sp>
          <p:nvSpPr>
            <p:cNvPr id="66573" name="Oval 13"/>
            <p:cNvSpPr>
              <a:spLocks noChangeArrowheads="1"/>
            </p:cNvSpPr>
            <p:nvPr/>
          </p:nvSpPr>
          <p:spPr bwMode="auto">
            <a:xfrm>
              <a:off x="3744" y="2448"/>
              <a:ext cx="115" cy="105"/>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1.1</a:t>
              </a:r>
            </a:p>
          </p:txBody>
        </p:sp>
        <p:sp>
          <p:nvSpPr>
            <p:cNvPr id="66574" name="Oval 14"/>
            <p:cNvSpPr>
              <a:spLocks noChangeArrowheads="1"/>
            </p:cNvSpPr>
            <p:nvPr/>
          </p:nvSpPr>
          <p:spPr bwMode="auto">
            <a:xfrm>
              <a:off x="3542" y="2618"/>
              <a:ext cx="115" cy="107"/>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1.2</a:t>
              </a:r>
            </a:p>
          </p:txBody>
        </p:sp>
        <p:sp>
          <p:nvSpPr>
            <p:cNvPr id="66575" name="Oval 15"/>
            <p:cNvSpPr>
              <a:spLocks noChangeArrowheads="1"/>
            </p:cNvSpPr>
            <p:nvPr/>
          </p:nvSpPr>
          <p:spPr bwMode="auto">
            <a:xfrm>
              <a:off x="3886" y="2618"/>
              <a:ext cx="115" cy="107"/>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1.3</a:t>
              </a:r>
            </a:p>
          </p:txBody>
        </p:sp>
        <p:sp>
          <p:nvSpPr>
            <p:cNvPr id="66576" name="Line 16"/>
            <p:cNvSpPr>
              <a:spLocks noChangeShapeType="1"/>
            </p:cNvSpPr>
            <p:nvPr/>
          </p:nvSpPr>
          <p:spPr bwMode="auto">
            <a:xfrm flipV="1">
              <a:off x="3648" y="2520"/>
              <a:ext cx="96" cy="96"/>
            </a:xfrm>
            <a:prstGeom prst="line">
              <a:avLst/>
            </a:prstGeom>
            <a:noFill/>
            <a:ln w="9525">
              <a:solidFill>
                <a:schemeClr val="tx1"/>
              </a:solidFill>
              <a:round/>
              <a:headEnd/>
              <a:tailEnd type="triangle" w="sm" len="sm"/>
            </a:ln>
            <a:effectLst/>
          </p:spPr>
          <p:txBody>
            <a:bodyPr/>
            <a:lstStyle/>
            <a:p>
              <a:endParaRPr lang="zh-CN" altLang="en-US"/>
            </a:p>
          </p:txBody>
        </p:sp>
        <p:sp>
          <p:nvSpPr>
            <p:cNvPr id="66577" name="Line 17"/>
            <p:cNvSpPr>
              <a:spLocks noChangeShapeType="1"/>
            </p:cNvSpPr>
            <p:nvPr/>
          </p:nvSpPr>
          <p:spPr bwMode="auto">
            <a:xfrm>
              <a:off x="3657" y="2672"/>
              <a:ext cx="229" cy="0"/>
            </a:xfrm>
            <a:prstGeom prst="line">
              <a:avLst/>
            </a:prstGeom>
            <a:noFill/>
            <a:ln w="9525">
              <a:solidFill>
                <a:schemeClr val="tx1"/>
              </a:solidFill>
              <a:round/>
              <a:headEnd/>
              <a:tailEnd type="triangle" w="sm" len="sm"/>
            </a:ln>
            <a:effectLst/>
          </p:spPr>
          <p:txBody>
            <a:bodyPr/>
            <a:lstStyle/>
            <a:p>
              <a:endParaRPr lang="zh-CN" altLang="en-US"/>
            </a:p>
          </p:txBody>
        </p:sp>
        <p:sp>
          <p:nvSpPr>
            <p:cNvPr id="66578" name="Line 18"/>
            <p:cNvSpPr>
              <a:spLocks noChangeShapeType="1"/>
            </p:cNvSpPr>
            <p:nvPr/>
          </p:nvSpPr>
          <p:spPr bwMode="auto">
            <a:xfrm>
              <a:off x="3848" y="2534"/>
              <a:ext cx="77" cy="84"/>
            </a:xfrm>
            <a:prstGeom prst="line">
              <a:avLst/>
            </a:prstGeom>
            <a:noFill/>
            <a:ln w="9525">
              <a:solidFill>
                <a:schemeClr val="tx1"/>
              </a:solidFill>
              <a:round/>
              <a:headEnd/>
              <a:tailEnd type="triangle" w="sm" len="sm"/>
            </a:ln>
            <a:effectLst/>
          </p:spPr>
          <p:txBody>
            <a:bodyPr/>
            <a:lstStyle/>
            <a:p>
              <a:endParaRPr lang="zh-CN" altLang="en-US"/>
            </a:p>
          </p:txBody>
        </p:sp>
        <p:sp>
          <p:nvSpPr>
            <p:cNvPr id="66579" name="Line 19"/>
            <p:cNvSpPr>
              <a:spLocks noChangeShapeType="1"/>
            </p:cNvSpPr>
            <p:nvPr/>
          </p:nvSpPr>
          <p:spPr bwMode="auto">
            <a:xfrm>
              <a:off x="3863" y="2492"/>
              <a:ext cx="153" cy="0"/>
            </a:xfrm>
            <a:prstGeom prst="line">
              <a:avLst/>
            </a:prstGeom>
            <a:noFill/>
            <a:ln w="9525">
              <a:solidFill>
                <a:schemeClr val="tx1"/>
              </a:solidFill>
              <a:round/>
              <a:headEnd/>
              <a:tailEnd type="triangle" w="sm" len="sm"/>
            </a:ln>
            <a:effectLst/>
          </p:spPr>
          <p:txBody>
            <a:bodyPr/>
            <a:lstStyle/>
            <a:p>
              <a:endParaRPr lang="zh-CN" altLang="en-US"/>
            </a:p>
          </p:txBody>
        </p:sp>
        <p:sp>
          <p:nvSpPr>
            <p:cNvPr id="66580" name="Line 20"/>
            <p:cNvSpPr>
              <a:spLocks noChangeShapeType="1"/>
            </p:cNvSpPr>
            <p:nvPr/>
          </p:nvSpPr>
          <p:spPr bwMode="auto">
            <a:xfrm>
              <a:off x="3466" y="2672"/>
              <a:ext cx="76" cy="0"/>
            </a:xfrm>
            <a:prstGeom prst="line">
              <a:avLst/>
            </a:prstGeom>
            <a:noFill/>
            <a:ln w="9525">
              <a:solidFill>
                <a:schemeClr val="tx1"/>
              </a:solidFill>
              <a:round/>
              <a:headEnd/>
              <a:tailEnd type="triangle" w="sm" len="sm"/>
            </a:ln>
            <a:effectLst/>
          </p:spPr>
          <p:txBody>
            <a:bodyPr/>
            <a:lstStyle/>
            <a:p>
              <a:endParaRPr lang="zh-CN" altLang="en-US"/>
            </a:p>
          </p:txBody>
        </p:sp>
        <p:sp>
          <p:nvSpPr>
            <p:cNvPr id="66581" name="Text Box 21"/>
            <p:cNvSpPr txBox="1">
              <a:spLocks noChangeArrowheads="1"/>
            </p:cNvSpPr>
            <p:nvPr/>
          </p:nvSpPr>
          <p:spPr bwMode="auto">
            <a:xfrm>
              <a:off x="4086" y="2877"/>
              <a:ext cx="1333" cy="262"/>
            </a:xfrm>
            <a:prstGeom prst="rect">
              <a:avLst/>
            </a:prstGeom>
            <a:noFill/>
            <a:ln w="9525">
              <a:noFill/>
              <a:miter lim="800000"/>
              <a:headEnd/>
              <a:tailEnd/>
            </a:ln>
            <a:effectLst/>
          </p:spPr>
          <p:txBody>
            <a:bodyPr>
              <a:spAutoFit/>
            </a:bodyPr>
            <a:lstStyle/>
            <a:p>
              <a:pPr eaLnBrk="0" hangingPunct="0">
                <a:lnSpc>
                  <a:spcPct val="135000"/>
                </a:lnSpc>
                <a:spcBef>
                  <a:spcPct val="50000"/>
                </a:spcBef>
                <a:buFontTx/>
                <a:buNone/>
              </a:pPr>
              <a:endParaRPr lang="zh-CN" altLang="en-US" sz="1600" b="0">
                <a:latin typeface="宋体" pitchFamily="2" charset="-122"/>
              </a:endParaRPr>
            </a:p>
          </p:txBody>
        </p:sp>
        <p:sp>
          <p:nvSpPr>
            <p:cNvPr id="66582" name="AutoShape 22"/>
            <p:cNvSpPr>
              <a:spLocks noChangeArrowheads="1"/>
            </p:cNvSpPr>
            <p:nvPr/>
          </p:nvSpPr>
          <p:spPr bwMode="auto">
            <a:xfrm>
              <a:off x="4392" y="1398"/>
              <a:ext cx="624" cy="252"/>
            </a:xfrm>
            <a:prstGeom prst="parallelogram">
              <a:avLst>
                <a:gd name="adj" fmla="val 61905"/>
              </a:avLst>
            </a:prstGeom>
            <a:noFill/>
            <a:ln w="9525">
              <a:solidFill>
                <a:schemeClr val="tx1"/>
              </a:solidFill>
              <a:miter lim="800000"/>
              <a:headEnd/>
              <a:tailEnd/>
            </a:ln>
            <a:effectLst/>
          </p:spPr>
          <p:txBody>
            <a:bodyPr wrap="none" anchor="ctr"/>
            <a:lstStyle/>
            <a:p>
              <a:pPr algn="ctr">
                <a:spcBef>
                  <a:spcPct val="0"/>
                </a:spcBef>
                <a:buFontTx/>
                <a:buNone/>
              </a:pPr>
              <a:endParaRPr kumimoji="0" lang="zh-CN" altLang="en-US" sz="800">
                <a:solidFill>
                  <a:schemeClr val="bg2"/>
                </a:solidFill>
                <a:latin typeface="Arial" pitchFamily="34" charset="0"/>
              </a:endParaRPr>
            </a:p>
          </p:txBody>
        </p:sp>
        <p:sp>
          <p:nvSpPr>
            <p:cNvPr id="66583" name="Oval 23"/>
            <p:cNvSpPr>
              <a:spLocks noChangeArrowheads="1"/>
            </p:cNvSpPr>
            <p:nvPr/>
          </p:nvSpPr>
          <p:spPr bwMode="auto">
            <a:xfrm>
              <a:off x="4626" y="1433"/>
              <a:ext cx="128" cy="126"/>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900">
                  <a:solidFill>
                    <a:schemeClr val="bg2"/>
                  </a:solidFill>
                  <a:latin typeface="Arial" pitchFamily="34" charset="0"/>
                </a:rPr>
                <a:t>x</a:t>
              </a:r>
            </a:p>
          </p:txBody>
        </p:sp>
        <p:sp>
          <p:nvSpPr>
            <p:cNvPr id="66584" name="AutoShape 24"/>
            <p:cNvSpPr>
              <a:spLocks noChangeArrowheads="1"/>
            </p:cNvSpPr>
            <p:nvPr/>
          </p:nvSpPr>
          <p:spPr bwMode="auto">
            <a:xfrm>
              <a:off x="4224" y="1845"/>
              <a:ext cx="723" cy="336"/>
            </a:xfrm>
            <a:prstGeom prst="parallelogram">
              <a:avLst>
                <a:gd name="adj" fmla="val 53795"/>
              </a:avLst>
            </a:prstGeom>
            <a:noFill/>
            <a:ln w="9525">
              <a:solidFill>
                <a:schemeClr val="tx1"/>
              </a:solidFill>
              <a:miter lim="800000"/>
              <a:headEnd/>
              <a:tailEnd/>
            </a:ln>
            <a:effectLst/>
          </p:spPr>
          <p:txBody>
            <a:bodyPr wrap="none" anchor="ctr"/>
            <a:lstStyle/>
            <a:p>
              <a:pPr algn="ctr">
                <a:spcBef>
                  <a:spcPct val="0"/>
                </a:spcBef>
                <a:buFontTx/>
                <a:buNone/>
              </a:pPr>
              <a:endParaRPr kumimoji="0" lang="zh-CN" altLang="en-US" sz="800">
                <a:solidFill>
                  <a:schemeClr val="bg2"/>
                </a:solidFill>
                <a:latin typeface="Arial" pitchFamily="34" charset="0"/>
              </a:endParaRPr>
            </a:p>
          </p:txBody>
        </p:sp>
        <p:sp>
          <p:nvSpPr>
            <p:cNvPr id="66585" name="Oval 25"/>
            <p:cNvSpPr>
              <a:spLocks noChangeArrowheads="1"/>
            </p:cNvSpPr>
            <p:nvPr/>
          </p:nvSpPr>
          <p:spPr bwMode="auto">
            <a:xfrm>
              <a:off x="4530" y="2040"/>
              <a:ext cx="102" cy="102"/>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2</a:t>
              </a:r>
            </a:p>
          </p:txBody>
        </p:sp>
        <p:sp>
          <p:nvSpPr>
            <p:cNvPr id="66586" name="Oval 26"/>
            <p:cNvSpPr>
              <a:spLocks noChangeArrowheads="1"/>
            </p:cNvSpPr>
            <p:nvPr/>
          </p:nvSpPr>
          <p:spPr bwMode="auto">
            <a:xfrm>
              <a:off x="4416" y="1920"/>
              <a:ext cx="93" cy="91"/>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1</a:t>
              </a:r>
            </a:p>
          </p:txBody>
        </p:sp>
        <p:sp>
          <p:nvSpPr>
            <p:cNvPr id="66587" name="Oval 27"/>
            <p:cNvSpPr>
              <a:spLocks noChangeArrowheads="1"/>
            </p:cNvSpPr>
            <p:nvPr/>
          </p:nvSpPr>
          <p:spPr bwMode="auto">
            <a:xfrm>
              <a:off x="4704" y="1920"/>
              <a:ext cx="100" cy="91"/>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3</a:t>
              </a:r>
            </a:p>
          </p:txBody>
        </p:sp>
        <p:sp>
          <p:nvSpPr>
            <p:cNvPr id="66588" name="Line 28"/>
            <p:cNvSpPr>
              <a:spLocks noChangeShapeType="1"/>
            </p:cNvSpPr>
            <p:nvPr/>
          </p:nvSpPr>
          <p:spPr bwMode="auto">
            <a:xfrm flipV="1">
              <a:off x="4492" y="1862"/>
              <a:ext cx="141" cy="75"/>
            </a:xfrm>
            <a:prstGeom prst="line">
              <a:avLst/>
            </a:prstGeom>
            <a:noFill/>
            <a:ln w="9525">
              <a:solidFill>
                <a:schemeClr val="tx1"/>
              </a:solidFill>
              <a:round/>
              <a:headEnd type="triangle" w="sm" len="sm"/>
              <a:tailEnd type="none" w="sm" len="sm"/>
            </a:ln>
            <a:effectLst/>
          </p:spPr>
          <p:txBody>
            <a:bodyPr/>
            <a:lstStyle/>
            <a:p>
              <a:endParaRPr lang="zh-CN" altLang="en-US"/>
            </a:p>
          </p:txBody>
        </p:sp>
        <p:sp>
          <p:nvSpPr>
            <p:cNvPr id="66589" name="Line 29"/>
            <p:cNvSpPr>
              <a:spLocks noChangeShapeType="1"/>
            </p:cNvSpPr>
            <p:nvPr/>
          </p:nvSpPr>
          <p:spPr bwMode="auto">
            <a:xfrm>
              <a:off x="4512" y="1968"/>
              <a:ext cx="192" cy="0"/>
            </a:xfrm>
            <a:prstGeom prst="line">
              <a:avLst/>
            </a:prstGeom>
            <a:noFill/>
            <a:ln w="9525">
              <a:solidFill>
                <a:schemeClr val="tx1"/>
              </a:solidFill>
              <a:round/>
              <a:headEnd/>
              <a:tailEnd type="triangle" w="sm" len="sm"/>
            </a:ln>
            <a:effectLst/>
          </p:spPr>
          <p:txBody>
            <a:bodyPr/>
            <a:lstStyle/>
            <a:p>
              <a:endParaRPr lang="zh-CN" altLang="en-US"/>
            </a:p>
          </p:txBody>
        </p:sp>
        <p:sp>
          <p:nvSpPr>
            <p:cNvPr id="66590" name="AutoShape 30"/>
            <p:cNvSpPr>
              <a:spLocks noChangeArrowheads="1"/>
            </p:cNvSpPr>
            <p:nvPr/>
          </p:nvSpPr>
          <p:spPr bwMode="auto">
            <a:xfrm>
              <a:off x="4059" y="2399"/>
              <a:ext cx="801" cy="420"/>
            </a:xfrm>
            <a:prstGeom prst="parallelogram">
              <a:avLst>
                <a:gd name="adj" fmla="val 47679"/>
              </a:avLst>
            </a:prstGeom>
            <a:noFill/>
            <a:ln w="9525">
              <a:solidFill>
                <a:schemeClr val="tx1"/>
              </a:solidFill>
              <a:miter lim="800000"/>
              <a:headEnd/>
              <a:tailEnd/>
            </a:ln>
            <a:effectLst/>
          </p:spPr>
          <p:txBody>
            <a:bodyPr wrap="none" anchor="ctr"/>
            <a:lstStyle/>
            <a:p>
              <a:pPr algn="ctr">
                <a:spcBef>
                  <a:spcPct val="0"/>
                </a:spcBef>
                <a:buFontTx/>
                <a:buNone/>
              </a:pPr>
              <a:endParaRPr kumimoji="0" lang="zh-CN" altLang="en-US" sz="800">
                <a:solidFill>
                  <a:schemeClr val="bg2"/>
                </a:solidFill>
                <a:latin typeface="Arial" pitchFamily="34" charset="0"/>
              </a:endParaRPr>
            </a:p>
          </p:txBody>
        </p:sp>
        <p:sp>
          <p:nvSpPr>
            <p:cNvPr id="66591" name="Oval 31"/>
            <p:cNvSpPr>
              <a:spLocks noChangeArrowheads="1"/>
            </p:cNvSpPr>
            <p:nvPr/>
          </p:nvSpPr>
          <p:spPr bwMode="auto">
            <a:xfrm>
              <a:off x="4401" y="2441"/>
              <a:ext cx="111" cy="103"/>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2.1</a:t>
              </a:r>
            </a:p>
          </p:txBody>
        </p:sp>
        <p:sp>
          <p:nvSpPr>
            <p:cNvPr id="66592" name="Oval 32"/>
            <p:cNvSpPr>
              <a:spLocks noChangeArrowheads="1"/>
            </p:cNvSpPr>
            <p:nvPr/>
          </p:nvSpPr>
          <p:spPr bwMode="auto">
            <a:xfrm>
              <a:off x="4322" y="2651"/>
              <a:ext cx="115" cy="104"/>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2.2</a:t>
              </a:r>
            </a:p>
          </p:txBody>
        </p:sp>
        <p:sp>
          <p:nvSpPr>
            <p:cNvPr id="66593" name="Oval 33"/>
            <p:cNvSpPr>
              <a:spLocks noChangeArrowheads="1"/>
            </p:cNvSpPr>
            <p:nvPr/>
          </p:nvSpPr>
          <p:spPr bwMode="auto">
            <a:xfrm>
              <a:off x="4626" y="2550"/>
              <a:ext cx="114" cy="104"/>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2.3</a:t>
              </a:r>
            </a:p>
          </p:txBody>
        </p:sp>
        <p:sp>
          <p:nvSpPr>
            <p:cNvPr id="66594" name="Line 34"/>
            <p:cNvSpPr>
              <a:spLocks noChangeShapeType="1"/>
            </p:cNvSpPr>
            <p:nvPr/>
          </p:nvSpPr>
          <p:spPr bwMode="auto">
            <a:xfrm flipV="1">
              <a:off x="4401" y="2530"/>
              <a:ext cx="32" cy="121"/>
            </a:xfrm>
            <a:prstGeom prst="line">
              <a:avLst/>
            </a:prstGeom>
            <a:noFill/>
            <a:ln w="9525">
              <a:solidFill>
                <a:schemeClr val="tx1"/>
              </a:solidFill>
              <a:round/>
              <a:headEnd/>
              <a:tailEnd type="triangle" w="sm" len="sm"/>
            </a:ln>
            <a:effectLst/>
          </p:spPr>
          <p:txBody>
            <a:bodyPr/>
            <a:lstStyle/>
            <a:p>
              <a:endParaRPr lang="zh-CN" altLang="en-US"/>
            </a:p>
          </p:txBody>
        </p:sp>
        <p:sp>
          <p:nvSpPr>
            <p:cNvPr id="66595" name="Line 35"/>
            <p:cNvSpPr>
              <a:spLocks noChangeShapeType="1"/>
            </p:cNvSpPr>
            <p:nvPr/>
          </p:nvSpPr>
          <p:spPr bwMode="auto">
            <a:xfrm>
              <a:off x="4542" y="2500"/>
              <a:ext cx="129" cy="42"/>
            </a:xfrm>
            <a:prstGeom prst="line">
              <a:avLst/>
            </a:prstGeom>
            <a:noFill/>
            <a:ln w="9525">
              <a:solidFill>
                <a:schemeClr val="tx1"/>
              </a:solidFill>
              <a:round/>
              <a:headEnd/>
              <a:tailEnd type="triangle" w="sm" len="sm"/>
            </a:ln>
            <a:effectLst/>
          </p:spPr>
          <p:txBody>
            <a:bodyPr/>
            <a:lstStyle/>
            <a:p>
              <a:endParaRPr lang="zh-CN" altLang="en-US"/>
            </a:p>
          </p:txBody>
        </p:sp>
        <p:sp>
          <p:nvSpPr>
            <p:cNvPr id="66596" name="Line 36"/>
            <p:cNvSpPr>
              <a:spLocks noChangeShapeType="1"/>
            </p:cNvSpPr>
            <p:nvPr/>
          </p:nvSpPr>
          <p:spPr bwMode="auto">
            <a:xfrm>
              <a:off x="4240" y="2525"/>
              <a:ext cx="153" cy="0"/>
            </a:xfrm>
            <a:prstGeom prst="line">
              <a:avLst/>
            </a:prstGeom>
            <a:noFill/>
            <a:ln w="9525">
              <a:solidFill>
                <a:schemeClr val="tx1"/>
              </a:solidFill>
              <a:round/>
              <a:headEnd type="triangle" w="sm" len="sm"/>
              <a:tailEnd type="none" w="sm" len="sm"/>
            </a:ln>
            <a:effectLst/>
          </p:spPr>
          <p:txBody>
            <a:bodyPr/>
            <a:lstStyle/>
            <a:p>
              <a:endParaRPr lang="zh-CN" altLang="en-US"/>
            </a:p>
          </p:txBody>
        </p:sp>
        <p:sp>
          <p:nvSpPr>
            <p:cNvPr id="66597" name="Line 37"/>
            <p:cNvSpPr>
              <a:spLocks noChangeShapeType="1"/>
            </p:cNvSpPr>
            <p:nvPr/>
          </p:nvSpPr>
          <p:spPr bwMode="auto">
            <a:xfrm flipV="1">
              <a:off x="4225" y="2718"/>
              <a:ext cx="97" cy="84"/>
            </a:xfrm>
            <a:prstGeom prst="line">
              <a:avLst/>
            </a:prstGeom>
            <a:noFill/>
            <a:ln w="9525">
              <a:solidFill>
                <a:schemeClr val="tx1"/>
              </a:solidFill>
              <a:round/>
              <a:headEnd/>
              <a:tailEnd type="triangle" w="sm" len="sm"/>
            </a:ln>
            <a:effectLst/>
          </p:spPr>
          <p:txBody>
            <a:bodyPr/>
            <a:lstStyle/>
            <a:p>
              <a:endParaRPr lang="zh-CN" altLang="en-US"/>
            </a:p>
          </p:txBody>
        </p:sp>
        <p:sp>
          <p:nvSpPr>
            <p:cNvPr id="66598" name="AutoShape 38"/>
            <p:cNvSpPr>
              <a:spLocks noChangeArrowheads="1"/>
            </p:cNvSpPr>
            <p:nvPr/>
          </p:nvSpPr>
          <p:spPr bwMode="auto">
            <a:xfrm>
              <a:off x="4739" y="2399"/>
              <a:ext cx="802" cy="420"/>
            </a:xfrm>
            <a:prstGeom prst="parallelogram">
              <a:avLst>
                <a:gd name="adj" fmla="val 47738"/>
              </a:avLst>
            </a:prstGeom>
            <a:noFill/>
            <a:ln w="9525">
              <a:solidFill>
                <a:schemeClr val="tx1"/>
              </a:solidFill>
              <a:miter lim="800000"/>
              <a:headEnd/>
              <a:tailEnd/>
            </a:ln>
            <a:effectLst/>
          </p:spPr>
          <p:txBody>
            <a:bodyPr wrap="none" anchor="ctr"/>
            <a:lstStyle/>
            <a:p>
              <a:pPr algn="ctr">
                <a:spcBef>
                  <a:spcPct val="0"/>
                </a:spcBef>
                <a:buFontTx/>
                <a:buNone/>
              </a:pPr>
              <a:endParaRPr kumimoji="0" lang="zh-CN" altLang="en-US" sz="800">
                <a:solidFill>
                  <a:schemeClr val="bg2"/>
                </a:solidFill>
                <a:latin typeface="Arial" pitchFamily="34" charset="0"/>
              </a:endParaRPr>
            </a:p>
          </p:txBody>
        </p:sp>
        <p:sp>
          <p:nvSpPr>
            <p:cNvPr id="66599" name="Oval 39"/>
            <p:cNvSpPr>
              <a:spLocks noChangeArrowheads="1"/>
            </p:cNvSpPr>
            <p:nvPr/>
          </p:nvSpPr>
          <p:spPr bwMode="auto">
            <a:xfrm>
              <a:off x="5002" y="2478"/>
              <a:ext cx="114" cy="105"/>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3.1</a:t>
              </a:r>
            </a:p>
          </p:txBody>
        </p:sp>
        <p:sp>
          <p:nvSpPr>
            <p:cNvPr id="66600" name="Oval 40"/>
            <p:cNvSpPr>
              <a:spLocks noChangeArrowheads="1"/>
            </p:cNvSpPr>
            <p:nvPr/>
          </p:nvSpPr>
          <p:spPr bwMode="auto">
            <a:xfrm>
              <a:off x="5205" y="2620"/>
              <a:ext cx="114" cy="103"/>
            </a:xfrm>
            <a:prstGeom prst="ellipse">
              <a:avLst/>
            </a:prstGeom>
            <a:solidFill>
              <a:srgbClr val="FFFFCC"/>
            </a:solidFill>
            <a:ln w="9525">
              <a:solidFill>
                <a:schemeClr val="tx1"/>
              </a:solidFill>
              <a:round/>
              <a:headEnd/>
              <a:tailEnd/>
            </a:ln>
            <a:effectLst/>
          </p:spPr>
          <p:txBody>
            <a:bodyPr wrap="none" anchor="ctr"/>
            <a:lstStyle/>
            <a:p>
              <a:pPr algn="ctr">
                <a:spcBef>
                  <a:spcPct val="0"/>
                </a:spcBef>
                <a:buFontTx/>
                <a:buNone/>
              </a:pPr>
              <a:r>
                <a:rPr kumimoji="0" lang="en-US" altLang="zh-CN" sz="800">
                  <a:solidFill>
                    <a:schemeClr val="bg2"/>
                  </a:solidFill>
                  <a:latin typeface="Arial" pitchFamily="34" charset="0"/>
                </a:rPr>
                <a:t>3.2</a:t>
              </a:r>
            </a:p>
          </p:txBody>
        </p:sp>
        <p:sp>
          <p:nvSpPr>
            <p:cNvPr id="66601" name="Line 41"/>
            <p:cNvSpPr>
              <a:spLocks noChangeShapeType="1"/>
            </p:cNvSpPr>
            <p:nvPr/>
          </p:nvSpPr>
          <p:spPr bwMode="auto">
            <a:xfrm flipV="1">
              <a:off x="4861" y="2557"/>
              <a:ext cx="153" cy="106"/>
            </a:xfrm>
            <a:prstGeom prst="line">
              <a:avLst/>
            </a:prstGeom>
            <a:noFill/>
            <a:ln w="9525">
              <a:solidFill>
                <a:schemeClr val="tx1"/>
              </a:solidFill>
              <a:round/>
              <a:headEnd/>
              <a:tailEnd type="triangle" w="sm" len="sm"/>
            </a:ln>
            <a:effectLst/>
          </p:spPr>
          <p:txBody>
            <a:bodyPr/>
            <a:lstStyle/>
            <a:p>
              <a:endParaRPr lang="zh-CN" altLang="en-US"/>
            </a:p>
          </p:txBody>
        </p:sp>
        <p:sp>
          <p:nvSpPr>
            <p:cNvPr id="66602" name="Line 42"/>
            <p:cNvSpPr>
              <a:spLocks noChangeShapeType="1"/>
            </p:cNvSpPr>
            <p:nvPr/>
          </p:nvSpPr>
          <p:spPr bwMode="auto">
            <a:xfrm>
              <a:off x="5075" y="2688"/>
              <a:ext cx="137" cy="0"/>
            </a:xfrm>
            <a:prstGeom prst="line">
              <a:avLst/>
            </a:prstGeom>
            <a:noFill/>
            <a:ln w="9525">
              <a:solidFill>
                <a:schemeClr val="tx1"/>
              </a:solidFill>
              <a:round/>
              <a:headEnd type="triangle" w="sm" len="sm"/>
              <a:tailEnd type="none" w="sm" len="sm"/>
            </a:ln>
            <a:effectLst/>
          </p:spPr>
          <p:txBody>
            <a:bodyPr/>
            <a:lstStyle/>
            <a:p>
              <a:endParaRPr lang="zh-CN" altLang="en-US"/>
            </a:p>
          </p:txBody>
        </p:sp>
        <p:sp>
          <p:nvSpPr>
            <p:cNvPr id="66603" name="Line 43"/>
            <p:cNvSpPr>
              <a:spLocks noChangeShapeType="1"/>
            </p:cNvSpPr>
            <p:nvPr/>
          </p:nvSpPr>
          <p:spPr bwMode="auto">
            <a:xfrm>
              <a:off x="5103" y="2557"/>
              <a:ext cx="139" cy="63"/>
            </a:xfrm>
            <a:prstGeom prst="line">
              <a:avLst/>
            </a:prstGeom>
            <a:noFill/>
            <a:ln w="9525">
              <a:solidFill>
                <a:schemeClr val="tx1"/>
              </a:solidFill>
              <a:round/>
              <a:headEnd/>
              <a:tailEnd type="triangle" w="sm" len="sm"/>
            </a:ln>
            <a:effectLst/>
          </p:spPr>
          <p:txBody>
            <a:bodyPr/>
            <a:lstStyle/>
            <a:p>
              <a:endParaRPr lang="zh-CN" altLang="en-US"/>
            </a:p>
          </p:txBody>
        </p:sp>
        <p:sp>
          <p:nvSpPr>
            <p:cNvPr id="66604" name="Line 44"/>
            <p:cNvSpPr>
              <a:spLocks noChangeShapeType="1"/>
            </p:cNvSpPr>
            <p:nvPr/>
          </p:nvSpPr>
          <p:spPr bwMode="auto">
            <a:xfrm flipH="1">
              <a:off x="4446" y="2642"/>
              <a:ext cx="193" cy="68"/>
            </a:xfrm>
            <a:prstGeom prst="line">
              <a:avLst/>
            </a:prstGeom>
            <a:noFill/>
            <a:ln w="9525">
              <a:solidFill>
                <a:schemeClr val="tx1"/>
              </a:solidFill>
              <a:round/>
              <a:headEnd/>
              <a:tailEnd type="triangle" w="sm" len="sm"/>
            </a:ln>
            <a:effectLst/>
          </p:spPr>
          <p:txBody>
            <a:bodyPr/>
            <a:lstStyle/>
            <a:p>
              <a:endParaRPr lang="zh-CN" altLang="en-US"/>
            </a:p>
          </p:txBody>
        </p:sp>
        <p:sp>
          <p:nvSpPr>
            <p:cNvPr id="66605" name="Line 45"/>
            <p:cNvSpPr>
              <a:spLocks noChangeShapeType="1"/>
            </p:cNvSpPr>
            <p:nvPr/>
          </p:nvSpPr>
          <p:spPr bwMode="auto">
            <a:xfrm flipH="1">
              <a:off x="4386" y="1536"/>
              <a:ext cx="286" cy="313"/>
            </a:xfrm>
            <a:prstGeom prst="line">
              <a:avLst/>
            </a:prstGeom>
            <a:noFill/>
            <a:ln w="9525">
              <a:solidFill>
                <a:srgbClr val="FFFFCC"/>
              </a:solidFill>
              <a:prstDash val="dash"/>
              <a:round/>
              <a:headEnd/>
              <a:tailEnd type="none" w="sm" len="sm"/>
            </a:ln>
            <a:effectLst/>
          </p:spPr>
          <p:txBody>
            <a:bodyPr/>
            <a:lstStyle/>
            <a:p>
              <a:endParaRPr lang="zh-CN" altLang="en-US"/>
            </a:p>
          </p:txBody>
        </p:sp>
        <p:sp>
          <p:nvSpPr>
            <p:cNvPr id="66606" name="Line 46"/>
            <p:cNvSpPr>
              <a:spLocks noChangeShapeType="1"/>
            </p:cNvSpPr>
            <p:nvPr/>
          </p:nvSpPr>
          <p:spPr bwMode="auto">
            <a:xfrm>
              <a:off x="4712" y="1559"/>
              <a:ext cx="221" cy="289"/>
            </a:xfrm>
            <a:prstGeom prst="line">
              <a:avLst/>
            </a:prstGeom>
            <a:noFill/>
            <a:ln w="9525">
              <a:solidFill>
                <a:srgbClr val="FFFFCC"/>
              </a:solidFill>
              <a:prstDash val="dash"/>
              <a:round/>
              <a:headEnd/>
              <a:tailEnd type="none" w="sm" len="sm"/>
            </a:ln>
            <a:effectLst/>
          </p:spPr>
          <p:txBody>
            <a:bodyPr/>
            <a:lstStyle/>
            <a:p>
              <a:endParaRPr lang="zh-CN" altLang="en-US"/>
            </a:p>
          </p:txBody>
        </p:sp>
        <p:sp>
          <p:nvSpPr>
            <p:cNvPr id="66607" name="Line 47"/>
            <p:cNvSpPr>
              <a:spLocks noChangeShapeType="1"/>
            </p:cNvSpPr>
            <p:nvPr/>
          </p:nvSpPr>
          <p:spPr bwMode="auto">
            <a:xfrm flipH="1">
              <a:off x="3569" y="1979"/>
              <a:ext cx="844" cy="420"/>
            </a:xfrm>
            <a:prstGeom prst="line">
              <a:avLst/>
            </a:prstGeom>
            <a:noFill/>
            <a:ln w="9525">
              <a:solidFill>
                <a:srgbClr val="FFFFCC"/>
              </a:solidFill>
              <a:prstDash val="dash"/>
              <a:round/>
              <a:headEnd/>
              <a:tailEnd type="none" w="sm" len="sm"/>
            </a:ln>
            <a:effectLst/>
          </p:spPr>
          <p:txBody>
            <a:bodyPr/>
            <a:lstStyle/>
            <a:p>
              <a:endParaRPr lang="zh-CN" altLang="en-US"/>
            </a:p>
          </p:txBody>
        </p:sp>
        <p:sp>
          <p:nvSpPr>
            <p:cNvPr id="66608" name="Line 48"/>
            <p:cNvSpPr>
              <a:spLocks noChangeShapeType="1"/>
            </p:cNvSpPr>
            <p:nvPr/>
          </p:nvSpPr>
          <p:spPr bwMode="auto">
            <a:xfrm flipH="1">
              <a:off x="4173" y="2005"/>
              <a:ext cx="260" cy="394"/>
            </a:xfrm>
            <a:prstGeom prst="line">
              <a:avLst/>
            </a:prstGeom>
            <a:noFill/>
            <a:ln w="9525">
              <a:solidFill>
                <a:srgbClr val="FFFFCC"/>
              </a:solidFill>
              <a:prstDash val="dash"/>
              <a:round/>
              <a:headEnd/>
              <a:tailEnd type="none" w="sm" len="sm"/>
            </a:ln>
            <a:effectLst/>
          </p:spPr>
          <p:txBody>
            <a:bodyPr/>
            <a:lstStyle/>
            <a:p>
              <a:endParaRPr lang="zh-CN" altLang="en-US"/>
            </a:p>
          </p:txBody>
        </p:sp>
        <p:sp>
          <p:nvSpPr>
            <p:cNvPr id="66609" name="Line 49"/>
            <p:cNvSpPr>
              <a:spLocks noChangeShapeType="1"/>
            </p:cNvSpPr>
            <p:nvPr/>
          </p:nvSpPr>
          <p:spPr bwMode="auto">
            <a:xfrm flipH="1">
              <a:off x="4253" y="2137"/>
              <a:ext cx="321" cy="262"/>
            </a:xfrm>
            <a:prstGeom prst="line">
              <a:avLst/>
            </a:prstGeom>
            <a:noFill/>
            <a:ln w="9525">
              <a:solidFill>
                <a:srgbClr val="FFFFCC"/>
              </a:solidFill>
              <a:prstDash val="dash"/>
              <a:round/>
              <a:headEnd/>
              <a:tailEnd type="none" w="sm" len="sm"/>
            </a:ln>
            <a:effectLst/>
          </p:spPr>
          <p:txBody>
            <a:bodyPr/>
            <a:lstStyle/>
            <a:p>
              <a:endParaRPr lang="zh-CN" altLang="en-US"/>
            </a:p>
          </p:txBody>
        </p:sp>
        <p:sp>
          <p:nvSpPr>
            <p:cNvPr id="66610" name="Line 50"/>
            <p:cNvSpPr>
              <a:spLocks noChangeShapeType="1"/>
            </p:cNvSpPr>
            <p:nvPr/>
          </p:nvSpPr>
          <p:spPr bwMode="auto">
            <a:xfrm>
              <a:off x="4608" y="2112"/>
              <a:ext cx="247" cy="275"/>
            </a:xfrm>
            <a:prstGeom prst="line">
              <a:avLst/>
            </a:prstGeom>
            <a:noFill/>
            <a:ln w="9525">
              <a:solidFill>
                <a:srgbClr val="FFFFCC"/>
              </a:solidFill>
              <a:prstDash val="dash"/>
              <a:round/>
              <a:headEnd/>
              <a:tailEnd type="none" w="sm" len="sm"/>
            </a:ln>
            <a:effectLst/>
          </p:spPr>
          <p:txBody>
            <a:bodyPr/>
            <a:lstStyle/>
            <a:p>
              <a:endParaRPr lang="zh-CN" altLang="en-US"/>
            </a:p>
          </p:txBody>
        </p:sp>
        <p:sp>
          <p:nvSpPr>
            <p:cNvPr id="66611" name="Line 51"/>
            <p:cNvSpPr>
              <a:spLocks noChangeShapeType="1"/>
            </p:cNvSpPr>
            <p:nvPr/>
          </p:nvSpPr>
          <p:spPr bwMode="auto">
            <a:xfrm>
              <a:off x="4795" y="2005"/>
              <a:ext cx="141" cy="394"/>
            </a:xfrm>
            <a:prstGeom prst="line">
              <a:avLst/>
            </a:prstGeom>
            <a:noFill/>
            <a:ln w="9525">
              <a:solidFill>
                <a:srgbClr val="FFFFCC"/>
              </a:solidFill>
              <a:prstDash val="dash"/>
              <a:round/>
              <a:headEnd/>
              <a:tailEnd type="none" w="sm" len="sm"/>
            </a:ln>
            <a:effectLst/>
          </p:spPr>
          <p:txBody>
            <a:bodyPr/>
            <a:lstStyle/>
            <a:p>
              <a:endParaRPr lang="zh-CN" altLang="en-US"/>
            </a:p>
          </p:txBody>
        </p:sp>
        <p:sp>
          <p:nvSpPr>
            <p:cNvPr id="66612" name="Line 52"/>
            <p:cNvSpPr>
              <a:spLocks noChangeShapeType="1"/>
            </p:cNvSpPr>
            <p:nvPr/>
          </p:nvSpPr>
          <p:spPr bwMode="auto">
            <a:xfrm>
              <a:off x="4815" y="1979"/>
              <a:ext cx="722" cy="420"/>
            </a:xfrm>
            <a:prstGeom prst="line">
              <a:avLst/>
            </a:prstGeom>
            <a:noFill/>
            <a:ln w="9525">
              <a:solidFill>
                <a:srgbClr val="FFFFCC"/>
              </a:solidFill>
              <a:prstDash val="dash"/>
              <a:round/>
              <a:headEnd/>
              <a:tailEnd type="none" w="sm" len="sm"/>
            </a:ln>
            <a:effectLst/>
          </p:spPr>
          <p:txBody>
            <a:bodyPr/>
            <a:lstStyle/>
            <a:p>
              <a:endParaRPr lang="zh-CN" altLang="en-US"/>
            </a:p>
          </p:txBody>
        </p:sp>
        <p:sp>
          <p:nvSpPr>
            <p:cNvPr id="66613" name="Line 53"/>
            <p:cNvSpPr>
              <a:spLocks noChangeShapeType="1"/>
            </p:cNvSpPr>
            <p:nvPr/>
          </p:nvSpPr>
          <p:spPr bwMode="auto">
            <a:xfrm flipV="1">
              <a:off x="5296" y="2504"/>
              <a:ext cx="41" cy="131"/>
            </a:xfrm>
            <a:prstGeom prst="line">
              <a:avLst/>
            </a:prstGeom>
            <a:noFill/>
            <a:ln w="9525">
              <a:solidFill>
                <a:schemeClr val="tx1"/>
              </a:solidFill>
              <a:round/>
              <a:headEnd/>
              <a:tailEnd type="triangle" w="sm" len="sm"/>
            </a:ln>
            <a:effectLst/>
          </p:spPr>
          <p:txBody>
            <a:bodyPr/>
            <a:lstStyle/>
            <a:p>
              <a:endParaRPr lang="zh-CN" altLang="en-US"/>
            </a:p>
          </p:txBody>
        </p:sp>
        <p:sp>
          <p:nvSpPr>
            <p:cNvPr id="66614" name="Line 54"/>
            <p:cNvSpPr>
              <a:spLocks noChangeShapeType="1"/>
            </p:cNvSpPr>
            <p:nvPr/>
          </p:nvSpPr>
          <p:spPr bwMode="auto">
            <a:xfrm flipH="1">
              <a:off x="4633" y="2005"/>
              <a:ext cx="101" cy="79"/>
            </a:xfrm>
            <a:prstGeom prst="line">
              <a:avLst/>
            </a:prstGeom>
            <a:noFill/>
            <a:ln w="9525">
              <a:solidFill>
                <a:schemeClr val="tx1"/>
              </a:solidFill>
              <a:round/>
              <a:headEnd/>
              <a:tailEnd type="triangle" w="sm" len="sm"/>
            </a:ln>
            <a:effectLst/>
          </p:spPr>
          <p:txBody>
            <a:bodyPr/>
            <a:lstStyle/>
            <a:p>
              <a:endParaRPr lang="zh-CN" altLang="en-US"/>
            </a:p>
          </p:txBody>
        </p:sp>
        <p:sp>
          <p:nvSpPr>
            <p:cNvPr id="66615" name="Line 55"/>
            <p:cNvSpPr>
              <a:spLocks noChangeShapeType="1"/>
            </p:cNvSpPr>
            <p:nvPr/>
          </p:nvSpPr>
          <p:spPr bwMode="auto">
            <a:xfrm flipH="1" flipV="1">
              <a:off x="4409" y="2104"/>
              <a:ext cx="121" cy="0"/>
            </a:xfrm>
            <a:prstGeom prst="line">
              <a:avLst/>
            </a:prstGeom>
            <a:noFill/>
            <a:ln w="9525">
              <a:solidFill>
                <a:schemeClr val="tx1"/>
              </a:solidFill>
              <a:round/>
              <a:headEnd/>
              <a:tailEnd type="triangle" w="sm" len="sm"/>
            </a:ln>
            <a:effectLst/>
          </p:spPr>
          <p:txBody>
            <a:bodyPr/>
            <a:lstStyle/>
            <a:p>
              <a:endParaRPr lang="zh-CN" altLang="en-US"/>
            </a:p>
          </p:txBody>
        </p:sp>
        <p:sp>
          <p:nvSpPr>
            <p:cNvPr id="66616" name="Line 56"/>
            <p:cNvSpPr>
              <a:spLocks noChangeShapeType="1"/>
            </p:cNvSpPr>
            <p:nvPr/>
          </p:nvSpPr>
          <p:spPr bwMode="auto">
            <a:xfrm>
              <a:off x="4511" y="1517"/>
              <a:ext cx="114" cy="0"/>
            </a:xfrm>
            <a:prstGeom prst="line">
              <a:avLst/>
            </a:prstGeom>
            <a:noFill/>
            <a:ln w="9525">
              <a:solidFill>
                <a:schemeClr val="tx1"/>
              </a:solidFill>
              <a:round/>
              <a:headEnd/>
              <a:tailEnd type="triangle" w="sm" len="sm"/>
            </a:ln>
            <a:effectLst/>
          </p:spPr>
          <p:txBody>
            <a:bodyPr/>
            <a:lstStyle/>
            <a:p>
              <a:endParaRPr lang="zh-CN" altLang="en-US"/>
            </a:p>
          </p:txBody>
        </p:sp>
        <p:sp>
          <p:nvSpPr>
            <p:cNvPr id="66617" name="Line 57"/>
            <p:cNvSpPr>
              <a:spLocks noChangeShapeType="1"/>
            </p:cNvSpPr>
            <p:nvPr/>
          </p:nvSpPr>
          <p:spPr bwMode="auto">
            <a:xfrm flipV="1">
              <a:off x="4739" y="1454"/>
              <a:ext cx="114" cy="63"/>
            </a:xfrm>
            <a:prstGeom prst="line">
              <a:avLst/>
            </a:prstGeom>
            <a:noFill/>
            <a:ln w="9525">
              <a:solidFill>
                <a:schemeClr val="tx1"/>
              </a:solidFill>
              <a:round/>
              <a:headEnd/>
              <a:tailEnd type="triangle" w="sm" len="sm"/>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6566"/>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6563"/>
                                        </p:tgtEl>
                                        <p:attrNameLst>
                                          <p:attrName>style.visibility</p:attrName>
                                        </p:attrNameLst>
                                      </p:cBhvr>
                                      <p:to>
                                        <p:strVal val="visible"/>
                                      </p:to>
                                    </p:set>
                                    <p:animEffect transition="in" filter="wipe(left)">
                                      <p:cBhvr>
                                        <p:cTn id="10" dur="500"/>
                                        <p:tgtEl>
                                          <p:spTgt spid="6656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66567"/>
                                        </p:tgtEl>
                                        <p:attrNameLst>
                                          <p:attrName>style.visibility</p:attrName>
                                        </p:attrNameLst>
                                      </p:cBhvr>
                                      <p:to>
                                        <p:strVal val="visible"/>
                                      </p:to>
                                    </p:se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66565"/>
                                        </p:tgtEl>
                                        <p:attrNameLst>
                                          <p:attrName>style.visibility</p:attrName>
                                        </p:attrNameLst>
                                      </p:cBhvr>
                                      <p:to>
                                        <p:strVal val="visible"/>
                                      </p:to>
                                    </p:set>
                                    <p:animEffect transition="in" filter="wipe(left)">
                                      <p:cBhvr>
                                        <p:cTn id="23"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p:bldP spid="6656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0" y="4021138"/>
            <a:ext cx="9144000" cy="2209800"/>
          </a:xfrm>
          <a:prstGeom prst="rect">
            <a:avLst/>
          </a:prstGeom>
          <a:noFill/>
          <a:ln w="9525">
            <a:noFill/>
            <a:miter lim="800000"/>
            <a:headEnd/>
            <a:tailEnd/>
          </a:ln>
          <a:effectLst/>
        </p:spPr>
        <p:txBody>
          <a:bodyPr>
            <a:spAutoFit/>
          </a:bodyPr>
          <a:lstStyle/>
          <a:p>
            <a:pPr indent="190500" algn="just" eaLnBrk="0" hangingPunct="0">
              <a:lnSpc>
                <a:spcPct val="120000"/>
              </a:lnSpc>
              <a:spcBef>
                <a:spcPct val="25000"/>
              </a:spcBef>
              <a:buFontTx/>
              <a:buNone/>
            </a:pPr>
            <a:r>
              <a:rPr lang="en-US" altLang="zh-CN">
                <a:solidFill>
                  <a:schemeClr val="tx2"/>
                </a:solidFill>
                <a:effectLst>
                  <a:outerShdw blurRad="38100" dist="38100" dir="2700000" algn="tl">
                    <a:srgbClr val="000000"/>
                  </a:outerShdw>
                </a:effectLst>
              </a:rPr>
              <a:t>SA </a:t>
            </a:r>
            <a:r>
              <a:rPr lang="zh-CN" altLang="en-US">
                <a:solidFill>
                  <a:schemeClr val="tx2"/>
                </a:solidFill>
                <a:effectLst>
                  <a:outerShdw blurRad="38100" dist="38100" dir="2700000" algn="tl">
                    <a:srgbClr val="000000"/>
                  </a:outerShdw>
                </a:effectLst>
              </a:rPr>
              <a:t>法的描述方法</a:t>
            </a:r>
          </a:p>
          <a:p>
            <a:pPr indent="190500" algn="just" eaLnBrk="0" hangingPunct="0">
              <a:lnSpc>
                <a:spcPct val="105000"/>
              </a:lnSpc>
              <a:spcBef>
                <a:spcPct val="0"/>
              </a:spcBef>
              <a:buFontTx/>
              <a:buNone/>
            </a:pPr>
            <a:r>
              <a:rPr lang="en-US" altLang="zh-CN">
                <a:ea typeface="楷体_GB2312" pitchFamily="49" charset="-122"/>
              </a:rPr>
              <a:t>1</a:t>
            </a:r>
            <a:r>
              <a:rPr lang="zh-CN" altLang="en-US">
                <a:ea typeface="楷体_GB2312" pitchFamily="49" charset="-122"/>
              </a:rPr>
              <a:t>、分层的数据流图</a:t>
            </a:r>
            <a:r>
              <a:rPr lang="en-US" altLang="zh-CN">
                <a:ea typeface="楷体_GB2312" pitchFamily="49" charset="-122"/>
              </a:rPr>
              <a:t>(DFD</a:t>
            </a:r>
            <a:r>
              <a:rPr lang="zh-CN" altLang="en-US">
                <a:ea typeface="楷体_GB2312" pitchFamily="49" charset="-122"/>
              </a:rPr>
              <a:t>图</a:t>
            </a:r>
            <a:r>
              <a:rPr lang="en-US" altLang="zh-CN">
                <a:ea typeface="楷体_GB2312" pitchFamily="49" charset="-122"/>
              </a:rPr>
              <a:t>)</a:t>
            </a:r>
          </a:p>
          <a:p>
            <a:pPr indent="190500" algn="just" eaLnBrk="0" hangingPunct="0">
              <a:lnSpc>
                <a:spcPct val="105000"/>
              </a:lnSpc>
              <a:spcBef>
                <a:spcPct val="0"/>
              </a:spcBef>
              <a:buFontTx/>
              <a:buNone/>
            </a:pPr>
            <a:r>
              <a:rPr lang="en-US" altLang="zh-CN">
                <a:ea typeface="楷体_GB2312" pitchFamily="49" charset="-122"/>
              </a:rPr>
              <a:t>2</a:t>
            </a:r>
            <a:r>
              <a:rPr lang="zh-CN" altLang="en-US">
                <a:ea typeface="楷体_GB2312" pitchFamily="49" charset="-122"/>
              </a:rPr>
              <a:t>、数据词典</a:t>
            </a:r>
          </a:p>
          <a:p>
            <a:pPr indent="190500" eaLnBrk="0" hangingPunct="0">
              <a:lnSpc>
                <a:spcPct val="105000"/>
              </a:lnSpc>
              <a:spcBef>
                <a:spcPct val="0"/>
              </a:spcBef>
              <a:buFontTx/>
              <a:buNone/>
            </a:pPr>
            <a:r>
              <a:rPr lang="en-US" altLang="zh-CN">
                <a:ea typeface="楷体_GB2312" pitchFamily="49" charset="-122"/>
              </a:rPr>
              <a:t>3</a:t>
            </a:r>
            <a:r>
              <a:rPr lang="zh-CN" altLang="en-US">
                <a:ea typeface="楷体_GB2312" pitchFamily="49" charset="-122"/>
              </a:rPr>
              <a:t>、描述加工逻辑的结构化语言、判定表及判定树</a:t>
            </a:r>
          </a:p>
        </p:txBody>
      </p:sp>
      <p:sp>
        <p:nvSpPr>
          <p:cNvPr id="67588" name="Text Box 4"/>
          <p:cNvSpPr txBox="1">
            <a:spLocks noChangeArrowheads="1"/>
          </p:cNvSpPr>
          <p:nvPr/>
        </p:nvSpPr>
        <p:spPr bwMode="auto">
          <a:xfrm>
            <a:off x="444500" y="422275"/>
            <a:ext cx="4286250" cy="647700"/>
          </a:xfrm>
          <a:prstGeom prst="rect">
            <a:avLst/>
          </a:prstGeom>
          <a:noFill/>
          <a:ln w="9525" algn="ctr">
            <a:noFill/>
            <a:miter lim="800000"/>
            <a:headEnd/>
            <a:tailEnd/>
          </a:ln>
          <a:effectLst>
            <a:outerShdw dist="35921" dir="2700000" algn="ctr" rotWithShape="0">
              <a:srgbClr val="000099"/>
            </a:outerShdw>
          </a:effectLst>
        </p:spPr>
        <p:txBody>
          <a:bodyPr anchor="ctr"/>
          <a:lstStyle/>
          <a:p>
            <a:pPr algn="ctr">
              <a:spcBef>
                <a:spcPct val="0"/>
              </a:spcBef>
              <a:buFontTx/>
              <a:buNone/>
            </a:pPr>
            <a:r>
              <a:rPr lang="en-US" altLang="zh-CN" sz="4400">
                <a:solidFill>
                  <a:schemeClr val="tx2"/>
                </a:solidFill>
                <a:effectLst>
                  <a:outerShdw blurRad="38100" dist="38100" dir="2700000" algn="tl">
                    <a:srgbClr val="000000"/>
                  </a:outerShdw>
                </a:effectLst>
              </a:rPr>
              <a:t>SA </a:t>
            </a:r>
            <a:r>
              <a:rPr lang="zh-CN" altLang="en-US" sz="4400">
                <a:solidFill>
                  <a:schemeClr val="tx2"/>
                </a:solidFill>
                <a:effectLst>
                  <a:outerShdw blurRad="38100" dist="38100" dir="2700000" algn="tl">
                    <a:srgbClr val="000000"/>
                  </a:outerShdw>
                </a:effectLst>
              </a:rPr>
              <a:t>法的步骤</a:t>
            </a:r>
          </a:p>
        </p:txBody>
      </p:sp>
      <p:sp>
        <p:nvSpPr>
          <p:cNvPr id="67589" name="Text Box 5"/>
          <p:cNvSpPr txBox="1">
            <a:spLocks noChangeArrowheads="1"/>
          </p:cNvSpPr>
          <p:nvPr/>
        </p:nvSpPr>
        <p:spPr bwMode="auto">
          <a:xfrm>
            <a:off x="136525" y="4065588"/>
            <a:ext cx="777875" cy="449262"/>
          </a:xfrm>
          <a:prstGeom prst="rect">
            <a:avLst/>
          </a:prstGeom>
          <a:noFill/>
          <a:ln w="9525">
            <a:noFill/>
            <a:miter lim="800000"/>
            <a:headEnd/>
            <a:tailEnd/>
          </a:ln>
          <a:effectLst/>
        </p:spPr>
        <p:txBody>
          <a:bodyPr>
            <a:spAutoFit/>
          </a:bodyPr>
          <a:lstStyle/>
          <a:p>
            <a:pPr eaLnBrk="0" hangingPunct="0">
              <a:lnSpc>
                <a:spcPct val="130000"/>
              </a:lnSpc>
              <a:buFontTx/>
              <a:buNone/>
            </a:pPr>
            <a:endParaRPr lang="zh-CN" altLang="en-US" sz="1800">
              <a:latin typeface="宋体" pitchFamily="2" charset="-122"/>
            </a:endParaRPr>
          </a:p>
        </p:txBody>
      </p:sp>
      <p:sp>
        <p:nvSpPr>
          <p:cNvPr id="67590" name="Text Box 6">
            <a:hlinkClick r:id="rId2" action="ppaction://hlinksldjump"/>
          </p:cNvPr>
          <p:cNvSpPr txBox="1">
            <a:spLocks noChangeArrowheads="1"/>
          </p:cNvSpPr>
          <p:nvPr/>
        </p:nvSpPr>
        <p:spPr bwMode="auto">
          <a:xfrm>
            <a:off x="1905000" y="5105400"/>
            <a:ext cx="777875" cy="449263"/>
          </a:xfrm>
          <a:prstGeom prst="rect">
            <a:avLst/>
          </a:prstGeom>
          <a:noFill/>
          <a:ln w="9525">
            <a:noFill/>
            <a:miter lim="800000"/>
            <a:headEnd/>
            <a:tailEnd/>
          </a:ln>
          <a:effectLst/>
        </p:spPr>
        <p:txBody>
          <a:bodyPr>
            <a:spAutoFit/>
          </a:bodyPr>
          <a:lstStyle/>
          <a:p>
            <a:pPr eaLnBrk="0" hangingPunct="0">
              <a:lnSpc>
                <a:spcPct val="130000"/>
              </a:lnSpc>
              <a:buFontTx/>
              <a:buNone/>
            </a:pPr>
            <a:endParaRPr lang="zh-CN" altLang="en-US" sz="1800">
              <a:latin typeface="宋体" pitchFamily="2" charset="-122"/>
            </a:endParaRPr>
          </a:p>
        </p:txBody>
      </p:sp>
      <p:sp>
        <p:nvSpPr>
          <p:cNvPr id="67591" name="Text Box 7">
            <a:hlinkClick r:id="rId3" action="ppaction://hlinksldjump"/>
          </p:cNvPr>
          <p:cNvSpPr txBox="1">
            <a:spLocks noChangeArrowheads="1"/>
          </p:cNvSpPr>
          <p:nvPr/>
        </p:nvSpPr>
        <p:spPr bwMode="auto">
          <a:xfrm>
            <a:off x="5334000" y="5867400"/>
            <a:ext cx="777875" cy="449263"/>
          </a:xfrm>
          <a:prstGeom prst="rect">
            <a:avLst/>
          </a:prstGeom>
          <a:noFill/>
          <a:ln w="9525">
            <a:noFill/>
            <a:miter lim="800000"/>
            <a:headEnd/>
            <a:tailEnd/>
          </a:ln>
          <a:effectLst/>
        </p:spPr>
        <p:txBody>
          <a:bodyPr>
            <a:spAutoFit/>
          </a:bodyPr>
          <a:lstStyle/>
          <a:p>
            <a:pPr eaLnBrk="0" hangingPunct="0">
              <a:lnSpc>
                <a:spcPct val="130000"/>
              </a:lnSpc>
              <a:buFontTx/>
              <a:buNone/>
            </a:pPr>
            <a:endParaRPr lang="zh-CN" altLang="en-US" sz="1800">
              <a:latin typeface="宋体" pitchFamily="2" charset="-122"/>
            </a:endParaRPr>
          </a:p>
        </p:txBody>
      </p:sp>
      <p:sp>
        <p:nvSpPr>
          <p:cNvPr id="67592" name="Oval 8">
            <a:hlinkClick r:id="" action="ppaction://hlinkshowjump?jump=previousslide"/>
          </p:cNvPr>
          <p:cNvSpPr>
            <a:spLocks noChangeArrowheads="1"/>
          </p:cNvSpPr>
          <p:nvPr/>
        </p:nvSpPr>
        <p:spPr bwMode="auto">
          <a:xfrm>
            <a:off x="6370638" y="6383338"/>
            <a:ext cx="754062" cy="334962"/>
          </a:xfrm>
          <a:prstGeom prst="ellipse">
            <a:avLst/>
          </a:prstGeom>
          <a:noFill/>
          <a:ln w="19050">
            <a:noFill/>
            <a:round/>
            <a:headEnd/>
            <a:tailEnd/>
          </a:ln>
          <a:effectLst/>
        </p:spPr>
        <p:txBody>
          <a:bodyPr wrap="none" anchor="ctr"/>
          <a:lstStyle/>
          <a:p>
            <a:endParaRPr lang="zh-CN" altLang="en-US"/>
          </a:p>
        </p:txBody>
      </p:sp>
      <p:sp>
        <p:nvSpPr>
          <p:cNvPr id="67593" name="Oval 9">
            <a:hlinkClick r:id="" action="ppaction://hlinkshowjump?jump=nextslide"/>
          </p:cNvPr>
          <p:cNvSpPr>
            <a:spLocks noChangeArrowheads="1"/>
          </p:cNvSpPr>
          <p:nvPr/>
        </p:nvSpPr>
        <p:spPr bwMode="auto">
          <a:xfrm>
            <a:off x="7237413" y="6388100"/>
            <a:ext cx="754062" cy="334963"/>
          </a:xfrm>
          <a:prstGeom prst="ellipse">
            <a:avLst/>
          </a:prstGeom>
          <a:noFill/>
          <a:ln w="19050">
            <a:noFill/>
            <a:round/>
            <a:headEnd/>
            <a:tailEnd/>
          </a:ln>
          <a:effectLst/>
        </p:spPr>
        <p:txBody>
          <a:bodyPr wrap="none" anchor="ctr"/>
          <a:lstStyle/>
          <a:p>
            <a:endParaRPr lang="zh-CN" altLang="en-US"/>
          </a:p>
        </p:txBody>
      </p:sp>
      <p:sp>
        <p:nvSpPr>
          <p:cNvPr id="67594" name="Oval 10">
            <a:hlinkClick r:id="rId4" action="ppaction://hlinksldjump"/>
          </p:cNvPr>
          <p:cNvSpPr>
            <a:spLocks noChangeArrowheads="1"/>
          </p:cNvSpPr>
          <p:nvPr/>
        </p:nvSpPr>
        <p:spPr bwMode="auto">
          <a:xfrm>
            <a:off x="8147050" y="6388100"/>
            <a:ext cx="754063" cy="334963"/>
          </a:xfrm>
          <a:prstGeom prst="ellipse">
            <a:avLst/>
          </a:prstGeom>
          <a:noFill/>
          <a:ln w="19050">
            <a:noFill/>
            <a:round/>
            <a:headEnd/>
            <a:tailEnd/>
          </a:ln>
          <a:effectLst/>
        </p:spPr>
        <p:txBody>
          <a:bodyPr wrap="none" anchor="ctr"/>
          <a:lstStyle/>
          <a:p>
            <a:endParaRPr lang="zh-CN" altLang="en-US"/>
          </a:p>
        </p:txBody>
      </p:sp>
      <p:grpSp>
        <p:nvGrpSpPr>
          <p:cNvPr id="2" name="Group 11"/>
          <p:cNvGrpSpPr>
            <a:grpSpLocks/>
          </p:cNvGrpSpPr>
          <p:nvPr/>
        </p:nvGrpSpPr>
        <p:grpSpPr bwMode="auto">
          <a:xfrm>
            <a:off x="317500" y="1233488"/>
            <a:ext cx="2176463" cy="942975"/>
            <a:chOff x="128" y="687"/>
            <a:chExt cx="1371" cy="594"/>
          </a:xfrm>
        </p:grpSpPr>
        <p:sp>
          <p:nvSpPr>
            <p:cNvPr id="67596" name="Text Box 12"/>
            <p:cNvSpPr txBox="1">
              <a:spLocks noChangeArrowheads="1"/>
            </p:cNvSpPr>
            <p:nvPr/>
          </p:nvSpPr>
          <p:spPr bwMode="auto">
            <a:xfrm>
              <a:off x="604" y="859"/>
              <a:ext cx="895" cy="422"/>
            </a:xfrm>
            <a:prstGeom prst="rect">
              <a:avLst/>
            </a:prstGeom>
            <a:solidFill>
              <a:schemeClr val="tx1"/>
            </a:solidFill>
            <a:ln w="28575">
              <a:solidFill>
                <a:schemeClr val="tx2"/>
              </a:solidFill>
              <a:miter lim="800000"/>
              <a:headEnd/>
              <a:tailEnd type="none" w="sm" len="med"/>
            </a:ln>
            <a:effectLst/>
          </p:spPr>
          <p:txBody>
            <a:bodyPr>
              <a:spAutoFit/>
            </a:bodyPr>
            <a:lstStyle/>
            <a:p>
              <a:pPr algn="ctr" eaLnBrk="0" hangingPunct="0">
                <a:spcBef>
                  <a:spcPct val="0"/>
                </a:spcBef>
                <a:buFontTx/>
                <a:buNone/>
              </a:pPr>
              <a:r>
                <a:rPr lang="zh-CN" altLang="en-US" sz="1800">
                  <a:solidFill>
                    <a:schemeClr val="bg2"/>
                  </a:solidFill>
                </a:rPr>
                <a:t>当前系统</a:t>
              </a:r>
            </a:p>
            <a:p>
              <a:pPr algn="ctr" eaLnBrk="0" hangingPunct="0">
                <a:spcBef>
                  <a:spcPct val="0"/>
                </a:spcBef>
                <a:buFontTx/>
                <a:buNone/>
              </a:pPr>
              <a:r>
                <a:rPr lang="zh-CN" altLang="en-US" sz="1800">
                  <a:solidFill>
                    <a:schemeClr val="bg2"/>
                  </a:solidFill>
                </a:rPr>
                <a:t>具体模型</a:t>
              </a:r>
            </a:p>
          </p:txBody>
        </p:sp>
        <p:sp>
          <p:nvSpPr>
            <p:cNvPr id="67597" name="Line 13"/>
            <p:cNvSpPr>
              <a:spLocks noChangeShapeType="1"/>
            </p:cNvSpPr>
            <p:nvPr/>
          </p:nvSpPr>
          <p:spPr bwMode="auto">
            <a:xfrm>
              <a:off x="210" y="1024"/>
              <a:ext cx="384"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67598" name="Text Box 14"/>
            <p:cNvSpPr txBox="1">
              <a:spLocks noChangeArrowheads="1"/>
            </p:cNvSpPr>
            <p:nvPr/>
          </p:nvSpPr>
          <p:spPr bwMode="auto">
            <a:xfrm>
              <a:off x="128" y="687"/>
              <a:ext cx="594" cy="283"/>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1800"/>
                <a:t>建立</a:t>
              </a:r>
            </a:p>
          </p:txBody>
        </p:sp>
      </p:grpSp>
      <p:grpSp>
        <p:nvGrpSpPr>
          <p:cNvPr id="3" name="Group 15"/>
          <p:cNvGrpSpPr>
            <a:grpSpLocks/>
          </p:cNvGrpSpPr>
          <p:nvPr/>
        </p:nvGrpSpPr>
        <p:grpSpPr bwMode="auto">
          <a:xfrm>
            <a:off x="2451100" y="1289050"/>
            <a:ext cx="2087563" cy="869950"/>
            <a:chOff x="1472" y="686"/>
            <a:chExt cx="1315" cy="548"/>
          </a:xfrm>
        </p:grpSpPr>
        <p:sp>
          <p:nvSpPr>
            <p:cNvPr id="67600" name="Line 16"/>
            <p:cNvSpPr>
              <a:spLocks noChangeShapeType="1"/>
            </p:cNvSpPr>
            <p:nvPr/>
          </p:nvSpPr>
          <p:spPr bwMode="auto">
            <a:xfrm>
              <a:off x="1499" y="1033"/>
              <a:ext cx="394"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67601" name="Text Box 17"/>
            <p:cNvSpPr txBox="1">
              <a:spLocks noChangeArrowheads="1"/>
            </p:cNvSpPr>
            <p:nvPr/>
          </p:nvSpPr>
          <p:spPr bwMode="auto">
            <a:xfrm>
              <a:off x="1892" y="812"/>
              <a:ext cx="895" cy="422"/>
            </a:xfrm>
            <a:prstGeom prst="rect">
              <a:avLst/>
            </a:prstGeom>
            <a:solidFill>
              <a:schemeClr val="tx1"/>
            </a:solidFill>
            <a:ln w="28575">
              <a:solidFill>
                <a:schemeClr val="tx2"/>
              </a:solidFill>
              <a:miter lim="800000"/>
              <a:headEnd/>
              <a:tailEnd type="none" w="sm" len="med"/>
            </a:ln>
            <a:effectLst/>
          </p:spPr>
          <p:txBody>
            <a:bodyPr>
              <a:spAutoFit/>
            </a:bodyPr>
            <a:lstStyle/>
            <a:p>
              <a:pPr algn="ctr" eaLnBrk="0" hangingPunct="0">
                <a:spcBef>
                  <a:spcPct val="0"/>
                </a:spcBef>
                <a:buFontTx/>
                <a:buNone/>
              </a:pPr>
              <a:r>
                <a:rPr lang="zh-CN" altLang="en-US" sz="1800">
                  <a:solidFill>
                    <a:schemeClr val="bg2"/>
                  </a:solidFill>
                </a:rPr>
                <a:t>当前系统</a:t>
              </a:r>
            </a:p>
            <a:p>
              <a:pPr algn="ctr" eaLnBrk="0" hangingPunct="0">
                <a:spcBef>
                  <a:spcPct val="0"/>
                </a:spcBef>
                <a:buFontTx/>
                <a:buNone/>
              </a:pPr>
              <a:r>
                <a:rPr lang="zh-CN" altLang="en-US" sz="1800">
                  <a:solidFill>
                    <a:schemeClr val="bg2"/>
                  </a:solidFill>
                </a:rPr>
                <a:t>逻辑模型</a:t>
              </a:r>
            </a:p>
          </p:txBody>
        </p:sp>
        <p:sp>
          <p:nvSpPr>
            <p:cNvPr id="67602" name="Text Box 18"/>
            <p:cNvSpPr txBox="1">
              <a:spLocks noChangeArrowheads="1"/>
            </p:cNvSpPr>
            <p:nvPr/>
          </p:nvSpPr>
          <p:spPr bwMode="auto">
            <a:xfrm>
              <a:off x="1472" y="686"/>
              <a:ext cx="494" cy="283"/>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1800"/>
                <a:t>抽象</a:t>
              </a:r>
            </a:p>
          </p:txBody>
        </p:sp>
      </p:grpSp>
      <p:grpSp>
        <p:nvGrpSpPr>
          <p:cNvPr id="4" name="Group 19"/>
          <p:cNvGrpSpPr>
            <a:grpSpLocks/>
          </p:cNvGrpSpPr>
          <p:nvPr/>
        </p:nvGrpSpPr>
        <p:grpSpPr bwMode="auto">
          <a:xfrm>
            <a:off x="4408488" y="1316038"/>
            <a:ext cx="2203450" cy="811212"/>
            <a:chOff x="2705" y="703"/>
            <a:chExt cx="1388" cy="511"/>
          </a:xfrm>
        </p:grpSpPr>
        <p:sp>
          <p:nvSpPr>
            <p:cNvPr id="67604" name="Line 20"/>
            <p:cNvSpPr>
              <a:spLocks noChangeShapeType="1"/>
            </p:cNvSpPr>
            <p:nvPr/>
          </p:nvSpPr>
          <p:spPr bwMode="auto">
            <a:xfrm>
              <a:off x="2789" y="1024"/>
              <a:ext cx="411"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67605" name="Text Box 21"/>
            <p:cNvSpPr txBox="1">
              <a:spLocks noChangeArrowheads="1"/>
            </p:cNvSpPr>
            <p:nvPr/>
          </p:nvSpPr>
          <p:spPr bwMode="auto">
            <a:xfrm>
              <a:off x="3198" y="792"/>
              <a:ext cx="895" cy="422"/>
            </a:xfrm>
            <a:prstGeom prst="rect">
              <a:avLst/>
            </a:prstGeom>
            <a:solidFill>
              <a:schemeClr val="tx1"/>
            </a:solidFill>
            <a:ln w="28575">
              <a:solidFill>
                <a:schemeClr val="tx2"/>
              </a:solidFill>
              <a:miter lim="800000"/>
              <a:headEnd/>
              <a:tailEnd type="none" w="sm" len="med"/>
            </a:ln>
            <a:effectLst/>
          </p:spPr>
          <p:txBody>
            <a:bodyPr>
              <a:spAutoFit/>
            </a:bodyPr>
            <a:lstStyle/>
            <a:p>
              <a:pPr algn="ctr" eaLnBrk="0" hangingPunct="0">
                <a:spcBef>
                  <a:spcPct val="0"/>
                </a:spcBef>
                <a:buFontTx/>
                <a:buNone/>
              </a:pPr>
              <a:r>
                <a:rPr lang="zh-CN" altLang="en-US" sz="1800">
                  <a:solidFill>
                    <a:schemeClr val="bg2"/>
                  </a:solidFill>
                </a:rPr>
                <a:t>目标系统</a:t>
              </a:r>
            </a:p>
            <a:p>
              <a:pPr algn="ctr" eaLnBrk="0" hangingPunct="0">
                <a:spcBef>
                  <a:spcPct val="0"/>
                </a:spcBef>
                <a:buFontTx/>
                <a:buNone/>
              </a:pPr>
              <a:r>
                <a:rPr lang="zh-CN" altLang="en-US" sz="1800">
                  <a:solidFill>
                    <a:schemeClr val="bg2"/>
                  </a:solidFill>
                </a:rPr>
                <a:t>逻辑模型</a:t>
              </a:r>
            </a:p>
          </p:txBody>
        </p:sp>
        <p:sp>
          <p:nvSpPr>
            <p:cNvPr id="67606" name="Text Box 22"/>
            <p:cNvSpPr txBox="1">
              <a:spLocks noChangeArrowheads="1"/>
            </p:cNvSpPr>
            <p:nvPr/>
          </p:nvSpPr>
          <p:spPr bwMode="auto">
            <a:xfrm>
              <a:off x="2705" y="703"/>
              <a:ext cx="594" cy="283"/>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1800"/>
                <a:t>建立</a:t>
              </a:r>
            </a:p>
          </p:txBody>
        </p:sp>
      </p:grpSp>
      <p:grpSp>
        <p:nvGrpSpPr>
          <p:cNvPr id="5" name="Group 23"/>
          <p:cNvGrpSpPr>
            <a:grpSpLocks/>
          </p:cNvGrpSpPr>
          <p:nvPr/>
        </p:nvGrpSpPr>
        <p:grpSpPr bwMode="auto">
          <a:xfrm>
            <a:off x="6572250" y="1317625"/>
            <a:ext cx="2171700" cy="850900"/>
            <a:chOff x="4068" y="704"/>
            <a:chExt cx="1368" cy="536"/>
          </a:xfrm>
        </p:grpSpPr>
        <p:sp>
          <p:nvSpPr>
            <p:cNvPr id="67608" name="Text Box 24"/>
            <p:cNvSpPr txBox="1">
              <a:spLocks noChangeArrowheads="1"/>
            </p:cNvSpPr>
            <p:nvPr/>
          </p:nvSpPr>
          <p:spPr bwMode="auto">
            <a:xfrm>
              <a:off x="4541" y="818"/>
              <a:ext cx="895" cy="422"/>
            </a:xfrm>
            <a:prstGeom prst="rect">
              <a:avLst/>
            </a:prstGeom>
            <a:solidFill>
              <a:schemeClr val="tx1"/>
            </a:solidFill>
            <a:ln w="28575">
              <a:solidFill>
                <a:schemeClr val="tx2"/>
              </a:solidFill>
              <a:miter lim="800000"/>
              <a:headEnd/>
              <a:tailEnd type="none" w="sm" len="med"/>
            </a:ln>
            <a:effectLst/>
          </p:spPr>
          <p:txBody>
            <a:bodyPr>
              <a:spAutoFit/>
            </a:bodyPr>
            <a:lstStyle/>
            <a:p>
              <a:pPr algn="ctr" eaLnBrk="0" hangingPunct="0">
                <a:spcBef>
                  <a:spcPct val="0"/>
                </a:spcBef>
                <a:buFontTx/>
                <a:buNone/>
              </a:pPr>
              <a:r>
                <a:rPr lang="zh-CN" altLang="en-US" sz="1800">
                  <a:solidFill>
                    <a:schemeClr val="bg2"/>
                  </a:solidFill>
                </a:rPr>
                <a:t>完善的系统逻辑模型</a:t>
              </a:r>
            </a:p>
          </p:txBody>
        </p:sp>
        <p:sp>
          <p:nvSpPr>
            <p:cNvPr id="67609" name="Line 25"/>
            <p:cNvSpPr>
              <a:spLocks noChangeShapeType="1"/>
            </p:cNvSpPr>
            <p:nvPr/>
          </p:nvSpPr>
          <p:spPr bwMode="auto">
            <a:xfrm>
              <a:off x="4078" y="1006"/>
              <a:ext cx="429" cy="0"/>
            </a:xfrm>
            <a:prstGeom prst="line">
              <a:avLst/>
            </a:prstGeom>
            <a:noFill/>
            <a:ln w="28575">
              <a:solidFill>
                <a:schemeClr val="tx1"/>
              </a:solidFill>
              <a:round/>
              <a:headEnd/>
              <a:tailEnd type="triangle" w="sm" len="med"/>
            </a:ln>
            <a:effectLst/>
          </p:spPr>
          <p:txBody>
            <a:bodyPr wrap="none" anchor="ctr"/>
            <a:lstStyle/>
            <a:p>
              <a:endParaRPr lang="zh-CN" altLang="en-US"/>
            </a:p>
          </p:txBody>
        </p:sp>
        <p:sp>
          <p:nvSpPr>
            <p:cNvPr id="67610" name="Text Box 26"/>
            <p:cNvSpPr txBox="1">
              <a:spLocks noChangeArrowheads="1"/>
            </p:cNvSpPr>
            <p:nvPr/>
          </p:nvSpPr>
          <p:spPr bwMode="auto">
            <a:xfrm>
              <a:off x="4068" y="704"/>
              <a:ext cx="476" cy="283"/>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r>
                <a:rPr lang="zh-CN" altLang="en-US" sz="1800"/>
                <a:t>改进</a:t>
              </a:r>
            </a:p>
          </p:txBody>
        </p:sp>
      </p:grpSp>
      <p:sp>
        <p:nvSpPr>
          <p:cNvPr id="67611" name="AutoShape 27"/>
          <p:cNvSpPr>
            <a:spLocks noChangeArrowheads="1"/>
          </p:cNvSpPr>
          <p:nvPr/>
        </p:nvSpPr>
        <p:spPr bwMode="auto">
          <a:xfrm>
            <a:off x="1162050" y="2746375"/>
            <a:ext cx="1363663" cy="1016000"/>
          </a:xfrm>
          <a:prstGeom prst="wedgeRectCallout">
            <a:avLst>
              <a:gd name="adj1" fmla="val -26718"/>
              <a:gd name="adj2" fmla="val -105157"/>
            </a:avLst>
          </a:prstGeom>
          <a:solidFill>
            <a:srgbClr val="FFFF99"/>
          </a:solidFill>
          <a:ln w="28575">
            <a:solidFill>
              <a:schemeClr val="tx1"/>
            </a:solidFill>
            <a:miter lim="800000"/>
            <a:headEnd/>
            <a:tailEnd type="none" w="sm" len="med"/>
          </a:ln>
          <a:effectLst/>
        </p:spPr>
        <p:txBody>
          <a:bodyPr anchor="ctr"/>
          <a:lstStyle/>
          <a:p>
            <a:pPr algn="ctr" eaLnBrk="0" hangingPunct="0">
              <a:spcBef>
                <a:spcPct val="0"/>
              </a:spcBef>
              <a:buFontTx/>
              <a:buNone/>
            </a:pPr>
            <a:r>
              <a:rPr lang="zh-CN" altLang="en-US" sz="1800" dirty="0">
                <a:solidFill>
                  <a:srgbClr val="0070C0"/>
                </a:solidFill>
              </a:rPr>
              <a:t>深入调查</a:t>
            </a:r>
          </a:p>
          <a:p>
            <a:pPr algn="ctr" eaLnBrk="0" hangingPunct="0">
              <a:spcBef>
                <a:spcPct val="0"/>
              </a:spcBef>
              <a:buFontTx/>
              <a:buNone/>
            </a:pPr>
            <a:r>
              <a:rPr lang="zh-CN" altLang="en-US" sz="1800" dirty="0">
                <a:solidFill>
                  <a:srgbClr val="0070C0"/>
                </a:solidFill>
              </a:rPr>
              <a:t>研究</a:t>
            </a:r>
          </a:p>
        </p:txBody>
      </p:sp>
      <p:sp>
        <p:nvSpPr>
          <p:cNvPr id="67612" name="AutoShape 28"/>
          <p:cNvSpPr>
            <a:spLocks noChangeArrowheads="1"/>
          </p:cNvSpPr>
          <p:nvPr/>
        </p:nvSpPr>
        <p:spPr bwMode="auto">
          <a:xfrm>
            <a:off x="2801938" y="2774950"/>
            <a:ext cx="1698625" cy="944563"/>
          </a:xfrm>
          <a:prstGeom prst="wedgeRectCallout">
            <a:avLst>
              <a:gd name="adj1" fmla="val -2148"/>
              <a:gd name="adj2" fmla="val -116889"/>
            </a:avLst>
          </a:prstGeom>
          <a:solidFill>
            <a:srgbClr val="FFFF99"/>
          </a:solidFill>
          <a:ln w="28575">
            <a:solidFill>
              <a:schemeClr val="tx1"/>
            </a:solidFill>
            <a:miter lim="800000"/>
            <a:headEnd/>
            <a:tailEnd type="none" w="sm" len="med"/>
          </a:ln>
          <a:effectLst/>
        </p:spPr>
        <p:txBody>
          <a:bodyPr anchor="ctr"/>
          <a:lstStyle/>
          <a:p>
            <a:pPr eaLnBrk="0" hangingPunct="0">
              <a:spcBef>
                <a:spcPct val="0"/>
              </a:spcBef>
              <a:buFontTx/>
              <a:buNone/>
            </a:pPr>
            <a:r>
              <a:rPr lang="zh-CN" altLang="en-US" sz="1800" dirty="0">
                <a:solidFill>
                  <a:srgbClr val="0070C0"/>
                </a:solidFill>
              </a:rPr>
              <a:t>分析用户需求</a:t>
            </a:r>
            <a:r>
              <a:rPr lang="en-US" altLang="zh-CN" sz="1800" dirty="0">
                <a:solidFill>
                  <a:srgbClr val="0070C0"/>
                </a:solidFill>
              </a:rPr>
              <a:t>,</a:t>
            </a:r>
            <a:r>
              <a:rPr lang="zh-CN" altLang="en-US" sz="1800" dirty="0">
                <a:solidFill>
                  <a:srgbClr val="0070C0"/>
                </a:solidFill>
              </a:rPr>
              <a:t>用</a:t>
            </a:r>
            <a:r>
              <a:rPr lang="en-US" altLang="zh-CN" sz="1800" dirty="0">
                <a:solidFill>
                  <a:srgbClr val="0070C0"/>
                </a:solidFill>
              </a:rPr>
              <a:t>DFD</a:t>
            </a:r>
            <a:r>
              <a:rPr lang="zh-CN" altLang="en-US" sz="1800" dirty="0">
                <a:solidFill>
                  <a:srgbClr val="0070C0"/>
                </a:solidFill>
              </a:rPr>
              <a:t>图描述</a:t>
            </a:r>
          </a:p>
        </p:txBody>
      </p:sp>
      <p:sp>
        <p:nvSpPr>
          <p:cNvPr id="67613" name="AutoShape 29"/>
          <p:cNvSpPr>
            <a:spLocks noChangeArrowheads="1"/>
          </p:cNvSpPr>
          <p:nvPr/>
        </p:nvSpPr>
        <p:spPr bwMode="auto">
          <a:xfrm>
            <a:off x="4903788" y="2786063"/>
            <a:ext cx="1698625" cy="944562"/>
          </a:xfrm>
          <a:prstGeom prst="wedgeRectCallout">
            <a:avLst>
              <a:gd name="adj1" fmla="val -1213"/>
              <a:gd name="adj2" fmla="val -110671"/>
            </a:avLst>
          </a:prstGeom>
          <a:solidFill>
            <a:srgbClr val="FFFF99"/>
          </a:solidFill>
          <a:ln w="28575">
            <a:solidFill>
              <a:schemeClr val="tx1"/>
            </a:solidFill>
            <a:miter lim="800000"/>
            <a:headEnd/>
            <a:tailEnd type="none" w="sm" len="med"/>
          </a:ln>
          <a:effectLst/>
        </p:spPr>
        <p:txBody>
          <a:bodyPr anchor="ctr"/>
          <a:lstStyle/>
          <a:p>
            <a:pPr algn="ctr" eaLnBrk="0" hangingPunct="0">
              <a:spcBef>
                <a:spcPct val="0"/>
              </a:spcBef>
              <a:buFontTx/>
              <a:buNone/>
            </a:pPr>
            <a:r>
              <a:rPr lang="zh-CN" altLang="en-US" sz="1800" dirty="0">
                <a:solidFill>
                  <a:srgbClr val="0070C0"/>
                </a:solidFill>
              </a:rPr>
              <a:t>分析系统需求</a:t>
            </a:r>
            <a:r>
              <a:rPr lang="en-US" altLang="zh-CN" sz="1800" dirty="0">
                <a:solidFill>
                  <a:srgbClr val="0070C0"/>
                </a:solidFill>
              </a:rPr>
              <a:t>,</a:t>
            </a:r>
            <a:r>
              <a:rPr lang="zh-CN" altLang="en-US" sz="1800" dirty="0">
                <a:solidFill>
                  <a:srgbClr val="0070C0"/>
                </a:solidFill>
              </a:rPr>
              <a:t>用</a:t>
            </a:r>
            <a:r>
              <a:rPr lang="en-US" altLang="zh-CN" sz="1800" dirty="0">
                <a:solidFill>
                  <a:srgbClr val="0070C0"/>
                </a:solidFill>
              </a:rPr>
              <a:t>DFD</a:t>
            </a:r>
            <a:r>
              <a:rPr lang="zh-CN" altLang="en-US" sz="1800" dirty="0">
                <a:solidFill>
                  <a:srgbClr val="0070C0"/>
                </a:solidFill>
              </a:rPr>
              <a:t>图描述</a:t>
            </a:r>
          </a:p>
        </p:txBody>
      </p:sp>
      <p:sp>
        <p:nvSpPr>
          <p:cNvPr id="67614" name="AutoShape 30"/>
          <p:cNvSpPr>
            <a:spLocks noChangeArrowheads="1"/>
          </p:cNvSpPr>
          <p:nvPr/>
        </p:nvSpPr>
        <p:spPr bwMode="auto">
          <a:xfrm>
            <a:off x="7021513" y="2784475"/>
            <a:ext cx="1698625" cy="944563"/>
          </a:xfrm>
          <a:prstGeom prst="wedgeRectCallout">
            <a:avLst>
              <a:gd name="adj1" fmla="val 3083"/>
              <a:gd name="adj2" fmla="val -109329"/>
            </a:avLst>
          </a:prstGeom>
          <a:solidFill>
            <a:srgbClr val="FFFF99"/>
          </a:solidFill>
          <a:ln w="28575">
            <a:solidFill>
              <a:schemeClr val="tx1"/>
            </a:solidFill>
            <a:miter lim="800000"/>
            <a:headEnd/>
            <a:tailEnd type="none" w="sm" len="med"/>
          </a:ln>
          <a:effectLst/>
        </p:spPr>
        <p:txBody>
          <a:bodyPr anchor="ctr"/>
          <a:lstStyle/>
          <a:p>
            <a:pPr algn="ctr" eaLnBrk="0" hangingPunct="0">
              <a:spcBef>
                <a:spcPct val="0"/>
              </a:spcBef>
              <a:buFontTx/>
              <a:buNone/>
            </a:pPr>
            <a:r>
              <a:rPr lang="zh-CN" altLang="en-US" sz="1800" dirty="0">
                <a:solidFill>
                  <a:srgbClr val="0070C0"/>
                </a:solidFill>
              </a:rPr>
              <a:t>修改完善</a:t>
            </a:r>
            <a:r>
              <a:rPr lang="en-US" altLang="zh-CN" sz="1800" dirty="0">
                <a:solidFill>
                  <a:srgbClr val="0070C0"/>
                </a:solidFill>
              </a:rPr>
              <a:t>DFD</a:t>
            </a:r>
            <a:r>
              <a:rPr lang="zh-CN" altLang="en-US" sz="1800" dirty="0">
                <a:solidFill>
                  <a:srgbClr val="0070C0"/>
                </a:solidFill>
              </a:rPr>
              <a:t>图</a:t>
            </a:r>
            <a:r>
              <a:rPr lang="en-US" altLang="zh-CN" sz="1800" dirty="0">
                <a:solidFill>
                  <a:srgbClr val="0070C0"/>
                </a:solidFill>
              </a:rPr>
              <a:t>,</a:t>
            </a:r>
            <a:r>
              <a:rPr lang="zh-CN" altLang="en-US" sz="1800" dirty="0">
                <a:solidFill>
                  <a:srgbClr val="0070C0"/>
                </a:solidFill>
              </a:rPr>
              <a:t>增添功能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75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2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7611"/>
                                        </p:tgtEl>
                                        <p:attrNameLst>
                                          <p:attrName>style.visibility</p:attrName>
                                        </p:attrNameLst>
                                      </p:cBhvr>
                                      <p:to>
                                        <p:strVal val="visible"/>
                                      </p:to>
                                    </p:set>
                                    <p:animEffect transition="in" filter="wipe(down)">
                                      <p:cBhvr>
                                        <p:cTn id="31" dur="500"/>
                                        <p:tgtEl>
                                          <p:spTgt spid="676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7612"/>
                                        </p:tgtEl>
                                        <p:attrNameLst>
                                          <p:attrName>style.visibility</p:attrName>
                                        </p:attrNameLst>
                                      </p:cBhvr>
                                      <p:to>
                                        <p:strVal val="visible"/>
                                      </p:to>
                                    </p:set>
                                    <p:animEffect transition="in" filter="wipe(down)">
                                      <p:cBhvr>
                                        <p:cTn id="36" dur="1000"/>
                                        <p:tgtEl>
                                          <p:spTgt spid="676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7613"/>
                                        </p:tgtEl>
                                        <p:attrNameLst>
                                          <p:attrName>style.visibility</p:attrName>
                                        </p:attrNameLst>
                                      </p:cBhvr>
                                      <p:to>
                                        <p:strVal val="visible"/>
                                      </p:to>
                                    </p:set>
                                    <p:animEffect transition="in" filter="wipe(down)">
                                      <p:cBhvr>
                                        <p:cTn id="41" dur="1000"/>
                                        <p:tgtEl>
                                          <p:spTgt spid="676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7614"/>
                                        </p:tgtEl>
                                        <p:attrNameLst>
                                          <p:attrName>style.visibility</p:attrName>
                                        </p:attrNameLst>
                                      </p:cBhvr>
                                      <p:to>
                                        <p:strVal val="visible"/>
                                      </p:to>
                                    </p:set>
                                    <p:animEffect transition="in" filter="wipe(down)">
                                      <p:cBhvr>
                                        <p:cTn id="46" dur="1000"/>
                                        <p:tgtEl>
                                          <p:spTgt spid="676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7587"/>
                                        </p:tgtEl>
                                        <p:attrNameLst>
                                          <p:attrName>style.visibility</p:attrName>
                                        </p:attrNameLst>
                                      </p:cBhvr>
                                      <p:to>
                                        <p:strVal val="visible"/>
                                      </p:to>
                                    </p:set>
                                    <p:animEffect transition="in" filter="wipe(up)">
                                      <p:cBhvr>
                                        <p:cTn id="51" dur="10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588" grpId="0" autoUpdateAnimBg="0"/>
      <p:bldP spid="67611" grpId="0" animBg="1"/>
      <p:bldP spid="67612" grpId="0" animBg="1"/>
      <p:bldP spid="67613" grpId="0" animBg="1"/>
      <p:bldP spid="676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a:t>一</a:t>
            </a:r>
            <a:r>
              <a:rPr lang="en-US" altLang="zh-CN"/>
              <a:t>.   </a:t>
            </a:r>
            <a:r>
              <a:rPr lang="zh-CN" altLang="en-US"/>
              <a:t>功能建模</a:t>
            </a:r>
          </a:p>
        </p:txBody>
      </p:sp>
      <p:sp>
        <p:nvSpPr>
          <p:cNvPr id="106499" name="Rectangle 3"/>
          <p:cNvSpPr>
            <a:spLocks noGrp="1" noChangeArrowheads="1"/>
          </p:cNvSpPr>
          <p:nvPr>
            <p:ph type="body" idx="1"/>
          </p:nvPr>
        </p:nvSpPr>
        <p:spPr/>
        <p:txBody>
          <a:bodyPr/>
          <a:lstStyle/>
          <a:p>
            <a:pPr>
              <a:lnSpc>
                <a:spcPct val="120000"/>
              </a:lnSpc>
            </a:pPr>
            <a:r>
              <a:rPr lang="zh-CN" altLang="en-US" sz="3600" dirty="0">
                <a:solidFill>
                  <a:schemeClr val="accent1"/>
                </a:solidFill>
              </a:rPr>
              <a:t>概念</a:t>
            </a:r>
          </a:p>
          <a:p>
            <a:pPr>
              <a:lnSpc>
                <a:spcPct val="120000"/>
              </a:lnSpc>
            </a:pPr>
            <a:r>
              <a:rPr lang="zh-CN" altLang="en-US" dirty="0">
                <a:ea typeface="楷体_GB2312" pitchFamily="49" charset="-122"/>
              </a:rPr>
              <a:t>功能建模的思想就是用抽象模型的概念，按照软件内部数据传递、变换的关系，自顶向下逐层分解，直到找到满足功能要求的所有可实现的软件为止。</a:t>
            </a:r>
          </a:p>
          <a:p>
            <a:pPr>
              <a:lnSpc>
                <a:spcPct val="120000"/>
              </a:lnSpc>
            </a:pPr>
            <a:r>
              <a:rPr lang="zh-CN" altLang="en-US" dirty="0">
                <a:ea typeface="楷体_GB2312" pitchFamily="49" charset="-122"/>
              </a:rPr>
              <a:t>功能模型用</a:t>
            </a:r>
            <a:r>
              <a:rPr lang="zh-CN" altLang="en-US" dirty="0">
                <a:solidFill>
                  <a:schemeClr val="accent1"/>
                </a:solidFill>
                <a:ea typeface="楷体_GB2312" pitchFamily="49" charset="-122"/>
              </a:rPr>
              <a:t>数据流图</a:t>
            </a:r>
            <a:r>
              <a:rPr lang="zh-CN" altLang="en-US" dirty="0">
                <a:ea typeface="楷体_GB2312" pitchFamily="49" charset="-122"/>
              </a:rPr>
              <a:t>来描述。</a:t>
            </a:r>
          </a:p>
          <a:p>
            <a:pPr>
              <a:lnSpc>
                <a:spcPct val="120000"/>
              </a:lnSpc>
            </a:pPr>
            <a:endParaRPr lang="zh-CN" altLang="en-US" sz="2800" dirty="0">
              <a:ea typeface="楷体_GB2312"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5288" y="836613"/>
            <a:ext cx="8353425" cy="889000"/>
          </a:xfrm>
          <a:noFill/>
          <a:ln/>
          <a:effectLst>
            <a:outerShdw dist="35921" dir="2700000" algn="ctr" rotWithShape="0">
              <a:srgbClr val="000099"/>
            </a:outerShdw>
          </a:effectLst>
        </p:spPr>
        <p:txBody>
          <a:bodyPr/>
          <a:lstStyle/>
          <a:p>
            <a:r>
              <a:rPr lang="zh-CN" altLang="en-US" dirty="0">
                <a:effectLst>
                  <a:outerShdw blurRad="38100" dist="38100" dir="2700000" algn="tl">
                    <a:srgbClr val="000000"/>
                  </a:outerShdw>
                </a:effectLst>
              </a:rPr>
              <a:t>  </a:t>
            </a:r>
            <a:r>
              <a:rPr lang="zh-CN" altLang="en-US" u="sng" dirty="0">
                <a:effectLst>
                  <a:outerShdw blurRad="38100" dist="38100" dir="2700000" algn="tl">
                    <a:srgbClr val="000000"/>
                  </a:outerShdw>
                </a:effectLst>
                <a:uFill>
                  <a:solidFill>
                    <a:srgbClr val="FF0000"/>
                  </a:solidFill>
                </a:uFill>
              </a:rPr>
              <a:t>数据流图</a:t>
            </a:r>
            <a:r>
              <a:rPr lang="zh-CN" altLang="en-US" dirty="0">
                <a:effectLst>
                  <a:outerShdw blurRad="38100" dist="38100" dir="2700000" algn="tl">
                    <a:srgbClr val="000000"/>
                  </a:outerShdw>
                </a:effectLst>
              </a:rPr>
              <a:t>（</a:t>
            </a:r>
            <a:r>
              <a:rPr lang="en-US" altLang="zh-CN" sz="3600" dirty="0">
                <a:effectLst>
                  <a:outerShdw blurRad="38100" dist="38100" dir="2700000" algn="tl">
                    <a:srgbClr val="000000"/>
                  </a:outerShdw>
                </a:effectLst>
              </a:rPr>
              <a:t>Data Flow </a:t>
            </a:r>
            <a:r>
              <a:rPr lang="en-US" altLang="zh-CN" sz="3600" dirty="0" err="1">
                <a:effectLst>
                  <a:outerShdw blurRad="38100" dist="38100" dir="2700000" algn="tl">
                    <a:srgbClr val="000000"/>
                  </a:outerShdw>
                </a:effectLst>
              </a:rPr>
              <a:t>Diagam</a:t>
            </a:r>
            <a:r>
              <a:rPr lang="zh-CN" altLang="en-US" sz="3600" dirty="0">
                <a:effectLst>
                  <a:outerShdw blurRad="38100" dist="38100" dir="2700000" algn="tl">
                    <a:srgbClr val="000000"/>
                  </a:outerShdw>
                </a:effectLst>
              </a:rPr>
              <a:t>，</a:t>
            </a:r>
            <a:r>
              <a:rPr lang="en-US" altLang="zh-CN" sz="3600" dirty="0">
                <a:effectLst>
                  <a:outerShdw blurRad="38100" dist="38100" dir="2700000" algn="tl">
                    <a:srgbClr val="000000"/>
                  </a:outerShdw>
                </a:effectLst>
              </a:rPr>
              <a:t>DFD</a:t>
            </a:r>
            <a:r>
              <a:rPr lang="zh-CN" altLang="en-US" dirty="0">
                <a:effectLst>
                  <a:outerShdw blurRad="38100" dist="38100" dir="2700000" algn="tl">
                    <a:srgbClr val="000000"/>
                  </a:outerShdw>
                </a:effectLst>
              </a:rPr>
              <a:t>）</a:t>
            </a:r>
          </a:p>
        </p:txBody>
      </p:sp>
      <p:sp>
        <p:nvSpPr>
          <p:cNvPr id="61443" name="Oval 3">
            <a:hlinkClick r:id="" action="ppaction://hlinkshowjump?jump=previousslide"/>
          </p:cNvPr>
          <p:cNvSpPr>
            <a:spLocks noChangeArrowheads="1"/>
          </p:cNvSpPr>
          <p:nvPr/>
        </p:nvSpPr>
        <p:spPr bwMode="auto">
          <a:xfrm>
            <a:off x="6370638" y="6383338"/>
            <a:ext cx="754062" cy="334962"/>
          </a:xfrm>
          <a:prstGeom prst="ellipse">
            <a:avLst/>
          </a:prstGeom>
          <a:noFill/>
          <a:ln w="19050">
            <a:noFill/>
            <a:round/>
            <a:headEnd/>
            <a:tailEnd/>
          </a:ln>
          <a:effectLst/>
        </p:spPr>
        <p:txBody>
          <a:bodyPr wrap="none" anchor="ctr"/>
          <a:lstStyle/>
          <a:p>
            <a:endParaRPr lang="zh-CN" altLang="en-US"/>
          </a:p>
        </p:txBody>
      </p:sp>
      <p:sp>
        <p:nvSpPr>
          <p:cNvPr id="61444" name="Oval 4">
            <a:hlinkClick r:id="" action="ppaction://hlinkshowjump?jump=nextslide"/>
          </p:cNvPr>
          <p:cNvSpPr>
            <a:spLocks noChangeArrowheads="1"/>
          </p:cNvSpPr>
          <p:nvPr/>
        </p:nvSpPr>
        <p:spPr bwMode="auto">
          <a:xfrm>
            <a:off x="7237413" y="6388100"/>
            <a:ext cx="754062" cy="334963"/>
          </a:xfrm>
          <a:prstGeom prst="ellipse">
            <a:avLst/>
          </a:prstGeom>
          <a:noFill/>
          <a:ln w="19050">
            <a:noFill/>
            <a:round/>
            <a:headEnd/>
            <a:tailEnd/>
          </a:ln>
          <a:effectLst/>
        </p:spPr>
        <p:txBody>
          <a:bodyPr wrap="none" anchor="ctr"/>
          <a:lstStyle/>
          <a:p>
            <a:endParaRPr lang="zh-CN" altLang="en-US"/>
          </a:p>
        </p:txBody>
      </p:sp>
      <p:sp>
        <p:nvSpPr>
          <p:cNvPr id="61445" name="Oval 5">
            <a:hlinkClick r:id="rId2" action="ppaction://hlinksldjump"/>
          </p:cNvPr>
          <p:cNvSpPr>
            <a:spLocks noChangeArrowheads="1"/>
          </p:cNvSpPr>
          <p:nvPr/>
        </p:nvSpPr>
        <p:spPr bwMode="auto">
          <a:xfrm>
            <a:off x="8147050" y="6388100"/>
            <a:ext cx="754063" cy="334963"/>
          </a:xfrm>
          <a:prstGeom prst="ellipse">
            <a:avLst/>
          </a:prstGeom>
          <a:noFill/>
          <a:ln w="19050">
            <a:noFill/>
            <a:round/>
            <a:headEnd/>
            <a:tailEnd/>
          </a:ln>
          <a:effectLst/>
        </p:spPr>
        <p:txBody>
          <a:bodyPr wrap="none" anchor="ctr"/>
          <a:lstStyle/>
          <a:p>
            <a:endParaRPr lang="zh-CN" altLang="en-US"/>
          </a:p>
        </p:txBody>
      </p:sp>
      <p:grpSp>
        <p:nvGrpSpPr>
          <p:cNvPr id="2" name="Group 6"/>
          <p:cNvGrpSpPr>
            <a:grpSpLocks/>
          </p:cNvGrpSpPr>
          <p:nvPr/>
        </p:nvGrpSpPr>
        <p:grpSpPr bwMode="auto">
          <a:xfrm>
            <a:off x="323850" y="1844678"/>
            <a:ext cx="8458200" cy="1769156"/>
            <a:chOff x="248" y="1456"/>
            <a:chExt cx="5328" cy="917"/>
          </a:xfrm>
        </p:grpSpPr>
        <p:pic>
          <p:nvPicPr>
            <p:cNvPr id="61447" name="Picture 7" descr="变色小球"/>
            <p:cNvPicPr>
              <a:picLocks noChangeAspect="1" noChangeArrowheads="1" noCrop="1"/>
            </p:cNvPicPr>
            <p:nvPr/>
          </p:nvPicPr>
          <p:blipFill>
            <a:blip r:embed="rId3" cstate="print"/>
            <a:srcRect/>
            <a:stretch>
              <a:fillRect/>
            </a:stretch>
          </p:blipFill>
          <p:spPr bwMode="auto">
            <a:xfrm>
              <a:off x="248" y="1596"/>
              <a:ext cx="96" cy="103"/>
            </a:xfrm>
            <a:prstGeom prst="rect">
              <a:avLst/>
            </a:prstGeom>
            <a:noFill/>
          </p:spPr>
        </p:pic>
        <p:sp>
          <p:nvSpPr>
            <p:cNvPr id="61448" name="Text Box 8"/>
            <p:cNvSpPr txBox="1">
              <a:spLocks noChangeArrowheads="1"/>
            </p:cNvSpPr>
            <p:nvPr/>
          </p:nvSpPr>
          <p:spPr bwMode="auto">
            <a:xfrm>
              <a:off x="344" y="1456"/>
              <a:ext cx="5232" cy="917"/>
            </a:xfrm>
            <a:prstGeom prst="rect">
              <a:avLst/>
            </a:prstGeom>
            <a:noFill/>
            <a:ln w="57150">
              <a:noFill/>
              <a:miter lim="800000"/>
              <a:headEnd/>
              <a:tailEnd/>
            </a:ln>
            <a:effectLst/>
          </p:spPr>
          <p:txBody>
            <a:bodyPr>
              <a:spAutoFit/>
            </a:bodyPr>
            <a:lstStyle/>
            <a:p>
              <a:pPr algn="just" eaLnBrk="0" hangingPunct="0">
                <a:lnSpc>
                  <a:spcPct val="125000"/>
                </a:lnSpc>
                <a:spcBef>
                  <a:spcPct val="25000"/>
                </a:spcBef>
                <a:buFontTx/>
                <a:buNone/>
              </a:pPr>
              <a:r>
                <a:rPr lang="zh-CN" altLang="en-US" sz="2800" dirty="0"/>
                <a:t>是描述系统中数据流程的图形工具。</a:t>
              </a:r>
            </a:p>
            <a:p>
              <a:pPr algn="just" eaLnBrk="0" hangingPunct="0">
                <a:lnSpc>
                  <a:spcPct val="125000"/>
                </a:lnSpc>
                <a:spcBef>
                  <a:spcPct val="25000"/>
                </a:spcBef>
                <a:buFontTx/>
                <a:buNone/>
              </a:pPr>
              <a:r>
                <a:rPr lang="zh-CN" altLang="en-US" sz="2800" dirty="0"/>
                <a:t>它描述了将系统的逻辑输入转换为逻辑输出所需的</a:t>
              </a:r>
              <a:r>
                <a:rPr lang="zh-CN" altLang="en-US" sz="2800" dirty="0">
                  <a:solidFill>
                    <a:schemeClr val="accent1"/>
                  </a:solidFill>
                </a:rPr>
                <a:t>加工处理过程</a:t>
              </a:r>
              <a:r>
                <a:rPr lang="zh-CN" altLang="en-US" sz="2800" dirty="0"/>
                <a:t>。</a:t>
              </a:r>
              <a:endParaRPr lang="zh-CN" altLang="en-US" sz="2800" dirty="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31"/>
          <p:cNvSpPr txBox="1">
            <a:spLocks noChangeArrowheads="1"/>
          </p:cNvSpPr>
          <p:nvPr/>
        </p:nvSpPr>
        <p:spPr>
          <a:xfrm>
            <a:off x="395288" y="247650"/>
            <a:ext cx="8223250" cy="660400"/>
          </a:xfrm>
          <a:prstGeom prst="rect">
            <a:avLst/>
          </a:prstGeom>
          <a:noFill/>
          <a:ln/>
          <a:effectLst>
            <a:outerShdw dist="35921" dir="2700000" algn="ctr" rotWithShape="0">
              <a:srgbClr val="000099"/>
            </a:outerShdw>
          </a:effectLst>
        </p:spPr>
        <p:txBody>
          <a:bodyPr vert="horz" lIns="0" rIns="0" bIns="0" anchor="b">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smtClean="0">
                <a:ln>
                  <a:noFill/>
                </a:ln>
                <a:solidFill>
                  <a:srgbClr val="0070C0"/>
                </a:solidFill>
                <a:effectLst>
                  <a:outerShdw blurRad="38100" dist="38100" dir="2700000" algn="tl">
                    <a:srgbClr val="C0C0C0"/>
                  </a:outerShdw>
                </a:effectLst>
                <a:uLnTx/>
                <a:uFillTx/>
                <a:latin typeface="宋体" pitchFamily="2" charset="-122"/>
                <a:ea typeface="+mj-ea"/>
                <a:cs typeface="+mj-cs"/>
              </a:rPr>
              <a:t>例一 图书预定系统（顶层</a:t>
            </a:r>
            <a:r>
              <a:rPr kumimoji="0" lang="en-US" altLang="zh-CN" sz="5000" b="0" i="0" u="none" strike="noStrike" kern="1200" cap="none" spc="0" normalizeH="0" baseline="0" noProof="0" smtClean="0">
                <a:ln>
                  <a:noFill/>
                </a:ln>
                <a:solidFill>
                  <a:srgbClr val="0070C0"/>
                </a:solidFill>
                <a:effectLst>
                  <a:outerShdw blurRad="38100" dist="38100" dir="2700000" algn="tl">
                    <a:srgbClr val="C0C0C0"/>
                  </a:outerShdw>
                </a:effectLst>
                <a:uLnTx/>
                <a:uFillTx/>
                <a:latin typeface="宋体" pitchFamily="2" charset="-122"/>
                <a:ea typeface="+mj-ea"/>
                <a:cs typeface="+mj-cs"/>
              </a:rPr>
              <a:t>DFD</a:t>
            </a:r>
            <a:r>
              <a:rPr kumimoji="0" lang="zh-CN" altLang="en-US" sz="5000" b="0" i="0" u="none" strike="noStrike" kern="1200" cap="none" spc="0" normalizeH="0" baseline="0" noProof="0" smtClean="0">
                <a:ln>
                  <a:noFill/>
                </a:ln>
                <a:solidFill>
                  <a:srgbClr val="0070C0"/>
                </a:solidFill>
                <a:effectLst>
                  <a:outerShdw blurRad="38100" dist="38100" dir="2700000" algn="tl">
                    <a:srgbClr val="C0C0C0"/>
                  </a:outerShdw>
                </a:effectLst>
                <a:uLnTx/>
                <a:uFillTx/>
                <a:latin typeface="宋体" pitchFamily="2" charset="-122"/>
                <a:ea typeface="+mj-ea"/>
                <a:cs typeface="+mj-cs"/>
              </a:rPr>
              <a:t>图）</a:t>
            </a:r>
            <a:endParaRPr kumimoji="0" lang="zh-CN" altLang="en-US" sz="5000" b="0" i="0" u="none" strike="noStrike" kern="1200" cap="none" spc="0" normalizeH="0" baseline="0" noProof="0">
              <a:ln>
                <a:noFill/>
              </a:ln>
              <a:solidFill>
                <a:srgbClr val="0070C0"/>
              </a:solidFill>
              <a:effectLst>
                <a:outerShdw blurRad="38100" dist="38100" dir="2700000" algn="tl">
                  <a:srgbClr val="C0C0C0"/>
                </a:outerShdw>
              </a:effectLst>
              <a:uLnTx/>
              <a:uFillTx/>
              <a:latin typeface="宋体" pitchFamily="2" charset="-122"/>
              <a:ea typeface="+mj-ea"/>
              <a:cs typeface="+mj-cs"/>
            </a:endParaRPr>
          </a:p>
        </p:txBody>
      </p:sp>
      <p:sp>
        <p:nvSpPr>
          <p:cNvPr id="97" name="Rectangle 2"/>
          <p:cNvSpPr>
            <a:spLocks noChangeArrowheads="1"/>
          </p:cNvSpPr>
          <p:nvPr/>
        </p:nvSpPr>
        <p:spPr bwMode="auto">
          <a:xfrm>
            <a:off x="685800" y="1981200"/>
            <a:ext cx="457200" cy="838200"/>
          </a:xfrm>
          <a:prstGeom prst="rect">
            <a:avLst/>
          </a:prstGeom>
          <a:noFill/>
          <a:ln w="9525">
            <a:solidFill>
              <a:schemeClr val="accent1"/>
            </a:solidFill>
            <a:miter lim="800000"/>
            <a:headEnd/>
            <a:tailEnd/>
          </a:ln>
          <a:effectLst/>
        </p:spPr>
        <p:txBody>
          <a:bodyPr vert="eaVert" wrap="none" anchor="ctr"/>
          <a:lstStyle/>
          <a:p>
            <a:pPr algn="ctr">
              <a:lnSpc>
                <a:spcPct val="105000"/>
              </a:lnSpc>
              <a:buFontTx/>
              <a:buNone/>
            </a:pPr>
            <a:r>
              <a:rPr lang="zh-CN" altLang="en-US" sz="2400" dirty="0">
                <a:solidFill>
                  <a:schemeClr val="accent1"/>
                </a:solidFill>
              </a:rPr>
              <a:t>顾客</a:t>
            </a:r>
          </a:p>
        </p:txBody>
      </p:sp>
      <p:sp>
        <p:nvSpPr>
          <p:cNvPr id="98" name="Line 3"/>
          <p:cNvSpPr>
            <a:spLocks noChangeShapeType="1"/>
          </p:cNvSpPr>
          <p:nvPr/>
        </p:nvSpPr>
        <p:spPr bwMode="auto">
          <a:xfrm>
            <a:off x="1143000" y="2438400"/>
            <a:ext cx="990600" cy="0"/>
          </a:xfrm>
          <a:prstGeom prst="line">
            <a:avLst/>
          </a:prstGeom>
          <a:noFill/>
          <a:ln w="28575">
            <a:solidFill>
              <a:schemeClr val="accent1"/>
            </a:solidFill>
            <a:round/>
            <a:headEnd/>
            <a:tailEnd type="triangle" w="med" len="med"/>
          </a:ln>
          <a:effectLst/>
        </p:spPr>
        <p:txBody>
          <a:bodyPr wrap="none" anchor="ctr"/>
          <a:lstStyle/>
          <a:p>
            <a:endParaRPr lang="zh-CN" altLang="en-US"/>
          </a:p>
        </p:txBody>
      </p:sp>
      <p:sp>
        <p:nvSpPr>
          <p:cNvPr id="99" name="Rectangle 4"/>
          <p:cNvSpPr>
            <a:spLocks noChangeArrowheads="1"/>
          </p:cNvSpPr>
          <p:nvPr/>
        </p:nvSpPr>
        <p:spPr bwMode="auto">
          <a:xfrm>
            <a:off x="8316913" y="1989138"/>
            <a:ext cx="457200" cy="1089025"/>
          </a:xfrm>
          <a:prstGeom prst="rect">
            <a:avLst/>
          </a:prstGeom>
          <a:noFill/>
          <a:ln w="9525">
            <a:solidFill>
              <a:schemeClr val="accent1"/>
            </a:solidFill>
            <a:miter lim="800000"/>
            <a:headEnd/>
            <a:tailEnd/>
          </a:ln>
          <a:effectLst/>
        </p:spPr>
        <p:txBody>
          <a:bodyPr vert="eaVert" wrap="none" anchor="ctr"/>
          <a:lstStyle/>
          <a:p>
            <a:pPr algn="ctr">
              <a:lnSpc>
                <a:spcPct val="130000"/>
              </a:lnSpc>
              <a:buFontTx/>
              <a:buNone/>
            </a:pPr>
            <a:r>
              <a:rPr lang="zh-CN" altLang="en-US" sz="2400" dirty="0">
                <a:solidFill>
                  <a:schemeClr val="accent1"/>
                </a:solidFill>
              </a:rPr>
              <a:t>出版社</a:t>
            </a:r>
          </a:p>
        </p:txBody>
      </p:sp>
      <p:sp>
        <p:nvSpPr>
          <p:cNvPr id="100" name="Line 5"/>
          <p:cNvSpPr>
            <a:spLocks noChangeShapeType="1"/>
          </p:cNvSpPr>
          <p:nvPr/>
        </p:nvSpPr>
        <p:spPr bwMode="auto">
          <a:xfrm>
            <a:off x="7239000" y="2514600"/>
            <a:ext cx="1066800" cy="0"/>
          </a:xfrm>
          <a:prstGeom prst="line">
            <a:avLst/>
          </a:prstGeom>
          <a:noFill/>
          <a:ln w="28575">
            <a:solidFill>
              <a:schemeClr val="accent1"/>
            </a:solidFill>
            <a:round/>
            <a:headEnd/>
            <a:tailEnd type="triangle" w="med" len="med"/>
          </a:ln>
          <a:effectLst/>
        </p:spPr>
        <p:txBody>
          <a:bodyPr wrap="none" anchor="ctr"/>
          <a:lstStyle/>
          <a:p>
            <a:endParaRPr lang="zh-CN" altLang="en-US"/>
          </a:p>
        </p:txBody>
      </p:sp>
      <p:sp>
        <p:nvSpPr>
          <p:cNvPr id="101" name="Oval 6"/>
          <p:cNvSpPr>
            <a:spLocks noChangeArrowheads="1"/>
          </p:cNvSpPr>
          <p:nvPr/>
        </p:nvSpPr>
        <p:spPr bwMode="auto">
          <a:xfrm>
            <a:off x="2133600" y="1981200"/>
            <a:ext cx="990600" cy="990600"/>
          </a:xfrm>
          <a:prstGeom prst="ellipse">
            <a:avLst/>
          </a:prstGeom>
          <a:noFill/>
          <a:ln w="28575">
            <a:solidFill>
              <a:schemeClr val="accent1"/>
            </a:solidFill>
            <a:round/>
            <a:headEnd/>
            <a:tailEnd/>
          </a:ln>
          <a:effectLst/>
        </p:spPr>
        <p:txBody>
          <a:bodyPr wrap="none" anchor="ctr"/>
          <a:lstStyle/>
          <a:p>
            <a:pPr algn="ctr">
              <a:lnSpc>
                <a:spcPct val="130000"/>
              </a:lnSpc>
              <a:buFontTx/>
              <a:buNone/>
            </a:pPr>
            <a:r>
              <a:rPr lang="zh-CN" altLang="en-US" sz="2000" dirty="0">
                <a:solidFill>
                  <a:schemeClr val="accent1"/>
                </a:solidFill>
                <a:latin typeface="幼圆" pitchFamily="49" charset="-122"/>
                <a:ea typeface="幼圆" pitchFamily="49" charset="-122"/>
              </a:rPr>
              <a:t>验证</a:t>
            </a:r>
          </a:p>
          <a:p>
            <a:pPr algn="ctr">
              <a:lnSpc>
                <a:spcPct val="130000"/>
              </a:lnSpc>
              <a:buFontTx/>
              <a:buNone/>
            </a:pPr>
            <a:r>
              <a:rPr lang="zh-CN" altLang="en-US" sz="2000" dirty="0">
                <a:solidFill>
                  <a:schemeClr val="accent1"/>
                </a:solidFill>
                <a:latin typeface="幼圆" pitchFamily="49" charset="-122"/>
                <a:ea typeface="幼圆" pitchFamily="49" charset="-122"/>
              </a:rPr>
              <a:t>订单</a:t>
            </a:r>
          </a:p>
        </p:txBody>
      </p:sp>
      <p:sp>
        <p:nvSpPr>
          <p:cNvPr id="102" name="Oval 7"/>
          <p:cNvSpPr>
            <a:spLocks noChangeArrowheads="1"/>
          </p:cNvSpPr>
          <p:nvPr/>
        </p:nvSpPr>
        <p:spPr bwMode="auto">
          <a:xfrm>
            <a:off x="6248400" y="1981200"/>
            <a:ext cx="990600" cy="990600"/>
          </a:xfrm>
          <a:prstGeom prst="ellipse">
            <a:avLst/>
          </a:prstGeom>
          <a:noFill/>
          <a:ln w="28575">
            <a:solidFill>
              <a:schemeClr val="accent1"/>
            </a:solidFill>
            <a:round/>
            <a:headEnd/>
            <a:tailEnd/>
          </a:ln>
          <a:effectLst/>
        </p:spPr>
        <p:txBody>
          <a:bodyPr wrap="none" anchor="ctr"/>
          <a:lstStyle/>
          <a:p>
            <a:pPr algn="ctr">
              <a:lnSpc>
                <a:spcPct val="130000"/>
              </a:lnSpc>
              <a:buFontTx/>
              <a:buNone/>
            </a:pPr>
            <a:r>
              <a:rPr lang="zh-CN" altLang="en-US" sz="2000" dirty="0">
                <a:solidFill>
                  <a:schemeClr val="accent1"/>
                </a:solidFill>
                <a:latin typeface="幼圆" pitchFamily="49" charset="-122"/>
                <a:ea typeface="幼圆" pitchFamily="49" charset="-122"/>
              </a:rPr>
              <a:t>汇总</a:t>
            </a:r>
          </a:p>
          <a:p>
            <a:pPr algn="ctr">
              <a:lnSpc>
                <a:spcPct val="130000"/>
              </a:lnSpc>
              <a:buFontTx/>
              <a:buNone/>
            </a:pPr>
            <a:r>
              <a:rPr lang="zh-CN" altLang="en-US" sz="2000" dirty="0">
                <a:solidFill>
                  <a:schemeClr val="accent1"/>
                </a:solidFill>
                <a:latin typeface="幼圆" pitchFamily="49" charset="-122"/>
                <a:ea typeface="幼圆" pitchFamily="49" charset="-122"/>
              </a:rPr>
              <a:t>订单</a:t>
            </a:r>
          </a:p>
        </p:txBody>
      </p:sp>
      <p:sp>
        <p:nvSpPr>
          <p:cNvPr id="103" name="Text Box 8"/>
          <p:cNvSpPr txBox="1">
            <a:spLocks noChangeArrowheads="1"/>
          </p:cNvSpPr>
          <p:nvPr/>
        </p:nvSpPr>
        <p:spPr bwMode="auto">
          <a:xfrm>
            <a:off x="1258888" y="1950252"/>
            <a:ext cx="685800" cy="835806"/>
          </a:xfrm>
          <a:prstGeom prst="rect">
            <a:avLst/>
          </a:prstGeom>
          <a:noFill/>
          <a:ln w="9525">
            <a:noFill/>
            <a:miter lim="800000"/>
            <a:headEnd/>
            <a:tailEnd/>
          </a:ln>
          <a:effectLst/>
        </p:spPr>
        <p:txBody>
          <a:bodyPr>
            <a:spAutoFit/>
          </a:bodyPr>
          <a:lstStyle/>
          <a:p>
            <a:pPr>
              <a:lnSpc>
                <a:spcPct val="130000"/>
              </a:lnSpc>
              <a:spcBef>
                <a:spcPct val="50000"/>
              </a:spcBef>
              <a:buFontTx/>
              <a:buNone/>
            </a:pPr>
            <a:r>
              <a:rPr lang="zh-CN" altLang="en-US" sz="2000" dirty="0">
                <a:solidFill>
                  <a:schemeClr val="accent1"/>
                </a:solidFill>
                <a:latin typeface="幼圆" pitchFamily="49" charset="-122"/>
                <a:ea typeface="幼圆" pitchFamily="49" charset="-122"/>
              </a:rPr>
              <a:t>订单</a:t>
            </a:r>
          </a:p>
        </p:txBody>
      </p:sp>
      <p:sp>
        <p:nvSpPr>
          <p:cNvPr id="104" name="Text Box 9"/>
          <p:cNvSpPr txBox="1">
            <a:spLocks noChangeArrowheads="1"/>
          </p:cNvSpPr>
          <p:nvPr/>
        </p:nvSpPr>
        <p:spPr bwMode="auto">
          <a:xfrm>
            <a:off x="7235825" y="1700213"/>
            <a:ext cx="1014413" cy="885825"/>
          </a:xfrm>
          <a:prstGeom prst="rect">
            <a:avLst/>
          </a:prstGeom>
          <a:noFill/>
          <a:ln w="9525" algn="ctr">
            <a:noFill/>
            <a:miter lim="800000"/>
            <a:headEnd/>
            <a:tailEnd/>
          </a:ln>
          <a:effectLst/>
        </p:spPr>
        <p:txBody>
          <a:bodyPr>
            <a:spAutoFit/>
          </a:bodyPr>
          <a:lstStyle/>
          <a:p>
            <a:pPr>
              <a:lnSpc>
                <a:spcPct val="130000"/>
              </a:lnSpc>
              <a:spcBef>
                <a:spcPct val="50000"/>
              </a:spcBef>
              <a:buFontTx/>
              <a:buNone/>
            </a:pPr>
            <a:r>
              <a:rPr lang="zh-CN" altLang="en-US" sz="2000" dirty="0">
                <a:solidFill>
                  <a:schemeClr val="accent1"/>
                </a:solidFill>
              </a:rPr>
              <a:t>出版社 订单</a:t>
            </a:r>
          </a:p>
        </p:txBody>
      </p:sp>
      <p:sp>
        <p:nvSpPr>
          <p:cNvPr id="105" name="Text Box 10"/>
          <p:cNvSpPr txBox="1">
            <a:spLocks noChangeArrowheads="1"/>
          </p:cNvSpPr>
          <p:nvPr/>
        </p:nvSpPr>
        <p:spPr bwMode="auto">
          <a:xfrm>
            <a:off x="1258888" y="981075"/>
            <a:ext cx="2160587" cy="527709"/>
          </a:xfrm>
          <a:prstGeom prst="rect">
            <a:avLst/>
          </a:prstGeom>
          <a:noFill/>
          <a:ln w="9525">
            <a:noFill/>
            <a:miter lim="800000"/>
            <a:headEnd/>
            <a:tailEnd/>
          </a:ln>
          <a:effectLst/>
        </p:spPr>
        <p:txBody>
          <a:bodyPr>
            <a:spAutoFit/>
          </a:bodyPr>
          <a:lstStyle/>
          <a:p>
            <a:pPr>
              <a:lnSpc>
                <a:spcPct val="130000"/>
              </a:lnSpc>
              <a:spcBef>
                <a:spcPct val="50000"/>
              </a:spcBef>
              <a:buFontTx/>
              <a:buNone/>
            </a:pPr>
            <a:r>
              <a:rPr lang="zh-CN" altLang="en-US" sz="2400" u="sng" dirty="0">
                <a:solidFill>
                  <a:schemeClr val="accent1"/>
                </a:solidFill>
              </a:rPr>
              <a:t>图书目录文件</a:t>
            </a:r>
          </a:p>
        </p:txBody>
      </p:sp>
      <p:sp>
        <p:nvSpPr>
          <p:cNvPr id="106" name="Line 11"/>
          <p:cNvSpPr>
            <a:spLocks noChangeShapeType="1"/>
          </p:cNvSpPr>
          <p:nvPr/>
        </p:nvSpPr>
        <p:spPr bwMode="auto">
          <a:xfrm>
            <a:off x="2339975" y="1484313"/>
            <a:ext cx="157163" cy="466725"/>
          </a:xfrm>
          <a:prstGeom prst="line">
            <a:avLst/>
          </a:prstGeom>
          <a:noFill/>
          <a:ln w="28575">
            <a:solidFill>
              <a:schemeClr val="accent1"/>
            </a:solidFill>
            <a:round/>
            <a:headEnd/>
            <a:tailEnd type="triangle" w="med" len="med"/>
          </a:ln>
          <a:effectLst/>
        </p:spPr>
        <p:txBody>
          <a:bodyPr wrap="none" anchor="ctr"/>
          <a:lstStyle/>
          <a:p>
            <a:endParaRPr lang="zh-CN" altLang="en-US"/>
          </a:p>
        </p:txBody>
      </p:sp>
      <p:grpSp>
        <p:nvGrpSpPr>
          <p:cNvPr id="107" name="Group 12"/>
          <p:cNvGrpSpPr>
            <a:grpSpLocks/>
          </p:cNvGrpSpPr>
          <p:nvPr/>
        </p:nvGrpSpPr>
        <p:grpSpPr bwMode="auto">
          <a:xfrm>
            <a:off x="1908176" y="3424235"/>
            <a:ext cx="1436688" cy="504825"/>
            <a:chOff x="1194" y="2136"/>
            <a:chExt cx="905" cy="318"/>
          </a:xfrm>
        </p:grpSpPr>
        <p:sp>
          <p:nvSpPr>
            <p:cNvPr id="108" name="Text Box 13"/>
            <p:cNvSpPr txBox="1">
              <a:spLocks noChangeArrowheads="1"/>
            </p:cNvSpPr>
            <p:nvPr/>
          </p:nvSpPr>
          <p:spPr bwMode="auto">
            <a:xfrm>
              <a:off x="1207" y="2136"/>
              <a:ext cx="892" cy="318"/>
            </a:xfrm>
            <a:prstGeom prst="rect">
              <a:avLst/>
            </a:prstGeom>
            <a:noFill/>
            <a:ln w="9525">
              <a:noFill/>
              <a:miter lim="800000"/>
              <a:headEnd/>
              <a:tailEnd/>
            </a:ln>
            <a:effectLst/>
          </p:spPr>
          <p:txBody>
            <a:bodyPr wrap="none">
              <a:spAutoFit/>
            </a:bodyPr>
            <a:lstStyle/>
            <a:p>
              <a:pPr>
                <a:lnSpc>
                  <a:spcPct val="130000"/>
                </a:lnSpc>
                <a:buFontTx/>
                <a:buNone/>
              </a:pPr>
              <a:r>
                <a:rPr lang="zh-CN" altLang="en-US" sz="2400" dirty="0">
                  <a:solidFill>
                    <a:schemeClr val="accent1"/>
                  </a:solidFill>
                  <a:latin typeface="幼圆" pitchFamily="49" charset="-122"/>
                  <a:ea typeface="幼圆" pitchFamily="49" charset="-122"/>
                </a:rPr>
                <a:t>顾客档案</a:t>
              </a:r>
            </a:p>
          </p:txBody>
        </p:sp>
        <p:sp>
          <p:nvSpPr>
            <p:cNvPr id="109" name="Line 14"/>
            <p:cNvSpPr>
              <a:spLocks noChangeShapeType="1"/>
            </p:cNvSpPr>
            <p:nvPr/>
          </p:nvSpPr>
          <p:spPr bwMode="auto">
            <a:xfrm>
              <a:off x="1194" y="2207"/>
              <a:ext cx="822" cy="1"/>
            </a:xfrm>
            <a:prstGeom prst="line">
              <a:avLst/>
            </a:prstGeom>
            <a:noFill/>
            <a:ln w="28575">
              <a:solidFill>
                <a:schemeClr val="accent1"/>
              </a:solidFill>
              <a:round/>
              <a:headEnd/>
              <a:tailEnd/>
            </a:ln>
            <a:effectLst/>
          </p:spPr>
          <p:txBody>
            <a:bodyPr wrap="none" anchor="ctr"/>
            <a:lstStyle/>
            <a:p>
              <a:endParaRPr lang="zh-CN" altLang="en-US"/>
            </a:p>
          </p:txBody>
        </p:sp>
      </p:grpSp>
      <p:sp>
        <p:nvSpPr>
          <p:cNvPr id="110" name="Line 15"/>
          <p:cNvSpPr>
            <a:spLocks noChangeShapeType="1"/>
          </p:cNvSpPr>
          <p:nvPr/>
        </p:nvSpPr>
        <p:spPr bwMode="auto">
          <a:xfrm flipV="1">
            <a:off x="2590800" y="2971800"/>
            <a:ext cx="0" cy="533400"/>
          </a:xfrm>
          <a:prstGeom prst="line">
            <a:avLst/>
          </a:prstGeom>
          <a:noFill/>
          <a:ln w="28575">
            <a:solidFill>
              <a:schemeClr val="accent1"/>
            </a:solidFill>
            <a:round/>
            <a:headEnd/>
            <a:tailEnd type="triangle" w="med" len="med"/>
          </a:ln>
          <a:effectLst/>
        </p:spPr>
        <p:txBody>
          <a:bodyPr wrap="none" anchor="ctr"/>
          <a:lstStyle/>
          <a:p>
            <a:endParaRPr lang="zh-CN" altLang="en-US"/>
          </a:p>
        </p:txBody>
      </p:sp>
      <p:sp>
        <p:nvSpPr>
          <p:cNvPr id="111" name="Line 16"/>
          <p:cNvSpPr>
            <a:spLocks noChangeShapeType="1"/>
          </p:cNvSpPr>
          <p:nvPr/>
        </p:nvSpPr>
        <p:spPr bwMode="auto">
          <a:xfrm>
            <a:off x="3124200" y="2590800"/>
            <a:ext cx="1066800" cy="609600"/>
          </a:xfrm>
          <a:prstGeom prst="line">
            <a:avLst/>
          </a:prstGeom>
          <a:noFill/>
          <a:ln w="28575">
            <a:solidFill>
              <a:schemeClr val="accent1"/>
            </a:solidFill>
            <a:round/>
            <a:headEnd/>
            <a:tailEnd type="triangle" w="med" len="med"/>
          </a:ln>
          <a:effectLst/>
        </p:spPr>
        <p:txBody>
          <a:bodyPr wrap="none" anchor="ctr"/>
          <a:lstStyle/>
          <a:p>
            <a:endParaRPr lang="zh-CN" altLang="en-US"/>
          </a:p>
        </p:txBody>
      </p:sp>
      <p:grpSp>
        <p:nvGrpSpPr>
          <p:cNvPr id="112" name="Group 17"/>
          <p:cNvGrpSpPr>
            <a:grpSpLocks/>
          </p:cNvGrpSpPr>
          <p:nvPr/>
        </p:nvGrpSpPr>
        <p:grpSpPr bwMode="auto">
          <a:xfrm>
            <a:off x="3635375" y="3141663"/>
            <a:ext cx="2376488" cy="434975"/>
            <a:chOff x="2400" y="1968"/>
            <a:chExt cx="1186" cy="274"/>
          </a:xfrm>
        </p:grpSpPr>
        <p:sp>
          <p:nvSpPr>
            <p:cNvPr id="113" name="Text Box 18"/>
            <p:cNvSpPr txBox="1">
              <a:spLocks noChangeArrowheads="1"/>
            </p:cNvSpPr>
            <p:nvPr/>
          </p:nvSpPr>
          <p:spPr bwMode="auto">
            <a:xfrm>
              <a:off x="2400" y="1968"/>
              <a:ext cx="1186" cy="274"/>
            </a:xfrm>
            <a:prstGeom prst="rect">
              <a:avLst/>
            </a:prstGeom>
            <a:noFill/>
            <a:ln w="9525">
              <a:noFill/>
              <a:miter lim="800000"/>
              <a:headEnd/>
              <a:tailEnd/>
            </a:ln>
            <a:effectLst/>
          </p:spPr>
          <p:txBody>
            <a:bodyPr>
              <a:spAutoFit/>
            </a:bodyPr>
            <a:lstStyle/>
            <a:p>
              <a:pPr>
                <a:lnSpc>
                  <a:spcPct val="105000"/>
                </a:lnSpc>
                <a:buFontTx/>
                <a:buNone/>
              </a:pPr>
              <a:r>
                <a:rPr lang="zh-CN" altLang="en-US" sz="2400" dirty="0">
                  <a:solidFill>
                    <a:schemeClr val="accent1"/>
                  </a:solidFill>
                  <a:latin typeface="幼圆" pitchFamily="49" charset="-122"/>
                  <a:ea typeface="幼圆" pitchFamily="49" charset="-122"/>
                </a:rPr>
                <a:t>待处理订单文件</a:t>
              </a:r>
            </a:p>
          </p:txBody>
        </p:sp>
        <p:sp>
          <p:nvSpPr>
            <p:cNvPr id="114" name="Line 19"/>
            <p:cNvSpPr>
              <a:spLocks noChangeShapeType="1"/>
            </p:cNvSpPr>
            <p:nvPr/>
          </p:nvSpPr>
          <p:spPr bwMode="auto">
            <a:xfrm>
              <a:off x="2448" y="2016"/>
              <a:ext cx="1008" cy="0"/>
            </a:xfrm>
            <a:prstGeom prst="line">
              <a:avLst/>
            </a:prstGeom>
            <a:noFill/>
            <a:ln w="28575">
              <a:noFill/>
              <a:round/>
              <a:headEnd/>
              <a:tailEnd/>
            </a:ln>
            <a:effectLst/>
          </p:spPr>
          <p:txBody>
            <a:bodyPr wrap="none" anchor="ctr"/>
            <a:lstStyle/>
            <a:p>
              <a:endParaRPr lang="zh-CN" altLang="en-US"/>
            </a:p>
          </p:txBody>
        </p:sp>
      </p:grpSp>
      <p:sp>
        <p:nvSpPr>
          <p:cNvPr id="115" name="Text Box 20"/>
          <p:cNvSpPr txBox="1">
            <a:spLocks noChangeArrowheads="1"/>
          </p:cNvSpPr>
          <p:nvPr/>
        </p:nvSpPr>
        <p:spPr bwMode="auto">
          <a:xfrm>
            <a:off x="3276600" y="1916113"/>
            <a:ext cx="762000" cy="870623"/>
          </a:xfrm>
          <a:prstGeom prst="rect">
            <a:avLst/>
          </a:prstGeom>
          <a:noFill/>
          <a:ln w="9525">
            <a:noFill/>
            <a:miter lim="800000"/>
            <a:headEnd/>
            <a:tailEnd/>
          </a:ln>
          <a:effectLst/>
        </p:spPr>
        <p:txBody>
          <a:bodyPr>
            <a:spAutoFit/>
          </a:bodyPr>
          <a:lstStyle/>
          <a:p>
            <a:pPr>
              <a:lnSpc>
                <a:spcPct val="130000"/>
              </a:lnSpc>
              <a:spcBef>
                <a:spcPct val="50000"/>
              </a:spcBef>
              <a:buFontTx/>
              <a:buNone/>
            </a:pPr>
            <a:r>
              <a:rPr lang="zh-CN" altLang="en-US" sz="2000" dirty="0">
                <a:solidFill>
                  <a:schemeClr val="accent1"/>
                </a:solidFill>
              </a:rPr>
              <a:t>正确</a:t>
            </a:r>
          </a:p>
          <a:p>
            <a:pPr>
              <a:lnSpc>
                <a:spcPct val="70000"/>
              </a:lnSpc>
              <a:spcBef>
                <a:spcPct val="50000"/>
              </a:spcBef>
              <a:buFontTx/>
              <a:buNone/>
            </a:pPr>
            <a:r>
              <a:rPr lang="zh-CN" altLang="en-US" sz="2000" dirty="0">
                <a:solidFill>
                  <a:schemeClr val="accent1"/>
                </a:solidFill>
              </a:rPr>
              <a:t>订单</a:t>
            </a:r>
          </a:p>
        </p:txBody>
      </p:sp>
      <p:sp>
        <p:nvSpPr>
          <p:cNvPr id="116" name="Line 21"/>
          <p:cNvSpPr>
            <a:spLocks noChangeShapeType="1"/>
          </p:cNvSpPr>
          <p:nvPr/>
        </p:nvSpPr>
        <p:spPr bwMode="auto">
          <a:xfrm flipV="1">
            <a:off x="5181600" y="2590800"/>
            <a:ext cx="1066800" cy="609600"/>
          </a:xfrm>
          <a:prstGeom prst="line">
            <a:avLst/>
          </a:prstGeom>
          <a:noFill/>
          <a:ln w="28575">
            <a:solidFill>
              <a:schemeClr val="accent1"/>
            </a:solidFill>
            <a:round/>
            <a:headEnd/>
            <a:tailEnd type="triangle" w="med" len="med"/>
          </a:ln>
          <a:effectLst/>
        </p:spPr>
        <p:txBody>
          <a:bodyPr wrap="none" anchor="ctr"/>
          <a:lstStyle/>
          <a:p>
            <a:endParaRPr lang="zh-CN" altLang="en-US"/>
          </a:p>
        </p:txBody>
      </p:sp>
      <p:sp>
        <p:nvSpPr>
          <p:cNvPr id="117" name="Text Box 22"/>
          <p:cNvSpPr txBox="1">
            <a:spLocks noChangeArrowheads="1"/>
          </p:cNvSpPr>
          <p:nvPr/>
        </p:nvSpPr>
        <p:spPr bwMode="auto">
          <a:xfrm>
            <a:off x="5334000" y="1981200"/>
            <a:ext cx="815975" cy="885825"/>
          </a:xfrm>
          <a:prstGeom prst="rect">
            <a:avLst/>
          </a:prstGeom>
          <a:noFill/>
          <a:ln w="9525" algn="ctr">
            <a:noFill/>
            <a:miter lim="800000"/>
            <a:headEnd/>
            <a:tailEnd/>
          </a:ln>
          <a:effectLst/>
        </p:spPr>
        <p:txBody>
          <a:bodyPr>
            <a:spAutoFit/>
          </a:bodyPr>
          <a:lstStyle/>
          <a:p>
            <a:pPr>
              <a:lnSpc>
                <a:spcPct val="130000"/>
              </a:lnSpc>
              <a:spcBef>
                <a:spcPct val="50000"/>
              </a:spcBef>
              <a:buFontTx/>
              <a:buNone/>
            </a:pPr>
            <a:r>
              <a:rPr lang="zh-CN" altLang="en-US" sz="2000" dirty="0">
                <a:solidFill>
                  <a:schemeClr val="accent1"/>
                </a:solidFill>
              </a:rPr>
              <a:t>一批订单</a:t>
            </a:r>
          </a:p>
        </p:txBody>
      </p:sp>
      <p:sp>
        <p:nvSpPr>
          <p:cNvPr id="118" name="Text Box 23"/>
          <p:cNvSpPr txBox="1">
            <a:spLocks noChangeArrowheads="1"/>
          </p:cNvSpPr>
          <p:nvPr/>
        </p:nvSpPr>
        <p:spPr bwMode="auto">
          <a:xfrm>
            <a:off x="5724525" y="1066800"/>
            <a:ext cx="2352675" cy="527709"/>
          </a:xfrm>
          <a:prstGeom prst="rect">
            <a:avLst/>
          </a:prstGeom>
          <a:noFill/>
          <a:ln w="9525">
            <a:noFill/>
            <a:miter lim="800000"/>
            <a:headEnd/>
            <a:tailEnd/>
          </a:ln>
          <a:effectLst/>
        </p:spPr>
        <p:txBody>
          <a:bodyPr>
            <a:spAutoFit/>
          </a:bodyPr>
          <a:lstStyle/>
          <a:p>
            <a:pPr>
              <a:lnSpc>
                <a:spcPct val="130000"/>
              </a:lnSpc>
              <a:spcBef>
                <a:spcPct val="50000"/>
              </a:spcBef>
              <a:buFontTx/>
              <a:buNone/>
            </a:pPr>
            <a:r>
              <a:rPr lang="zh-CN" altLang="en-US" sz="2400" u="sng" dirty="0">
                <a:solidFill>
                  <a:schemeClr val="accent1"/>
                </a:solidFill>
              </a:rPr>
              <a:t>出版社档案文件</a:t>
            </a:r>
          </a:p>
        </p:txBody>
      </p:sp>
      <p:sp>
        <p:nvSpPr>
          <p:cNvPr id="119" name="Line 24"/>
          <p:cNvSpPr>
            <a:spLocks noChangeShapeType="1"/>
          </p:cNvSpPr>
          <p:nvPr/>
        </p:nvSpPr>
        <p:spPr bwMode="auto">
          <a:xfrm flipH="1">
            <a:off x="6804025" y="1628775"/>
            <a:ext cx="360363" cy="317500"/>
          </a:xfrm>
          <a:prstGeom prst="line">
            <a:avLst/>
          </a:prstGeom>
          <a:noFill/>
          <a:ln w="28575">
            <a:solidFill>
              <a:schemeClr val="accent1"/>
            </a:solidFill>
            <a:round/>
            <a:headEnd/>
            <a:tailEnd type="triangle" w="med" len="med"/>
          </a:ln>
          <a:effectLst/>
        </p:spPr>
        <p:txBody>
          <a:bodyPr wrap="none" anchor="ctr"/>
          <a:lstStyle/>
          <a:p>
            <a:endParaRPr lang="zh-CN" altLang="en-US"/>
          </a:p>
        </p:txBody>
      </p:sp>
      <p:grpSp>
        <p:nvGrpSpPr>
          <p:cNvPr id="120" name="Group 25"/>
          <p:cNvGrpSpPr>
            <a:grpSpLocks/>
          </p:cNvGrpSpPr>
          <p:nvPr/>
        </p:nvGrpSpPr>
        <p:grpSpPr bwMode="auto">
          <a:xfrm>
            <a:off x="6429377" y="3402016"/>
            <a:ext cx="2032000" cy="527050"/>
            <a:chOff x="3935" y="2125"/>
            <a:chExt cx="1280" cy="332"/>
          </a:xfrm>
        </p:grpSpPr>
        <p:sp>
          <p:nvSpPr>
            <p:cNvPr id="121" name="Text Box 26"/>
            <p:cNvSpPr txBox="1">
              <a:spLocks noChangeArrowheads="1"/>
            </p:cNvSpPr>
            <p:nvPr/>
          </p:nvSpPr>
          <p:spPr bwMode="auto">
            <a:xfrm>
              <a:off x="3935" y="2125"/>
              <a:ext cx="1280" cy="332"/>
            </a:xfrm>
            <a:prstGeom prst="rect">
              <a:avLst/>
            </a:prstGeom>
            <a:noFill/>
            <a:ln w="9525">
              <a:noFill/>
              <a:miter lim="800000"/>
              <a:headEnd/>
              <a:tailEnd/>
            </a:ln>
            <a:effectLst/>
          </p:spPr>
          <p:txBody>
            <a:bodyPr wrap="none">
              <a:spAutoFit/>
            </a:bodyPr>
            <a:lstStyle/>
            <a:p>
              <a:pPr>
                <a:lnSpc>
                  <a:spcPct val="130000"/>
                </a:lnSpc>
                <a:buFontTx/>
                <a:buNone/>
              </a:pPr>
              <a:r>
                <a:rPr lang="zh-CN" altLang="en-US" sz="2400" dirty="0">
                  <a:solidFill>
                    <a:schemeClr val="accent1"/>
                  </a:solidFill>
                </a:rPr>
                <a:t>订货存根文件</a:t>
              </a:r>
            </a:p>
          </p:txBody>
        </p:sp>
        <p:sp>
          <p:nvSpPr>
            <p:cNvPr id="122" name="Line 27"/>
            <p:cNvSpPr>
              <a:spLocks noChangeShapeType="1"/>
            </p:cNvSpPr>
            <p:nvPr/>
          </p:nvSpPr>
          <p:spPr bwMode="auto">
            <a:xfrm>
              <a:off x="4128" y="2208"/>
              <a:ext cx="864" cy="0"/>
            </a:xfrm>
            <a:prstGeom prst="line">
              <a:avLst/>
            </a:prstGeom>
            <a:noFill/>
            <a:ln w="28575">
              <a:solidFill>
                <a:schemeClr val="accent1"/>
              </a:solidFill>
              <a:round/>
              <a:headEnd/>
              <a:tailEnd/>
            </a:ln>
            <a:effectLst/>
          </p:spPr>
          <p:txBody>
            <a:bodyPr wrap="none" anchor="ctr"/>
            <a:lstStyle/>
            <a:p>
              <a:endParaRPr lang="zh-CN" altLang="en-US"/>
            </a:p>
          </p:txBody>
        </p:sp>
      </p:grpSp>
      <p:sp>
        <p:nvSpPr>
          <p:cNvPr id="123" name="Line 28"/>
          <p:cNvSpPr>
            <a:spLocks noChangeShapeType="1"/>
          </p:cNvSpPr>
          <p:nvPr/>
        </p:nvSpPr>
        <p:spPr bwMode="auto">
          <a:xfrm>
            <a:off x="7010400" y="2895600"/>
            <a:ext cx="381000" cy="609600"/>
          </a:xfrm>
          <a:prstGeom prst="line">
            <a:avLst/>
          </a:prstGeom>
          <a:noFill/>
          <a:ln w="28575">
            <a:solidFill>
              <a:schemeClr val="accent1"/>
            </a:solidFill>
            <a:round/>
            <a:headEnd type="triangle" w="med" len="med"/>
            <a:tailEnd type="triangle" w="med" len="med"/>
          </a:ln>
          <a:effectLst/>
        </p:spPr>
        <p:txBody>
          <a:bodyPr wrap="none" anchor="ctr"/>
          <a:lstStyle/>
          <a:p>
            <a:endParaRPr lang="zh-CN" altLang="en-US"/>
          </a:p>
        </p:txBody>
      </p:sp>
      <p:sp>
        <p:nvSpPr>
          <p:cNvPr id="124" name="Text Box 29"/>
          <p:cNvSpPr txBox="1">
            <a:spLocks noChangeArrowheads="1"/>
          </p:cNvSpPr>
          <p:nvPr/>
        </p:nvSpPr>
        <p:spPr bwMode="auto">
          <a:xfrm>
            <a:off x="684213" y="4005263"/>
            <a:ext cx="7467600" cy="2009653"/>
          </a:xfrm>
          <a:prstGeom prst="rect">
            <a:avLst/>
          </a:prstGeom>
          <a:noFill/>
          <a:ln w="9525">
            <a:noFill/>
            <a:miter lim="800000"/>
            <a:headEnd/>
            <a:tailEnd/>
          </a:ln>
          <a:effectLst/>
        </p:spPr>
        <p:txBody>
          <a:bodyPr>
            <a:spAutoFit/>
          </a:bodyPr>
          <a:lstStyle/>
          <a:p>
            <a:pPr>
              <a:lnSpc>
                <a:spcPct val="105000"/>
              </a:lnSpc>
              <a:buFontTx/>
              <a:buNone/>
            </a:pPr>
            <a:r>
              <a:rPr lang="zh-CN" altLang="en-US" sz="2400" dirty="0">
                <a:solidFill>
                  <a:schemeClr val="accent1"/>
                </a:solidFill>
                <a:latin typeface="幼圆" pitchFamily="49" charset="-122"/>
                <a:ea typeface="幼圆" pitchFamily="49" charset="-122"/>
              </a:rPr>
              <a:t>画图步骤 ： </a:t>
            </a:r>
            <a:r>
              <a:rPr lang="en-US" altLang="zh-CN" sz="2400" dirty="0">
                <a:solidFill>
                  <a:schemeClr val="accent1"/>
                </a:solidFill>
                <a:latin typeface="幼圆" pitchFamily="49" charset="-122"/>
                <a:ea typeface="幼圆" pitchFamily="49" charset="-122"/>
              </a:rPr>
              <a:t>1</a:t>
            </a:r>
            <a:r>
              <a:rPr lang="zh-CN" altLang="en-US" sz="2400" dirty="0">
                <a:solidFill>
                  <a:schemeClr val="accent1"/>
                </a:solidFill>
                <a:latin typeface="幼圆" pitchFamily="49" charset="-122"/>
                <a:ea typeface="幼圆" pitchFamily="49" charset="-122"/>
              </a:rPr>
              <a:t>、确定外部实体及输入、输出数据流。</a:t>
            </a:r>
          </a:p>
          <a:p>
            <a:pPr>
              <a:lnSpc>
                <a:spcPct val="105000"/>
              </a:lnSpc>
              <a:buFontTx/>
              <a:buNone/>
            </a:pPr>
            <a:r>
              <a:rPr lang="zh-CN" altLang="en-US" sz="2400" dirty="0">
                <a:solidFill>
                  <a:schemeClr val="accent1"/>
                </a:solidFill>
                <a:latin typeface="幼圆" pitchFamily="49" charset="-122"/>
                <a:ea typeface="幼圆" pitchFamily="49" charset="-122"/>
              </a:rPr>
              <a:t>            </a:t>
            </a:r>
            <a:r>
              <a:rPr lang="en-US" altLang="zh-CN" sz="2400" dirty="0">
                <a:solidFill>
                  <a:schemeClr val="accent1"/>
                </a:solidFill>
                <a:latin typeface="幼圆" pitchFamily="49" charset="-122"/>
                <a:ea typeface="幼圆" pitchFamily="49" charset="-122"/>
              </a:rPr>
              <a:t>2</a:t>
            </a:r>
            <a:r>
              <a:rPr lang="zh-CN" altLang="en-US" sz="2400" dirty="0">
                <a:solidFill>
                  <a:schemeClr val="accent1"/>
                </a:solidFill>
                <a:latin typeface="幼圆" pitchFamily="49" charset="-122"/>
                <a:ea typeface="幼圆" pitchFamily="49" charset="-122"/>
              </a:rPr>
              <a:t>、确定分解顶层的加工。</a:t>
            </a:r>
          </a:p>
          <a:p>
            <a:pPr>
              <a:lnSpc>
                <a:spcPct val="105000"/>
              </a:lnSpc>
              <a:buFontTx/>
              <a:buNone/>
            </a:pPr>
            <a:r>
              <a:rPr lang="zh-CN" altLang="en-US" sz="2400" dirty="0">
                <a:solidFill>
                  <a:schemeClr val="accent1"/>
                </a:solidFill>
                <a:latin typeface="幼圆" pitchFamily="49" charset="-122"/>
                <a:ea typeface="幼圆" pitchFamily="49" charset="-122"/>
              </a:rPr>
              <a:t>            </a:t>
            </a:r>
            <a:r>
              <a:rPr lang="en-US" altLang="zh-CN" sz="2400" dirty="0">
                <a:solidFill>
                  <a:schemeClr val="accent1"/>
                </a:solidFill>
                <a:latin typeface="幼圆" pitchFamily="49" charset="-122"/>
                <a:ea typeface="幼圆" pitchFamily="49" charset="-122"/>
              </a:rPr>
              <a:t>3</a:t>
            </a:r>
            <a:r>
              <a:rPr lang="zh-CN" altLang="en-US" sz="2400" dirty="0">
                <a:solidFill>
                  <a:schemeClr val="accent1"/>
                </a:solidFill>
                <a:latin typeface="幼圆" pitchFamily="49" charset="-122"/>
                <a:ea typeface="幼圆" pitchFamily="49" charset="-122"/>
              </a:rPr>
              <a:t>、确定使用的文件。</a:t>
            </a:r>
          </a:p>
          <a:p>
            <a:pPr>
              <a:lnSpc>
                <a:spcPct val="105000"/>
              </a:lnSpc>
              <a:buFontTx/>
              <a:buNone/>
            </a:pPr>
            <a:r>
              <a:rPr lang="zh-CN" altLang="en-US" sz="2400" dirty="0">
                <a:solidFill>
                  <a:schemeClr val="accent1"/>
                </a:solidFill>
                <a:latin typeface="幼圆" pitchFamily="49" charset="-122"/>
                <a:ea typeface="幼圆" pitchFamily="49" charset="-122"/>
              </a:rPr>
              <a:t>            </a:t>
            </a:r>
            <a:r>
              <a:rPr lang="en-US" altLang="zh-CN" sz="2400" dirty="0">
                <a:solidFill>
                  <a:schemeClr val="accent1"/>
                </a:solidFill>
                <a:latin typeface="幼圆" pitchFamily="49" charset="-122"/>
                <a:ea typeface="幼圆" pitchFamily="49" charset="-122"/>
              </a:rPr>
              <a:t>4</a:t>
            </a:r>
            <a:r>
              <a:rPr lang="zh-CN" altLang="en-US" sz="2400" dirty="0">
                <a:solidFill>
                  <a:schemeClr val="accent1"/>
                </a:solidFill>
                <a:latin typeface="幼圆" pitchFamily="49" charset="-122"/>
                <a:ea typeface="幼圆" pitchFamily="49" charset="-122"/>
              </a:rPr>
              <a:t>、用数据流将各部分连接起来，形成数据封闭。</a:t>
            </a:r>
            <a:endParaRPr lang="zh-CN" altLang="en-US" sz="2400" b="0" dirty="0">
              <a:solidFill>
                <a:schemeClr val="accent1"/>
              </a:solidFill>
            </a:endParaRPr>
          </a:p>
        </p:txBody>
      </p:sp>
      <p:sp>
        <p:nvSpPr>
          <p:cNvPr id="125" name="Text Box 30"/>
          <p:cNvSpPr txBox="1">
            <a:spLocks noChangeArrowheads="1"/>
          </p:cNvSpPr>
          <p:nvPr/>
        </p:nvSpPr>
        <p:spPr bwMode="auto">
          <a:xfrm>
            <a:off x="2339975" y="5949950"/>
            <a:ext cx="5688013" cy="647700"/>
          </a:xfrm>
          <a:prstGeom prst="rect">
            <a:avLst/>
          </a:prstGeom>
          <a:noFill/>
          <a:ln w="9525">
            <a:noFill/>
            <a:miter lim="800000"/>
            <a:headEnd/>
            <a:tailEnd/>
          </a:ln>
          <a:effectLst/>
        </p:spPr>
        <p:txBody>
          <a:bodyPr>
            <a:spAutoFit/>
          </a:bodyPr>
          <a:lstStyle/>
          <a:p>
            <a:pPr>
              <a:lnSpc>
                <a:spcPct val="130000"/>
              </a:lnSpc>
              <a:buFontTx/>
              <a:buNone/>
            </a:pPr>
            <a:r>
              <a:rPr lang="zh-CN" altLang="en-US" sz="2800">
                <a:solidFill>
                  <a:srgbClr val="0033CC"/>
                </a:solidFill>
              </a:rPr>
              <a:t>注意：标注各加工框及数据流名称。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childTnLst>
                          </p:cTn>
                        </p:par>
                        <p:par>
                          <p:cTn id="8" fill="hold">
                            <p:stCondLst>
                              <p:cond delay="1500"/>
                            </p:stCondLst>
                            <p:childTnLst>
                              <p:par>
                                <p:cTn id="9" presetID="9" presetClass="entr" presetSubtype="0" fill="hold" grpId="0"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dissolve">
                                      <p:cBhvr>
                                        <p:cTn id="11" dur="500"/>
                                        <p:tgtEl>
                                          <p:spTgt spid="9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wipe(left)">
                                      <p:cBhvr>
                                        <p:cTn id="16" dur="500"/>
                                        <p:tgtEl>
                                          <p:spTgt spid="98"/>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103"/>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wipe(left)">
                                      <p:cBhvr>
                                        <p:cTn id="23" dur="500"/>
                                        <p:tgtEl>
                                          <p:spTgt spid="100"/>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1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box(out)">
                                      <p:cBhvr>
                                        <p:cTn id="31" dur="500"/>
                                        <p:tgtEl>
                                          <p:spTgt spid="101"/>
                                        </p:tgtEl>
                                      </p:cBhvr>
                                    </p:animEffect>
                                  </p:childTnLst>
                                </p:cTn>
                              </p:par>
                            </p:childTnLst>
                          </p:cTn>
                        </p:par>
                        <p:par>
                          <p:cTn id="32" fill="hold">
                            <p:stCondLst>
                              <p:cond delay="500"/>
                            </p:stCondLst>
                            <p:childTnLst>
                              <p:par>
                                <p:cTn id="33" presetID="4" presetClass="entr" presetSubtype="32" fill="hold" grpId="0" nodeType="afterEffect">
                                  <p:stCondLst>
                                    <p:cond delay="0"/>
                                  </p:stCondLst>
                                  <p:childTnLst>
                                    <p:set>
                                      <p:cBhvr>
                                        <p:cTn id="34" dur="1" fill="hold">
                                          <p:stCondLst>
                                            <p:cond delay="0"/>
                                          </p:stCondLst>
                                        </p:cTn>
                                        <p:tgtEl>
                                          <p:spTgt spid="102"/>
                                        </p:tgtEl>
                                        <p:attrNameLst>
                                          <p:attrName>style.visibility</p:attrName>
                                        </p:attrNameLst>
                                      </p:cBhvr>
                                      <p:to>
                                        <p:strVal val="visible"/>
                                      </p:to>
                                    </p:set>
                                    <p:animEffect transition="in" filter="box(out)">
                                      <p:cBhvr>
                                        <p:cTn id="35" dur="500"/>
                                        <p:tgtEl>
                                          <p:spTgt spid="10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5"/>
                                        </p:tgtEl>
                                        <p:attrNameLst>
                                          <p:attrName>style.visibility</p:attrName>
                                        </p:attrNameLst>
                                      </p:cBhvr>
                                      <p:to>
                                        <p:strVal val="visible"/>
                                      </p:to>
                                    </p:set>
                                  </p:childTnLst>
                                </p:cTn>
                              </p:par>
                            </p:childTnLst>
                          </p:cTn>
                        </p:par>
                        <p:par>
                          <p:cTn id="40" fill="hold">
                            <p:stCondLst>
                              <p:cond delay="500"/>
                            </p:stCondLst>
                            <p:childTnLst>
                              <p:par>
                                <p:cTn id="41" presetID="22" presetClass="entr" presetSubtype="1" fill="hold" grpId="0" nodeType="afterEffect">
                                  <p:stCondLst>
                                    <p:cond delay="1000"/>
                                  </p:stCondLst>
                                  <p:childTnLst>
                                    <p:set>
                                      <p:cBhvr>
                                        <p:cTn id="42" dur="1" fill="hold">
                                          <p:stCondLst>
                                            <p:cond delay="0"/>
                                          </p:stCondLst>
                                        </p:cTn>
                                        <p:tgtEl>
                                          <p:spTgt spid="106"/>
                                        </p:tgtEl>
                                        <p:attrNameLst>
                                          <p:attrName>style.visibility</p:attrName>
                                        </p:attrNameLst>
                                      </p:cBhvr>
                                      <p:to>
                                        <p:strVal val="visible"/>
                                      </p:to>
                                    </p:set>
                                    <p:animEffect transition="in" filter="wipe(up)">
                                      <p:cBhvr>
                                        <p:cTn id="43" dur="500"/>
                                        <p:tgtEl>
                                          <p:spTgt spid="10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107"/>
                                        </p:tgtEl>
                                        <p:attrNameLst>
                                          <p:attrName>style.visibility</p:attrName>
                                        </p:attrNameLst>
                                      </p:cBhvr>
                                      <p:to>
                                        <p:strVal val="visible"/>
                                      </p:to>
                                    </p:se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wipe(down)">
                                      <p:cBhvr>
                                        <p:cTn id="51" dur="500"/>
                                        <p:tgtEl>
                                          <p:spTgt spid="1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wipe(up)">
                                      <p:cBhvr>
                                        <p:cTn id="56" dur="500"/>
                                        <p:tgtEl>
                                          <p:spTgt spid="111"/>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11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499"/>
                                          </p:stCondLst>
                                        </p:cTn>
                                        <p:tgtEl>
                                          <p:spTgt spid="11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16"/>
                                        </p:tgtEl>
                                        <p:attrNameLst>
                                          <p:attrName>style.visibility</p:attrName>
                                        </p:attrNameLst>
                                      </p:cBhvr>
                                      <p:to>
                                        <p:strVal val="visible"/>
                                      </p:to>
                                    </p:set>
                                    <p:animEffect transition="in" filter="wipe(down)">
                                      <p:cBhvr>
                                        <p:cTn id="68" dur="500"/>
                                        <p:tgtEl>
                                          <p:spTgt spid="116"/>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11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18"/>
                                        </p:tgtEl>
                                        <p:attrNameLst>
                                          <p:attrName>style.visibility</p:attrName>
                                        </p:attrNameLst>
                                      </p:cBhvr>
                                      <p:to>
                                        <p:strVal val="visible"/>
                                      </p:to>
                                    </p:set>
                                  </p:childTnLst>
                                </p:cTn>
                              </p:par>
                            </p:childTnLst>
                          </p:cTn>
                        </p:par>
                        <p:par>
                          <p:cTn id="76" fill="hold">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119"/>
                                        </p:tgtEl>
                                        <p:attrNameLst>
                                          <p:attrName>style.visibility</p:attrName>
                                        </p:attrNameLst>
                                      </p:cBhvr>
                                      <p:to>
                                        <p:strVal val="visible"/>
                                      </p:to>
                                    </p:set>
                                    <p:animEffect transition="in" filter="wipe(up)">
                                      <p:cBhvr>
                                        <p:cTn id="79" dur="500"/>
                                        <p:tgtEl>
                                          <p:spTgt spid="11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499"/>
                                          </p:stCondLst>
                                        </p:cTn>
                                        <p:tgtEl>
                                          <p:spTgt spid="120"/>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grpId="0" nodeType="after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wipe(down)">
                                      <p:cBhvr>
                                        <p:cTn id="87" dur="500"/>
                                        <p:tgtEl>
                                          <p:spTgt spid="1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24">
                                            <p:txEl>
                                              <p:pRg st="0" end="0"/>
                                            </p:txEl>
                                          </p:spTgt>
                                        </p:tgtEl>
                                        <p:attrNameLst>
                                          <p:attrName>style.visibility</p:attrName>
                                        </p:attrNameLst>
                                      </p:cBhvr>
                                      <p:to>
                                        <p:strVal val="visible"/>
                                      </p:to>
                                    </p:set>
                                    <p:animEffect transition="in" filter="wipe(up)">
                                      <p:cBhvr>
                                        <p:cTn id="92" dur="500"/>
                                        <p:tgtEl>
                                          <p:spTgt spid="124">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24">
                                            <p:txEl>
                                              <p:pRg st="1" end="1"/>
                                            </p:txEl>
                                          </p:spTgt>
                                        </p:tgtEl>
                                        <p:attrNameLst>
                                          <p:attrName>style.visibility</p:attrName>
                                        </p:attrNameLst>
                                      </p:cBhvr>
                                      <p:to>
                                        <p:strVal val="visible"/>
                                      </p:to>
                                    </p:set>
                                    <p:animEffect transition="in" filter="wipe(up)">
                                      <p:cBhvr>
                                        <p:cTn id="97" dur="500"/>
                                        <p:tgtEl>
                                          <p:spTgt spid="124">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24">
                                            <p:txEl>
                                              <p:pRg st="2" end="2"/>
                                            </p:txEl>
                                          </p:spTgt>
                                        </p:tgtEl>
                                        <p:attrNameLst>
                                          <p:attrName>style.visibility</p:attrName>
                                        </p:attrNameLst>
                                      </p:cBhvr>
                                      <p:to>
                                        <p:strVal val="visible"/>
                                      </p:to>
                                    </p:set>
                                    <p:animEffect transition="in" filter="wipe(up)">
                                      <p:cBhvr>
                                        <p:cTn id="102" dur="500"/>
                                        <p:tgtEl>
                                          <p:spTgt spid="124">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24">
                                            <p:txEl>
                                              <p:pRg st="3" end="3"/>
                                            </p:txEl>
                                          </p:spTgt>
                                        </p:tgtEl>
                                        <p:attrNameLst>
                                          <p:attrName>style.visibility</p:attrName>
                                        </p:attrNameLst>
                                      </p:cBhvr>
                                      <p:to>
                                        <p:strVal val="visible"/>
                                      </p:to>
                                    </p:set>
                                    <p:animEffect transition="in" filter="wipe(up)">
                                      <p:cBhvr>
                                        <p:cTn id="107" dur="500"/>
                                        <p:tgtEl>
                                          <p:spTgt spid="124">
                                            <p:txEl>
                                              <p:pRg st="3" end="3"/>
                                            </p:txEl>
                                          </p:spTgt>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wipe(left)">
                                      <p:cBhvr>
                                        <p:cTn id="111"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autoUpdateAnimBg="0"/>
      <p:bldP spid="98" grpId="0" animBg="1"/>
      <p:bldP spid="99" grpId="0" animBg="1" autoUpdateAnimBg="0"/>
      <p:bldP spid="100" grpId="0" animBg="1"/>
      <p:bldP spid="101" grpId="0" animBg="1" autoUpdateAnimBg="0"/>
      <p:bldP spid="102" grpId="0" animBg="1" autoUpdateAnimBg="0"/>
      <p:bldP spid="103" grpId="0" autoUpdateAnimBg="0"/>
      <p:bldP spid="104" grpId="0" autoUpdateAnimBg="0"/>
      <p:bldP spid="105" grpId="0" autoUpdateAnimBg="0"/>
      <p:bldP spid="106" grpId="0" animBg="1"/>
      <p:bldP spid="110" grpId="0" animBg="1"/>
      <p:bldP spid="111" grpId="0" animBg="1"/>
      <p:bldP spid="115" grpId="0" autoUpdateAnimBg="0"/>
      <p:bldP spid="116" grpId="0" animBg="1"/>
      <p:bldP spid="117" grpId="0" autoUpdateAnimBg="0"/>
      <p:bldP spid="118" grpId="0" autoUpdateAnimBg="0"/>
      <p:bldP spid="119" grpId="0" animBg="1"/>
      <p:bldP spid="123" grpId="0" animBg="1"/>
      <p:bldP spid="124" grpId="0" build="p" autoUpdateAnimBg="0"/>
      <p:bldP spid="12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u="sng" dirty="0">
                <a:effectLst>
                  <a:outerShdw blurRad="38100" dist="38100" dir="2700000" algn="tl">
                    <a:srgbClr val="000000"/>
                  </a:outerShdw>
                </a:effectLst>
                <a:uFill>
                  <a:solidFill>
                    <a:srgbClr val="FF0000"/>
                  </a:solidFill>
                </a:uFill>
              </a:rPr>
              <a:t>数据流图的术语</a:t>
            </a:r>
            <a:endParaRPr lang="en-US" altLang="zh-CN" u="sng" dirty="0">
              <a:effectLst>
                <a:outerShdw blurRad="38100" dist="38100" dir="2700000" algn="tl">
                  <a:srgbClr val="000000"/>
                </a:outerShdw>
              </a:effectLst>
              <a:uFill>
                <a:solidFill>
                  <a:srgbClr val="FF0000"/>
                </a:solidFill>
              </a:uFill>
            </a:endParaRPr>
          </a:p>
        </p:txBody>
      </p:sp>
      <p:sp>
        <p:nvSpPr>
          <p:cNvPr id="144387" name="Rectangle 3"/>
          <p:cNvSpPr>
            <a:spLocks noGrp="1" noChangeArrowheads="1"/>
          </p:cNvSpPr>
          <p:nvPr>
            <p:ph type="body" idx="1"/>
          </p:nvPr>
        </p:nvSpPr>
        <p:spPr>
          <a:xfrm>
            <a:off x="395288" y="2143117"/>
            <a:ext cx="8497887" cy="3500462"/>
          </a:xfrm>
        </p:spPr>
        <p:txBody>
          <a:bodyPr/>
          <a:lstStyle/>
          <a:p>
            <a:pPr>
              <a:lnSpc>
                <a:spcPct val="110000"/>
              </a:lnSpc>
            </a:pPr>
            <a:r>
              <a:rPr lang="zh-CN" altLang="en-US" dirty="0">
                <a:solidFill>
                  <a:srgbClr val="0070C0"/>
                </a:solidFill>
              </a:rPr>
              <a:t>数据流：</a:t>
            </a:r>
            <a:r>
              <a:rPr lang="zh-CN" altLang="en-US" dirty="0"/>
              <a:t>是数据在系统内传播的路径，由一组固定的数据项组成。</a:t>
            </a:r>
          </a:p>
          <a:p>
            <a:pPr>
              <a:lnSpc>
                <a:spcPct val="110000"/>
              </a:lnSpc>
            </a:pPr>
            <a:r>
              <a:rPr lang="zh-CN" altLang="en-US" dirty="0">
                <a:solidFill>
                  <a:srgbClr val="0070C0"/>
                </a:solidFill>
              </a:rPr>
              <a:t>加工：</a:t>
            </a:r>
            <a:r>
              <a:rPr lang="zh-CN" altLang="en-US" dirty="0"/>
              <a:t>对数据的处理，对数据流进行某些操作或变换。</a:t>
            </a:r>
          </a:p>
          <a:p>
            <a:pPr>
              <a:lnSpc>
                <a:spcPct val="110000"/>
              </a:lnSpc>
            </a:pPr>
            <a:r>
              <a:rPr lang="zh-CN" altLang="en-US" dirty="0">
                <a:solidFill>
                  <a:srgbClr val="0070C0"/>
                </a:solidFill>
              </a:rPr>
              <a:t>数据存储：</a:t>
            </a:r>
            <a:r>
              <a:rPr lang="zh-CN" altLang="en-US" dirty="0"/>
              <a:t>存储的数据，可以是数据库文件或其他任何形式的数据组织。</a:t>
            </a:r>
          </a:p>
          <a:p>
            <a:pPr>
              <a:lnSpc>
                <a:spcPct val="110000"/>
              </a:lnSpc>
            </a:pPr>
            <a:r>
              <a:rPr lang="zh-CN" altLang="en-US" dirty="0">
                <a:solidFill>
                  <a:srgbClr val="0070C0"/>
                </a:solidFill>
              </a:rPr>
              <a:t>数据源点或终点：</a:t>
            </a:r>
            <a:r>
              <a:rPr lang="zh-CN" altLang="en-US" dirty="0"/>
              <a:t>是系统外部环境中的</a:t>
            </a:r>
            <a:r>
              <a:rPr lang="zh-CN" altLang="en-US" dirty="0">
                <a:solidFill>
                  <a:srgbClr val="0070C0"/>
                </a:solidFill>
              </a:rPr>
              <a:t>实体</a:t>
            </a:r>
            <a:r>
              <a:rPr lang="zh-CN" altLang="en-US" dirty="0"/>
              <a:t>，可以是人员，组织或其它软件系统，统称为外部实体。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4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969963" y="260350"/>
            <a:ext cx="5907087" cy="457200"/>
          </a:xfrm>
          <a:noFill/>
          <a:ln/>
          <a:effectLst>
            <a:outerShdw dist="35921" dir="2700000" algn="ctr" rotWithShape="0">
              <a:srgbClr val="000099"/>
            </a:outerShdw>
          </a:effectLst>
        </p:spPr>
        <p:txBody>
          <a:bodyPr>
            <a:normAutofit fontScale="90000"/>
          </a:bodyPr>
          <a:lstStyle/>
          <a:p>
            <a:r>
              <a:rPr lang="zh-CN" altLang="en-US" u="sng" dirty="0">
                <a:effectLst>
                  <a:outerShdw blurRad="38100" dist="38100" dir="2700000" algn="tl">
                    <a:srgbClr val="000000"/>
                  </a:outerShdw>
                </a:effectLst>
                <a:uFill>
                  <a:solidFill>
                    <a:srgbClr val="FF0000"/>
                  </a:solidFill>
                </a:uFill>
              </a:rPr>
              <a:t>数据流图的符号</a:t>
            </a:r>
          </a:p>
        </p:txBody>
      </p:sp>
      <p:grpSp>
        <p:nvGrpSpPr>
          <p:cNvPr id="2" name="Group 4"/>
          <p:cNvGrpSpPr>
            <a:grpSpLocks/>
          </p:cNvGrpSpPr>
          <p:nvPr/>
        </p:nvGrpSpPr>
        <p:grpSpPr bwMode="auto">
          <a:xfrm>
            <a:off x="250825" y="2420938"/>
            <a:ext cx="3886200" cy="3248025"/>
            <a:chOff x="144" y="1680"/>
            <a:chExt cx="2448" cy="2046"/>
          </a:xfrm>
        </p:grpSpPr>
        <p:sp>
          <p:nvSpPr>
            <p:cNvPr id="69637" name="Text Box 5"/>
            <p:cNvSpPr txBox="1">
              <a:spLocks noChangeArrowheads="1"/>
            </p:cNvSpPr>
            <p:nvPr/>
          </p:nvSpPr>
          <p:spPr bwMode="auto">
            <a:xfrm>
              <a:off x="277" y="2804"/>
              <a:ext cx="888" cy="250"/>
            </a:xfrm>
            <a:prstGeom prst="rect">
              <a:avLst/>
            </a:prstGeom>
            <a:noFill/>
            <a:ln w="9525">
              <a:noFill/>
              <a:miter lim="800000"/>
              <a:headEnd/>
              <a:tailEnd/>
            </a:ln>
            <a:effectLst/>
          </p:spPr>
          <p:txBody>
            <a:bodyPr>
              <a:spAutoFit/>
            </a:bodyPr>
            <a:lstStyle/>
            <a:p>
              <a:pPr algn="just" eaLnBrk="0" hangingPunct="0">
                <a:spcBef>
                  <a:spcPct val="50000"/>
                </a:spcBef>
                <a:buFontTx/>
                <a:buNone/>
              </a:pPr>
              <a:r>
                <a:rPr lang="zh-CN" altLang="en-US" sz="2000" dirty="0">
                  <a:solidFill>
                    <a:srgbClr val="0070C0"/>
                  </a:solidFill>
                  <a:latin typeface="楷体_GB2312" pitchFamily="49" charset="-122"/>
                  <a:ea typeface="楷体_GB2312" pitchFamily="49" charset="-122"/>
                </a:rPr>
                <a:t>数据存储</a:t>
              </a:r>
            </a:p>
          </p:txBody>
        </p:sp>
        <p:sp>
          <p:nvSpPr>
            <p:cNvPr id="69638" name="Text Box 6"/>
            <p:cNvSpPr txBox="1">
              <a:spLocks noChangeArrowheads="1"/>
            </p:cNvSpPr>
            <p:nvPr/>
          </p:nvSpPr>
          <p:spPr bwMode="auto">
            <a:xfrm>
              <a:off x="144" y="3284"/>
              <a:ext cx="1044" cy="442"/>
            </a:xfrm>
            <a:prstGeom prst="rect">
              <a:avLst/>
            </a:prstGeom>
            <a:noFill/>
            <a:ln w="9525">
              <a:noFill/>
              <a:miter lim="800000"/>
              <a:headEnd/>
              <a:tailEnd/>
            </a:ln>
            <a:effectLst/>
          </p:spPr>
          <p:txBody>
            <a:bodyPr>
              <a:spAutoFit/>
            </a:bodyPr>
            <a:lstStyle/>
            <a:p>
              <a:pPr algn="ctr" eaLnBrk="0" hangingPunct="0">
                <a:spcBef>
                  <a:spcPct val="0"/>
                </a:spcBef>
                <a:buFontTx/>
                <a:buNone/>
              </a:pPr>
              <a:r>
                <a:rPr lang="zh-CN" altLang="en-US" sz="2000" dirty="0">
                  <a:solidFill>
                    <a:srgbClr val="0070C0"/>
                  </a:solidFill>
                  <a:latin typeface="楷体_GB2312" pitchFamily="49" charset="-122"/>
                  <a:ea typeface="楷体_GB2312" pitchFamily="49" charset="-122"/>
                </a:rPr>
                <a:t>数据源点</a:t>
              </a:r>
            </a:p>
            <a:p>
              <a:pPr algn="ctr" eaLnBrk="0" hangingPunct="0">
                <a:spcBef>
                  <a:spcPct val="0"/>
                </a:spcBef>
                <a:buFontTx/>
                <a:buNone/>
              </a:pPr>
              <a:r>
                <a:rPr lang="zh-CN" altLang="en-US" sz="2000" dirty="0">
                  <a:solidFill>
                    <a:srgbClr val="0070C0"/>
                  </a:solidFill>
                  <a:latin typeface="楷体_GB2312" pitchFamily="49" charset="-122"/>
                  <a:ea typeface="楷体_GB2312" pitchFamily="49" charset="-122"/>
                </a:rPr>
                <a:t>或终点</a:t>
              </a:r>
            </a:p>
          </p:txBody>
        </p:sp>
        <p:sp>
          <p:nvSpPr>
            <p:cNvPr id="69639" name="Text Box 7"/>
            <p:cNvSpPr txBox="1">
              <a:spLocks noChangeArrowheads="1"/>
            </p:cNvSpPr>
            <p:nvPr/>
          </p:nvSpPr>
          <p:spPr bwMode="auto">
            <a:xfrm>
              <a:off x="288" y="2241"/>
              <a:ext cx="912" cy="250"/>
            </a:xfrm>
            <a:prstGeom prst="rect">
              <a:avLst/>
            </a:prstGeom>
            <a:noFill/>
            <a:ln w="9525">
              <a:noFill/>
              <a:miter lim="800000"/>
              <a:headEnd/>
              <a:tailEnd/>
            </a:ln>
            <a:effectLst/>
          </p:spPr>
          <p:txBody>
            <a:bodyPr>
              <a:spAutoFit/>
            </a:bodyPr>
            <a:lstStyle/>
            <a:p>
              <a:pPr algn="just" eaLnBrk="0" hangingPunct="0">
                <a:spcBef>
                  <a:spcPct val="50000"/>
                </a:spcBef>
                <a:buFontTx/>
                <a:buNone/>
              </a:pPr>
              <a:r>
                <a:rPr lang="zh-CN" altLang="en-US" sz="2000" dirty="0">
                  <a:solidFill>
                    <a:srgbClr val="0070C0"/>
                  </a:solidFill>
                  <a:latin typeface="楷体_GB2312" pitchFamily="49" charset="-122"/>
                  <a:ea typeface="楷体_GB2312" pitchFamily="49" charset="-122"/>
                </a:rPr>
                <a:t>加  工</a:t>
              </a:r>
            </a:p>
          </p:txBody>
        </p:sp>
        <p:sp>
          <p:nvSpPr>
            <p:cNvPr id="69640" name="Oval 8"/>
            <p:cNvSpPr>
              <a:spLocks noChangeArrowheads="1"/>
            </p:cNvSpPr>
            <p:nvPr/>
          </p:nvSpPr>
          <p:spPr bwMode="auto">
            <a:xfrm>
              <a:off x="1128" y="2145"/>
              <a:ext cx="508" cy="444"/>
            </a:xfrm>
            <a:prstGeom prst="ellipse">
              <a:avLst/>
            </a:prstGeom>
            <a:noFill/>
            <a:ln w="38100">
              <a:solidFill>
                <a:schemeClr val="tx1"/>
              </a:solidFill>
              <a:round/>
              <a:headEnd/>
              <a:tailEnd/>
            </a:ln>
            <a:effectLst/>
          </p:spPr>
          <p:txBody>
            <a:bodyPr wrap="none" anchor="ctr"/>
            <a:lstStyle/>
            <a:p>
              <a:endParaRPr lang="zh-CN" altLang="en-US"/>
            </a:p>
          </p:txBody>
        </p:sp>
        <p:sp>
          <p:nvSpPr>
            <p:cNvPr id="69641" name="Text Box 9"/>
            <p:cNvSpPr txBox="1">
              <a:spLocks noChangeArrowheads="1"/>
            </p:cNvSpPr>
            <p:nvPr/>
          </p:nvSpPr>
          <p:spPr bwMode="auto">
            <a:xfrm>
              <a:off x="1128" y="2250"/>
              <a:ext cx="503" cy="258"/>
            </a:xfrm>
            <a:prstGeom prst="rect">
              <a:avLst/>
            </a:prstGeom>
            <a:noFill/>
            <a:ln w="9525">
              <a:noFill/>
              <a:miter lim="800000"/>
              <a:headEnd/>
              <a:tailEnd/>
            </a:ln>
            <a:effectLst/>
          </p:spPr>
          <p:txBody>
            <a:bodyPr wrap="none">
              <a:spAutoFit/>
            </a:bodyPr>
            <a:lstStyle/>
            <a:p>
              <a:pPr>
                <a:lnSpc>
                  <a:spcPct val="130000"/>
                </a:lnSpc>
                <a:buFontTx/>
                <a:buNone/>
              </a:pPr>
              <a:r>
                <a:rPr lang="zh-CN" altLang="en-US" sz="1600"/>
                <a:t>加工名</a:t>
              </a:r>
            </a:p>
          </p:txBody>
        </p:sp>
        <p:sp>
          <p:nvSpPr>
            <p:cNvPr id="69642" name="Text Box 10"/>
            <p:cNvSpPr txBox="1">
              <a:spLocks noChangeArrowheads="1"/>
            </p:cNvSpPr>
            <p:nvPr/>
          </p:nvSpPr>
          <p:spPr bwMode="auto">
            <a:xfrm>
              <a:off x="264" y="1701"/>
              <a:ext cx="1008" cy="250"/>
            </a:xfrm>
            <a:prstGeom prst="rect">
              <a:avLst/>
            </a:prstGeom>
            <a:noFill/>
            <a:ln w="9525">
              <a:noFill/>
              <a:miter lim="800000"/>
              <a:headEnd/>
              <a:tailEnd/>
            </a:ln>
            <a:effectLst/>
          </p:spPr>
          <p:txBody>
            <a:bodyPr>
              <a:spAutoFit/>
            </a:bodyPr>
            <a:lstStyle/>
            <a:p>
              <a:pPr algn="just" eaLnBrk="0" hangingPunct="0">
                <a:spcBef>
                  <a:spcPct val="50000"/>
                </a:spcBef>
                <a:buFontTx/>
                <a:buNone/>
              </a:pPr>
              <a:r>
                <a:rPr lang="zh-CN" altLang="en-US" sz="2000" dirty="0">
                  <a:solidFill>
                    <a:srgbClr val="0070C0"/>
                  </a:solidFill>
                  <a:latin typeface="楷体_GB2312" pitchFamily="49" charset="-122"/>
                  <a:ea typeface="楷体_GB2312" pitchFamily="49" charset="-122"/>
                </a:rPr>
                <a:t>数据流</a:t>
              </a:r>
            </a:p>
          </p:txBody>
        </p:sp>
        <p:sp>
          <p:nvSpPr>
            <p:cNvPr id="69643" name="Line 11"/>
            <p:cNvSpPr>
              <a:spLocks noChangeShapeType="1"/>
            </p:cNvSpPr>
            <p:nvPr/>
          </p:nvSpPr>
          <p:spPr bwMode="auto">
            <a:xfrm>
              <a:off x="1080" y="1977"/>
              <a:ext cx="624"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69644" name="Text Box 12"/>
            <p:cNvSpPr txBox="1">
              <a:spLocks noChangeArrowheads="1"/>
            </p:cNvSpPr>
            <p:nvPr/>
          </p:nvSpPr>
          <p:spPr bwMode="auto">
            <a:xfrm>
              <a:off x="1058" y="1680"/>
              <a:ext cx="632" cy="258"/>
            </a:xfrm>
            <a:prstGeom prst="rect">
              <a:avLst/>
            </a:prstGeom>
            <a:noFill/>
            <a:ln w="9525">
              <a:noFill/>
              <a:miter lim="800000"/>
              <a:headEnd/>
              <a:tailEnd/>
            </a:ln>
            <a:effectLst/>
          </p:spPr>
          <p:txBody>
            <a:bodyPr wrap="none">
              <a:spAutoFit/>
            </a:bodyPr>
            <a:lstStyle/>
            <a:p>
              <a:pPr>
                <a:lnSpc>
                  <a:spcPct val="130000"/>
                </a:lnSpc>
                <a:buFontTx/>
                <a:buNone/>
              </a:pPr>
              <a:r>
                <a:rPr lang="zh-CN" altLang="en-US" sz="1600"/>
                <a:t>数据流名</a:t>
              </a:r>
            </a:p>
          </p:txBody>
        </p:sp>
        <p:sp>
          <p:nvSpPr>
            <p:cNvPr id="69645" name="Line 13"/>
            <p:cNvSpPr>
              <a:spLocks noChangeShapeType="1"/>
            </p:cNvSpPr>
            <p:nvPr/>
          </p:nvSpPr>
          <p:spPr bwMode="auto">
            <a:xfrm>
              <a:off x="1090" y="2954"/>
              <a:ext cx="672" cy="0"/>
            </a:xfrm>
            <a:prstGeom prst="line">
              <a:avLst/>
            </a:prstGeom>
            <a:noFill/>
            <a:ln w="38100">
              <a:solidFill>
                <a:schemeClr val="tx1"/>
              </a:solidFill>
              <a:round/>
              <a:headEnd/>
              <a:tailEnd/>
            </a:ln>
            <a:effectLst/>
          </p:spPr>
          <p:txBody>
            <a:bodyPr wrap="none" anchor="ctr"/>
            <a:lstStyle/>
            <a:p>
              <a:endParaRPr lang="zh-CN" altLang="en-US"/>
            </a:p>
          </p:txBody>
        </p:sp>
        <p:sp>
          <p:nvSpPr>
            <p:cNvPr id="69646" name="Line 14"/>
            <p:cNvSpPr>
              <a:spLocks noChangeShapeType="1"/>
            </p:cNvSpPr>
            <p:nvPr/>
          </p:nvSpPr>
          <p:spPr bwMode="auto">
            <a:xfrm>
              <a:off x="1192" y="2766"/>
              <a:ext cx="192" cy="188"/>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69647" name="Line 15"/>
            <p:cNvSpPr>
              <a:spLocks noChangeShapeType="1"/>
            </p:cNvSpPr>
            <p:nvPr/>
          </p:nvSpPr>
          <p:spPr bwMode="auto">
            <a:xfrm flipV="1">
              <a:off x="1426" y="2754"/>
              <a:ext cx="228" cy="20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69648" name="Text Box 16"/>
            <p:cNvSpPr txBox="1">
              <a:spLocks noChangeArrowheads="1"/>
            </p:cNvSpPr>
            <p:nvPr/>
          </p:nvSpPr>
          <p:spPr bwMode="auto">
            <a:xfrm>
              <a:off x="1198" y="2945"/>
              <a:ext cx="504" cy="258"/>
            </a:xfrm>
            <a:prstGeom prst="rect">
              <a:avLst/>
            </a:prstGeom>
            <a:noFill/>
            <a:ln w="9525">
              <a:noFill/>
              <a:miter lim="800000"/>
              <a:headEnd/>
              <a:tailEnd/>
            </a:ln>
            <a:effectLst/>
          </p:spPr>
          <p:txBody>
            <a:bodyPr>
              <a:spAutoFit/>
            </a:bodyPr>
            <a:lstStyle/>
            <a:p>
              <a:pPr>
                <a:lnSpc>
                  <a:spcPct val="130000"/>
                </a:lnSpc>
                <a:buFontTx/>
                <a:buNone/>
              </a:pPr>
              <a:r>
                <a:rPr lang="zh-CN" altLang="en-US" sz="1600"/>
                <a:t>文件名</a:t>
              </a:r>
            </a:p>
          </p:txBody>
        </p:sp>
        <p:sp>
          <p:nvSpPr>
            <p:cNvPr id="69649" name="Rectangle 17"/>
            <p:cNvSpPr>
              <a:spLocks noChangeArrowheads="1"/>
            </p:cNvSpPr>
            <p:nvPr/>
          </p:nvSpPr>
          <p:spPr bwMode="auto">
            <a:xfrm>
              <a:off x="1164" y="3321"/>
              <a:ext cx="528" cy="348"/>
            </a:xfrm>
            <a:prstGeom prst="rect">
              <a:avLst/>
            </a:prstGeom>
            <a:noFill/>
            <a:ln w="38100">
              <a:solidFill>
                <a:schemeClr val="tx1"/>
              </a:solidFill>
              <a:miter lim="800000"/>
              <a:headEnd/>
              <a:tailEnd/>
            </a:ln>
            <a:effectLst/>
          </p:spPr>
          <p:txBody>
            <a:bodyPr wrap="none" anchor="ctr"/>
            <a:lstStyle/>
            <a:p>
              <a:pPr algn="ctr" eaLnBrk="0" hangingPunct="0">
                <a:lnSpc>
                  <a:spcPct val="130000"/>
                </a:lnSpc>
                <a:buFontTx/>
                <a:buNone/>
              </a:pPr>
              <a:endParaRPr lang="zh-CN" altLang="en-US" sz="2400" b="0">
                <a:solidFill>
                  <a:schemeClr val="bg1"/>
                </a:solidFill>
                <a:latin typeface="Monotype Sorts" pitchFamily="2" charset="2"/>
              </a:endParaRPr>
            </a:p>
          </p:txBody>
        </p:sp>
        <p:sp>
          <p:nvSpPr>
            <p:cNvPr id="69650" name="Text Box 18"/>
            <p:cNvSpPr txBox="1">
              <a:spLocks noChangeArrowheads="1"/>
            </p:cNvSpPr>
            <p:nvPr/>
          </p:nvSpPr>
          <p:spPr bwMode="auto">
            <a:xfrm>
              <a:off x="1152" y="3333"/>
              <a:ext cx="503" cy="258"/>
            </a:xfrm>
            <a:prstGeom prst="rect">
              <a:avLst/>
            </a:prstGeom>
            <a:noFill/>
            <a:ln w="9525">
              <a:noFill/>
              <a:miter lim="800000"/>
              <a:headEnd/>
              <a:tailEnd/>
            </a:ln>
            <a:effectLst/>
          </p:spPr>
          <p:txBody>
            <a:bodyPr wrap="none">
              <a:spAutoFit/>
            </a:bodyPr>
            <a:lstStyle/>
            <a:p>
              <a:pPr>
                <a:lnSpc>
                  <a:spcPct val="130000"/>
                </a:lnSpc>
                <a:buFontTx/>
                <a:buNone/>
              </a:pPr>
              <a:r>
                <a:rPr lang="zh-CN" altLang="en-US" sz="1600"/>
                <a:t>实体名</a:t>
              </a:r>
            </a:p>
          </p:txBody>
        </p:sp>
        <p:sp>
          <p:nvSpPr>
            <p:cNvPr id="69651" name="Text Box 19"/>
            <p:cNvSpPr txBox="1">
              <a:spLocks noChangeArrowheads="1"/>
            </p:cNvSpPr>
            <p:nvPr/>
          </p:nvSpPr>
          <p:spPr bwMode="auto">
            <a:xfrm>
              <a:off x="1632" y="1704"/>
              <a:ext cx="672" cy="283"/>
            </a:xfrm>
            <a:prstGeom prst="rect">
              <a:avLst/>
            </a:prstGeom>
            <a:noFill/>
            <a:ln w="9525">
              <a:noFill/>
              <a:miter lim="800000"/>
              <a:headEnd/>
              <a:tailEnd/>
            </a:ln>
            <a:effectLst/>
          </p:spPr>
          <p:txBody>
            <a:bodyPr>
              <a:spAutoFit/>
            </a:bodyPr>
            <a:lstStyle/>
            <a:p>
              <a:pPr marL="190500" eaLnBrk="0" hangingPunct="0">
                <a:lnSpc>
                  <a:spcPct val="130000"/>
                </a:lnSpc>
                <a:spcBef>
                  <a:spcPct val="50000"/>
                </a:spcBef>
                <a:buFontTx/>
                <a:buNone/>
              </a:pPr>
              <a:r>
                <a:rPr lang="zh-CN" altLang="en-US" sz="1800">
                  <a:ea typeface="楷体_GB2312" pitchFamily="49" charset="-122"/>
                </a:rPr>
                <a:t>箭 头</a:t>
              </a:r>
            </a:p>
          </p:txBody>
        </p:sp>
        <p:sp>
          <p:nvSpPr>
            <p:cNvPr id="69652" name="Text Box 20"/>
            <p:cNvSpPr txBox="1">
              <a:spLocks noChangeArrowheads="1"/>
            </p:cNvSpPr>
            <p:nvPr/>
          </p:nvSpPr>
          <p:spPr bwMode="auto">
            <a:xfrm>
              <a:off x="1620" y="2208"/>
              <a:ext cx="960" cy="283"/>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zh-CN" altLang="en-US" sz="1800">
                  <a:ea typeface="楷体_GB2312" pitchFamily="49" charset="-122"/>
                </a:rPr>
                <a:t>圆或椭圆</a:t>
              </a:r>
            </a:p>
          </p:txBody>
        </p:sp>
        <p:sp>
          <p:nvSpPr>
            <p:cNvPr id="69653" name="Text Box 21"/>
            <p:cNvSpPr txBox="1">
              <a:spLocks noChangeArrowheads="1"/>
            </p:cNvSpPr>
            <p:nvPr/>
          </p:nvSpPr>
          <p:spPr bwMode="auto">
            <a:xfrm>
              <a:off x="1824" y="2736"/>
              <a:ext cx="768" cy="283"/>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zh-CN" altLang="en-US" sz="1800">
                  <a:ea typeface="楷体_GB2312" pitchFamily="49" charset="-122"/>
                </a:rPr>
                <a:t>单或双杠</a:t>
              </a:r>
            </a:p>
          </p:txBody>
        </p:sp>
        <p:sp>
          <p:nvSpPr>
            <p:cNvPr id="69654" name="Text Box 22"/>
            <p:cNvSpPr txBox="1">
              <a:spLocks noChangeArrowheads="1"/>
            </p:cNvSpPr>
            <p:nvPr/>
          </p:nvSpPr>
          <p:spPr bwMode="auto">
            <a:xfrm>
              <a:off x="1824" y="3312"/>
              <a:ext cx="624" cy="283"/>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zh-CN" altLang="en-US" sz="1800">
                  <a:ea typeface="楷体_GB2312" pitchFamily="49" charset="-122"/>
                </a:rPr>
                <a:t>矩形框</a:t>
              </a:r>
            </a:p>
          </p:txBody>
        </p:sp>
      </p:grpSp>
      <p:sp>
        <p:nvSpPr>
          <p:cNvPr id="69655" name="Text Box 23"/>
          <p:cNvSpPr txBox="1">
            <a:spLocks noChangeArrowheads="1"/>
          </p:cNvSpPr>
          <p:nvPr/>
        </p:nvSpPr>
        <p:spPr bwMode="auto">
          <a:xfrm>
            <a:off x="5148263" y="1268413"/>
            <a:ext cx="3676650" cy="647700"/>
          </a:xfrm>
          <a:prstGeom prst="rect">
            <a:avLst/>
          </a:prstGeom>
          <a:noFill/>
          <a:ln w="9525">
            <a:noFill/>
            <a:miter lim="800000"/>
            <a:headEnd/>
            <a:tailEnd/>
          </a:ln>
          <a:effectLst/>
        </p:spPr>
        <p:txBody>
          <a:bodyPr>
            <a:spAutoFit/>
          </a:bodyPr>
          <a:lstStyle/>
          <a:p>
            <a:pPr algn="just">
              <a:lnSpc>
                <a:spcPct val="130000"/>
              </a:lnSpc>
              <a:spcBef>
                <a:spcPct val="50000"/>
              </a:spcBef>
              <a:buFontTx/>
              <a:buNone/>
            </a:pPr>
            <a:r>
              <a:rPr lang="zh-CN" altLang="en-US" sz="2800">
                <a:latin typeface="宋体" pitchFamily="2" charset="-122"/>
              </a:rPr>
              <a:t>辅助的图例</a:t>
            </a:r>
            <a:r>
              <a:rPr lang="en-US" altLang="zh-CN" sz="2800">
                <a:latin typeface="宋体" pitchFamily="2" charset="-122"/>
              </a:rPr>
              <a:t>:</a:t>
            </a:r>
          </a:p>
        </p:txBody>
      </p:sp>
      <p:sp>
        <p:nvSpPr>
          <p:cNvPr id="69656" name="Text Box 24"/>
          <p:cNvSpPr txBox="1">
            <a:spLocks noChangeArrowheads="1"/>
          </p:cNvSpPr>
          <p:nvPr/>
        </p:nvSpPr>
        <p:spPr bwMode="auto">
          <a:xfrm>
            <a:off x="250825" y="1341438"/>
            <a:ext cx="4165600" cy="539750"/>
          </a:xfrm>
          <a:prstGeom prst="rect">
            <a:avLst/>
          </a:prstGeom>
          <a:noFill/>
          <a:ln w="9525">
            <a:noFill/>
            <a:miter lim="800000"/>
            <a:headEnd/>
            <a:tailEnd/>
          </a:ln>
          <a:effectLst/>
        </p:spPr>
        <p:txBody>
          <a:bodyPr>
            <a:spAutoFit/>
          </a:bodyPr>
          <a:lstStyle/>
          <a:p>
            <a:pPr algn="just" eaLnBrk="0" hangingPunct="0">
              <a:lnSpc>
                <a:spcPct val="105000"/>
              </a:lnSpc>
              <a:spcBef>
                <a:spcPct val="0"/>
              </a:spcBef>
              <a:buFontTx/>
              <a:buNone/>
            </a:pPr>
            <a:r>
              <a:rPr lang="zh-CN" altLang="en-US" sz="2800">
                <a:latin typeface="宋体" pitchFamily="2" charset="-122"/>
              </a:rPr>
              <a:t>基本图形符号：</a:t>
            </a:r>
          </a:p>
        </p:txBody>
      </p:sp>
      <p:grpSp>
        <p:nvGrpSpPr>
          <p:cNvPr id="3" name="Group 25"/>
          <p:cNvGrpSpPr>
            <a:grpSpLocks/>
          </p:cNvGrpSpPr>
          <p:nvPr/>
        </p:nvGrpSpPr>
        <p:grpSpPr bwMode="auto">
          <a:xfrm>
            <a:off x="4572000" y="2349500"/>
            <a:ext cx="4064000" cy="2373313"/>
            <a:chOff x="2983" y="1752"/>
            <a:chExt cx="2560" cy="1519"/>
          </a:xfrm>
        </p:grpSpPr>
        <p:grpSp>
          <p:nvGrpSpPr>
            <p:cNvPr id="4" name="Group 26"/>
            <p:cNvGrpSpPr>
              <a:grpSpLocks/>
            </p:cNvGrpSpPr>
            <p:nvPr/>
          </p:nvGrpSpPr>
          <p:grpSpPr bwMode="auto">
            <a:xfrm>
              <a:off x="3020" y="1764"/>
              <a:ext cx="631" cy="725"/>
              <a:chOff x="1023" y="600"/>
              <a:chExt cx="691" cy="749"/>
            </a:xfrm>
          </p:grpSpPr>
          <p:sp>
            <p:nvSpPr>
              <p:cNvPr id="69659" name="Oval 27"/>
              <p:cNvSpPr>
                <a:spLocks noChangeArrowheads="1"/>
              </p:cNvSpPr>
              <p:nvPr/>
            </p:nvSpPr>
            <p:spPr bwMode="auto">
              <a:xfrm>
                <a:off x="1244" y="874"/>
                <a:ext cx="268" cy="224"/>
              </a:xfrm>
              <a:prstGeom prst="ellipse">
                <a:avLst/>
              </a:prstGeom>
              <a:noFill/>
              <a:ln w="19050">
                <a:solidFill>
                  <a:schemeClr val="tx1"/>
                </a:solidFill>
                <a:round/>
                <a:headEnd/>
                <a:tailEnd/>
              </a:ln>
              <a:effectLst/>
            </p:spPr>
            <p:txBody>
              <a:bodyPr wrap="none" anchor="ctr"/>
              <a:lstStyle/>
              <a:p>
                <a:pPr algn="ctr" eaLnBrk="0" hangingPunct="0">
                  <a:lnSpc>
                    <a:spcPct val="130000"/>
                  </a:lnSpc>
                  <a:buFontTx/>
                  <a:buNone/>
                </a:pPr>
                <a:r>
                  <a:rPr lang="en-US" altLang="zh-CN" sz="1600">
                    <a:ea typeface="楷体_GB2312" pitchFamily="49" charset="-122"/>
                  </a:rPr>
                  <a:t>T</a:t>
                </a:r>
              </a:p>
            </p:txBody>
          </p:sp>
          <p:sp>
            <p:nvSpPr>
              <p:cNvPr id="69660" name="Line 28"/>
              <p:cNvSpPr>
                <a:spLocks noChangeShapeType="1"/>
              </p:cNvSpPr>
              <p:nvPr/>
            </p:nvSpPr>
            <p:spPr bwMode="auto">
              <a:xfrm>
                <a:off x="1023" y="808"/>
                <a:ext cx="240" cy="99"/>
              </a:xfrm>
              <a:prstGeom prst="line">
                <a:avLst/>
              </a:prstGeom>
              <a:noFill/>
              <a:ln w="19050">
                <a:solidFill>
                  <a:schemeClr val="tx1"/>
                </a:solidFill>
                <a:round/>
                <a:headEnd/>
                <a:tailEnd type="triangle" w="med" len="med"/>
              </a:ln>
              <a:effectLst/>
            </p:spPr>
            <p:txBody>
              <a:bodyPr/>
              <a:lstStyle/>
              <a:p>
                <a:endParaRPr lang="zh-CN" altLang="en-US"/>
              </a:p>
            </p:txBody>
          </p:sp>
          <p:sp>
            <p:nvSpPr>
              <p:cNvPr id="69661" name="Line 29"/>
              <p:cNvSpPr>
                <a:spLocks noChangeShapeType="1"/>
              </p:cNvSpPr>
              <p:nvPr/>
            </p:nvSpPr>
            <p:spPr bwMode="auto">
              <a:xfrm flipV="1">
                <a:off x="1023" y="1073"/>
                <a:ext cx="249" cy="165"/>
              </a:xfrm>
              <a:prstGeom prst="line">
                <a:avLst/>
              </a:prstGeom>
              <a:noFill/>
              <a:ln w="19050">
                <a:solidFill>
                  <a:schemeClr val="tx1"/>
                </a:solidFill>
                <a:round/>
                <a:headEnd/>
                <a:tailEnd type="triangle" w="med" len="med"/>
              </a:ln>
              <a:effectLst/>
            </p:spPr>
            <p:txBody>
              <a:bodyPr/>
              <a:lstStyle/>
              <a:p>
                <a:endParaRPr lang="zh-CN" altLang="en-US"/>
              </a:p>
            </p:txBody>
          </p:sp>
          <p:sp>
            <p:nvSpPr>
              <p:cNvPr id="69662" name="Line 30"/>
              <p:cNvSpPr>
                <a:spLocks noChangeShapeType="1"/>
              </p:cNvSpPr>
              <p:nvPr/>
            </p:nvSpPr>
            <p:spPr bwMode="auto">
              <a:xfrm>
                <a:off x="1521" y="973"/>
                <a:ext cx="193" cy="0"/>
              </a:xfrm>
              <a:prstGeom prst="line">
                <a:avLst/>
              </a:prstGeom>
              <a:noFill/>
              <a:ln w="19050">
                <a:solidFill>
                  <a:schemeClr val="tx1"/>
                </a:solidFill>
                <a:round/>
                <a:headEnd/>
                <a:tailEnd type="triangle" w="med" len="med"/>
              </a:ln>
              <a:effectLst/>
            </p:spPr>
            <p:txBody>
              <a:bodyPr/>
              <a:lstStyle/>
              <a:p>
                <a:endParaRPr lang="zh-CN" altLang="en-US"/>
              </a:p>
            </p:txBody>
          </p:sp>
          <p:sp>
            <p:nvSpPr>
              <p:cNvPr id="69663" name="Text Box 31"/>
              <p:cNvSpPr txBox="1">
                <a:spLocks noChangeArrowheads="1"/>
              </p:cNvSpPr>
              <p:nvPr/>
            </p:nvSpPr>
            <p:spPr bwMode="auto">
              <a:xfrm>
                <a:off x="1070" y="600"/>
                <a:ext cx="259" cy="271"/>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A</a:t>
                </a:r>
              </a:p>
            </p:txBody>
          </p:sp>
          <p:sp>
            <p:nvSpPr>
              <p:cNvPr id="69664" name="Text Box 32"/>
              <p:cNvSpPr txBox="1">
                <a:spLocks noChangeArrowheads="1"/>
              </p:cNvSpPr>
              <p:nvPr/>
            </p:nvSpPr>
            <p:spPr bwMode="auto">
              <a:xfrm>
                <a:off x="1117" y="1077"/>
                <a:ext cx="342" cy="27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B</a:t>
                </a:r>
              </a:p>
            </p:txBody>
          </p:sp>
          <p:sp>
            <p:nvSpPr>
              <p:cNvPr id="69665" name="Text Box 33"/>
              <p:cNvSpPr txBox="1">
                <a:spLocks noChangeArrowheads="1"/>
              </p:cNvSpPr>
              <p:nvPr/>
            </p:nvSpPr>
            <p:spPr bwMode="auto">
              <a:xfrm>
                <a:off x="1046" y="803"/>
                <a:ext cx="229" cy="40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zh-CN" altLang="en-US" sz="2800" dirty="0">
                    <a:solidFill>
                      <a:srgbClr val="0070C0"/>
                    </a:solidFill>
                    <a:ea typeface="楷体_GB2312" pitchFamily="49" charset="-122"/>
                  </a:rPr>
                  <a:t>*</a:t>
                </a:r>
              </a:p>
            </p:txBody>
          </p:sp>
          <p:sp>
            <p:nvSpPr>
              <p:cNvPr id="69666" name="Text Box 34"/>
              <p:cNvSpPr txBox="1">
                <a:spLocks noChangeArrowheads="1"/>
              </p:cNvSpPr>
              <p:nvPr/>
            </p:nvSpPr>
            <p:spPr bwMode="auto">
              <a:xfrm>
                <a:off x="1483" y="705"/>
                <a:ext cx="149" cy="271"/>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C</a:t>
                </a:r>
              </a:p>
            </p:txBody>
          </p:sp>
        </p:grpSp>
        <p:grpSp>
          <p:nvGrpSpPr>
            <p:cNvPr id="5" name="Group 35"/>
            <p:cNvGrpSpPr>
              <a:grpSpLocks/>
            </p:cNvGrpSpPr>
            <p:nvPr/>
          </p:nvGrpSpPr>
          <p:grpSpPr bwMode="auto">
            <a:xfrm>
              <a:off x="3931" y="1794"/>
              <a:ext cx="665" cy="687"/>
              <a:chOff x="3890" y="1758"/>
              <a:chExt cx="665" cy="687"/>
            </a:xfrm>
          </p:grpSpPr>
          <p:sp>
            <p:nvSpPr>
              <p:cNvPr id="69668" name="Oval 36"/>
              <p:cNvSpPr>
                <a:spLocks noChangeArrowheads="1"/>
              </p:cNvSpPr>
              <p:nvPr/>
            </p:nvSpPr>
            <p:spPr bwMode="auto">
              <a:xfrm>
                <a:off x="4108" y="1999"/>
                <a:ext cx="236" cy="232"/>
              </a:xfrm>
              <a:prstGeom prst="ellipse">
                <a:avLst/>
              </a:prstGeom>
              <a:noFill/>
              <a:ln w="19050">
                <a:solidFill>
                  <a:schemeClr val="tx1"/>
                </a:solidFill>
                <a:round/>
                <a:headEnd/>
                <a:tailEnd/>
              </a:ln>
              <a:effectLst/>
            </p:spPr>
            <p:txBody>
              <a:bodyPr wrap="none" anchor="ctr"/>
              <a:lstStyle/>
              <a:p>
                <a:pPr algn="ctr" eaLnBrk="0" hangingPunct="0">
                  <a:lnSpc>
                    <a:spcPct val="130000"/>
                  </a:lnSpc>
                  <a:buFontTx/>
                  <a:buNone/>
                </a:pPr>
                <a:r>
                  <a:rPr lang="en-US" altLang="zh-CN" sz="1600">
                    <a:ea typeface="楷体_GB2312" pitchFamily="49" charset="-122"/>
                  </a:rPr>
                  <a:t>T</a:t>
                </a:r>
              </a:p>
            </p:txBody>
          </p:sp>
          <p:sp>
            <p:nvSpPr>
              <p:cNvPr id="69669" name="Line 37"/>
              <p:cNvSpPr>
                <a:spLocks noChangeShapeType="1"/>
              </p:cNvSpPr>
              <p:nvPr/>
            </p:nvSpPr>
            <p:spPr bwMode="auto">
              <a:xfrm>
                <a:off x="4343" y="2170"/>
                <a:ext cx="211" cy="104"/>
              </a:xfrm>
              <a:prstGeom prst="line">
                <a:avLst/>
              </a:prstGeom>
              <a:noFill/>
              <a:ln w="19050">
                <a:solidFill>
                  <a:schemeClr val="tx1"/>
                </a:solidFill>
                <a:round/>
                <a:headEnd/>
                <a:tailEnd type="triangle" w="med" len="med"/>
              </a:ln>
              <a:effectLst/>
            </p:spPr>
            <p:txBody>
              <a:bodyPr/>
              <a:lstStyle/>
              <a:p>
                <a:endParaRPr lang="zh-CN" altLang="en-US"/>
              </a:p>
            </p:txBody>
          </p:sp>
          <p:sp>
            <p:nvSpPr>
              <p:cNvPr id="69670" name="Line 38"/>
              <p:cNvSpPr>
                <a:spLocks noChangeShapeType="1"/>
              </p:cNvSpPr>
              <p:nvPr/>
            </p:nvSpPr>
            <p:spPr bwMode="auto">
              <a:xfrm flipV="1">
                <a:off x="4303" y="1882"/>
                <a:ext cx="203" cy="146"/>
              </a:xfrm>
              <a:prstGeom prst="line">
                <a:avLst/>
              </a:prstGeom>
              <a:noFill/>
              <a:ln w="19050">
                <a:solidFill>
                  <a:schemeClr val="tx1"/>
                </a:solidFill>
                <a:round/>
                <a:headEnd/>
                <a:tailEnd type="triangle" w="med" len="med"/>
              </a:ln>
              <a:effectLst/>
            </p:spPr>
            <p:txBody>
              <a:bodyPr/>
              <a:lstStyle/>
              <a:p>
                <a:endParaRPr lang="zh-CN" altLang="en-US"/>
              </a:p>
            </p:txBody>
          </p:sp>
          <p:sp>
            <p:nvSpPr>
              <p:cNvPr id="69671" name="Line 39"/>
              <p:cNvSpPr>
                <a:spLocks noChangeShapeType="1"/>
              </p:cNvSpPr>
              <p:nvPr/>
            </p:nvSpPr>
            <p:spPr bwMode="auto">
              <a:xfrm>
                <a:off x="3890" y="2128"/>
                <a:ext cx="219" cy="0"/>
              </a:xfrm>
              <a:prstGeom prst="line">
                <a:avLst/>
              </a:prstGeom>
              <a:noFill/>
              <a:ln w="19050">
                <a:solidFill>
                  <a:schemeClr val="tx1"/>
                </a:solidFill>
                <a:round/>
                <a:headEnd/>
                <a:tailEnd type="triangle" w="med" len="med"/>
              </a:ln>
              <a:effectLst/>
            </p:spPr>
            <p:txBody>
              <a:bodyPr/>
              <a:lstStyle/>
              <a:p>
                <a:endParaRPr lang="zh-CN" altLang="en-US"/>
              </a:p>
            </p:txBody>
          </p:sp>
          <p:sp>
            <p:nvSpPr>
              <p:cNvPr id="69672" name="Text Box 40"/>
              <p:cNvSpPr txBox="1">
                <a:spLocks noChangeArrowheads="1"/>
              </p:cNvSpPr>
              <p:nvPr/>
            </p:nvSpPr>
            <p:spPr bwMode="auto">
              <a:xfrm>
                <a:off x="3890" y="1853"/>
                <a:ext cx="227" cy="26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A</a:t>
                </a:r>
              </a:p>
            </p:txBody>
          </p:sp>
          <p:sp>
            <p:nvSpPr>
              <p:cNvPr id="69673" name="Text Box 41"/>
              <p:cNvSpPr txBox="1">
                <a:spLocks noChangeArrowheads="1"/>
              </p:cNvSpPr>
              <p:nvPr/>
            </p:nvSpPr>
            <p:spPr bwMode="auto">
              <a:xfrm>
                <a:off x="4234" y="1758"/>
                <a:ext cx="301" cy="26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B</a:t>
                </a:r>
              </a:p>
            </p:txBody>
          </p:sp>
          <p:sp>
            <p:nvSpPr>
              <p:cNvPr id="69674" name="Text Box 42"/>
              <p:cNvSpPr txBox="1">
                <a:spLocks noChangeArrowheads="1"/>
              </p:cNvSpPr>
              <p:nvPr/>
            </p:nvSpPr>
            <p:spPr bwMode="auto">
              <a:xfrm>
                <a:off x="4353" y="1928"/>
                <a:ext cx="202" cy="389"/>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zh-CN" altLang="en-US" sz="2800" dirty="0">
                    <a:solidFill>
                      <a:srgbClr val="0070C0"/>
                    </a:solidFill>
                    <a:ea typeface="楷体_GB2312" pitchFamily="49" charset="-122"/>
                  </a:rPr>
                  <a:t>*</a:t>
                </a:r>
              </a:p>
            </p:txBody>
          </p:sp>
          <p:sp>
            <p:nvSpPr>
              <p:cNvPr id="69675" name="Text Box 43"/>
              <p:cNvSpPr txBox="1">
                <a:spLocks noChangeArrowheads="1"/>
              </p:cNvSpPr>
              <p:nvPr/>
            </p:nvSpPr>
            <p:spPr bwMode="auto">
              <a:xfrm>
                <a:off x="4244" y="2182"/>
                <a:ext cx="194" cy="263"/>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C</a:t>
                </a:r>
              </a:p>
            </p:txBody>
          </p:sp>
        </p:grpSp>
        <p:grpSp>
          <p:nvGrpSpPr>
            <p:cNvPr id="6" name="Group 44"/>
            <p:cNvGrpSpPr>
              <a:grpSpLocks/>
            </p:cNvGrpSpPr>
            <p:nvPr/>
          </p:nvGrpSpPr>
          <p:grpSpPr bwMode="auto">
            <a:xfrm>
              <a:off x="4839" y="1752"/>
              <a:ext cx="550" cy="803"/>
              <a:chOff x="1018" y="2184"/>
              <a:chExt cx="646" cy="757"/>
            </a:xfrm>
          </p:grpSpPr>
          <p:sp>
            <p:nvSpPr>
              <p:cNvPr id="69677" name="Oval 45"/>
              <p:cNvSpPr>
                <a:spLocks noChangeArrowheads="1"/>
              </p:cNvSpPr>
              <p:nvPr/>
            </p:nvSpPr>
            <p:spPr bwMode="auto">
              <a:xfrm>
                <a:off x="1239" y="2472"/>
                <a:ext cx="247" cy="196"/>
              </a:xfrm>
              <a:prstGeom prst="ellipse">
                <a:avLst/>
              </a:prstGeom>
              <a:noFill/>
              <a:ln w="19050">
                <a:solidFill>
                  <a:schemeClr val="tx1"/>
                </a:solidFill>
                <a:round/>
                <a:headEnd/>
                <a:tailEnd/>
              </a:ln>
              <a:effectLst/>
            </p:spPr>
            <p:txBody>
              <a:bodyPr wrap="none" anchor="ctr"/>
              <a:lstStyle/>
              <a:p>
                <a:pPr algn="ctr" eaLnBrk="0" hangingPunct="0">
                  <a:lnSpc>
                    <a:spcPct val="130000"/>
                  </a:lnSpc>
                  <a:buFontTx/>
                  <a:buNone/>
                </a:pPr>
                <a:r>
                  <a:rPr lang="en-US" altLang="zh-CN" sz="1600">
                    <a:ea typeface="楷体_GB2312" pitchFamily="49" charset="-122"/>
                  </a:rPr>
                  <a:t>T</a:t>
                </a:r>
              </a:p>
            </p:txBody>
          </p:sp>
          <p:sp>
            <p:nvSpPr>
              <p:cNvPr id="69678" name="Line 46"/>
              <p:cNvSpPr>
                <a:spLocks noChangeShapeType="1"/>
              </p:cNvSpPr>
              <p:nvPr/>
            </p:nvSpPr>
            <p:spPr bwMode="auto">
              <a:xfrm>
                <a:off x="1035" y="2414"/>
                <a:ext cx="221" cy="87"/>
              </a:xfrm>
              <a:prstGeom prst="line">
                <a:avLst/>
              </a:prstGeom>
              <a:noFill/>
              <a:ln w="19050">
                <a:solidFill>
                  <a:schemeClr val="tx1"/>
                </a:solidFill>
                <a:round/>
                <a:headEnd/>
                <a:tailEnd type="triangle" w="med" len="med"/>
              </a:ln>
              <a:effectLst/>
            </p:spPr>
            <p:txBody>
              <a:bodyPr/>
              <a:lstStyle/>
              <a:p>
                <a:endParaRPr lang="zh-CN" altLang="en-US"/>
              </a:p>
            </p:txBody>
          </p:sp>
          <p:sp>
            <p:nvSpPr>
              <p:cNvPr id="69679" name="Line 47"/>
              <p:cNvSpPr>
                <a:spLocks noChangeShapeType="1"/>
              </p:cNvSpPr>
              <p:nvPr/>
            </p:nvSpPr>
            <p:spPr bwMode="auto">
              <a:xfrm flipV="1">
                <a:off x="1035" y="2646"/>
                <a:ext cx="229" cy="145"/>
              </a:xfrm>
              <a:prstGeom prst="line">
                <a:avLst/>
              </a:prstGeom>
              <a:noFill/>
              <a:ln w="19050">
                <a:solidFill>
                  <a:schemeClr val="tx1"/>
                </a:solidFill>
                <a:round/>
                <a:headEnd/>
                <a:tailEnd type="triangle" w="med" len="med"/>
              </a:ln>
              <a:effectLst/>
            </p:spPr>
            <p:txBody>
              <a:bodyPr/>
              <a:lstStyle/>
              <a:p>
                <a:endParaRPr lang="zh-CN" altLang="en-US"/>
              </a:p>
            </p:txBody>
          </p:sp>
          <p:sp>
            <p:nvSpPr>
              <p:cNvPr id="69680" name="Line 48"/>
              <p:cNvSpPr>
                <a:spLocks noChangeShapeType="1"/>
              </p:cNvSpPr>
              <p:nvPr/>
            </p:nvSpPr>
            <p:spPr bwMode="auto">
              <a:xfrm>
                <a:off x="1486" y="2559"/>
                <a:ext cx="178" cy="0"/>
              </a:xfrm>
              <a:prstGeom prst="line">
                <a:avLst/>
              </a:prstGeom>
              <a:noFill/>
              <a:ln w="19050">
                <a:solidFill>
                  <a:schemeClr val="tx1"/>
                </a:solidFill>
                <a:round/>
                <a:headEnd/>
                <a:tailEnd type="triangle" w="med" len="med"/>
              </a:ln>
              <a:effectLst/>
            </p:spPr>
            <p:txBody>
              <a:bodyPr/>
              <a:lstStyle/>
              <a:p>
                <a:endParaRPr lang="zh-CN" altLang="en-US"/>
              </a:p>
            </p:txBody>
          </p:sp>
          <p:sp>
            <p:nvSpPr>
              <p:cNvPr id="69681" name="Text Box 49"/>
              <p:cNvSpPr txBox="1">
                <a:spLocks noChangeArrowheads="1"/>
              </p:cNvSpPr>
              <p:nvPr/>
            </p:nvSpPr>
            <p:spPr bwMode="auto">
              <a:xfrm>
                <a:off x="1078" y="2184"/>
                <a:ext cx="238" cy="247"/>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A</a:t>
                </a:r>
              </a:p>
            </p:txBody>
          </p:sp>
          <p:sp>
            <p:nvSpPr>
              <p:cNvPr id="69682" name="Text Box 50"/>
              <p:cNvSpPr txBox="1">
                <a:spLocks noChangeArrowheads="1"/>
              </p:cNvSpPr>
              <p:nvPr/>
            </p:nvSpPr>
            <p:spPr bwMode="auto">
              <a:xfrm>
                <a:off x="1137" y="2694"/>
                <a:ext cx="316" cy="247"/>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B</a:t>
                </a:r>
              </a:p>
            </p:txBody>
          </p:sp>
          <p:sp>
            <p:nvSpPr>
              <p:cNvPr id="69683" name="Text Box 51"/>
              <p:cNvSpPr txBox="1">
                <a:spLocks noChangeArrowheads="1"/>
              </p:cNvSpPr>
              <p:nvPr/>
            </p:nvSpPr>
            <p:spPr bwMode="auto">
              <a:xfrm>
                <a:off x="1018" y="2370"/>
                <a:ext cx="211" cy="32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2400" dirty="0">
                    <a:solidFill>
                      <a:srgbClr val="0070C0"/>
                    </a:solidFill>
                    <a:ea typeface="楷体_GB2312" pitchFamily="49" charset="-122"/>
                  </a:rPr>
                  <a:t>+</a:t>
                </a:r>
              </a:p>
            </p:txBody>
          </p:sp>
          <p:sp>
            <p:nvSpPr>
              <p:cNvPr id="69684" name="Text Box 52"/>
              <p:cNvSpPr txBox="1">
                <a:spLocks noChangeArrowheads="1"/>
              </p:cNvSpPr>
              <p:nvPr/>
            </p:nvSpPr>
            <p:spPr bwMode="auto">
              <a:xfrm>
                <a:off x="1453" y="2283"/>
                <a:ext cx="203" cy="247"/>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C</a:t>
                </a:r>
              </a:p>
            </p:txBody>
          </p:sp>
        </p:grpSp>
        <p:grpSp>
          <p:nvGrpSpPr>
            <p:cNvPr id="7" name="Group 53"/>
            <p:cNvGrpSpPr>
              <a:grpSpLocks/>
            </p:cNvGrpSpPr>
            <p:nvPr/>
          </p:nvGrpSpPr>
          <p:grpSpPr bwMode="auto">
            <a:xfrm>
              <a:off x="2983" y="2574"/>
              <a:ext cx="665" cy="674"/>
              <a:chOff x="1010" y="3234"/>
              <a:chExt cx="665" cy="674"/>
            </a:xfrm>
          </p:grpSpPr>
          <p:sp>
            <p:nvSpPr>
              <p:cNvPr id="69686" name="Oval 54"/>
              <p:cNvSpPr>
                <a:spLocks noChangeArrowheads="1"/>
              </p:cNvSpPr>
              <p:nvPr/>
            </p:nvSpPr>
            <p:spPr bwMode="auto">
              <a:xfrm>
                <a:off x="1228" y="3484"/>
                <a:ext cx="236" cy="217"/>
              </a:xfrm>
              <a:prstGeom prst="ellipse">
                <a:avLst/>
              </a:prstGeom>
              <a:noFill/>
              <a:ln w="19050">
                <a:solidFill>
                  <a:schemeClr val="tx1"/>
                </a:solidFill>
                <a:round/>
                <a:headEnd/>
                <a:tailEnd/>
              </a:ln>
              <a:effectLst/>
            </p:spPr>
            <p:txBody>
              <a:bodyPr wrap="none" anchor="ctr"/>
              <a:lstStyle/>
              <a:p>
                <a:pPr algn="ctr" eaLnBrk="0" hangingPunct="0">
                  <a:lnSpc>
                    <a:spcPct val="130000"/>
                  </a:lnSpc>
                  <a:buFontTx/>
                  <a:buNone/>
                </a:pPr>
                <a:r>
                  <a:rPr lang="en-US" altLang="zh-CN" sz="1600">
                    <a:ea typeface="楷体_GB2312" pitchFamily="49" charset="-122"/>
                  </a:rPr>
                  <a:t>T</a:t>
                </a:r>
              </a:p>
            </p:txBody>
          </p:sp>
          <p:sp>
            <p:nvSpPr>
              <p:cNvPr id="69687" name="Line 55"/>
              <p:cNvSpPr>
                <a:spLocks noChangeShapeType="1"/>
              </p:cNvSpPr>
              <p:nvPr/>
            </p:nvSpPr>
            <p:spPr bwMode="auto">
              <a:xfrm>
                <a:off x="1463" y="3645"/>
                <a:ext cx="211" cy="96"/>
              </a:xfrm>
              <a:prstGeom prst="line">
                <a:avLst/>
              </a:prstGeom>
              <a:noFill/>
              <a:ln w="19050">
                <a:solidFill>
                  <a:schemeClr val="tx1"/>
                </a:solidFill>
                <a:round/>
                <a:headEnd/>
                <a:tailEnd type="triangle" w="med" len="med"/>
              </a:ln>
              <a:effectLst/>
            </p:spPr>
            <p:txBody>
              <a:bodyPr/>
              <a:lstStyle/>
              <a:p>
                <a:endParaRPr lang="zh-CN" altLang="en-US"/>
              </a:p>
            </p:txBody>
          </p:sp>
          <p:sp>
            <p:nvSpPr>
              <p:cNvPr id="69688" name="Line 56"/>
              <p:cNvSpPr>
                <a:spLocks noChangeShapeType="1"/>
              </p:cNvSpPr>
              <p:nvPr/>
            </p:nvSpPr>
            <p:spPr bwMode="auto">
              <a:xfrm flipV="1">
                <a:off x="1447" y="3363"/>
                <a:ext cx="203" cy="137"/>
              </a:xfrm>
              <a:prstGeom prst="line">
                <a:avLst/>
              </a:prstGeom>
              <a:noFill/>
              <a:ln w="19050">
                <a:solidFill>
                  <a:schemeClr val="tx1"/>
                </a:solidFill>
                <a:round/>
                <a:headEnd/>
                <a:tailEnd type="triangle" w="med" len="med"/>
              </a:ln>
              <a:effectLst/>
            </p:spPr>
            <p:txBody>
              <a:bodyPr/>
              <a:lstStyle/>
              <a:p>
                <a:endParaRPr lang="zh-CN" altLang="en-US"/>
              </a:p>
            </p:txBody>
          </p:sp>
          <p:sp>
            <p:nvSpPr>
              <p:cNvPr id="69689" name="Line 57"/>
              <p:cNvSpPr>
                <a:spLocks noChangeShapeType="1"/>
              </p:cNvSpPr>
              <p:nvPr/>
            </p:nvSpPr>
            <p:spPr bwMode="auto">
              <a:xfrm>
                <a:off x="1010" y="3605"/>
                <a:ext cx="219" cy="0"/>
              </a:xfrm>
              <a:prstGeom prst="line">
                <a:avLst/>
              </a:prstGeom>
              <a:noFill/>
              <a:ln w="19050">
                <a:solidFill>
                  <a:schemeClr val="tx1"/>
                </a:solidFill>
                <a:round/>
                <a:headEnd/>
                <a:tailEnd type="triangle" w="med" len="med"/>
              </a:ln>
              <a:effectLst/>
            </p:spPr>
            <p:txBody>
              <a:bodyPr/>
              <a:lstStyle/>
              <a:p>
                <a:endParaRPr lang="zh-CN" altLang="en-US"/>
              </a:p>
            </p:txBody>
          </p:sp>
          <p:sp>
            <p:nvSpPr>
              <p:cNvPr id="69690" name="Text Box 58"/>
              <p:cNvSpPr txBox="1">
                <a:spLocks noChangeArrowheads="1"/>
              </p:cNvSpPr>
              <p:nvPr/>
            </p:nvSpPr>
            <p:spPr bwMode="auto">
              <a:xfrm>
                <a:off x="1010" y="3345"/>
                <a:ext cx="227" cy="26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A</a:t>
                </a:r>
              </a:p>
            </p:txBody>
          </p:sp>
          <p:sp>
            <p:nvSpPr>
              <p:cNvPr id="69691" name="Text Box 59"/>
              <p:cNvSpPr txBox="1">
                <a:spLocks noChangeArrowheads="1"/>
              </p:cNvSpPr>
              <p:nvPr/>
            </p:nvSpPr>
            <p:spPr bwMode="auto">
              <a:xfrm>
                <a:off x="1343" y="3234"/>
                <a:ext cx="300" cy="26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B</a:t>
                </a:r>
              </a:p>
            </p:txBody>
          </p:sp>
          <p:sp>
            <p:nvSpPr>
              <p:cNvPr id="69692" name="Text Box 60"/>
              <p:cNvSpPr txBox="1">
                <a:spLocks noChangeArrowheads="1"/>
              </p:cNvSpPr>
              <p:nvPr/>
            </p:nvSpPr>
            <p:spPr bwMode="auto">
              <a:xfrm>
                <a:off x="1472" y="3371"/>
                <a:ext cx="203" cy="34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2400" dirty="0">
                    <a:solidFill>
                      <a:srgbClr val="0070C0"/>
                    </a:solidFill>
                    <a:ea typeface="楷体_GB2312" pitchFamily="49" charset="-122"/>
                  </a:rPr>
                  <a:t>+</a:t>
                </a:r>
              </a:p>
            </p:txBody>
          </p:sp>
          <p:sp>
            <p:nvSpPr>
              <p:cNvPr id="69693" name="Text Box 61"/>
              <p:cNvSpPr txBox="1">
                <a:spLocks noChangeArrowheads="1"/>
              </p:cNvSpPr>
              <p:nvPr/>
            </p:nvSpPr>
            <p:spPr bwMode="auto">
              <a:xfrm>
                <a:off x="1376" y="3645"/>
                <a:ext cx="194" cy="263"/>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C</a:t>
                </a:r>
              </a:p>
            </p:txBody>
          </p:sp>
        </p:grpSp>
        <p:sp>
          <p:nvSpPr>
            <p:cNvPr id="69694" name="Oval 62"/>
            <p:cNvSpPr>
              <a:spLocks noChangeArrowheads="1"/>
            </p:cNvSpPr>
            <p:nvPr/>
          </p:nvSpPr>
          <p:spPr bwMode="auto">
            <a:xfrm>
              <a:off x="4116" y="2788"/>
              <a:ext cx="250" cy="239"/>
            </a:xfrm>
            <a:prstGeom prst="ellipse">
              <a:avLst/>
            </a:prstGeom>
            <a:noFill/>
            <a:ln w="19050">
              <a:solidFill>
                <a:schemeClr val="tx1"/>
              </a:solidFill>
              <a:round/>
              <a:headEnd/>
              <a:tailEnd/>
            </a:ln>
            <a:effectLst/>
          </p:spPr>
          <p:txBody>
            <a:bodyPr wrap="none" anchor="ctr"/>
            <a:lstStyle/>
            <a:p>
              <a:pPr algn="ctr" eaLnBrk="0" hangingPunct="0">
                <a:lnSpc>
                  <a:spcPct val="130000"/>
                </a:lnSpc>
                <a:buFontTx/>
                <a:buNone/>
              </a:pPr>
              <a:r>
                <a:rPr lang="en-US" altLang="zh-CN" sz="1600">
                  <a:ea typeface="楷体_GB2312" pitchFamily="49" charset="-122"/>
                </a:rPr>
                <a:t>T</a:t>
              </a:r>
            </a:p>
          </p:txBody>
        </p:sp>
        <p:sp>
          <p:nvSpPr>
            <p:cNvPr id="69695" name="Line 63"/>
            <p:cNvSpPr>
              <a:spLocks noChangeShapeType="1"/>
            </p:cNvSpPr>
            <p:nvPr/>
          </p:nvSpPr>
          <p:spPr bwMode="auto">
            <a:xfrm>
              <a:off x="3909" y="2718"/>
              <a:ext cx="225" cy="106"/>
            </a:xfrm>
            <a:prstGeom prst="line">
              <a:avLst/>
            </a:prstGeom>
            <a:noFill/>
            <a:ln w="19050">
              <a:solidFill>
                <a:schemeClr val="tx1"/>
              </a:solidFill>
              <a:round/>
              <a:headEnd/>
              <a:tailEnd type="triangle" w="med" len="med"/>
            </a:ln>
            <a:effectLst/>
          </p:spPr>
          <p:txBody>
            <a:bodyPr/>
            <a:lstStyle/>
            <a:p>
              <a:endParaRPr lang="zh-CN" altLang="en-US"/>
            </a:p>
          </p:txBody>
        </p:sp>
        <p:sp>
          <p:nvSpPr>
            <p:cNvPr id="69696" name="Line 64"/>
            <p:cNvSpPr>
              <a:spLocks noChangeShapeType="1"/>
            </p:cNvSpPr>
            <p:nvPr/>
          </p:nvSpPr>
          <p:spPr bwMode="auto">
            <a:xfrm flipV="1">
              <a:off x="3896" y="3001"/>
              <a:ext cx="246" cy="164"/>
            </a:xfrm>
            <a:prstGeom prst="line">
              <a:avLst/>
            </a:prstGeom>
            <a:noFill/>
            <a:ln w="19050">
              <a:solidFill>
                <a:schemeClr val="tx1"/>
              </a:solidFill>
              <a:round/>
              <a:headEnd/>
              <a:tailEnd type="triangle" w="med" len="med"/>
            </a:ln>
            <a:effectLst/>
          </p:spPr>
          <p:txBody>
            <a:bodyPr/>
            <a:lstStyle/>
            <a:p>
              <a:endParaRPr lang="zh-CN" altLang="en-US"/>
            </a:p>
          </p:txBody>
        </p:sp>
        <p:sp>
          <p:nvSpPr>
            <p:cNvPr id="69697" name="Line 65"/>
            <p:cNvSpPr>
              <a:spLocks noChangeShapeType="1"/>
            </p:cNvSpPr>
            <p:nvPr/>
          </p:nvSpPr>
          <p:spPr bwMode="auto">
            <a:xfrm>
              <a:off x="4379" y="2894"/>
              <a:ext cx="181" cy="0"/>
            </a:xfrm>
            <a:prstGeom prst="line">
              <a:avLst/>
            </a:prstGeom>
            <a:noFill/>
            <a:ln w="19050">
              <a:solidFill>
                <a:schemeClr val="tx1"/>
              </a:solidFill>
              <a:round/>
              <a:headEnd/>
              <a:tailEnd type="triangle" w="med" len="med"/>
            </a:ln>
            <a:effectLst/>
          </p:spPr>
          <p:txBody>
            <a:bodyPr/>
            <a:lstStyle/>
            <a:p>
              <a:endParaRPr lang="zh-CN" altLang="en-US"/>
            </a:p>
          </p:txBody>
        </p:sp>
        <p:sp>
          <p:nvSpPr>
            <p:cNvPr id="69698" name="Text Box 66"/>
            <p:cNvSpPr txBox="1">
              <a:spLocks noChangeArrowheads="1"/>
            </p:cNvSpPr>
            <p:nvPr/>
          </p:nvSpPr>
          <p:spPr bwMode="auto">
            <a:xfrm>
              <a:off x="3953" y="2496"/>
              <a:ext cx="241" cy="26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A</a:t>
              </a:r>
            </a:p>
          </p:txBody>
        </p:sp>
        <p:sp>
          <p:nvSpPr>
            <p:cNvPr id="69699" name="Text Box 67"/>
            <p:cNvSpPr txBox="1">
              <a:spLocks noChangeArrowheads="1"/>
            </p:cNvSpPr>
            <p:nvPr/>
          </p:nvSpPr>
          <p:spPr bwMode="auto">
            <a:xfrm>
              <a:off x="3990" y="3009"/>
              <a:ext cx="319" cy="26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B</a:t>
              </a:r>
            </a:p>
          </p:txBody>
        </p:sp>
        <p:sp>
          <p:nvSpPr>
            <p:cNvPr id="69700" name="Text Box 68"/>
            <p:cNvSpPr txBox="1">
              <a:spLocks noChangeArrowheads="1"/>
            </p:cNvSpPr>
            <p:nvPr/>
          </p:nvSpPr>
          <p:spPr bwMode="auto">
            <a:xfrm>
              <a:off x="4417" y="2647"/>
              <a:ext cx="208" cy="26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C</a:t>
              </a:r>
            </a:p>
          </p:txBody>
        </p:sp>
        <p:sp>
          <p:nvSpPr>
            <p:cNvPr id="69701" name="Oval 69"/>
            <p:cNvSpPr>
              <a:spLocks noChangeArrowheads="1"/>
            </p:cNvSpPr>
            <p:nvPr/>
          </p:nvSpPr>
          <p:spPr bwMode="auto">
            <a:xfrm>
              <a:off x="3878" y="2805"/>
              <a:ext cx="177" cy="204"/>
            </a:xfrm>
            <a:prstGeom prst="ellipse">
              <a:avLst/>
            </a:prstGeom>
            <a:noFill/>
            <a:ln w="28575">
              <a:solidFill>
                <a:schemeClr val="accent1"/>
              </a:solidFill>
              <a:round/>
              <a:headEnd/>
              <a:tailEnd/>
            </a:ln>
            <a:effectLst/>
          </p:spPr>
          <p:txBody>
            <a:bodyPr wrap="none" anchor="ctr"/>
            <a:lstStyle/>
            <a:p>
              <a:pPr algn="ctr" eaLnBrk="0" hangingPunct="0">
                <a:lnSpc>
                  <a:spcPct val="130000"/>
                </a:lnSpc>
                <a:buFontTx/>
                <a:buNone/>
              </a:pPr>
              <a:r>
                <a:rPr lang="en-US" altLang="zh-CN" sz="1800" dirty="0" smtClean="0">
                  <a:solidFill>
                    <a:srgbClr val="0070C0"/>
                  </a:solidFill>
                  <a:ea typeface="楷体_GB2312" pitchFamily="49" charset="-122"/>
                </a:rPr>
                <a:t>+</a:t>
              </a:r>
              <a:endParaRPr lang="en-US" altLang="zh-CN" sz="1800" dirty="0">
                <a:solidFill>
                  <a:srgbClr val="0070C0"/>
                </a:solidFill>
                <a:ea typeface="楷体_GB2312" pitchFamily="49" charset="-122"/>
              </a:endParaRPr>
            </a:p>
          </p:txBody>
        </p:sp>
        <p:sp>
          <p:nvSpPr>
            <p:cNvPr id="69702" name="Oval 70"/>
            <p:cNvSpPr>
              <a:spLocks noChangeArrowheads="1"/>
            </p:cNvSpPr>
            <p:nvPr/>
          </p:nvSpPr>
          <p:spPr bwMode="auto">
            <a:xfrm>
              <a:off x="5046" y="2786"/>
              <a:ext cx="243" cy="227"/>
            </a:xfrm>
            <a:prstGeom prst="ellipse">
              <a:avLst/>
            </a:prstGeom>
            <a:noFill/>
            <a:ln w="19050">
              <a:solidFill>
                <a:schemeClr val="tx1"/>
              </a:solidFill>
              <a:round/>
              <a:headEnd/>
              <a:tailEnd/>
            </a:ln>
            <a:effectLst/>
          </p:spPr>
          <p:txBody>
            <a:bodyPr wrap="none" anchor="ctr"/>
            <a:lstStyle/>
            <a:p>
              <a:pPr algn="ctr" eaLnBrk="0" hangingPunct="0">
                <a:lnSpc>
                  <a:spcPct val="130000"/>
                </a:lnSpc>
                <a:buFontTx/>
                <a:buNone/>
              </a:pPr>
              <a:r>
                <a:rPr lang="en-US" altLang="zh-CN" sz="1600">
                  <a:ea typeface="楷体_GB2312" pitchFamily="49" charset="-122"/>
                </a:rPr>
                <a:t>T</a:t>
              </a:r>
            </a:p>
          </p:txBody>
        </p:sp>
        <p:sp>
          <p:nvSpPr>
            <p:cNvPr id="69703" name="Line 71"/>
            <p:cNvSpPr>
              <a:spLocks noChangeShapeType="1"/>
            </p:cNvSpPr>
            <p:nvPr/>
          </p:nvSpPr>
          <p:spPr bwMode="auto">
            <a:xfrm>
              <a:off x="5276" y="2954"/>
              <a:ext cx="208" cy="101"/>
            </a:xfrm>
            <a:prstGeom prst="line">
              <a:avLst/>
            </a:prstGeom>
            <a:noFill/>
            <a:ln w="19050">
              <a:solidFill>
                <a:schemeClr val="tx1"/>
              </a:solidFill>
              <a:round/>
              <a:headEnd/>
              <a:tailEnd type="triangle" w="med" len="med"/>
            </a:ln>
            <a:effectLst/>
          </p:spPr>
          <p:txBody>
            <a:bodyPr/>
            <a:lstStyle/>
            <a:p>
              <a:endParaRPr lang="zh-CN" altLang="en-US"/>
            </a:p>
          </p:txBody>
        </p:sp>
        <p:sp>
          <p:nvSpPr>
            <p:cNvPr id="69704" name="Line 72"/>
            <p:cNvSpPr>
              <a:spLocks noChangeShapeType="1"/>
            </p:cNvSpPr>
            <p:nvPr/>
          </p:nvSpPr>
          <p:spPr bwMode="auto">
            <a:xfrm flipV="1">
              <a:off x="5248" y="2660"/>
              <a:ext cx="200" cy="143"/>
            </a:xfrm>
            <a:prstGeom prst="line">
              <a:avLst/>
            </a:prstGeom>
            <a:noFill/>
            <a:ln w="19050">
              <a:solidFill>
                <a:schemeClr val="tx1"/>
              </a:solidFill>
              <a:round/>
              <a:headEnd/>
              <a:tailEnd type="triangle" w="med" len="med"/>
            </a:ln>
            <a:effectLst/>
          </p:spPr>
          <p:txBody>
            <a:bodyPr/>
            <a:lstStyle/>
            <a:p>
              <a:endParaRPr lang="zh-CN" altLang="en-US"/>
            </a:p>
          </p:txBody>
        </p:sp>
        <p:sp>
          <p:nvSpPr>
            <p:cNvPr id="69705" name="Line 73"/>
            <p:cNvSpPr>
              <a:spLocks noChangeShapeType="1"/>
            </p:cNvSpPr>
            <p:nvPr/>
          </p:nvSpPr>
          <p:spPr bwMode="auto">
            <a:xfrm>
              <a:off x="4831" y="2912"/>
              <a:ext cx="215" cy="0"/>
            </a:xfrm>
            <a:prstGeom prst="line">
              <a:avLst/>
            </a:prstGeom>
            <a:noFill/>
            <a:ln w="19050">
              <a:solidFill>
                <a:schemeClr val="tx1"/>
              </a:solidFill>
              <a:round/>
              <a:headEnd/>
              <a:tailEnd type="triangle" w="med" len="med"/>
            </a:ln>
            <a:effectLst/>
          </p:spPr>
          <p:txBody>
            <a:bodyPr/>
            <a:lstStyle/>
            <a:p>
              <a:endParaRPr lang="zh-CN" altLang="en-US"/>
            </a:p>
          </p:txBody>
        </p:sp>
        <p:sp>
          <p:nvSpPr>
            <p:cNvPr id="69706" name="Text Box 74"/>
            <p:cNvSpPr txBox="1">
              <a:spLocks noChangeArrowheads="1"/>
            </p:cNvSpPr>
            <p:nvPr/>
          </p:nvSpPr>
          <p:spPr bwMode="auto">
            <a:xfrm>
              <a:off x="4831" y="2657"/>
              <a:ext cx="223" cy="26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A</a:t>
              </a:r>
            </a:p>
          </p:txBody>
        </p:sp>
        <p:sp>
          <p:nvSpPr>
            <p:cNvPr id="69707" name="Text Box 75"/>
            <p:cNvSpPr txBox="1">
              <a:spLocks noChangeArrowheads="1"/>
            </p:cNvSpPr>
            <p:nvPr/>
          </p:nvSpPr>
          <p:spPr bwMode="auto">
            <a:xfrm>
              <a:off x="5170" y="2538"/>
              <a:ext cx="294" cy="263"/>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B</a:t>
              </a:r>
            </a:p>
          </p:txBody>
        </p:sp>
        <p:sp>
          <p:nvSpPr>
            <p:cNvPr id="69708" name="Text Box 76"/>
            <p:cNvSpPr txBox="1">
              <a:spLocks noChangeArrowheads="1"/>
            </p:cNvSpPr>
            <p:nvPr/>
          </p:nvSpPr>
          <p:spPr bwMode="auto">
            <a:xfrm>
              <a:off x="5178" y="2930"/>
              <a:ext cx="191" cy="262"/>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r>
                <a:rPr lang="en-US" altLang="zh-CN" sz="1600">
                  <a:ea typeface="楷体_GB2312" pitchFamily="49" charset="-122"/>
                </a:rPr>
                <a:t>C</a:t>
              </a:r>
            </a:p>
          </p:txBody>
        </p:sp>
        <p:sp>
          <p:nvSpPr>
            <p:cNvPr id="69709" name="Oval 77"/>
            <p:cNvSpPr>
              <a:spLocks noChangeArrowheads="1"/>
            </p:cNvSpPr>
            <p:nvPr/>
          </p:nvSpPr>
          <p:spPr bwMode="auto">
            <a:xfrm>
              <a:off x="5366" y="2769"/>
              <a:ext cx="177" cy="204"/>
            </a:xfrm>
            <a:prstGeom prst="ellipse">
              <a:avLst/>
            </a:prstGeom>
            <a:noFill/>
            <a:ln w="28575">
              <a:solidFill>
                <a:schemeClr val="accent1"/>
              </a:solidFill>
              <a:round/>
              <a:headEnd/>
              <a:tailEnd/>
            </a:ln>
            <a:effectLst/>
          </p:spPr>
          <p:txBody>
            <a:bodyPr wrap="none" anchor="ctr"/>
            <a:lstStyle/>
            <a:p>
              <a:pPr algn="ctr" eaLnBrk="0" hangingPunct="0">
                <a:lnSpc>
                  <a:spcPct val="130000"/>
                </a:lnSpc>
                <a:buFontTx/>
                <a:buNone/>
              </a:pPr>
              <a:r>
                <a:rPr lang="en-US" altLang="zh-CN" sz="1800" dirty="0">
                  <a:solidFill>
                    <a:srgbClr val="0070C0"/>
                  </a:solidFill>
                  <a:ea typeface="楷体_GB2312" pitchFamily="49" charset="-122"/>
                </a:rPr>
                <a:t>+</a:t>
              </a:r>
            </a:p>
          </p:txBody>
        </p:sp>
      </p:grpSp>
      <p:grpSp>
        <p:nvGrpSpPr>
          <p:cNvPr id="8" name="Group 78"/>
          <p:cNvGrpSpPr>
            <a:grpSpLocks/>
          </p:cNvGrpSpPr>
          <p:nvPr/>
        </p:nvGrpSpPr>
        <p:grpSpPr bwMode="auto">
          <a:xfrm>
            <a:off x="5003800" y="4868866"/>
            <a:ext cx="3100388" cy="1052513"/>
            <a:chOff x="3312" y="3408"/>
            <a:chExt cx="1908" cy="663"/>
          </a:xfrm>
        </p:grpSpPr>
        <p:sp>
          <p:nvSpPr>
            <p:cNvPr id="69711" name="Text Box 79"/>
            <p:cNvSpPr txBox="1">
              <a:spLocks noChangeArrowheads="1"/>
            </p:cNvSpPr>
            <p:nvPr/>
          </p:nvSpPr>
          <p:spPr bwMode="auto">
            <a:xfrm>
              <a:off x="3312" y="3444"/>
              <a:ext cx="459" cy="588"/>
            </a:xfrm>
            <a:prstGeom prst="rect">
              <a:avLst/>
            </a:prstGeom>
            <a:noFill/>
            <a:ln w="9525">
              <a:noFill/>
              <a:miter lim="800000"/>
              <a:headEnd/>
              <a:tailEnd/>
            </a:ln>
            <a:effectLst/>
          </p:spPr>
          <p:txBody>
            <a:bodyPr>
              <a:spAutoFit/>
            </a:bodyPr>
            <a:lstStyle/>
            <a:p>
              <a:pPr algn="just" eaLnBrk="0" hangingPunct="0">
                <a:lnSpc>
                  <a:spcPct val="115000"/>
                </a:lnSpc>
                <a:spcBef>
                  <a:spcPct val="25000"/>
                </a:spcBef>
                <a:buFontTx/>
                <a:buNone/>
              </a:pPr>
              <a:r>
                <a:rPr lang="zh-CN" altLang="en-US" sz="2400" b="0" dirty="0">
                  <a:solidFill>
                    <a:srgbClr val="0070C0"/>
                  </a:solidFill>
                  <a:ea typeface="楷体_GB2312" pitchFamily="49" charset="-122"/>
                </a:rPr>
                <a:t>*</a:t>
              </a:r>
              <a:r>
                <a:rPr lang="zh-CN" altLang="en-US" sz="2400" b="0" dirty="0">
                  <a:ea typeface="楷体_GB2312" pitchFamily="49" charset="-122"/>
                </a:rPr>
                <a:t>  </a:t>
              </a:r>
              <a:r>
                <a:rPr lang="zh-CN" altLang="en-US" sz="2400" dirty="0">
                  <a:ea typeface="楷体_GB2312" pitchFamily="49" charset="-122"/>
                </a:rPr>
                <a:t>与</a:t>
              </a:r>
            </a:p>
          </p:txBody>
        </p:sp>
        <p:sp>
          <p:nvSpPr>
            <p:cNvPr id="69712" name="Text Box 80"/>
            <p:cNvSpPr txBox="1">
              <a:spLocks noChangeArrowheads="1"/>
            </p:cNvSpPr>
            <p:nvPr/>
          </p:nvSpPr>
          <p:spPr bwMode="auto">
            <a:xfrm>
              <a:off x="3876" y="3408"/>
              <a:ext cx="480" cy="663"/>
            </a:xfrm>
            <a:prstGeom prst="rect">
              <a:avLst/>
            </a:prstGeom>
            <a:noFill/>
            <a:ln w="9525">
              <a:noFill/>
              <a:miter lim="800000"/>
              <a:headEnd/>
              <a:tailEnd/>
            </a:ln>
            <a:effectLst/>
          </p:spPr>
          <p:txBody>
            <a:bodyPr>
              <a:spAutoFit/>
            </a:bodyPr>
            <a:lstStyle/>
            <a:p>
              <a:pPr algn="just" eaLnBrk="0" hangingPunct="0">
                <a:lnSpc>
                  <a:spcPct val="130000"/>
                </a:lnSpc>
                <a:spcBef>
                  <a:spcPct val="50000"/>
                </a:spcBef>
                <a:buFontTx/>
                <a:buNone/>
              </a:pPr>
              <a:r>
                <a:rPr lang="zh-CN" altLang="en-US" sz="2400" b="0" dirty="0">
                  <a:ea typeface="楷体_GB2312" pitchFamily="49" charset="-122"/>
                </a:rPr>
                <a:t> </a:t>
              </a:r>
              <a:r>
                <a:rPr lang="en-US" altLang="zh-CN" sz="2400" b="0" dirty="0">
                  <a:solidFill>
                    <a:srgbClr val="0070C0"/>
                  </a:solidFill>
                  <a:ea typeface="楷体_GB2312" pitchFamily="49" charset="-122"/>
                </a:rPr>
                <a:t>+</a:t>
              </a:r>
              <a:r>
                <a:rPr lang="en-US" altLang="zh-CN" sz="2400" b="0" dirty="0">
                  <a:solidFill>
                    <a:srgbClr val="FFFF00"/>
                  </a:solidFill>
                  <a:ea typeface="楷体_GB2312" pitchFamily="49" charset="-122"/>
                </a:rPr>
                <a:t> </a:t>
              </a:r>
              <a:r>
                <a:rPr lang="zh-CN" altLang="en-US" sz="2400" dirty="0">
                  <a:ea typeface="楷体_GB2312" pitchFamily="49" charset="-122"/>
                </a:rPr>
                <a:t>或</a:t>
              </a:r>
            </a:p>
          </p:txBody>
        </p:sp>
        <p:sp>
          <p:nvSpPr>
            <p:cNvPr id="69713" name="Text Box 81"/>
            <p:cNvSpPr txBox="1">
              <a:spLocks noChangeArrowheads="1"/>
            </p:cNvSpPr>
            <p:nvPr/>
          </p:nvSpPr>
          <p:spPr bwMode="auto">
            <a:xfrm>
              <a:off x="4740" y="3408"/>
              <a:ext cx="480" cy="656"/>
            </a:xfrm>
            <a:prstGeom prst="rect">
              <a:avLst/>
            </a:prstGeom>
            <a:noFill/>
            <a:ln w="9525">
              <a:noFill/>
              <a:miter lim="800000"/>
              <a:headEnd/>
              <a:tailEnd/>
            </a:ln>
            <a:effectLst/>
          </p:spPr>
          <p:txBody>
            <a:bodyPr>
              <a:spAutoFit/>
            </a:bodyPr>
            <a:lstStyle/>
            <a:p>
              <a:pPr algn="just" eaLnBrk="0" hangingPunct="0">
                <a:lnSpc>
                  <a:spcPct val="130000"/>
                </a:lnSpc>
                <a:spcBef>
                  <a:spcPct val="50000"/>
                </a:spcBef>
                <a:buFontTx/>
                <a:buNone/>
              </a:pPr>
              <a:r>
                <a:rPr lang="zh-CN" altLang="en-US" sz="2400" b="0">
                  <a:ea typeface="楷体_GB2312" pitchFamily="49" charset="-122"/>
                </a:rPr>
                <a:t>互斥</a:t>
              </a:r>
            </a:p>
          </p:txBody>
        </p:sp>
        <p:sp>
          <p:nvSpPr>
            <p:cNvPr id="69714" name="Oval 82"/>
            <p:cNvSpPr>
              <a:spLocks noChangeArrowheads="1"/>
            </p:cNvSpPr>
            <p:nvPr/>
          </p:nvSpPr>
          <p:spPr bwMode="auto">
            <a:xfrm>
              <a:off x="4574" y="3453"/>
              <a:ext cx="177" cy="204"/>
            </a:xfrm>
            <a:prstGeom prst="ellipse">
              <a:avLst/>
            </a:prstGeom>
            <a:noFill/>
            <a:ln w="28575">
              <a:solidFill>
                <a:schemeClr val="accent1"/>
              </a:solidFill>
              <a:round/>
              <a:headEnd/>
              <a:tailEnd/>
            </a:ln>
            <a:effectLst/>
          </p:spPr>
          <p:txBody>
            <a:bodyPr wrap="none" anchor="ctr"/>
            <a:lstStyle/>
            <a:p>
              <a:pPr algn="ctr" eaLnBrk="0" hangingPunct="0">
                <a:lnSpc>
                  <a:spcPct val="130000"/>
                </a:lnSpc>
                <a:buFontTx/>
                <a:buNone/>
              </a:pPr>
              <a:r>
                <a:rPr lang="en-US" altLang="zh-CN" sz="1800" b="0" dirty="0">
                  <a:solidFill>
                    <a:srgbClr val="0070C0"/>
                  </a:solidFill>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56"/>
                                        </p:tgtEl>
                                        <p:attrNameLst>
                                          <p:attrName>style.visibility</p:attrName>
                                        </p:attrNameLst>
                                      </p:cBhvr>
                                      <p:to>
                                        <p:strVal val="visible"/>
                                      </p:to>
                                    </p:set>
                                    <p:animEffect transition="in" filter="wipe(left)">
                                      <p:cBhvr>
                                        <p:cTn id="7" dur="500"/>
                                        <p:tgtEl>
                                          <p:spTgt spid="69656"/>
                                        </p:tgtEl>
                                      </p:cBhvr>
                                    </p:animEffect>
                                  </p:childTnLst>
                                </p:cTn>
                              </p:par>
                            </p:childTnLst>
                          </p:cTn>
                        </p:par>
                        <p:par>
                          <p:cTn id="8" fill="hold">
                            <p:stCondLst>
                              <p:cond delay="500"/>
                            </p:stCondLst>
                            <p:childTnLst>
                              <p:par>
                                <p:cTn id="9" presetID="22" presetClass="entr" presetSubtype="1" fill="hold" nodeType="afterEffect">
                                  <p:stCondLst>
                                    <p:cond delay="400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9655"/>
                                        </p:tgtEl>
                                        <p:attrNameLst>
                                          <p:attrName>style.visibility</p:attrName>
                                        </p:attrNameLst>
                                      </p:cBhvr>
                                      <p:to>
                                        <p:strVal val="visible"/>
                                      </p:to>
                                    </p:set>
                                    <p:animEffect transition="in" filter="wipe(left)">
                                      <p:cBhvr>
                                        <p:cTn id="16" dur="500"/>
                                        <p:tgtEl>
                                          <p:spTgt spid="69655"/>
                                        </p:tgtEl>
                                      </p:cBhvr>
                                    </p:animEffect>
                                  </p:childTnLst>
                                </p:cTn>
                              </p:par>
                            </p:childTnLst>
                          </p:cTn>
                        </p:par>
                        <p:par>
                          <p:cTn id="17" fill="hold">
                            <p:stCondLst>
                              <p:cond delay="500"/>
                            </p:stCondLst>
                            <p:childTnLst>
                              <p:par>
                                <p:cTn id="18" presetID="1" presetClass="entr" presetSubtype="0" fill="hold" nodeType="afterEffect">
                                  <p:stCondLst>
                                    <p:cond delay="3000"/>
                                  </p:stCondLst>
                                  <p:childTnLst>
                                    <p:set>
                                      <p:cBhvr>
                                        <p:cTn id="19" dur="1" fill="hold">
                                          <p:stCondLst>
                                            <p:cond delay="499"/>
                                          </p:stCondLst>
                                        </p:cTn>
                                        <p:tgtEl>
                                          <p:spTgt spid="3"/>
                                        </p:tgtEl>
                                        <p:attrNameLst>
                                          <p:attrName>style.visibility</p:attrName>
                                        </p:attrNameLst>
                                      </p:cBhvr>
                                      <p:to>
                                        <p:strVal val="visible"/>
                                      </p:to>
                                    </p:set>
                                  </p:childTnLst>
                                </p:cTn>
                              </p:par>
                            </p:childTnLst>
                          </p:cTn>
                        </p:par>
                        <p:par>
                          <p:cTn id="20" fill="hold">
                            <p:stCondLst>
                              <p:cond delay="4000"/>
                            </p:stCondLst>
                            <p:childTnLst>
                              <p:par>
                                <p:cTn id="21" presetID="1" presetClass="entr" presetSubtype="0" fill="hold" nodeType="after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5" grpId="0" autoUpdateAnimBg="0"/>
      <p:bldP spid="6965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81400" y="457200"/>
            <a:ext cx="2362200" cy="711200"/>
            <a:chOff x="2160" y="336"/>
            <a:chExt cx="1488" cy="448"/>
          </a:xfrm>
        </p:grpSpPr>
        <p:sp>
          <p:nvSpPr>
            <p:cNvPr id="70659" name="AutoShape 3"/>
            <p:cNvSpPr>
              <a:spLocks noChangeArrowheads="1"/>
            </p:cNvSpPr>
            <p:nvPr/>
          </p:nvSpPr>
          <p:spPr bwMode="auto">
            <a:xfrm>
              <a:off x="2160" y="336"/>
              <a:ext cx="1488" cy="448"/>
            </a:xfrm>
            <a:prstGeom prst="parallelogram">
              <a:avLst>
                <a:gd name="adj" fmla="val 58202"/>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70660" name="Oval 4"/>
            <p:cNvSpPr>
              <a:spLocks noChangeArrowheads="1"/>
            </p:cNvSpPr>
            <p:nvPr/>
          </p:nvSpPr>
          <p:spPr bwMode="auto">
            <a:xfrm>
              <a:off x="2732" y="448"/>
              <a:ext cx="267" cy="224"/>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X</a:t>
              </a:r>
            </a:p>
          </p:txBody>
        </p:sp>
        <p:sp>
          <p:nvSpPr>
            <p:cNvPr id="70661" name="Line 5"/>
            <p:cNvSpPr>
              <a:spLocks noChangeShapeType="1"/>
            </p:cNvSpPr>
            <p:nvPr/>
          </p:nvSpPr>
          <p:spPr bwMode="auto">
            <a:xfrm>
              <a:off x="2389" y="560"/>
              <a:ext cx="343"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62" name="Line 6"/>
            <p:cNvSpPr>
              <a:spLocks noChangeShapeType="1"/>
            </p:cNvSpPr>
            <p:nvPr/>
          </p:nvSpPr>
          <p:spPr bwMode="auto">
            <a:xfrm rot="-1729346">
              <a:off x="2961" y="448"/>
              <a:ext cx="344" cy="1"/>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63" name="Line 7"/>
            <p:cNvSpPr>
              <a:spLocks noChangeShapeType="1"/>
            </p:cNvSpPr>
            <p:nvPr/>
          </p:nvSpPr>
          <p:spPr bwMode="auto">
            <a:xfrm rot="1679650">
              <a:off x="2961" y="635"/>
              <a:ext cx="344" cy="0"/>
            </a:xfrm>
            <a:prstGeom prst="line">
              <a:avLst/>
            </a:prstGeom>
            <a:noFill/>
            <a:ln w="38100">
              <a:solidFill>
                <a:schemeClr val="tx1"/>
              </a:solidFill>
              <a:round/>
              <a:headEnd/>
              <a:tailEnd type="triangle" w="med" len="med"/>
            </a:ln>
            <a:effectLst/>
          </p:spPr>
          <p:txBody>
            <a:bodyPr wrap="none" anchor="ctr"/>
            <a:lstStyle/>
            <a:p>
              <a:endParaRPr lang="zh-CN" altLang="en-US"/>
            </a:p>
          </p:txBody>
        </p:sp>
      </p:grpSp>
      <p:sp>
        <p:nvSpPr>
          <p:cNvPr id="70664" name="Line 8"/>
          <p:cNvSpPr>
            <a:spLocks noChangeShapeType="1"/>
          </p:cNvSpPr>
          <p:nvPr/>
        </p:nvSpPr>
        <p:spPr bwMode="auto">
          <a:xfrm flipH="1">
            <a:off x="3733800" y="1219200"/>
            <a:ext cx="838200" cy="457200"/>
          </a:xfrm>
          <a:prstGeom prst="line">
            <a:avLst/>
          </a:prstGeom>
          <a:noFill/>
          <a:ln w="19050">
            <a:solidFill>
              <a:schemeClr val="accent1"/>
            </a:solidFill>
            <a:prstDash val="dash"/>
            <a:round/>
            <a:headEnd/>
            <a:tailEnd/>
          </a:ln>
          <a:effectLst/>
        </p:spPr>
        <p:txBody>
          <a:bodyPr wrap="none" anchor="ctr"/>
          <a:lstStyle/>
          <a:p>
            <a:endParaRPr lang="zh-CN" altLang="en-US"/>
          </a:p>
        </p:txBody>
      </p:sp>
      <p:sp>
        <p:nvSpPr>
          <p:cNvPr id="70665" name="Line 9"/>
          <p:cNvSpPr>
            <a:spLocks noChangeShapeType="1"/>
          </p:cNvSpPr>
          <p:nvPr/>
        </p:nvSpPr>
        <p:spPr bwMode="auto">
          <a:xfrm>
            <a:off x="4572000" y="1219200"/>
            <a:ext cx="1066800" cy="457200"/>
          </a:xfrm>
          <a:prstGeom prst="line">
            <a:avLst/>
          </a:prstGeom>
          <a:noFill/>
          <a:ln w="19050">
            <a:solidFill>
              <a:schemeClr val="accent1"/>
            </a:solidFill>
            <a:prstDash val="dash"/>
            <a:round/>
            <a:headEnd/>
            <a:tailEnd/>
          </a:ln>
          <a:effectLst/>
        </p:spPr>
        <p:txBody>
          <a:bodyPr wrap="none" anchor="ctr"/>
          <a:lstStyle/>
          <a:p>
            <a:endParaRPr lang="zh-CN" altLang="en-US"/>
          </a:p>
        </p:txBody>
      </p:sp>
      <p:grpSp>
        <p:nvGrpSpPr>
          <p:cNvPr id="3" name="Group 10"/>
          <p:cNvGrpSpPr>
            <a:grpSpLocks/>
          </p:cNvGrpSpPr>
          <p:nvPr/>
        </p:nvGrpSpPr>
        <p:grpSpPr bwMode="auto">
          <a:xfrm>
            <a:off x="3276600" y="1676400"/>
            <a:ext cx="2438400" cy="914400"/>
            <a:chOff x="1584" y="1056"/>
            <a:chExt cx="1968" cy="720"/>
          </a:xfrm>
        </p:grpSpPr>
        <p:sp>
          <p:nvSpPr>
            <p:cNvPr id="70667" name="AutoShape 11"/>
            <p:cNvSpPr>
              <a:spLocks noChangeArrowheads="1"/>
            </p:cNvSpPr>
            <p:nvPr/>
          </p:nvSpPr>
          <p:spPr bwMode="auto">
            <a:xfrm>
              <a:off x="1584" y="1056"/>
              <a:ext cx="1968" cy="720"/>
            </a:xfrm>
            <a:prstGeom prst="parallelogram">
              <a:avLst>
                <a:gd name="adj" fmla="val 47897"/>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70668" name="Line 12"/>
            <p:cNvSpPr>
              <a:spLocks noChangeShapeType="1"/>
            </p:cNvSpPr>
            <p:nvPr/>
          </p:nvSpPr>
          <p:spPr bwMode="auto">
            <a:xfrm>
              <a:off x="1776" y="1392"/>
              <a:ext cx="24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69" name="Oval 13"/>
            <p:cNvSpPr>
              <a:spLocks noChangeArrowheads="1"/>
            </p:cNvSpPr>
            <p:nvPr/>
          </p:nvSpPr>
          <p:spPr bwMode="auto">
            <a:xfrm>
              <a:off x="2016" y="1248"/>
              <a:ext cx="336" cy="288"/>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en-US" sz="2400" b="0"/>
                <a:t>1</a:t>
              </a:r>
              <a:endParaRPr lang="en-US" altLang="zh-CN" sz="2400" b="0"/>
            </a:p>
          </p:txBody>
        </p:sp>
        <p:sp>
          <p:nvSpPr>
            <p:cNvPr id="70670" name="Line 14"/>
            <p:cNvSpPr>
              <a:spLocks noChangeShapeType="1"/>
            </p:cNvSpPr>
            <p:nvPr/>
          </p:nvSpPr>
          <p:spPr bwMode="auto">
            <a:xfrm flipV="1">
              <a:off x="2352" y="1200"/>
              <a:ext cx="240" cy="144"/>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71" name="Oval 15"/>
            <p:cNvSpPr>
              <a:spLocks noChangeArrowheads="1"/>
            </p:cNvSpPr>
            <p:nvPr/>
          </p:nvSpPr>
          <p:spPr bwMode="auto">
            <a:xfrm>
              <a:off x="2592" y="1056"/>
              <a:ext cx="336" cy="288"/>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3</a:t>
              </a:r>
            </a:p>
          </p:txBody>
        </p:sp>
        <p:sp>
          <p:nvSpPr>
            <p:cNvPr id="70672" name="Line 16"/>
            <p:cNvSpPr>
              <a:spLocks noChangeShapeType="1"/>
            </p:cNvSpPr>
            <p:nvPr/>
          </p:nvSpPr>
          <p:spPr bwMode="auto">
            <a:xfrm>
              <a:off x="2928" y="1200"/>
              <a:ext cx="288"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73" name="Line 17"/>
            <p:cNvSpPr>
              <a:spLocks noChangeShapeType="1"/>
            </p:cNvSpPr>
            <p:nvPr/>
          </p:nvSpPr>
          <p:spPr bwMode="auto">
            <a:xfrm>
              <a:off x="2352" y="1440"/>
              <a:ext cx="240" cy="96"/>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74" name="Oval 18"/>
            <p:cNvSpPr>
              <a:spLocks noChangeArrowheads="1"/>
            </p:cNvSpPr>
            <p:nvPr/>
          </p:nvSpPr>
          <p:spPr bwMode="auto">
            <a:xfrm>
              <a:off x="2592" y="1392"/>
              <a:ext cx="336" cy="288"/>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2</a:t>
              </a:r>
            </a:p>
          </p:txBody>
        </p:sp>
        <p:sp>
          <p:nvSpPr>
            <p:cNvPr id="70675" name="Line 19"/>
            <p:cNvSpPr>
              <a:spLocks noChangeShapeType="1"/>
            </p:cNvSpPr>
            <p:nvPr/>
          </p:nvSpPr>
          <p:spPr bwMode="auto">
            <a:xfrm>
              <a:off x="2928" y="1584"/>
              <a:ext cx="240" cy="0"/>
            </a:xfrm>
            <a:prstGeom prst="line">
              <a:avLst/>
            </a:prstGeom>
            <a:noFill/>
            <a:ln w="38100">
              <a:solidFill>
                <a:schemeClr val="tx1"/>
              </a:solidFill>
              <a:round/>
              <a:headEnd/>
              <a:tailEnd type="triangle" w="med" len="med"/>
            </a:ln>
            <a:effectLst/>
          </p:spPr>
          <p:txBody>
            <a:bodyPr wrap="none" anchor="ctr"/>
            <a:lstStyle/>
            <a:p>
              <a:endParaRPr lang="zh-CN" altLang="en-US"/>
            </a:p>
          </p:txBody>
        </p:sp>
      </p:grpSp>
      <p:sp>
        <p:nvSpPr>
          <p:cNvPr id="70676" name="Line 20"/>
          <p:cNvSpPr>
            <a:spLocks noChangeShapeType="1"/>
          </p:cNvSpPr>
          <p:nvPr/>
        </p:nvSpPr>
        <p:spPr bwMode="auto">
          <a:xfrm flipH="1">
            <a:off x="2133600" y="2390775"/>
            <a:ext cx="1784350" cy="657225"/>
          </a:xfrm>
          <a:prstGeom prst="line">
            <a:avLst/>
          </a:prstGeom>
          <a:noFill/>
          <a:ln w="19050">
            <a:solidFill>
              <a:schemeClr val="accent1"/>
            </a:solidFill>
            <a:prstDash val="dash"/>
            <a:round/>
            <a:headEnd/>
            <a:tailEnd/>
          </a:ln>
          <a:effectLst/>
        </p:spPr>
        <p:txBody>
          <a:bodyPr wrap="none" anchor="ctr"/>
          <a:lstStyle/>
          <a:p>
            <a:endParaRPr lang="zh-CN" altLang="en-US"/>
          </a:p>
        </p:txBody>
      </p:sp>
      <p:sp>
        <p:nvSpPr>
          <p:cNvPr id="70677" name="Line 21"/>
          <p:cNvSpPr>
            <a:spLocks noChangeShapeType="1"/>
          </p:cNvSpPr>
          <p:nvPr/>
        </p:nvSpPr>
        <p:spPr bwMode="auto">
          <a:xfrm>
            <a:off x="3903663" y="2390775"/>
            <a:ext cx="287337" cy="657225"/>
          </a:xfrm>
          <a:prstGeom prst="line">
            <a:avLst/>
          </a:prstGeom>
          <a:noFill/>
          <a:ln w="19050">
            <a:solidFill>
              <a:schemeClr val="accent1"/>
            </a:solidFill>
            <a:prstDash val="dash"/>
            <a:round/>
            <a:headEnd/>
            <a:tailEnd/>
          </a:ln>
          <a:effectLst/>
        </p:spPr>
        <p:txBody>
          <a:bodyPr wrap="none" anchor="ctr"/>
          <a:lstStyle/>
          <a:p>
            <a:endParaRPr lang="zh-CN" altLang="en-US"/>
          </a:p>
        </p:txBody>
      </p:sp>
      <p:grpSp>
        <p:nvGrpSpPr>
          <p:cNvPr id="4" name="Group 22"/>
          <p:cNvGrpSpPr>
            <a:grpSpLocks/>
          </p:cNvGrpSpPr>
          <p:nvPr/>
        </p:nvGrpSpPr>
        <p:grpSpPr bwMode="auto">
          <a:xfrm>
            <a:off x="1676400" y="3048000"/>
            <a:ext cx="2514600" cy="990600"/>
            <a:chOff x="288" y="2208"/>
            <a:chExt cx="1968" cy="720"/>
          </a:xfrm>
        </p:grpSpPr>
        <p:sp>
          <p:nvSpPr>
            <p:cNvPr id="70679" name="AutoShape 23"/>
            <p:cNvSpPr>
              <a:spLocks noChangeArrowheads="1"/>
            </p:cNvSpPr>
            <p:nvPr/>
          </p:nvSpPr>
          <p:spPr bwMode="auto">
            <a:xfrm>
              <a:off x="288" y="2208"/>
              <a:ext cx="1968" cy="720"/>
            </a:xfrm>
            <a:prstGeom prst="parallelogram">
              <a:avLst>
                <a:gd name="adj" fmla="val 47897"/>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70680" name="Line 24"/>
            <p:cNvSpPr>
              <a:spLocks noChangeShapeType="1"/>
            </p:cNvSpPr>
            <p:nvPr/>
          </p:nvSpPr>
          <p:spPr bwMode="auto">
            <a:xfrm>
              <a:off x="576" y="2736"/>
              <a:ext cx="24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81" name="Oval 25"/>
            <p:cNvSpPr>
              <a:spLocks noChangeArrowheads="1"/>
            </p:cNvSpPr>
            <p:nvPr/>
          </p:nvSpPr>
          <p:spPr bwMode="auto">
            <a:xfrm>
              <a:off x="816" y="2592"/>
              <a:ext cx="288" cy="288"/>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1.1</a:t>
              </a:r>
            </a:p>
          </p:txBody>
        </p:sp>
        <p:sp>
          <p:nvSpPr>
            <p:cNvPr id="70682" name="Line 26"/>
            <p:cNvSpPr>
              <a:spLocks noChangeShapeType="1"/>
            </p:cNvSpPr>
            <p:nvPr/>
          </p:nvSpPr>
          <p:spPr bwMode="auto">
            <a:xfrm>
              <a:off x="1104" y="2736"/>
              <a:ext cx="192"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83" name="Line 27"/>
            <p:cNvSpPr>
              <a:spLocks noChangeShapeType="1"/>
            </p:cNvSpPr>
            <p:nvPr/>
          </p:nvSpPr>
          <p:spPr bwMode="auto">
            <a:xfrm flipH="1" flipV="1">
              <a:off x="864" y="2448"/>
              <a:ext cx="96" cy="144"/>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84" name="Oval 28"/>
            <p:cNvSpPr>
              <a:spLocks noChangeArrowheads="1"/>
            </p:cNvSpPr>
            <p:nvPr/>
          </p:nvSpPr>
          <p:spPr bwMode="auto">
            <a:xfrm>
              <a:off x="672" y="2208"/>
              <a:ext cx="288" cy="288"/>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1.2</a:t>
              </a:r>
            </a:p>
          </p:txBody>
        </p:sp>
        <p:sp>
          <p:nvSpPr>
            <p:cNvPr id="70685" name="Oval 29"/>
            <p:cNvSpPr>
              <a:spLocks noChangeArrowheads="1"/>
            </p:cNvSpPr>
            <p:nvPr/>
          </p:nvSpPr>
          <p:spPr bwMode="auto">
            <a:xfrm>
              <a:off x="1296" y="2592"/>
              <a:ext cx="288" cy="288"/>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1.4</a:t>
              </a:r>
            </a:p>
          </p:txBody>
        </p:sp>
        <p:sp>
          <p:nvSpPr>
            <p:cNvPr id="70686" name="Line 30"/>
            <p:cNvSpPr>
              <a:spLocks noChangeShapeType="1"/>
            </p:cNvSpPr>
            <p:nvPr/>
          </p:nvSpPr>
          <p:spPr bwMode="auto">
            <a:xfrm>
              <a:off x="960" y="2352"/>
              <a:ext cx="24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87" name="Oval 31"/>
            <p:cNvSpPr>
              <a:spLocks noChangeArrowheads="1"/>
            </p:cNvSpPr>
            <p:nvPr/>
          </p:nvSpPr>
          <p:spPr bwMode="auto">
            <a:xfrm>
              <a:off x="1200" y="2208"/>
              <a:ext cx="288" cy="288"/>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1.3</a:t>
              </a:r>
            </a:p>
          </p:txBody>
        </p:sp>
        <p:sp>
          <p:nvSpPr>
            <p:cNvPr id="70688" name="Line 32"/>
            <p:cNvSpPr>
              <a:spLocks noChangeShapeType="1"/>
            </p:cNvSpPr>
            <p:nvPr/>
          </p:nvSpPr>
          <p:spPr bwMode="auto">
            <a:xfrm>
              <a:off x="1488" y="2352"/>
              <a:ext cx="24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89" name="Line 33"/>
            <p:cNvSpPr>
              <a:spLocks noChangeShapeType="1"/>
            </p:cNvSpPr>
            <p:nvPr/>
          </p:nvSpPr>
          <p:spPr bwMode="auto">
            <a:xfrm>
              <a:off x="1584" y="2736"/>
              <a:ext cx="192" cy="0"/>
            </a:xfrm>
            <a:prstGeom prst="line">
              <a:avLst/>
            </a:prstGeom>
            <a:noFill/>
            <a:ln w="38100">
              <a:solidFill>
                <a:schemeClr val="tx1"/>
              </a:solidFill>
              <a:round/>
              <a:headEnd/>
              <a:tailEnd type="triangle" w="med" len="med"/>
            </a:ln>
            <a:effectLst/>
          </p:spPr>
          <p:txBody>
            <a:bodyPr wrap="none" anchor="ctr"/>
            <a:lstStyle/>
            <a:p>
              <a:endParaRPr lang="zh-CN" altLang="en-US"/>
            </a:p>
          </p:txBody>
        </p:sp>
      </p:grpSp>
      <p:sp>
        <p:nvSpPr>
          <p:cNvPr id="70690" name="Line 34"/>
          <p:cNvSpPr>
            <a:spLocks noChangeShapeType="1"/>
          </p:cNvSpPr>
          <p:nvPr/>
        </p:nvSpPr>
        <p:spPr bwMode="auto">
          <a:xfrm>
            <a:off x="4803775" y="2593975"/>
            <a:ext cx="355600" cy="468313"/>
          </a:xfrm>
          <a:prstGeom prst="line">
            <a:avLst/>
          </a:prstGeom>
          <a:noFill/>
          <a:ln w="19050">
            <a:solidFill>
              <a:schemeClr val="accent1"/>
            </a:solidFill>
            <a:prstDash val="dash"/>
            <a:round/>
            <a:headEnd/>
            <a:tailEnd/>
          </a:ln>
          <a:effectLst/>
        </p:spPr>
        <p:txBody>
          <a:bodyPr wrap="none" anchor="ctr"/>
          <a:lstStyle/>
          <a:p>
            <a:endParaRPr lang="zh-CN" altLang="en-US"/>
          </a:p>
        </p:txBody>
      </p:sp>
      <p:sp>
        <p:nvSpPr>
          <p:cNvPr id="70691" name="Line 35"/>
          <p:cNvSpPr>
            <a:spLocks noChangeShapeType="1"/>
          </p:cNvSpPr>
          <p:nvPr/>
        </p:nvSpPr>
        <p:spPr bwMode="auto">
          <a:xfrm>
            <a:off x="4789488" y="2551113"/>
            <a:ext cx="2373312" cy="496887"/>
          </a:xfrm>
          <a:prstGeom prst="line">
            <a:avLst/>
          </a:prstGeom>
          <a:noFill/>
          <a:ln w="19050">
            <a:solidFill>
              <a:schemeClr val="accent1"/>
            </a:solidFill>
            <a:prstDash val="dash"/>
            <a:round/>
            <a:headEnd/>
            <a:tailEnd/>
          </a:ln>
          <a:effectLst/>
        </p:spPr>
        <p:txBody>
          <a:bodyPr wrap="none" anchor="ctr"/>
          <a:lstStyle/>
          <a:p>
            <a:endParaRPr lang="zh-CN" altLang="en-US"/>
          </a:p>
        </p:txBody>
      </p:sp>
      <p:grpSp>
        <p:nvGrpSpPr>
          <p:cNvPr id="5" name="Group 36"/>
          <p:cNvGrpSpPr>
            <a:grpSpLocks/>
          </p:cNvGrpSpPr>
          <p:nvPr/>
        </p:nvGrpSpPr>
        <p:grpSpPr bwMode="auto">
          <a:xfrm>
            <a:off x="4572000" y="3048000"/>
            <a:ext cx="2590800" cy="990600"/>
            <a:chOff x="2880" y="2160"/>
            <a:chExt cx="1968" cy="720"/>
          </a:xfrm>
        </p:grpSpPr>
        <p:sp>
          <p:nvSpPr>
            <p:cNvPr id="70693" name="AutoShape 37"/>
            <p:cNvSpPr>
              <a:spLocks noChangeArrowheads="1"/>
            </p:cNvSpPr>
            <p:nvPr/>
          </p:nvSpPr>
          <p:spPr bwMode="auto">
            <a:xfrm>
              <a:off x="2880" y="2160"/>
              <a:ext cx="1968" cy="720"/>
            </a:xfrm>
            <a:prstGeom prst="parallelogram">
              <a:avLst>
                <a:gd name="adj" fmla="val 47897"/>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70694" name="Line 38"/>
            <p:cNvSpPr>
              <a:spLocks noChangeShapeType="1"/>
            </p:cNvSpPr>
            <p:nvPr/>
          </p:nvSpPr>
          <p:spPr bwMode="auto">
            <a:xfrm flipV="1">
              <a:off x="3072" y="2640"/>
              <a:ext cx="384" cy="144"/>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95" name="Oval 39"/>
            <p:cNvSpPr>
              <a:spLocks noChangeArrowheads="1"/>
            </p:cNvSpPr>
            <p:nvPr/>
          </p:nvSpPr>
          <p:spPr bwMode="auto">
            <a:xfrm>
              <a:off x="3408" y="2448"/>
              <a:ext cx="336" cy="336"/>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2.1</a:t>
              </a:r>
            </a:p>
          </p:txBody>
        </p:sp>
        <p:sp>
          <p:nvSpPr>
            <p:cNvPr id="70696" name="Line 40"/>
            <p:cNvSpPr>
              <a:spLocks noChangeShapeType="1"/>
            </p:cNvSpPr>
            <p:nvPr/>
          </p:nvSpPr>
          <p:spPr bwMode="auto">
            <a:xfrm flipV="1">
              <a:off x="3744" y="2448"/>
              <a:ext cx="336" cy="96"/>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697" name="Oval 41"/>
            <p:cNvSpPr>
              <a:spLocks noChangeArrowheads="1"/>
            </p:cNvSpPr>
            <p:nvPr/>
          </p:nvSpPr>
          <p:spPr bwMode="auto">
            <a:xfrm>
              <a:off x="4080" y="2256"/>
              <a:ext cx="336" cy="336"/>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2.2</a:t>
              </a:r>
            </a:p>
          </p:txBody>
        </p:sp>
        <p:sp>
          <p:nvSpPr>
            <p:cNvPr id="70698" name="Line 42"/>
            <p:cNvSpPr>
              <a:spLocks noChangeShapeType="1"/>
            </p:cNvSpPr>
            <p:nvPr/>
          </p:nvSpPr>
          <p:spPr bwMode="auto">
            <a:xfrm flipV="1">
              <a:off x="4416" y="2256"/>
              <a:ext cx="288" cy="96"/>
            </a:xfrm>
            <a:prstGeom prst="line">
              <a:avLst/>
            </a:prstGeom>
            <a:noFill/>
            <a:ln w="38100">
              <a:solidFill>
                <a:schemeClr val="tx1"/>
              </a:solidFill>
              <a:round/>
              <a:headEnd/>
              <a:tailEnd type="triangle" w="med" len="med"/>
            </a:ln>
            <a:effectLst/>
          </p:spPr>
          <p:txBody>
            <a:bodyPr wrap="none" anchor="ctr"/>
            <a:lstStyle/>
            <a:p>
              <a:endParaRPr lang="zh-CN" altLang="en-US"/>
            </a:p>
          </p:txBody>
        </p:sp>
      </p:grpSp>
      <p:sp>
        <p:nvSpPr>
          <p:cNvPr id="70699" name="Line 43"/>
          <p:cNvSpPr>
            <a:spLocks noChangeShapeType="1"/>
          </p:cNvSpPr>
          <p:nvPr/>
        </p:nvSpPr>
        <p:spPr bwMode="auto">
          <a:xfrm flipH="1">
            <a:off x="1143000" y="4013200"/>
            <a:ext cx="1320800" cy="558800"/>
          </a:xfrm>
          <a:prstGeom prst="line">
            <a:avLst/>
          </a:prstGeom>
          <a:noFill/>
          <a:ln w="19050">
            <a:solidFill>
              <a:schemeClr val="accent1"/>
            </a:solidFill>
            <a:prstDash val="dash"/>
            <a:round/>
            <a:headEnd/>
            <a:tailEnd/>
          </a:ln>
          <a:effectLst/>
        </p:spPr>
        <p:txBody>
          <a:bodyPr wrap="none" anchor="ctr"/>
          <a:lstStyle/>
          <a:p>
            <a:endParaRPr lang="zh-CN" altLang="en-US"/>
          </a:p>
        </p:txBody>
      </p:sp>
      <p:sp>
        <p:nvSpPr>
          <p:cNvPr id="70700" name="Line 44"/>
          <p:cNvSpPr>
            <a:spLocks noChangeShapeType="1"/>
          </p:cNvSpPr>
          <p:nvPr/>
        </p:nvSpPr>
        <p:spPr bwMode="auto">
          <a:xfrm>
            <a:off x="2449513" y="3968750"/>
            <a:ext cx="750887" cy="603250"/>
          </a:xfrm>
          <a:prstGeom prst="line">
            <a:avLst/>
          </a:prstGeom>
          <a:noFill/>
          <a:ln w="19050">
            <a:solidFill>
              <a:schemeClr val="accent1"/>
            </a:solidFill>
            <a:prstDash val="dash"/>
            <a:round/>
            <a:headEnd/>
            <a:tailEnd/>
          </a:ln>
          <a:effectLst/>
        </p:spPr>
        <p:txBody>
          <a:bodyPr wrap="none" anchor="ctr"/>
          <a:lstStyle/>
          <a:p>
            <a:endParaRPr lang="zh-CN" altLang="en-US"/>
          </a:p>
        </p:txBody>
      </p:sp>
      <p:grpSp>
        <p:nvGrpSpPr>
          <p:cNvPr id="6" name="Group 45"/>
          <p:cNvGrpSpPr>
            <a:grpSpLocks/>
          </p:cNvGrpSpPr>
          <p:nvPr/>
        </p:nvGrpSpPr>
        <p:grpSpPr bwMode="auto">
          <a:xfrm>
            <a:off x="685800" y="4572000"/>
            <a:ext cx="2514600" cy="990600"/>
            <a:chOff x="192" y="3312"/>
            <a:chExt cx="1776" cy="720"/>
          </a:xfrm>
        </p:grpSpPr>
        <p:sp>
          <p:nvSpPr>
            <p:cNvPr id="70702" name="AutoShape 46"/>
            <p:cNvSpPr>
              <a:spLocks noChangeArrowheads="1"/>
            </p:cNvSpPr>
            <p:nvPr/>
          </p:nvSpPr>
          <p:spPr bwMode="auto">
            <a:xfrm>
              <a:off x="192" y="3312"/>
              <a:ext cx="1776" cy="720"/>
            </a:xfrm>
            <a:prstGeom prst="parallelogram">
              <a:avLst>
                <a:gd name="adj" fmla="val 43224"/>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70703" name="Line 47"/>
            <p:cNvSpPr>
              <a:spLocks noChangeShapeType="1"/>
            </p:cNvSpPr>
            <p:nvPr/>
          </p:nvSpPr>
          <p:spPr bwMode="auto">
            <a:xfrm flipV="1">
              <a:off x="384" y="3840"/>
              <a:ext cx="192" cy="96"/>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704" name="Oval 48"/>
            <p:cNvSpPr>
              <a:spLocks noChangeArrowheads="1"/>
            </p:cNvSpPr>
            <p:nvPr/>
          </p:nvSpPr>
          <p:spPr bwMode="auto">
            <a:xfrm>
              <a:off x="576" y="3552"/>
              <a:ext cx="384" cy="384"/>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1.1.1</a:t>
              </a:r>
            </a:p>
          </p:txBody>
        </p:sp>
        <p:sp>
          <p:nvSpPr>
            <p:cNvPr id="70705" name="Line 49"/>
            <p:cNvSpPr>
              <a:spLocks noChangeShapeType="1"/>
            </p:cNvSpPr>
            <p:nvPr/>
          </p:nvSpPr>
          <p:spPr bwMode="auto">
            <a:xfrm flipV="1">
              <a:off x="960" y="3648"/>
              <a:ext cx="192" cy="48"/>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706" name="Oval 50"/>
            <p:cNvSpPr>
              <a:spLocks noChangeArrowheads="1"/>
            </p:cNvSpPr>
            <p:nvPr/>
          </p:nvSpPr>
          <p:spPr bwMode="auto">
            <a:xfrm>
              <a:off x="1104" y="3408"/>
              <a:ext cx="384" cy="384"/>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400" b="0"/>
                <a:t>1.1.2</a:t>
              </a:r>
            </a:p>
          </p:txBody>
        </p:sp>
        <p:sp>
          <p:nvSpPr>
            <p:cNvPr id="70707" name="Line 51"/>
            <p:cNvSpPr>
              <a:spLocks noChangeShapeType="1"/>
            </p:cNvSpPr>
            <p:nvPr/>
          </p:nvSpPr>
          <p:spPr bwMode="auto">
            <a:xfrm flipV="1">
              <a:off x="1488" y="3456"/>
              <a:ext cx="240" cy="96"/>
            </a:xfrm>
            <a:prstGeom prst="line">
              <a:avLst/>
            </a:prstGeom>
            <a:noFill/>
            <a:ln w="38100">
              <a:solidFill>
                <a:schemeClr val="tx1"/>
              </a:solidFill>
              <a:round/>
              <a:headEnd/>
              <a:tailEnd type="triangle" w="med" len="med"/>
            </a:ln>
            <a:effectLst/>
          </p:spPr>
          <p:txBody>
            <a:bodyPr wrap="none" anchor="ctr"/>
            <a:lstStyle/>
            <a:p>
              <a:endParaRPr lang="zh-CN" altLang="en-US"/>
            </a:p>
          </p:txBody>
        </p:sp>
      </p:grpSp>
      <p:grpSp>
        <p:nvGrpSpPr>
          <p:cNvPr id="7" name="Group 52"/>
          <p:cNvGrpSpPr>
            <a:grpSpLocks/>
          </p:cNvGrpSpPr>
          <p:nvPr/>
        </p:nvGrpSpPr>
        <p:grpSpPr bwMode="auto">
          <a:xfrm>
            <a:off x="3124200" y="4572000"/>
            <a:ext cx="2514600" cy="990600"/>
            <a:chOff x="2016" y="3312"/>
            <a:chExt cx="1776" cy="720"/>
          </a:xfrm>
        </p:grpSpPr>
        <p:sp>
          <p:nvSpPr>
            <p:cNvPr id="70709" name="AutoShape 53"/>
            <p:cNvSpPr>
              <a:spLocks noChangeArrowheads="1"/>
            </p:cNvSpPr>
            <p:nvPr/>
          </p:nvSpPr>
          <p:spPr bwMode="auto">
            <a:xfrm>
              <a:off x="2016" y="3312"/>
              <a:ext cx="1776" cy="720"/>
            </a:xfrm>
            <a:prstGeom prst="parallelogram">
              <a:avLst>
                <a:gd name="adj" fmla="val 43224"/>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70710" name="Oval 54"/>
            <p:cNvSpPr>
              <a:spLocks noChangeArrowheads="1"/>
            </p:cNvSpPr>
            <p:nvPr/>
          </p:nvSpPr>
          <p:spPr bwMode="auto">
            <a:xfrm>
              <a:off x="3216" y="3360"/>
              <a:ext cx="336" cy="336"/>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000" b="0"/>
                <a:t>2.1.3</a:t>
              </a:r>
              <a:endParaRPr lang="en-US" altLang="zh-CN" sz="2400" b="0"/>
            </a:p>
          </p:txBody>
        </p:sp>
        <p:sp>
          <p:nvSpPr>
            <p:cNvPr id="70711" name="Oval 55"/>
            <p:cNvSpPr>
              <a:spLocks noChangeArrowheads="1"/>
            </p:cNvSpPr>
            <p:nvPr/>
          </p:nvSpPr>
          <p:spPr bwMode="auto">
            <a:xfrm>
              <a:off x="2736" y="3504"/>
              <a:ext cx="336" cy="336"/>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000" b="0"/>
                <a:t>2.1.2</a:t>
              </a:r>
              <a:endParaRPr lang="en-US" altLang="zh-CN" sz="2400" b="0"/>
            </a:p>
          </p:txBody>
        </p:sp>
        <p:sp>
          <p:nvSpPr>
            <p:cNvPr id="70712" name="Oval 56"/>
            <p:cNvSpPr>
              <a:spLocks noChangeArrowheads="1"/>
            </p:cNvSpPr>
            <p:nvPr/>
          </p:nvSpPr>
          <p:spPr bwMode="auto">
            <a:xfrm>
              <a:off x="2256" y="3696"/>
              <a:ext cx="336" cy="336"/>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2000" b="0"/>
                <a:t>2.1.1</a:t>
              </a:r>
              <a:endParaRPr lang="en-US" altLang="zh-CN" sz="2400" b="0"/>
            </a:p>
          </p:txBody>
        </p:sp>
        <p:sp>
          <p:nvSpPr>
            <p:cNvPr id="70713" name="Line 57"/>
            <p:cNvSpPr>
              <a:spLocks noChangeShapeType="1"/>
            </p:cNvSpPr>
            <p:nvPr/>
          </p:nvSpPr>
          <p:spPr bwMode="auto">
            <a:xfrm flipV="1">
              <a:off x="2064" y="3936"/>
              <a:ext cx="192" cy="48"/>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714" name="Line 58"/>
            <p:cNvSpPr>
              <a:spLocks noChangeShapeType="1"/>
            </p:cNvSpPr>
            <p:nvPr/>
          </p:nvSpPr>
          <p:spPr bwMode="auto">
            <a:xfrm flipV="1">
              <a:off x="2592" y="3744"/>
              <a:ext cx="192" cy="48"/>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715" name="Line 59"/>
            <p:cNvSpPr>
              <a:spLocks noChangeShapeType="1"/>
            </p:cNvSpPr>
            <p:nvPr/>
          </p:nvSpPr>
          <p:spPr bwMode="auto">
            <a:xfrm rot="1042104" flipV="1">
              <a:off x="3073" y="3544"/>
              <a:ext cx="144" cy="96"/>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716" name="Line 60"/>
            <p:cNvSpPr>
              <a:spLocks noChangeShapeType="1"/>
            </p:cNvSpPr>
            <p:nvPr/>
          </p:nvSpPr>
          <p:spPr bwMode="auto">
            <a:xfrm flipV="1">
              <a:off x="3552" y="3360"/>
              <a:ext cx="144" cy="96"/>
            </a:xfrm>
            <a:prstGeom prst="line">
              <a:avLst/>
            </a:prstGeom>
            <a:noFill/>
            <a:ln w="38100">
              <a:solidFill>
                <a:schemeClr val="tx1"/>
              </a:solidFill>
              <a:round/>
              <a:headEnd/>
              <a:tailEnd type="triangle" w="med" len="med"/>
            </a:ln>
            <a:effectLst/>
          </p:spPr>
          <p:txBody>
            <a:bodyPr wrap="none" anchor="ctr"/>
            <a:lstStyle/>
            <a:p>
              <a:endParaRPr lang="zh-CN" altLang="en-US"/>
            </a:p>
          </p:txBody>
        </p:sp>
      </p:grpSp>
      <p:sp>
        <p:nvSpPr>
          <p:cNvPr id="70717" name="Line 61"/>
          <p:cNvSpPr>
            <a:spLocks noChangeShapeType="1"/>
          </p:cNvSpPr>
          <p:nvPr/>
        </p:nvSpPr>
        <p:spPr bwMode="auto">
          <a:xfrm flipH="1">
            <a:off x="3581400" y="3968750"/>
            <a:ext cx="1763713" cy="603250"/>
          </a:xfrm>
          <a:prstGeom prst="line">
            <a:avLst/>
          </a:prstGeom>
          <a:noFill/>
          <a:ln w="19050">
            <a:solidFill>
              <a:schemeClr val="accent1"/>
            </a:solidFill>
            <a:prstDash val="dash"/>
            <a:round/>
            <a:headEnd/>
            <a:tailEnd/>
          </a:ln>
          <a:effectLst/>
        </p:spPr>
        <p:txBody>
          <a:bodyPr wrap="none" anchor="ctr"/>
          <a:lstStyle/>
          <a:p>
            <a:endParaRPr lang="zh-CN" altLang="en-US"/>
          </a:p>
        </p:txBody>
      </p:sp>
      <p:sp>
        <p:nvSpPr>
          <p:cNvPr id="70718" name="Line 62"/>
          <p:cNvSpPr>
            <a:spLocks noChangeShapeType="1"/>
          </p:cNvSpPr>
          <p:nvPr/>
        </p:nvSpPr>
        <p:spPr bwMode="auto">
          <a:xfrm>
            <a:off x="5345113" y="3954463"/>
            <a:ext cx="293687" cy="617537"/>
          </a:xfrm>
          <a:prstGeom prst="line">
            <a:avLst/>
          </a:prstGeom>
          <a:noFill/>
          <a:ln w="19050">
            <a:solidFill>
              <a:schemeClr val="accent1"/>
            </a:solidFill>
            <a:prstDash val="dash"/>
            <a:round/>
            <a:headEnd/>
            <a:tailEnd/>
          </a:ln>
          <a:effectLst/>
        </p:spPr>
        <p:txBody>
          <a:bodyPr wrap="none" anchor="ctr"/>
          <a:lstStyle/>
          <a:p>
            <a:endParaRPr lang="zh-CN" altLang="en-US"/>
          </a:p>
        </p:txBody>
      </p:sp>
      <p:sp>
        <p:nvSpPr>
          <p:cNvPr id="70719" name="Line 63"/>
          <p:cNvSpPr>
            <a:spLocks noChangeShapeType="1"/>
          </p:cNvSpPr>
          <p:nvPr/>
        </p:nvSpPr>
        <p:spPr bwMode="auto">
          <a:xfrm flipH="1">
            <a:off x="6019800" y="3792538"/>
            <a:ext cx="388938" cy="779462"/>
          </a:xfrm>
          <a:prstGeom prst="line">
            <a:avLst/>
          </a:prstGeom>
          <a:noFill/>
          <a:ln w="19050">
            <a:solidFill>
              <a:schemeClr val="accent1"/>
            </a:solidFill>
            <a:prstDash val="dash"/>
            <a:round/>
            <a:headEnd/>
            <a:tailEnd/>
          </a:ln>
          <a:effectLst/>
        </p:spPr>
        <p:txBody>
          <a:bodyPr wrap="none" anchor="ctr"/>
          <a:lstStyle/>
          <a:p>
            <a:endParaRPr lang="zh-CN" altLang="en-US"/>
          </a:p>
        </p:txBody>
      </p:sp>
      <p:sp>
        <p:nvSpPr>
          <p:cNvPr id="70720" name="Line 64"/>
          <p:cNvSpPr>
            <a:spLocks noChangeShapeType="1"/>
          </p:cNvSpPr>
          <p:nvPr/>
        </p:nvSpPr>
        <p:spPr bwMode="auto">
          <a:xfrm>
            <a:off x="6419850" y="3806825"/>
            <a:ext cx="1657350" cy="750888"/>
          </a:xfrm>
          <a:prstGeom prst="line">
            <a:avLst/>
          </a:prstGeom>
          <a:noFill/>
          <a:ln w="19050">
            <a:solidFill>
              <a:schemeClr val="accent1"/>
            </a:solidFill>
            <a:prstDash val="dash"/>
            <a:round/>
            <a:headEnd/>
            <a:tailEnd/>
          </a:ln>
          <a:effectLst/>
        </p:spPr>
        <p:txBody>
          <a:bodyPr wrap="none" anchor="ctr"/>
          <a:lstStyle/>
          <a:p>
            <a:endParaRPr lang="zh-CN" altLang="en-US"/>
          </a:p>
        </p:txBody>
      </p:sp>
      <p:grpSp>
        <p:nvGrpSpPr>
          <p:cNvPr id="8" name="Group 65"/>
          <p:cNvGrpSpPr>
            <a:grpSpLocks/>
          </p:cNvGrpSpPr>
          <p:nvPr/>
        </p:nvGrpSpPr>
        <p:grpSpPr bwMode="auto">
          <a:xfrm>
            <a:off x="5562600" y="4572000"/>
            <a:ext cx="2514600" cy="990600"/>
            <a:chOff x="3792" y="3264"/>
            <a:chExt cx="1776" cy="720"/>
          </a:xfrm>
        </p:grpSpPr>
        <p:sp>
          <p:nvSpPr>
            <p:cNvPr id="70722" name="AutoShape 66"/>
            <p:cNvSpPr>
              <a:spLocks noChangeArrowheads="1"/>
            </p:cNvSpPr>
            <p:nvPr/>
          </p:nvSpPr>
          <p:spPr bwMode="auto">
            <a:xfrm>
              <a:off x="3792" y="3264"/>
              <a:ext cx="1776" cy="720"/>
            </a:xfrm>
            <a:prstGeom prst="parallelogram">
              <a:avLst>
                <a:gd name="adj" fmla="val 43224"/>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70723" name="Oval 67"/>
            <p:cNvSpPr>
              <a:spLocks noChangeArrowheads="1"/>
            </p:cNvSpPr>
            <p:nvPr/>
          </p:nvSpPr>
          <p:spPr bwMode="auto">
            <a:xfrm>
              <a:off x="4464" y="3696"/>
              <a:ext cx="288" cy="288"/>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1600" b="0"/>
                <a:t>2.2.2</a:t>
              </a:r>
              <a:endParaRPr lang="en-US" altLang="zh-CN" sz="2400" b="0"/>
            </a:p>
          </p:txBody>
        </p:sp>
        <p:sp>
          <p:nvSpPr>
            <p:cNvPr id="70724" name="Oval 68"/>
            <p:cNvSpPr>
              <a:spLocks noChangeArrowheads="1"/>
            </p:cNvSpPr>
            <p:nvPr/>
          </p:nvSpPr>
          <p:spPr bwMode="auto">
            <a:xfrm>
              <a:off x="4704" y="3312"/>
              <a:ext cx="288" cy="288"/>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1800" b="0"/>
                <a:t>2.2.3</a:t>
              </a:r>
              <a:endParaRPr lang="en-US" altLang="zh-CN" sz="2400" b="0"/>
            </a:p>
          </p:txBody>
        </p:sp>
        <p:sp>
          <p:nvSpPr>
            <p:cNvPr id="70725" name="Oval 69"/>
            <p:cNvSpPr>
              <a:spLocks noChangeArrowheads="1"/>
            </p:cNvSpPr>
            <p:nvPr/>
          </p:nvSpPr>
          <p:spPr bwMode="auto">
            <a:xfrm>
              <a:off x="4080" y="3408"/>
              <a:ext cx="288" cy="288"/>
            </a:xfrm>
            <a:prstGeom prst="ellipse">
              <a:avLst/>
            </a:prstGeom>
            <a:solidFill>
              <a:schemeClr val="hlink"/>
            </a:solidFill>
            <a:ln w="9525">
              <a:solidFill>
                <a:schemeClr val="accent2"/>
              </a:solidFill>
              <a:round/>
              <a:headEnd/>
              <a:tailEnd/>
            </a:ln>
            <a:effectLst/>
          </p:spPr>
          <p:txBody>
            <a:bodyPr wrap="none" anchor="ctr"/>
            <a:lstStyle/>
            <a:p>
              <a:pPr algn="ctr" eaLnBrk="0" hangingPunct="0">
                <a:spcBef>
                  <a:spcPct val="0"/>
                </a:spcBef>
                <a:buFontTx/>
                <a:buNone/>
              </a:pPr>
              <a:r>
                <a:rPr lang="en-US" altLang="zh-CN" sz="1800" b="0"/>
                <a:t>2.2.1</a:t>
              </a:r>
              <a:endParaRPr lang="en-US" altLang="zh-CN" sz="2400" b="0"/>
            </a:p>
          </p:txBody>
        </p:sp>
        <p:sp>
          <p:nvSpPr>
            <p:cNvPr id="70726" name="Line 70"/>
            <p:cNvSpPr>
              <a:spLocks noChangeShapeType="1"/>
            </p:cNvSpPr>
            <p:nvPr/>
          </p:nvSpPr>
          <p:spPr bwMode="auto">
            <a:xfrm flipV="1">
              <a:off x="3888" y="3648"/>
              <a:ext cx="240" cy="192"/>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727" name="Line 71"/>
            <p:cNvSpPr>
              <a:spLocks noChangeShapeType="1"/>
            </p:cNvSpPr>
            <p:nvPr/>
          </p:nvSpPr>
          <p:spPr bwMode="auto">
            <a:xfrm flipV="1">
              <a:off x="4368" y="3504"/>
              <a:ext cx="336" cy="48"/>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728" name="Line 72"/>
            <p:cNvSpPr>
              <a:spLocks noChangeShapeType="1"/>
            </p:cNvSpPr>
            <p:nvPr/>
          </p:nvSpPr>
          <p:spPr bwMode="auto">
            <a:xfrm>
              <a:off x="4992" y="3456"/>
              <a:ext cx="288"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729" name="Line 73"/>
            <p:cNvSpPr>
              <a:spLocks noChangeShapeType="1"/>
            </p:cNvSpPr>
            <p:nvPr/>
          </p:nvSpPr>
          <p:spPr bwMode="auto">
            <a:xfrm>
              <a:off x="4272" y="3696"/>
              <a:ext cx="192" cy="96"/>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0730" name="Line 74"/>
            <p:cNvSpPr>
              <a:spLocks noChangeShapeType="1"/>
            </p:cNvSpPr>
            <p:nvPr/>
          </p:nvSpPr>
          <p:spPr bwMode="auto">
            <a:xfrm flipV="1">
              <a:off x="4704" y="3552"/>
              <a:ext cx="144" cy="192"/>
            </a:xfrm>
            <a:prstGeom prst="line">
              <a:avLst/>
            </a:prstGeom>
            <a:noFill/>
            <a:ln w="38100">
              <a:solidFill>
                <a:schemeClr val="tx1"/>
              </a:solidFill>
              <a:round/>
              <a:headEnd/>
              <a:tailEnd type="triangle" w="med" len="med"/>
            </a:ln>
            <a:effectLst/>
          </p:spPr>
          <p:txBody>
            <a:bodyPr wrap="none" anchor="ctr"/>
            <a:lstStyle/>
            <a:p>
              <a:endParaRPr lang="zh-CN" altLang="en-US"/>
            </a:p>
          </p:txBody>
        </p:sp>
      </p:grpSp>
      <p:sp>
        <p:nvSpPr>
          <p:cNvPr id="70731" name="Text Box 75"/>
          <p:cNvSpPr txBox="1">
            <a:spLocks noChangeArrowheads="1"/>
          </p:cNvSpPr>
          <p:nvPr/>
        </p:nvSpPr>
        <p:spPr bwMode="auto">
          <a:xfrm>
            <a:off x="8153400" y="533400"/>
            <a:ext cx="533400" cy="822325"/>
          </a:xfrm>
          <a:prstGeom prst="rect">
            <a:avLst/>
          </a:prstGeom>
          <a:noFill/>
          <a:ln w="9525">
            <a:noFill/>
            <a:miter lim="800000"/>
            <a:headEnd/>
            <a:tailEnd/>
          </a:ln>
          <a:effectLst/>
        </p:spPr>
        <p:txBody>
          <a:bodyPr>
            <a:spAutoFit/>
          </a:bodyPr>
          <a:lstStyle/>
          <a:p>
            <a:pPr eaLnBrk="0" hangingPunct="0">
              <a:spcBef>
                <a:spcPct val="50000"/>
              </a:spcBef>
              <a:buFontTx/>
              <a:buNone/>
            </a:pPr>
            <a:r>
              <a:rPr lang="zh-CN" altLang="en-US" sz="2400">
                <a:solidFill>
                  <a:schemeClr val="bg1"/>
                </a:solidFill>
                <a:latin typeface="隶书" pitchFamily="49" charset="-122"/>
              </a:rPr>
              <a:t>顶层</a:t>
            </a:r>
            <a:endParaRPr lang="zh-CN" altLang="en-US" sz="2400">
              <a:solidFill>
                <a:schemeClr val="bg1"/>
              </a:solidFill>
            </a:endParaRPr>
          </a:p>
        </p:txBody>
      </p:sp>
      <p:sp>
        <p:nvSpPr>
          <p:cNvPr id="70732" name="Text Box 76"/>
          <p:cNvSpPr txBox="1">
            <a:spLocks noChangeArrowheads="1"/>
          </p:cNvSpPr>
          <p:nvPr/>
        </p:nvSpPr>
        <p:spPr bwMode="auto">
          <a:xfrm>
            <a:off x="8191500" y="1752600"/>
            <a:ext cx="549275" cy="2133600"/>
          </a:xfrm>
          <a:prstGeom prst="rect">
            <a:avLst/>
          </a:prstGeom>
          <a:noFill/>
          <a:ln w="9525">
            <a:noFill/>
            <a:miter lim="800000"/>
            <a:headEnd/>
            <a:tailEnd/>
          </a:ln>
          <a:effectLst/>
        </p:spPr>
        <p:txBody>
          <a:bodyPr vert="eaVert">
            <a:spAutoFit/>
          </a:bodyPr>
          <a:lstStyle/>
          <a:p>
            <a:pPr eaLnBrk="0" hangingPunct="0">
              <a:spcBef>
                <a:spcPct val="50000"/>
              </a:spcBef>
              <a:buFontTx/>
              <a:buNone/>
            </a:pPr>
            <a:r>
              <a:rPr lang="zh-CN" altLang="en-US" sz="2400">
                <a:solidFill>
                  <a:schemeClr val="bg1"/>
                </a:solidFill>
                <a:latin typeface="宋体" pitchFamily="2" charset="-122"/>
              </a:rPr>
              <a:t>中   间   层</a:t>
            </a:r>
          </a:p>
        </p:txBody>
      </p:sp>
      <p:sp>
        <p:nvSpPr>
          <p:cNvPr id="70733" name="Text Box 77"/>
          <p:cNvSpPr txBox="1">
            <a:spLocks noChangeArrowheads="1"/>
          </p:cNvSpPr>
          <p:nvPr/>
        </p:nvSpPr>
        <p:spPr bwMode="auto">
          <a:xfrm>
            <a:off x="8229600" y="4648200"/>
            <a:ext cx="488950" cy="1219200"/>
          </a:xfrm>
          <a:prstGeom prst="rect">
            <a:avLst/>
          </a:prstGeom>
          <a:noFill/>
          <a:ln w="9525">
            <a:noFill/>
            <a:miter lim="800000"/>
            <a:headEnd/>
            <a:tailEnd/>
          </a:ln>
          <a:effectLst/>
        </p:spPr>
        <p:txBody>
          <a:bodyPr vert="eaVert">
            <a:spAutoFit/>
          </a:bodyPr>
          <a:lstStyle/>
          <a:p>
            <a:pPr eaLnBrk="0" hangingPunct="0">
              <a:spcBef>
                <a:spcPct val="50000"/>
              </a:spcBef>
              <a:buFontTx/>
              <a:buNone/>
            </a:pPr>
            <a:r>
              <a:rPr lang="zh-CN" altLang="en-US" sz="2000">
                <a:solidFill>
                  <a:schemeClr val="bg1"/>
                </a:solidFill>
                <a:latin typeface="宋体" pitchFamily="2" charset="-122"/>
              </a:rPr>
              <a:t>底   层</a:t>
            </a:r>
          </a:p>
        </p:txBody>
      </p:sp>
      <p:sp>
        <p:nvSpPr>
          <p:cNvPr id="70734" name="Text Box 78">
            <a:hlinkHover r:id="" action="ppaction://noaction" highlightClick="1"/>
          </p:cNvPr>
          <p:cNvSpPr txBox="1">
            <a:spLocks noChangeArrowheads="1"/>
          </p:cNvSpPr>
          <p:nvPr/>
        </p:nvSpPr>
        <p:spPr bwMode="auto">
          <a:xfrm>
            <a:off x="428596" y="304800"/>
            <a:ext cx="2057400" cy="1187450"/>
          </a:xfrm>
          <a:prstGeom prst="rect">
            <a:avLst/>
          </a:prstGeom>
          <a:noFill/>
          <a:ln w="9525">
            <a:noFill/>
            <a:miter lim="800000"/>
            <a:headEnd/>
            <a:tailEnd/>
          </a:ln>
          <a:effectLst/>
        </p:spPr>
        <p:txBody>
          <a:bodyPr>
            <a:spAutoFit/>
          </a:bodyPr>
          <a:lstStyle/>
          <a:p>
            <a:pPr eaLnBrk="0" hangingPunct="0">
              <a:lnSpc>
                <a:spcPct val="120000"/>
              </a:lnSpc>
              <a:spcBef>
                <a:spcPct val="50000"/>
              </a:spcBef>
              <a:buFontTx/>
              <a:buNone/>
            </a:pPr>
            <a:r>
              <a:rPr lang="zh-CN" altLang="en-US" sz="2000" dirty="0">
                <a:solidFill>
                  <a:srgbClr val="0070C0"/>
                </a:solidFill>
                <a:latin typeface="幼圆" pitchFamily="49" charset="-122"/>
                <a:ea typeface="幼圆" pitchFamily="49" charset="-122"/>
              </a:rPr>
              <a:t>先全局后局部</a:t>
            </a:r>
            <a:r>
              <a:rPr lang="en-US" altLang="zh-CN" sz="2000" dirty="0">
                <a:solidFill>
                  <a:srgbClr val="0070C0"/>
                </a:solidFill>
                <a:latin typeface="幼圆" pitchFamily="49" charset="-122"/>
                <a:ea typeface="幼圆" pitchFamily="49" charset="-122"/>
              </a:rPr>
              <a:t>,</a:t>
            </a:r>
            <a:r>
              <a:rPr lang="zh-CN" altLang="en-US" sz="2000" dirty="0">
                <a:solidFill>
                  <a:srgbClr val="0070C0"/>
                </a:solidFill>
                <a:latin typeface="幼圆" pitchFamily="49" charset="-122"/>
                <a:ea typeface="幼圆" pitchFamily="49" charset="-122"/>
              </a:rPr>
              <a:t>先整体后细节</a:t>
            </a:r>
            <a:r>
              <a:rPr lang="en-US" altLang="zh-CN" sz="2000" dirty="0">
                <a:solidFill>
                  <a:srgbClr val="0070C0"/>
                </a:solidFill>
                <a:latin typeface="幼圆" pitchFamily="49" charset="-122"/>
                <a:ea typeface="幼圆" pitchFamily="49" charset="-122"/>
              </a:rPr>
              <a:t>,</a:t>
            </a:r>
            <a:r>
              <a:rPr lang="zh-CN" altLang="en-US" sz="2000" dirty="0">
                <a:solidFill>
                  <a:srgbClr val="0070C0"/>
                </a:solidFill>
                <a:latin typeface="幼圆" pitchFamily="49" charset="-122"/>
                <a:ea typeface="幼圆" pitchFamily="49" charset="-122"/>
              </a:rPr>
              <a:t>先抽象后具体</a:t>
            </a:r>
            <a:r>
              <a:rPr lang="en-US" altLang="zh-CN" sz="2000" dirty="0">
                <a:solidFill>
                  <a:srgbClr val="0070C0"/>
                </a:solidFill>
                <a:latin typeface="幼圆" pitchFamily="49" charset="-122"/>
                <a:ea typeface="幼圆" pitchFamily="49" charset="-122"/>
              </a:rPr>
              <a:t>.</a:t>
            </a:r>
            <a:endParaRPr lang="en-US" altLang="zh-CN" sz="2400" dirty="0">
              <a:solidFill>
                <a:srgbClr val="0070C0"/>
              </a:solidFill>
              <a:latin typeface="幼圆" pitchFamily="49" charset="-122"/>
              <a:ea typeface="幼圆" pitchFamily="49" charset="-122"/>
            </a:endParaRPr>
          </a:p>
        </p:txBody>
      </p:sp>
      <p:sp>
        <p:nvSpPr>
          <p:cNvPr id="70735" name="Text Box 79"/>
          <p:cNvSpPr txBox="1">
            <a:spLocks noChangeArrowheads="1"/>
          </p:cNvSpPr>
          <p:nvPr/>
        </p:nvSpPr>
        <p:spPr bwMode="auto">
          <a:xfrm>
            <a:off x="6248400" y="762000"/>
            <a:ext cx="685800" cy="396875"/>
          </a:xfrm>
          <a:prstGeom prst="rect">
            <a:avLst/>
          </a:prstGeom>
          <a:noFill/>
          <a:ln w="9525">
            <a:noFill/>
            <a:miter lim="800000"/>
            <a:headEnd/>
            <a:tailEnd/>
          </a:ln>
          <a:effectLst/>
        </p:spPr>
        <p:txBody>
          <a:bodyPr>
            <a:spAutoFit/>
          </a:bodyPr>
          <a:lstStyle/>
          <a:p>
            <a:pPr eaLnBrk="0" hangingPunct="0">
              <a:spcBef>
                <a:spcPct val="50000"/>
              </a:spcBef>
              <a:buFontTx/>
              <a:buNone/>
            </a:pPr>
            <a:r>
              <a:rPr lang="en-US" altLang="zh-CN" sz="2000" b="0">
                <a:solidFill>
                  <a:schemeClr val="bg1"/>
                </a:solidFill>
              </a:rPr>
              <a:t>0</a:t>
            </a:r>
            <a:r>
              <a:rPr lang="zh-CN" altLang="en-US" sz="2000" b="0">
                <a:solidFill>
                  <a:schemeClr val="bg1"/>
                </a:solidFill>
              </a:rPr>
              <a:t>图</a:t>
            </a:r>
            <a:endParaRPr lang="zh-CN" altLang="en-US" sz="2400" b="0">
              <a:solidFill>
                <a:schemeClr val="bg1"/>
              </a:solidFill>
            </a:endParaRPr>
          </a:p>
        </p:txBody>
      </p:sp>
      <p:sp>
        <p:nvSpPr>
          <p:cNvPr id="70736" name="Text Box 80"/>
          <p:cNvSpPr txBox="1">
            <a:spLocks noChangeArrowheads="1"/>
          </p:cNvSpPr>
          <p:nvPr/>
        </p:nvSpPr>
        <p:spPr bwMode="auto">
          <a:xfrm>
            <a:off x="685800" y="3733800"/>
            <a:ext cx="685800" cy="396875"/>
          </a:xfrm>
          <a:prstGeom prst="rect">
            <a:avLst/>
          </a:prstGeom>
          <a:noFill/>
          <a:ln w="9525">
            <a:noFill/>
            <a:miter lim="800000"/>
            <a:headEnd/>
            <a:tailEnd/>
          </a:ln>
          <a:effectLst/>
        </p:spPr>
        <p:txBody>
          <a:bodyPr>
            <a:spAutoFit/>
          </a:bodyPr>
          <a:lstStyle/>
          <a:p>
            <a:pPr eaLnBrk="0" hangingPunct="0">
              <a:spcBef>
                <a:spcPct val="50000"/>
              </a:spcBef>
              <a:buFontTx/>
              <a:buNone/>
            </a:pPr>
            <a:r>
              <a:rPr lang="en-US" altLang="zh-CN" sz="2000" b="0">
                <a:solidFill>
                  <a:schemeClr val="bg1"/>
                </a:solidFill>
              </a:rPr>
              <a:t>1</a:t>
            </a:r>
            <a:r>
              <a:rPr lang="zh-CN" altLang="en-US" sz="2000" b="0">
                <a:solidFill>
                  <a:schemeClr val="bg1"/>
                </a:solidFill>
              </a:rPr>
              <a:t>图</a:t>
            </a:r>
            <a:endParaRPr lang="zh-CN" altLang="en-US" sz="2400" b="0">
              <a:solidFill>
                <a:schemeClr val="bg1"/>
              </a:solidFill>
            </a:endParaRPr>
          </a:p>
        </p:txBody>
      </p:sp>
      <p:sp>
        <p:nvSpPr>
          <p:cNvPr id="70737" name="Text Box 81"/>
          <p:cNvSpPr txBox="1">
            <a:spLocks noChangeArrowheads="1"/>
          </p:cNvSpPr>
          <p:nvPr/>
        </p:nvSpPr>
        <p:spPr bwMode="auto">
          <a:xfrm>
            <a:off x="6934200" y="3657600"/>
            <a:ext cx="685800" cy="396875"/>
          </a:xfrm>
          <a:prstGeom prst="rect">
            <a:avLst/>
          </a:prstGeom>
          <a:noFill/>
          <a:ln w="9525">
            <a:noFill/>
            <a:miter lim="800000"/>
            <a:headEnd/>
            <a:tailEnd/>
          </a:ln>
          <a:effectLst/>
        </p:spPr>
        <p:txBody>
          <a:bodyPr>
            <a:spAutoFit/>
          </a:bodyPr>
          <a:lstStyle/>
          <a:p>
            <a:pPr eaLnBrk="0" hangingPunct="0">
              <a:spcBef>
                <a:spcPct val="50000"/>
              </a:spcBef>
              <a:buFontTx/>
              <a:buNone/>
            </a:pPr>
            <a:r>
              <a:rPr lang="en-US" altLang="zh-CN" sz="2000" b="0">
                <a:solidFill>
                  <a:schemeClr val="bg1"/>
                </a:solidFill>
              </a:rPr>
              <a:t>2</a:t>
            </a:r>
            <a:r>
              <a:rPr lang="zh-CN" altLang="en-US" sz="2000" b="0">
                <a:solidFill>
                  <a:schemeClr val="bg1"/>
                </a:solidFill>
              </a:rPr>
              <a:t>图</a:t>
            </a:r>
            <a:endParaRPr lang="zh-CN" altLang="en-US" sz="2400" b="0">
              <a:solidFill>
                <a:schemeClr val="bg1"/>
              </a:solidFill>
            </a:endParaRPr>
          </a:p>
        </p:txBody>
      </p:sp>
      <p:sp>
        <p:nvSpPr>
          <p:cNvPr id="70738" name="Text Box 82"/>
          <p:cNvSpPr txBox="1">
            <a:spLocks noChangeArrowheads="1"/>
          </p:cNvSpPr>
          <p:nvPr/>
        </p:nvSpPr>
        <p:spPr bwMode="auto">
          <a:xfrm>
            <a:off x="1295400" y="5943600"/>
            <a:ext cx="914400" cy="396875"/>
          </a:xfrm>
          <a:prstGeom prst="rect">
            <a:avLst/>
          </a:prstGeom>
          <a:noFill/>
          <a:ln w="9525">
            <a:noFill/>
            <a:miter lim="800000"/>
            <a:headEnd/>
            <a:tailEnd/>
          </a:ln>
          <a:effectLst/>
        </p:spPr>
        <p:txBody>
          <a:bodyPr>
            <a:spAutoFit/>
          </a:bodyPr>
          <a:lstStyle/>
          <a:p>
            <a:pPr eaLnBrk="0" hangingPunct="0">
              <a:spcBef>
                <a:spcPct val="50000"/>
              </a:spcBef>
              <a:buFontTx/>
              <a:buNone/>
            </a:pPr>
            <a:r>
              <a:rPr lang="en-US" altLang="zh-CN" sz="2000" b="0">
                <a:solidFill>
                  <a:schemeClr val="bg1"/>
                </a:solidFill>
              </a:rPr>
              <a:t>1.1</a:t>
            </a:r>
            <a:r>
              <a:rPr lang="zh-CN" altLang="en-US" sz="2000" b="0">
                <a:solidFill>
                  <a:schemeClr val="bg1"/>
                </a:solidFill>
              </a:rPr>
              <a:t>图</a:t>
            </a:r>
            <a:endParaRPr lang="zh-CN" altLang="en-US" sz="2400" b="0">
              <a:solidFill>
                <a:schemeClr val="bg1"/>
              </a:solidFill>
            </a:endParaRPr>
          </a:p>
        </p:txBody>
      </p:sp>
      <p:sp>
        <p:nvSpPr>
          <p:cNvPr id="70739" name="Text Box 83"/>
          <p:cNvSpPr txBox="1">
            <a:spLocks noChangeArrowheads="1"/>
          </p:cNvSpPr>
          <p:nvPr/>
        </p:nvSpPr>
        <p:spPr bwMode="auto">
          <a:xfrm>
            <a:off x="3752850" y="5867400"/>
            <a:ext cx="990600" cy="396875"/>
          </a:xfrm>
          <a:prstGeom prst="rect">
            <a:avLst/>
          </a:prstGeom>
          <a:noFill/>
          <a:ln w="9525">
            <a:noFill/>
            <a:miter lim="800000"/>
            <a:headEnd/>
            <a:tailEnd/>
          </a:ln>
          <a:effectLst/>
        </p:spPr>
        <p:txBody>
          <a:bodyPr>
            <a:spAutoFit/>
          </a:bodyPr>
          <a:lstStyle/>
          <a:p>
            <a:pPr eaLnBrk="0" hangingPunct="0">
              <a:spcBef>
                <a:spcPct val="50000"/>
              </a:spcBef>
              <a:buFontTx/>
              <a:buNone/>
            </a:pPr>
            <a:r>
              <a:rPr lang="en-US" altLang="zh-CN" sz="2000" b="0">
                <a:solidFill>
                  <a:schemeClr val="bg1"/>
                </a:solidFill>
              </a:rPr>
              <a:t>2.1</a:t>
            </a:r>
            <a:r>
              <a:rPr lang="zh-CN" altLang="en-US" sz="2000" b="0">
                <a:solidFill>
                  <a:schemeClr val="bg1"/>
                </a:solidFill>
              </a:rPr>
              <a:t>图</a:t>
            </a:r>
            <a:endParaRPr lang="zh-CN" altLang="en-US" sz="2400" b="0">
              <a:solidFill>
                <a:schemeClr val="bg1"/>
              </a:solidFill>
            </a:endParaRPr>
          </a:p>
        </p:txBody>
      </p:sp>
      <p:sp>
        <p:nvSpPr>
          <p:cNvPr id="70740" name="Text Box 84"/>
          <p:cNvSpPr txBox="1">
            <a:spLocks noChangeArrowheads="1"/>
          </p:cNvSpPr>
          <p:nvPr/>
        </p:nvSpPr>
        <p:spPr bwMode="auto">
          <a:xfrm>
            <a:off x="6248400" y="5791200"/>
            <a:ext cx="1143000" cy="396875"/>
          </a:xfrm>
          <a:prstGeom prst="rect">
            <a:avLst/>
          </a:prstGeom>
          <a:noFill/>
          <a:ln w="9525">
            <a:noFill/>
            <a:miter lim="800000"/>
            <a:headEnd/>
            <a:tailEnd/>
          </a:ln>
          <a:effectLst/>
        </p:spPr>
        <p:txBody>
          <a:bodyPr>
            <a:spAutoFit/>
          </a:bodyPr>
          <a:lstStyle/>
          <a:p>
            <a:pPr eaLnBrk="0" hangingPunct="0">
              <a:spcBef>
                <a:spcPct val="50000"/>
              </a:spcBef>
              <a:buFontTx/>
              <a:buNone/>
            </a:pPr>
            <a:r>
              <a:rPr lang="en-US" altLang="zh-CN" sz="2000" b="0">
                <a:solidFill>
                  <a:schemeClr val="bg1"/>
                </a:solidFill>
              </a:rPr>
              <a:t>2.2</a:t>
            </a:r>
            <a:r>
              <a:rPr lang="zh-CN" altLang="en-US" sz="2000" b="0">
                <a:solidFill>
                  <a:schemeClr val="bg1"/>
                </a:solidFill>
              </a:rPr>
              <a:t>图</a:t>
            </a:r>
            <a:endParaRPr lang="zh-CN" altLang="en-US" sz="2400" b="0">
              <a:solidFill>
                <a:schemeClr val="bg1"/>
              </a:solidFill>
            </a:endParaRPr>
          </a:p>
        </p:txBody>
      </p:sp>
      <p:sp>
        <p:nvSpPr>
          <p:cNvPr id="70741" name="Line 85"/>
          <p:cNvSpPr>
            <a:spLocks noChangeShapeType="1"/>
          </p:cNvSpPr>
          <p:nvPr/>
        </p:nvSpPr>
        <p:spPr bwMode="auto">
          <a:xfrm flipH="1">
            <a:off x="0" y="1524000"/>
            <a:ext cx="9144000" cy="0"/>
          </a:xfrm>
          <a:prstGeom prst="line">
            <a:avLst/>
          </a:prstGeom>
          <a:noFill/>
          <a:ln w="76200">
            <a:solidFill>
              <a:schemeClr val="accent2"/>
            </a:solidFill>
            <a:round/>
            <a:headEnd/>
            <a:tailEnd/>
          </a:ln>
          <a:effectLst/>
        </p:spPr>
        <p:txBody>
          <a:bodyPr wrap="none" anchor="ctr"/>
          <a:lstStyle/>
          <a:p>
            <a:endParaRPr lang="zh-CN" altLang="en-US"/>
          </a:p>
        </p:txBody>
      </p:sp>
      <p:sp>
        <p:nvSpPr>
          <p:cNvPr id="70742" name="Line 86"/>
          <p:cNvSpPr>
            <a:spLocks noChangeShapeType="1"/>
          </p:cNvSpPr>
          <p:nvPr/>
        </p:nvSpPr>
        <p:spPr bwMode="auto">
          <a:xfrm flipH="1">
            <a:off x="0" y="4343400"/>
            <a:ext cx="9144000" cy="0"/>
          </a:xfrm>
          <a:prstGeom prst="line">
            <a:avLst/>
          </a:prstGeom>
          <a:noFill/>
          <a:ln w="76200">
            <a:solidFill>
              <a:schemeClr val="accent2"/>
            </a:solidFill>
            <a:round/>
            <a:headEnd/>
            <a:tailEnd/>
          </a:ln>
          <a:effectLst/>
        </p:spPr>
        <p:txBody>
          <a:bodyPr wrap="none" anchor="ctr"/>
          <a:lstStyle/>
          <a:p>
            <a:endParaRPr lang="zh-CN" altLang="en-US"/>
          </a:p>
        </p:txBody>
      </p:sp>
      <p:sp>
        <p:nvSpPr>
          <p:cNvPr id="70743" name="Line 87"/>
          <p:cNvSpPr>
            <a:spLocks noChangeShapeType="1"/>
          </p:cNvSpPr>
          <p:nvPr/>
        </p:nvSpPr>
        <p:spPr bwMode="auto">
          <a:xfrm flipH="1">
            <a:off x="0" y="1524000"/>
            <a:ext cx="9144000" cy="0"/>
          </a:xfrm>
          <a:prstGeom prst="line">
            <a:avLst/>
          </a:prstGeom>
          <a:noFill/>
          <a:ln w="38100">
            <a:solidFill>
              <a:schemeClr val="bg1"/>
            </a:solidFill>
            <a:round/>
            <a:headEnd/>
            <a:tailEnd/>
          </a:ln>
          <a:effectLst/>
        </p:spPr>
        <p:txBody>
          <a:bodyPr wrap="none" anchor="ctr"/>
          <a:lstStyle/>
          <a:p>
            <a:endParaRPr lang="zh-CN" altLang="en-US"/>
          </a:p>
        </p:txBody>
      </p:sp>
      <p:sp>
        <p:nvSpPr>
          <p:cNvPr id="70744" name="Line 88"/>
          <p:cNvSpPr>
            <a:spLocks noChangeShapeType="1"/>
          </p:cNvSpPr>
          <p:nvPr/>
        </p:nvSpPr>
        <p:spPr bwMode="auto">
          <a:xfrm flipH="1">
            <a:off x="0" y="4343400"/>
            <a:ext cx="9144000" cy="0"/>
          </a:xfrm>
          <a:prstGeom prst="line">
            <a:avLst/>
          </a:prstGeom>
          <a:noFill/>
          <a:ln w="38100">
            <a:solidFill>
              <a:schemeClr val="bg1"/>
            </a:solidFill>
            <a:round/>
            <a:headEnd/>
            <a:tailEnd/>
          </a:ln>
          <a:effectLst/>
        </p:spPr>
        <p:txBody>
          <a:bodyPr wrap="none" anchor="ctr"/>
          <a:lstStyle/>
          <a:p>
            <a:endParaRPr lang="zh-CN" altLang="en-US"/>
          </a:p>
        </p:txBody>
      </p:sp>
      <p:sp>
        <p:nvSpPr>
          <p:cNvPr id="70745" name="Rectangle 89"/>
          <p:cNvSpPr>
            <a:spLocks noGrp="1" noChangeArrowheads="1"/>
          </p:cNvSpPr>
          <p:nvPr>
            <p:ph type="title" idx="4294967295"/>
          </p:nvPr>
        </p:nvSpPr>
        <p:spPr>
          <a:xfrm>
            <a:off x="2214546" y="571480"/>
            <a:ext cx="1500198" cy="409595"/>
          </a:xfrm>
        </p:spPr>
        <p:txBody>
          <a:bodyPr>
            <a:noAutofit/>
          </a:bodyPr>
          <a:lstStyle/>
          <a:p>
            <a:r>
              <a:rPr lang="zh-CN" altLang="en-US" sz="2400" dirty="0">
                <a:solidFill>
                  <a:srgbClr val="004284"/>
                </a:solidFill>
              </a:rPr>
              <a:t>分层</a:t>
            </a:r>
            <a:r>
              <a:rPr lang="en-US" altLang="zh-CN" sz="2400" dirty="0">
                <a:solidFill>
                  <a:srgbClr val="004284"/>
                </a:solidFill>
              </a:rPr>
              <a:t>DFD </a:t>
            </a:r>
            <a:r>
              <a:rPr lang="zh-CN" altLang="en-US" sz="2400" dirty="0">
                <a:solidFill>
                  <a:srgbClr val="004284"/>
                </a:solidFill>
              </a:rPr>
              <a:t>图</a:t>
            </a:r>
          </a:p>
        </p:txBody>
      </p:sp>
      <p:sp>
        <p:nvSpPr>
          <p:cNvPr id="70746" name="Text Box 90"/>
          <p:cNvSpPr txBox="1">
            <a:spLocks noChangeArrowheads="1"/>
          </p:cNvSpPr>
          <p:nvPr/>
        </p:nvSpPr>
        <p:spPr bwMode="auto">
          <a:xfrm>
            <a:off x="428625" y="1946275"/>
            <a:ext cx="1828800" cy="566738"/>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endParaRPr lang="zh-CN" altLang="en-US" sz="2400">
              <a:ea typeface="楷体_GB2312" pitchFamily="49" charset="-122"/>
            </a:endParaRPr>
          </a:p>
        </p:txBody>
      </p:sp>
      <p:sp>
        <p:nvSpPr>
          <p:cNvPr id="70747" name="Rectangle 91">
            <a:hlinkClick r:id="" action="ppaction://hlinkshowjump?jump=previousslide"/>
          </p:cNvPr>
          <p:cNvSpPr>
            <a:spLocks noChangeArrowheads="1"/>
          </p:cNvSpPr>
          <p:nvPr/>
        </p:nvSpPr>
        <p:spPr bwMode="auto">
          <a:xfrm>
            <a:off x="6515100" y="6249988"/>
            <a:ext cx="457200" cy="379412"/>
          </a:xfrm>
          <a:prstGeom prst="rect">
            <a:avLst/>
          </a:prstGeom>
          <a:noFill/>
          <a:ln w="9525">
            <a:noFill/>
            <a:miter lim="800000"/>
            <a:headEnd/>
            <a:tailEnd/>
          </a:ln>
          <a:effectLst/>
        </p:spPr>
        <p:txBody>
          <a:bodyPr wrap="none" anchor="ctr"/>
          <a:lstStyle/>
          <a:p>
            <a:endParaRPr lang="zh-CN" altLang="en-US"/>
          </a:p>
        </p:txBody>
      </p:sp>
      <p:sp>
        <p:nvSpPr>
          <p:cNvPr id="70748" name="Rectangle 92">
            <a:hlinkClick r:id="" action="ppaction://hlinkshowjump?jump=nextslide"/>
          </p:cNvPr>
          <p:cNvSpPr>
            <a:spLocks noChangeArrowheads="1"/>
          </p:cNvSpPr>
          <p:nvPr/>
        </p:nvSpPr>
        <p:spPr bwMode="auto">
          <a:xfrm>
            <a:off x="7105650" y="6249988"/>
            <a:ext cx="457200" cy="379412"/>
          </a:xfrm>
          <a:prstGeom prst="rect">
            <a:avLst/>
          </a:prstGeom>
          <a:noFill/>
          <a:ln w="9525">
            <a:noFill/>
            <a:miter lim="800000"/>
            <a:headEnd/>
            <a:tailEnd/>
          </a:ln>
          <a:effectLst/>
        </p:spPr>
        <p:txBody>
          <a:bodyPr wrap="none" anchor="ctr"/>
          <a:lstStyle/>
          <a:p>
            <a:endParaRPr lang="zh-CN" altLang="en-US"/>
          </a:p>
        </p:txBody>
      </p:sp>
      <p:sp>
        <p:nvSpPr>
          <p:cNvPr id="70749" name="Oval 93">
            <a:hlinkClick r:id="rId3" action="ppaction://hlinksldjump"/>
          </p:cNvPr>
          <p:cNvSpPr>
            <a:spLocks noChangeArrowheads="1"/>
          </p:cNvSpPr>
          <p:nvPr/>
        </p:nvSpPr>
        <p:spPr bwMode="auto">
          <a:xfrm>
            <a:off x="7802563" y="6246813"/>
            <a:ext cx="1011237" cy="377825"/>
          </a:xfrm>
          <a:prstGeom prst="ellipse">
            <a:avLst/>
          </a:prstGeom>
          <a:noFill/>
          <a:ln w="9525">
            <a:noFill/>
            <a:round/>
            <a:headEnd/>
            <a:tailEnd/>
          </a:ln>
          <a:effectLst/>
        </p:spPr>
        <p:txBody>
          <a:bodyPr wrap="none" anchor="ct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70734"/>
                                        </p:tgtEl>
                                        <p:attrNameLst>
                                          <p:attrName>style.visibility</p:attrName>
                                        </p:attrNameLst>
                                      </p:cBhvr>
                                      <p:to>
                                        <p:strVal val="visible"/>
                                      </p:to>
                                    </p:set>
                                    <p:anim calcmode="lin" valueType="num">
                                      <p:cBhvr additive="base">
                                        <p:cTn id="7" dur="5000" fill="hold"/>
                                        <p:tgtEl>
                                          <p:spTgt spid="70734"/>
                                        </p:tgtEl>
                                        <p:attrNameLst>
                                          <p:attrName>ppt_x</p:attrName>
                                        </p:attrNameLst>
                                      </p:cBhvr>
                                      <p:tavLst>
                                        <p:tav tm="0">
                                          <p:val>
                                            <p:strVal val="0-#ppt_w/2"/>
                                          </p:val>
                                        </p:tav>
                                        <p:tav tm="100000">
                                          <p:val>
                                            <p:strVal val="#ppt_x"/>
                                          </p:val>
                                        </p:tav>
                                      </p:tavLst>
                                    </p:anim>
                                    <p:anim calcmode="lin" valueType="num">
                                      <p:cBhvr additive="base">
                                        <p:cTn id="8" dur="5000" fill="hold"/>
                                        <p:tgtEl>
                                          <p:spTgt spid="70734"/>
                                        </p:tgtEl>
                                        <p:attrNameLst>
                                          <p:attrName>ppt_y</p:attrName>
                                        </p:attrNameLst>
                                      </p:cBhvr>
                                      <p:tavLst>
                                        <p:tav tm="0">
                                          <p:val>
                                            <p:strVal val="#ppt_y"/>
                                          </p:val>
                                        </p:tav>
                                        <p:tav tm="100000">
                                          <p:val>
                                            <p:strVal val="#ppt_y"/>
                                          </p:val>
                                        </p:tav>
                                      </p:tavLst>
                                    </p:anim>
                                  </p:childTnLst>
                                </p:cTn>
                              </p:par>
                            </p:childTnLst>
                          </p:cTn>
                        </p:par>
                        <p:par>
                          <p:cTn id="9" fill="hold">
                            <p:stCondLst>
                              <p:cond delay="5000"/>
                            </p:stCondLst>
                            <p:childTnLst>
                              <p:par>
                                <p:cTn id="10" presetID="2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par>
                          <p:cTn id="13" fill="hold">
                            <p:stCondLst>
                              <p:cond delay="5500"/>
                            </p:stCondLst>
                            <p:childTnLst>
                              <p:par>
                                <p:cTn id="14" presetID="22" presetClass="entr" presetSubtype="8" fill="hold" grpId="0" nodeType="afterEffect">
                                  <p:stCondLst>
                                    <p:cond delay="0"/>
                                  </p:stCondLst>
                                  <p:childTnLst>
                                    <p:set>
                                      <p:cBhvr>
                                        <p:cTn id="15" dur="1" fill="hold">
                                          <p:stCondLst>
                                            <p:cond delay="0"/>
                                          </p:stCondLst>
                                        </p:cTn>
                                        <p:tgtEl>
                                          <p:spTgt spid="70741"/>
                                        </p:tgtEl>
                                        <p:attrNameLst>
                                          <p:attrName>style.visibility</p:attrName>
                                        </p:attrNameLst>
                                      </p:cBhvr>
                                      <p:to>
                                        <p:strVal val="visible"/>
                                      </p:to>
                                    </p:set>
                                    <p:animEffect transition="in" filter="wipe(left)">
                                      <p:cBhvr>
                                        <p:cTn id="16" dur="500"/>
                                        <p:tgtEl>
                                          <p:spTgt spid="70741"/>
                                        </p:tgtEl>
                                      </p:cBhvr>
                                    </p:animEffect>
                                  </p:childTnLst>
                                  <p:subTnLst>
                                    <p:set>
                                      <p:cBhvr override="childStyle">
                                        <p:cTn dur="1" fill="hold" display="0" masterRel="sameClick" afterEffect="1">
                                          <p:stCondLst>
                                            <p:cond evt="end" delay="0">
                                              <p:tn val="14"/>
                                            </p:cond>
                                          </p:stCondLst>
                                        </p:cTn>
                                        <p:tgtEl>
                                          <p:spTgt spid="70741"/>
                                        </p:tgtEl>
                                        <p:attrNameLst>
                                          <p:attrName>style.visibility</p:attrName>
                                        </p:attrNameLst>
                                      </p:cBhvr>
                                      <p:to>
                                        <p:strVal val="hidden"/>
                                      </p:to>
                                    </p:set>
                                  </p:subTnLst>
                                </p:cTn>
                              </p:par>
                            </p:childTnLst>
                          </p:cTn>
                        </p:par>
                        <p:par>
                          <p:cTn id="17" fill="hold">
                            <p:stCondLst>
                              <p:cond delay="6000"/>
                            </p:stCondLst>
                            <p:childTnLst>
                              <p:par>
                                <p:cTn id="18" presetID="22" presetClass="entr" presetSubtype="8" fill="hold" grpId="0" nodeType="afterEffect">
                                  <p:stCondLst>
                                    <p:cond delay="0"/>
                                  </p:stCondLst>
                                  <p:childTnLst>
                                    <p:set>
                                      <p:cBhvr>
                                        <p:cTn id="19" dur="1" fill="hold">
                                          <p:stCondLst>
                                            <p:cond delay="0"/>
                                          </p:stCondLst>
                                        </p:cTn>
                                        <p:tgtEl>
                                          <p:spTgt spid="70743"/>
                                        </p:tgtEl>
                                        <p:attrNameLst>
                                          <p:attrName>style.visibility</p:attrName>
                                        </p:attrNameLst>
                                      </p:cBhvr>
                                      <p:to>
                                        <p:strVal val="visible"/>
                                      </p:to>
                                    </p:set>
                                    <p:animEffect transition="in" filter="wipe(left)">
                                      <p:cBhvr>
                                        <p:cTn id="20" dur="500"/>
                                        <p:tgtEl>
                                          <p:spTgt spid="70743"/>
                                        </p:tgtEl>
                                      </p:cBhvr>
                                    </p:animEffect>
                                  </p:childTnLst>
                                </p:cTn>
                              </p:par>
                            </p:childTnLst>
                          </p:cTn>
                        </p:par>
                        <p:par>
                          <p:cTn id="21" fill="hold">
                            <p:stCondLst>
                              <p:cond delay="6500"/>
                            </p:stCondLst>
                            <p:childTnLst>
                              <p:par>
                                <p:cTn id="22" presetID="22" presetClass="entr" presetSubtype="1" fill="hold" grpId="0" nodeType="afterEffect">
                                  <p:stCondLst>
                                    <p:cond delay="0"/>
                                  </p:stCondLst>
                                  <p:iterate type="lt">
                                    <p:tmPct val="100000"/>
                                  </p:iterate>
                                  <p:childTnLst>
                                    <p:set>
                                      <p:cBhvr>
                                        <p:cTn id="23" dur="1" fill="hold">
                                          <p:stCondLst>
                                            <p:cond delay="0"/>
                                          </p:stCondLst>
                                        </p:cTn>
                                        <p:tgtEl>
                                          <p:spTgt spid="70731">
                                            <p:txEl>
                                              <p:pRg st="0" end="0"/>
                                            </p:txEl>
                                          </p:spTgt>
                                        </p:tgtEl>
                                        <p:attrNameLst>
                                          <p:attrName>style.visibility</p:attrName>
                                        </p:attrNameLst>
                                      </p:cBhvr>
                                      <p:to>
                                        <p:strVal val="visible"/>
                                      </p:to>
                                    </p:set>
                                    <p:animEffect transition="in" filter="wipe(up)">
                                      <p:cBhvr>
                                        <p:cTn id="24" dur="75"/>
                                        <p:tgtEl>
                                          <p:spTgt spid="70731">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TYPE.WAV"/>
                                        </p:tgtEl>
                                      </p:cMediaNode>
                                    </p:audio>
                                  </p:subTnLst>
                                </p:cTn>
                              </p:par>
                            </p:childTnLst>
                          </p:cTn>
                        </p:par>
                        <p:par>
                          <p:cTn id="25" fill="hold">
                            <p:stCondLst>
                              <p:cond delay="6650"/>
                            </p:stCondLst>
                            <p:childTnLst>
                              <p:par>
                                <p:cTn id="26" presetID="1" presetClass="entr" presetSubtype="0" fill="hold" grpId="0" nodeType="afterEffect">
                                  <p:stCondLst>
                                    <p:cond delay="0"/>
                                  </p:stCondLst>
                                  <p:childTnLst>
                                    <p:set>
                                      <p:cBhvr>
                                        <p:cTn id="27" dur="1" fill="hold">
                                          <p:stCondLst>
                                            <p:cond delay="499"/>
                                          </p:stCondLst>
                                        </p:cTn>
                                        <p:tgtEl>
                                          <p:spTgt spid="7073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0664"/>
                                        </p:tgtEl>
                                        <p:attrNameLst>
                                          <p:attrName>style.visibility</p:attrName>
                                        </p:attrNameLst>
                                      </p:cBhvr>
                                      <p:to>
                                        <p:strVal val="visible"/>
                                      </p:to>
                                    </p:set>
                                    <p:animEffect transition="in" filter="wipe(up)">
                                      <p:cBhvr>
                                        <p:cTn id="32" dur="500"/>
                                        <p:tgtEl>
                                          <p:spTgt spid="70664"/>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70665"/>
                                        </p:tgtEl>
                                        <p:attrNameLst>
                                          <p:attrName>style.visibility</p:attrName>
                                        </p:attrNameLst>
                                      </p:cBhvr>
                                      <p:to>
                                        <p:strVal val="visible"/>
                                      </p:to>
                                    </p:set>
                                    <p:animEffect transition="in" filter="wipe(up)">
                                      <p:cBhvr>
                                        <p:cTn id="36" dur="500"/>
                                        <p:tgtEl>
                                          <p:spTgt spid="70665"/>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up)">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70676"/>
                                        </p:tgtEl>
                                        <p:attrNameLst>
                                          <p:attrName>style.visibility</p:attrName>
                                        </p:attrNameLst>
                                      </p:cBhvr>
                                      <p:to>
                                        <p:strVal val="visible"/>
                                      </p:to>
                                    </p:set>
                                    <p:animEffect transition="in" filter="wipe(up)">
                                      <p:cBhvr>
                                        <p:cTn id="45" dur="500"/>
                                        <p:tgtEl>
                                          <p:spTgt spid="70676"/>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70677"/>
                                        </p:tgtEl>
                                        <p:attrNameLst>
                                          <p:attrName>style.visibility</p:attrName>
                                        </p:attrNameLst>
                                      </p:cBhvr>
                                      <p:to>
                                        <p:strVal val="visible"/>
                                      </p:to>
                                    </p:set>
                                    <p:animEffect transition="in" filter="wipe(up)">
                                      <p:cBhvr>
                                        <p:cTn id="49" dur="500"/>
                                        <p:tgtEl>
                                          <p:spTgt spid="70677"/>
                                        </p:tgtEl>
                                      </p:cBhvr>
                                    </p:animEffect>
                                  </p:childTnLst>
                                </p:cTn>
                              </p:par>
                            </p:childTnLst>
                          </p:cTn>
                        </p:par>
                        <p:par>
                          <p:cTn id="50" fill="hold">
                            <p:stCondLst>
                              <p:cond delay="1000"/>
                            </p:stCondLst>
                            <p:childTnLst>
                              <p:par>
                                <p:cTn id="51" presetID="22" presetClass="entr" presetSubtype="1"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up)">
                                      <p:cBhvr>
                                        <p:cTn id="53" dur="500"/>
                                        <p:tgtEl>
                                          <p:spTgt spid="4"/>
                                        </p:tgtEl>
                                      </p:cBhvr>
                                    </p:animEffect>
                                  </p:childTnLst>
                                </p:cTn>
                              </p:par>
                            </p:childTnLst>
                          </p:cTn>
                        </p:par>
                        <p:par>
                          <p:cTn id="54" fill="hold">
                            <p:stCondLst>
                              <p:cond delay="1500"/>
                            </p:stCondLst>
                            <p:childTnLst>
                              <p:par>
                                <p:cTn id="55" presetID="23" presetClass="entr" presetSubtype="32" fill="hold" grpId="0" nodeType="afterEffect">
                                  <p:stCondLst>
                                    <p:cond delay="0"/>
                                  </p:stCondLst>
                                  <p:childTnLst>
                                    <p:set>
                                      <p:cBhvr>
                                        <p:cTn id="56" dur="1" fill="hold">
                                          <p:stCondLst>
                                            <p:cond delay="0"/>
                                          </p:stCondLst>
                                        </p:cTn>
                                        <p:tgtEl>
                                          <p:spTgt spid="70736"/>
                                        </p:tgtEl>
                                        <p:attrNameLst>
                                          <p:attrName>style.visibility</p:attrName>
                                        </p:attrNameLst>
                                      </p:cBhvr>
                                      <p:to>
                                        <p:strVal val="visible"/>
                                      </p:to>
                                    </p:set>
                                    <p:anim calcmode="lin" valueType="num">
                                      <p:cBhvr>
                                        <p:cTn id="57" dur="500" fill="hold"/>
                                        <p:tgtEl>
                                          <p:spTgt spid="70736"/>
                                        </p:tgtEl>
                                        <p:attrNameLst>
                                          <p:attrName>ppt_w</p:attrName>
                                        </p:attrNameLst>
                                      </p:cBhvr>
                                      <p:tavLst>
                                        <p:tav tm="0">
                                          <p:val>
                                            <p:strVal val="4*#ppt_w"/>
                                          </p:val>
                                        </p:tav>
                                        <p:tav tm="100000">
                                          <p:val>
                                            <p:strVal val="#ppt_w"/>
                                          </p:val>
                                        </p:tav>
                                      </p:tavLst>
                                    </p:anim>
                                    <p:anim calcmode="lin" valueType="num">
                                      <p:cBhvr>
                                        <p:cTn id="58" dur="500" fill="hold"/>
                                        <p:tgtEl>
                                          <p:spTgt spid="70736"/>
                                        </p:tgtEl>
                                        <p:attrNameLst>
                                          <p:attrName>ppt_h</p:attrName>
                                        </p:attrNameLst>
                                      </p:cBhvr>
                                      <p:tavLst>
                                        <p:tav tm="0">
                                          <p:val>
                                            <p:strVal val="4*#ppt_h"/>
                                          </p:val>
                                        </p:tav>
                                        <p:tav tm="100000">
                                          <p:val>
                                            <p:strVal val="#ppt_h"/>
                                          </p:val>
                                        </p:tav>
                                      </p:tavLst>
                                    </p:anim>
                                  </p:childTnLst>
                                </p:cTn>
                              </p:par>
                            </p:childTnLst>
                          </p:cTn>
                        </p:par>
                        <p:par>
                          <p:cTn id="59" fill="hold">
                            <p:stCondLst>
                              <p:cond delay="2000"/>
                            </p:stCondLst>
                            <p:childTnLst>
                              <p:par>
                                <p:cTn id="60" presetID="22" presetClass="entr" presetSubtype="1" fill="hold" grpId="0" nodeType="afterEffect">
                                  <p:stCondLst>
                                    <p:cond delay="0"/>
                                  </p:stCondLst>
                                  <p:childTnLst>
                                    <p:set>
                                      <p:cBhvr>
                                        <p:cTn id="61" dur="1" fill="hold">
                                          <p:stCondLst>
                                            <p:cond delay="0"/>
                                          </p:stCondLst>
                                        </p:cTn>
                                        <p:tgtEl>
                                          <p:spTgt spid="70690"/>
                                        </p:tgtEl>
                                        <p:attrNameLst>
                                          <p:attrName>style.visibility</p:attrName>
                                        </p:attrNameLst>
                                      </p:cBhvr>
                                      <p:to>
                                        <p:strVal val="visible"/>
                                      </p:to>
                                    </p:set>
                                    <p:animEffect transition="in" filter="wipe(up)">
                                      <p:cBhvr>
                                        <p:cTn id="62" dur="500"/>
                                        <p:tgtEl>
                                          <p:spTgt spid="70690"/>
                                        </p:tgtEl>
                                      </p:cBhvr>
                                    </p:animEffect>
                                  </p:childTnLst>
                                </p:cTn>
                              </p:par>
                            </p:childTnLst>
                          </p:cTn>
                        </p:par>
                        <p:par>
                          <p:cTn id="63" fill="hold">
                            <p:stCondLst>
                              <p:cond delay="2500"/>
                            </p:stCondLst>
                            <p:childTnLst>
                              <p:par>
                                <p:cTn id="64" presetID="22" presetClass="entr" presetSubtype="1" fill="hold" grpId="0" nodeType="afterEffect">
                                  <p:stCondLst>
                                    <p:cond delay="0"/>
                                  </p:stCondLst>
                                  <p:childTnLst>
                                    <p:set>
                                      <p:cBhvr>
                                        <p:cTn id="65" dur="1" fill="hold">
                                          <p:stCondLst>
                                            <p:cond delay="0"/>
                                          </p:stCondLst>
                                        </p:cTn>
                                        <p:tgtEl>
                                          <p:spTgt spid="70691"/>
                                        </p:tgtEl>
                                        <p:attrNameLst>
                                          <p:attrName>style.visibility</p:attrName>
                                        </p:attrNameLst>
                                      </p:cBhvr>
                                      <p:to>
                                        <p:strVal val="visible"/>
                                      </p:to>
                                    </p:set>
                                    <p:animEffect transition="in" filter="wipe(up)">
                                      <p:cBhvr>
                                        <p:cTn id="66" dur="500"/>
                                        <p:tgtEl>
                                          <p:spTgt spid="70691"/>
                                        </p:tgtEl>
                                      </p:cBhvr>
                                    </p:animEffect>
                                  </p:childTnLst>
                                </p:cTn>
                              </p:par>
                            </p:childTnLst>
                          </p:cTn>
                        </p:par>
                        <p:par>
                          <p:cTn id="67" fill="hold">
                            <p:stCondLst>
                              <p:cond delay="3000"/>
                            </p:stCondLst>
                            <p:childTnLst>
                              <p:par>
                                <p:cTn id="68" presetID="22" presetClass="entr" presetSubtype="1"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3500"/>
                            </p:stCondLst>
                            <p:childTnLst>
                              <p:par>
                                <p:cTn id="72" presetID="23" presetClass="entr" presetSubtype="32" fill="hold" grpId="0" nodeType="afterEffect">
                                  <p:stCondLst>
                                    <p:cond delay="0"/>
                                  </p:stCondLst>
                                  <p:childTnLst>
                                    <p:set>
                                      <p:cBhvr>
                                        <p:cTn id="73" dur="1" fill="hold">
                                          <p:stCondLst>
                                            <p:cond delay="0"/>
                                          </p:stCondLst>
                                        </p:cTn>
                                        <p:tgtEl>
                                          <p:spTgt spid="70737"/>
                                        </p:tgtEl>
                                        <p:attrNameLst>
                                          <p:attrName>style.visibility</p:attrName>
                                        </p:attrNameLst>
                                      </p:cBhvr>
                                      <p:to>
                                        <p:strVal val="visible"/>
                                      </p:to>
                                    </p:set>
                                    <p:anim calcmode="lin" valueType="num">
                                      <p:cBhvr>
                                        <p:cTn id="74" dur="500" fill="hold"/>
                                        <p:tgtEl>
                                          <p:spTgt spid="70737"/>
                                        </p:tgtEl>
                                        <p:attrNameLst>
                                          <p:attrName>ppt_w</p:attrName>
                                        </p:attrNameLst>
                                      </p:cBhvr>
                                      <p:tavLst>
                                        <p:tav tm="0">
                                          <p:val>
                                            <p:strVal val="4*#ppt_w"/>
                                          </p:val>
                                        </p:tav>
                                        <p:tav tm="100000">
                                          <p:val>
                                            <p:strVal val="#ppt_w"/>
                                          </p:val>
                                        </p:tav>
                                      </p:tavLst>
                                    </p:anim>
                                    <p:anim calcmode="lin" valueType="num">
                                      <p:cBhvr>
                                        <p:cTn id="75" dur="500" fill="hold"/>
                                        <p:tgtEl>
                                          <p:spTgt spid="70737"/>
                                        </p:tgtEl>
                                        <p:attrNameLst>
                                          <p:attrName>ppt_h</p:attrName>
                                        </p:attrNameLst>
                                      </p:cBhvr>
                                      <p:tavLst>
                                        <p:tav tm="0">
                                          <p:val>
                                            <p:strVal val="4*#ppt_h"/>
                                          </p:val>
                                        </p:tav>
                                        <p:tav tm="100000">
                                          <p:val>
                                            <p:strVal val="#ppt_h"/>
                                          </p:val>
                                        </p:tav>
                                      </p:tavLst>
                                    </p:anim>
                                  </p:childTnLst>
                                </p:cTn>
                              </p:par>
                            </p:childTnLst>
                          </p:cTn>
                        </p:par>
                        <p:par>
                          <p:cTn id="76" fill="hold">
                            <p:stCondLst>
                              <p:cond delay="4000"/>
                            </p:stCondLst>
                            <p:childTnLst>
                              <p:par>
                                <p:cTn id="77" presetID="22" presetClass="entr" presetSubtype="8" fill="hold" grpId="0" nodeType="afterEffect">
                                  <p:stCondLst>
                                    <p:cond delay="0"/>
                                  </p:stCondLst>
                                  <p:childTnLst>
                                    <p:set>
                                      <p:cBhvr>
                                        <p:cTn id="78" dur="1" fill="hold">
                                          <p:stCondLst>
                                            <p:cond delay="0"/>
                                          </p:stCondLst>
                                        </p:cTn>
                                        <p:tgtEl>
                                          <p:spTgt spid="70742"/>
                                        </p:tgtEl>
                                        <p:attrNameLst>
                                          <p:attrName>style.visibility</p:attrName>
                                        </p:attrNameLst>
                                      </p:cBhvr>
                                      <p:to>
                                        <p:strVal val="visible"/>
                                      </p:to>
                                    </p:set>
                                    <p:animEffect transition="in" filter="wipe(left)">
                                      <p:cBhvr>
                                        <p:cTn id="79" dur="500"/>
                                        <p:tgtEl>
                                          <p:spTgt spid="70742"/>
                                        </p:tgtEl>
                                      </p:cBhvr>
                                    </p:animEffect>
                                  </p:childTnLst>
                                  <p:subTnLst>
                                    <p:set>
                                      <p:cBhvr override="childStyle">
                                        <p:cTn dur="1" fill="hold" display="0" masterRel="sameClick" afterEffect="1">
                                          <p:stCondLst>
                                            <p:cond evt="end" delay="0">
                                              <p:tn val="77"/>
                                            </p:cond>
                                          </p:stCondLst>
                                        </p:cTn>
                                        <p:tgtEl>
                                          <p:spTgt spid="70742"/>
                                        </p:tgtEl>
                                        <p:attrNameLst>
                                          <p:attrName>style.visibility</p:attrName>
                                        </p:attrNameLst>
                                      </p:cBhvr>
                                      <p:to>
                                        <p:strVal val="hidden"/>
                                      </p:to>
                                    </p:set>
                                  </p:subTnLst>
                                </p:cTn>
                              </p:par>
                            </p:childTnLst>
                          </p:cTn>
                        </p:par>
                        <p:par>
                          <p:cTn id="80" fill="hold">
                            <p:stCondLst>
                              <p:cond delay="4500"/>
                            </p:stCondLst>
                            <p:childTnLst>
                              <p:par>
                                <p:cTn id="81" presetID="22" presetClass="entr" presetSubtype="8" fill="hold" grpId="0" nodeType="afterEffect">
                                  <p:stCondLst>
                                    <p:cond delay="0"/>
                                  </p:stCondLst>
                                  <p:childTnLst>
                                    <p:set>
                                      <p:cBhvr>
                                        <p:cTn id="82" dur="1" fill="hold">
                                          <p:stCondLst>
                                            <p:cond delay="0"/>
                                          </p:stCondLst>
                                        </p:cTn>
                                        <p:tgtEl>
                                          <p:spTgt spid="70744"/>
                                        </p:tgtEl>
                                        <p:attrNameLst>
                                          <p:attrName>style.visibility</p:attrName>
                                        </p:attrNameLst>
                                      </p:cBhvr>
                                      <p:to>
                                        <p:strVal val="visible"/>
                                      </p:to>
                                    </p:set>
                                    <p:animEffect transition="in" filter="wipe(left)">
                                      <p:cBhvr>
                                        <p:cTn id="83" dur="500"/>
                                        <p:tgtEl>
                                          <p:spTgt spid="70744"/>
                                        </p:tgtEl>
                                      </p:cBhvr>
                                    </p:animEffect>
                                  </p:childTnLst>
                                </p:cTn>
                              </p:par>
                            </p:childTnLst>
                          </p:cTn>
                        </p:par>
                        <p:par>
                          <p:cTn id="84" fill="hold">
                            <p:stCondLst>
                              <p:cond delay="5000"/>
                            </p:stCondLst>
                            <p:childTnLst>
                              <p:par>
                                <p:cTn id="85" presetID="22" presetClass="entr" presetSubtype="1" fill="hold" grpId="0" nodeType="afterEffect">
                                  <p:stCondLst>
                                    <p:cond delay="0"/>
                                  </p:stCondLst>
                                  <p:iterate type="lt">
                                    <p:tmPct val="100000"/>
                                  </p:iterate>
                                  <p:childTnLst>
                                    <p:set>
                                      <p:cBhvr>
                                        <p:cTn id="86" dur="1" fill="hold">
                                          <p:stCondLst>
                                            <p:cond delay="0"/>
                                          </p:stCondLst>
                                        </p:cTn>
                                        <p:tgtEl>
                                          <p:spTgt spid="70732">
                                            <p:txEl>
                                              <p:pRg st="0" end="0"/>
                                            </p:txEl>
                                          </p:spTgt>
                                        </p:tgtEl>
                                        <p:attrNameLst>
                                          <p:attrName>style.visibility</p:attrName>
                                        </p:attrNameLst>
                                      </p:cBhvr>
                                      <p:to>
                                        <p:strVal val="visible"/>
                                      </p:to>
                                    </p:set>
                                    <p:animEffect transition="in" filter="wipe(up)">
                                      <p:cBhvr>
                                        <p:cTn id="87" dur="75"/>
                                        <p:tgtEl>
                                          <p:spTgt spid="70732">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2" name="TYPE.WAV"/>
                                        </p:tgtEl>
                                      </p:cMediaNode>
                                    </p:audio>
                                  </p:sub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70699"/>
                                        </p:tgtEl>
                                        <p:attrNameLst>
                                          <p:attrName>style.visibility</p:attrName>
                                        </p:attrNameLst>
                                      </p:cBhvr>
                                      <p:to>
                                        <p:strVal val="visible"/>
                                      </p:to>
                                    </p:set>
                                    <p:animEffect transition="in" filter="wipe(up)">
                                      <p:cBhvr>
                                        <p:cTn id="92" dur="500"/>
                                        <p:tgtEl>
                                          <p:spTgt spid="70699"/>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70700"/>
                                        </p:tgtEl>
                                        <p:attrNameLst>
                                          <p:attrName>style.visibility</p:attrName>
                                        </p:attrNameLst>
                                      </p:cBhvr>
                                      <p:to>
                                        <p:strVal val="visible"/>
                                      </p:to>
                                    </p:set>
                                    <p:animEffect transition="in" filter="wipe(up)">
                                      <p:cBhvr>
                                        <p:cTn id="96" dur="500"/>
                                        <p:tgtEl>
                                          <p:spTgt spid="70700"/>
                                        </p:tgtEl>
                                      </p:cBhvr>
                                    </p:animEffect>
                                  </p:childTnLst>
                                </p:cTn>
                              </p:par>
                            </p:childTnLst>
                          </p:cTn>
                        </p:par>
                        <p:par>
                          <p:cTn id="97" fill="hold">
                            <p:stCondLst>
                              <p:cond delay="1000"/>
                            </p:stCondLst>
                            <p:childTnLst>
                              <p:par>
                                <p:cTn id="98" presetID="22" presetClass="entr" presetSubtype="1" fill="hold" nodeType="afterEffect">
                                  <p:stCondLst>
                                    <p:cond delay="0"/>
                                  </p:stCondLst>
                                  <p:childTnLst>
                                    <p:set>
                                      <p:cBhvr>
                                        <p:cTn id="99" dur="1" fill="hold">
                                          <p:stCondLst>
                                            <p:cond delay="0"/>
                                          </p:stCondLst>
                                        </p:cTn>
                                        <p:tgtEl>
                                          <p:spTgt spid="6"/>
                                        </p:tgtEl>
                                        <p:attrNameLst>
                                          <p:attrName>style.visibility</p:attrName>
                                        </p:attrNameLst>
                                      </p:cBhvr>
                                      <p:to>
                                        <p:strVal val="visible"/>
                                      </p:to>
                                    </p:set>
                                    <p:animEffect transition="in" filter="wipe(up)">
                                      <p:cBhvr>
                                        <p:cTn id="100" dur="500"/>
                                        <p:tgtEl>
                                          <p:spTgt spid="6"/>
                                        </p:tgtEl>
                                      </p:cBhvr>
                                    </p:animEffect>
                                  </p:childTnLst>
                                </p:cTn>
                              </p:par>
                            </p:childTnLst>
                          </p:cTn>
                        </p:par>
                        <p:par>
                          <p:cTn id="101" fill="hold">
                            <p:stCondLst>
                              <p:cond delay="1500"/>
                            </p:stCondLst>
                            <p:childTnLst>
                              <p:par>
                                <p:cTn id="102" presetID="23" presetClass="entr" presetSubtype="32" fill="hold" grpId="0" nodeType="afterEffect">
                                  <p:stCondLst>
                                    <p:cond delay="0"/>
                                  </p:stCondLst>
                                  <p:childTnLst>
                                    <p:set>
                                      <p:cBhvr>
                                        <p:cTn id="103" dur="1" fill="hold">
                                          <p:stCondLst>
                                            <p:cond delay="0"/>
                                          </p:stCondLst>
                                        </p:cTn>
                                        <p:tgtEl>
                                          <p:spTgt spid="70738"/>
                                        </p:tgtEl>
                                        <p:attrNameLst>
                                          <p:attrName>style.visibility</p:attrName>
                                        </p:attrNameLst>
                                      </p:cBhvr>
                                      <p:to>
                                        <p:strVal val="visible"/>
                                      </p:to>
                                    </p:set>
                                    <p:anim calcmode="lin" valueType="num">
                                      <p:cBhvr>
                                        <p:cTn id="104" dur="500" fill="hold"/>
                                        <p:tgtEl>
                                          <p:spTgt spid="70738"/>
                                        </p:tgtEl>
                                        <p:attrNameLst>
                                          <p:attrName>ppt_w</p:attrName>
                                        </p:attrNameLst>
                                      </p:cBhvr>
                                      <p:tavLst>
                                        <p:tav tm="0">
                                          <p:val>
                                            <p:strVal val="4*#ppt_w"/>
                                          </p:val>
                                        </p:tav>
                                        <p:tav tm="100000">
                                          <p:val>
                                            <p:strVal val="#ppt_w"/>
                                          </p:val>
                                        </p:tav>
                                      </p:tavLst>
                                    </p:anim>
                                    <p:anim calcmode="lin" valueType="num">
                                      <p:cBhvr>
                                        <p:cTn id="105" dur="500" fill="hold"/>
                                        <p:tgtEl>
                                          <p:spTgt spid="70738"/>
                                        </p:tgtEl>
                                        <p:attrNameLst>
                                          <p:attrName>ppt_h</p:attrName>
                                        </p:attrNameLst>
                                      </p:cBhvr>
                                      <p:tavLst>
                                        <p:tav tm="0">
                                          <p:val>
                                            <p:strVal val="4*#ppt_h"/>
                                          </p:val>
                                        </p:tav>
                                        <p:tav tm="100000">
                                          <p:val>
                                            <p:strVal val="#ppt_h"/>
                                          </p:val>
                                        </p:tav>
                                      </p:tavLst>
                                    </p:anim>
                                  </p:childTnLst>
                                </p:cTn>
                              </p:par>
                            </p:childTnLst>
                          </p:cTn>
                        </p:par>
                        <p:par>
                          <p:cTn id="106" fill="hold">
                            <p:stCondLst>
                              <p:cond delay="2000"/>
                            </p:stCondLst>
                            <p:childTnLst>
                              <p:par>
                                <p:cTn id="107" presetID="22" presetClass="entr" presetSubtype="1" fill="hold" grpId="0" nodeType="afterEffect">
                                  <p:stCondLst>
                                    <p:cond delay="0"/>
                                  </p:stCondLst>
                                  <p:childTnLst>
                                    <p:set>
                                      <p:cBhvr>
                                        <p:cTn id="108" dur="1" fill="hold">
                                          <p:stCondLst>
                                            <p:cond delay="0"/>
                                          </p:stCondLst>
                                        </p:cTn>
                                        <p:tgtEl>
                                          <p:spTgt spid="70717"/>
                                        </p:tgtEl>
                                        <p:attrNameLst>
                                          <p:attrName>style.visibility</p:attrName>
                                        </p:attrNameLst>
                                      </p:cBhvr>
                                      <p:to>
                                        <p:strVal val="visible"/>
                                      </p:to>
                                    </p:set>
                                    <p:animEffect transition="in" filter="wipe(up)">
                                      <p:cBhvr>
                                        <p:cTn id="109" dur="500"/>
                                        <p:tgtEl>
                                          <p:spTgt spid="70717"/>
                                        </p:tgtEl>
                                      </p:cBhvr>
                                    </p:animEffect>
                                  </p:childTnLst>
                                </p:cTn>
                              </p:par>
                            </p:childTnLst>
                          </p:cTn>
                        </p:par>
                        <p:par>
                          <p:cTn id="110" fill="hold">
                            <p:stCondLst>
                              <p:cond delay="2500"/>
                            </p:stCondLst>
                            <p:childTnLst>
                              <p:par>
                                <p:cTn id="111" presetID="22" presetClass="entr" presetSubtype="1" fill="hold" grpId="0" nodeType="afterEffect">
                                  <p:stCondLst>
                                    <p:cond delay="0"/>
                                  </p:stCondLst>
                                  <p:childTnLst>
                                    <p:set>
                                      <p:cBhvr>
                                        <p:cTn id="112" dur="1" fill="hold">
                                          <p:stCondLst>
                                            <p:cond delay="0"/>
                                          </p:stCondLst>
                                        </p:cTn>
                                        <p:tgtEl>
                                          <p:spTgt spid="70718"/>
                                        </p:tgtEl>
                                        <p:attrNameLst>
                                          <p:attrName>style.visibility</p:attrName>
                                        </p:attrNameLst>
                                      </p:cBhvr>
                                      <p:to>
                                        <p:strVal val="visible"/>
                                      </p:to>
                                    </p:set>
                                    <p:animEffect transition="in" filter="wipe(up)">
                                      <p:cBhvr>
                                        <p:cTn id="113" dur="500"/>
                                        <p:tgtEl>
                                          <p:spTgt spid="70718"/>
                                        </p:tgtEl>
                                      </p:cBhvr>
                                    </p:animEffect>
                                  </p:childTnLst>
                                </p:cTn>
                              </p:par>
                            </p:childTnLst>
                          </p:cTn>
                        </p:par>
                        <p:par>
                          <p:cTn id="114" fill="hold">
                            <p:stCondLst>
                              <p:cond delay="3000"/>
                            </p:stCondLst>
                            <p:childTnLst>
                              <p:par>
                                <p:cTn id="115" presetID="22" presetClass="entr" presetSubtype="1" fill="hold" nodeType="after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wipe(up)">
                                      <p:cBhvr>
                                        <p:cTn id="117" dur="500"/>
                                        <p:tgtEl>
                                          <p:spTgt spid="7"/>
                                        </p:tgtEl>
                                      </p:cBhvr>
                                    </p:animEffect>
                                  </p:childTnLst>
                                </p:cTn>
                              </p:par>
                            </p:childTnLst>
                          </p:cTn>
                        </p:par>
                        <p:par>
                          <p:cTn id="118" fill="hold">
                            <p:stCondLst>
                              <p:cond delay="3500"/>
                            </p:stCondLst>
                            <p:childTnLst>
                              <p:par>
                                <p:cTn id="119" presetID="23" presetClass="entr" presetSubtype="32" fill="hold" grpId="0" nodeType="afterEffect">
                                  <p:stCondLst>
                                    <p:cond delay="0"/>
                                  </p:stCondLst>
                                  <p:childTnLst>
                                    <p:set>
                                      <p:cBhvr>
                                        <p:cTn id="120" dur="1" fill="hold">
                                          <p:stCondLst>
                                            <p:cond delay="0"/>
                                          </p:stCondLst>
                                        </p:cTn>
                                        <p:tgtEl>
                                          <p:spTgt spid="70739"/>
                                        </p:tgtEl>
                                        <p:attrNameLst>
                                          <p:attrName>style.visibility</p:attrName>
                                        </p:attrNameLst>
                                      </p:cBhvr>
                                      <p:to>
                                        <p:strVal val="visible"/>
                                      </p:to>
                                    </p:set>
                                    <p:anim calcmode="lin" valueType="num">
                                      <p:cBhvr>
                                        <p:cTn id="121" dur="500" fill="hold"/>
                                        <p:tgtEl>
                                          <p:spTgt spid="70739"/>
                                        </p:tgtEl>
                                        <p:attrNameLst>
                                          <p:attrName>ppt_w</p:attrName>
                                        </p:attrNameLst>
                                      </p:cBhvr>
                                      <p:tavLst>
                                        <p:tav tm="0">
                                          <p:val>
                                            <p:strVal val="4*#ppt_w"/>
                                          </p:val>
                                        </p:tav>
                                        <p:tav tm="100000">
                                          <p:val>
                                            <p:strVal val="#ppt_w"/>
                                          </p:val>
                                        </p:tav>
                                      </p:tavLst>
                                    </p:anim>
                                    <p:anim calcmode="lin" valueType="num">
                                      <p:cBhvr>
                                        <p:cTn id="122" dur="500" fill="hold"/>
                                        <p:tgtEl>
                                          <p:spTgt spid="70739"/>
                                        </p:tgtEl>
                                        <p:attrNameLst>
                                          <p:attrName>ppt_h</p:attrName>
                                        </p:attrNameLst>
                                      </p:cBhvr>
                                      <p:tavLst>
                                        <p:tav tm="0">
                                          <p:val>
                                            <p:strVal val="4*#ppt_h"/>
                                          </p:val>
                                        </p:tav>
                                        <p:tav tm="100000">
                                          <p:val>
                                            <p:strVal val="#ppt_h"/>
                                          </p:val>
                                        </p:tav>
                                      </p:tavLst>
                                    </p:anim>
                                  </p:childTnLst>
                                </p:cTn>
                              </p:par>
                            </p:childTnLst>
                          </p:cTn>
                        </p:par>
                        <p:par>
                          <p:cTn id="123" fill="hold">
                            <p:stCondLst>
                              <p:cond delay="4000"/>
                            </p:stCondLst>
                            <p:childTnLst>
                              <p:par>
                                <p:cTn id="124" presetID="22" presetClass="entr" presetSubtype="1" fill="hold" grpId="0" nodeType="afterEffect">
                                  <p:stCondLst>
                                    <p:cond delay="0"/>
                                  </p:stCondLst>
                                  <p:childTnLst>
                                    <p:set>
                                      <p:cBhvr>
                                        <p:cTn id="125" dur="1" fill="hold">
                                          <p:stCondLst>
                                            <p:cond delay="0"/>
                                          </p:stCondLst>
                                        </p:cTn>
                                        <p:tgtEl>
                                          <p:spTgt spid="70719"/>
                                        </p:tgtEl>
                                        <p:attrNameLst>
                                          <p:attrName>style.visibility</p:attrName>
                                        </p:attrNameLst>
                                      </p:cBhvr>
                                      <p:to>
                                        <p:strVal val="visible"/>
                                      </p:to>
                                    </p:set>
                                    <p:animEffect transition="in" filter="wipe(up)">
                                      <p:cBhvr>
                                        <p:cTn id="126" dur="500"/>
                                        <p:tgtEl>
                                          <p:spTgt spid="70719"/>
                                        </p:tgtEl>
                                      </p:cBhvr>
                                    </p:animEffect>
                                  </p:childTnLst>
                                </p:cTn>
                              </p:par>
                            </p:childTnLst>
                          </p:cTn>
                        </p:par>
                        <p:par>
                          <p:cTn id="127" fill="hold">
                            <p:stCondLst>
                              <p:cond delay="4500"/>
                            </p:stCondLst>
                            <p:childTnLst>
                              <p:par>
                                <p:cTn id="128" presetID="22" presetClass="entr" presetSubtype="1" fill="hold" grpId="0" nodeType="afterEffect">
                                  <p:stCondLst>
                                    <p:cond delay="0"/>
                                  </p:stCondLst>
                                  <p:childTnLst>
                                    <p:set>
                                      <p:cBhvr>
                                        <p:cTn id="129" dur="1" fill="hold">
                                          <p:stCondLst>
                                            <p:cond delay="0"/>
                                          </p:stCondLst>
                                        </p:cTn>
                                        <p:tgtEl>
                                          <p:spTgt spid="70720"/>
                                        </p:tgtEl>
                                        <p:attrNameLst>
                                          <p:attrName>style.visibility</p:attrName>
                                        </p:attrNameLst>
                                      </p:cBhvr>
                                      <p:to>
                                        <p:strVal val="visible"/>
                                      </p:to>
                                    </p:set>
                                    <p:animEffect transition="in" filter="wipe(up)">
                                      <p:cBhvr>
                                        <p:cTn id="130" dur="500"/>
                                        <p:tgtEl>
                                          <p:spTgt spid="70720"/>
                                        </p:tgtEl>
                                      </p:cBhvr>
                                    </p:animEffect>
                                  </p:childTnLst>
                                </p:cTn>
                              </p:par>
                            </p:childTnLst>
                          </p:cTn>
                        </p:par>
                        <p:par>
                          <p:cTn id="131" fill="hold">
                            <p:stCondLst>
                              <p:cond delay="5000"/>
                            </p:stCondLst>
                            <p:childTnLst>
                              <p:par>
                                <p:cTn id="132" presetID="22" presetClass="entr" presetSubtype="1" fill="hold" nodeType="afterEffect">
                                  <p:stCondLst>
                                    <p:cond delay="0"/>
                                  </p:stCondLst>
                                  <p:childTnLst>
                                    <p:set>
                                      <p:cBhvr>
                                        <p:cTn id="133" dur="1" fill="hold">
                                          <p:stCondLst>
                                            <p:cond delay="0"/>
                                          </p:stCondLst>
                                        </p:cTn>
                                        <p:tgtEl>
                                          <p:spTgt spid="8"/>
                                        </p:tgtEl>
                                        <p:attrNameLst>
                                          <p:attrName>style.visibility</p:attrName>
                                        </p:attrNameLst>
                                      </p:cBhvr>
                                      <p:to>
                                        <p:strVal val="visible"/>
                                      </p:to>
                                    </p:set>
                                    <p:animEffect transition="in" filter="wipe(up)">
                                      <p:cBhvr>
                                        <p:cTn id="134" dur="500"/>
                                        <p:tgtEl>
                                          <p:spTgt spid="8"/>
                                        </p:tgtEl>
                                      </p:cBhvr>
                                    </p:animEffect>
                                  </p:childTnLst>
                                </p:cTn>
                              </p:par>
                            </p:childTnLst>
                          </p:cTn>
                        </p:par>
                        <p:par>
                          <p:cTn id="135" fill="hold">
                            <p:stCondLst>
                              <p:cond delay="5500"/>
                            </p:stCondLst>
                            <p:childTnLst>
                              <p:par>
                                <p:cTn id="136" presetID="23" presetClass="entr" presetSubtype="32" fill="hold" grpId="0" nodeType="afterEffect">
                                  <p:stCondLst>
                                    <p:cond delay="0"/>
                                  </p:stCondLst>
                                  <p:childTnLst>
                                    <p:set>
                                      <p:cBhvr>
                                        <p:cTn id="137" dur="1" fill="hold">
                                          <p:stCondLst>
                                            <p:cond delay="0"/>
                                          </p:stCondLst>
                                        </p:cTn>
                                        <p:tgtEl>
                                          <p:spTgt spid="70740"/>
                                        </p:tgtEl>
                                        <p:attrNameLst>
                                          <p:attrName>style.visibility</p:attrName>
                                        </p:attrNameLst>
                                      </p:cBhvr>
                                      <p:to>
                                        <p:strVal val="visible"/>
                                      </p:to>
                                    </p:set>
                                    <p:anim calcmode="lin" valueType="num">
                                      <p:cBhvr>
                                        <p:cTn id="138" dur="500" fill="hold"/>
                                        <p:tgtEl>
                                          <p:spTgt spid="70740"/>
                                        </p:tgtEl>
                                        <p:attrNameLst>
                                          <p:attrName>ppt_w</p:attrName>
                                        </p:attrNameLst>
                                      </p:cBhvr>
                                      <p:tavLst>
                                        <p:tav tm="0">
                                          <p:val>
                                            <p:strVal val="4*#ppt_w"/>
                                          </p:val>
                                        </p:tav>
                                        <p:tav tm="100000">
                                          <p:val>
                                            <p:strVal val="#ppt_w"/>
                                          </p:val>
                                        </p:tav>
                                      </p:tavLst>
                                    </p:anim>
                                    <p:anim calcmode="lin" valueType="num">
                                      <p:cBhvr>
                                        <p:cTn id="139" dur="500" fill="hold"/>
                                        <p:tgtEl>
                                          <p:spTgt spid="70740"/>
                                        </p:tgtEl>
                                        <p:attrNameLst>
                                          <p:attrName>ppt_h</p:attrName>
                                        </p:attrNameLst>
                                      </p:cBhvr>
                                      <p:tavLst>
                                        <p:tav tm="0">
                                          <p:val>
                                            <p:strVal val="4*#ppt_h"/>
                                          </p:val>
                                        </p:tav>
                                        <p:tav tm="100000">
                                          <p:val>
                                            <p:strVal val="#ppt_h"/>
                                          </p:val>
                                        </p:tav>
                                      </p:tavLst>
                                    </p:anim>
                                  </p:childTnLst>
                                </p:cTn>
                              </p:par>
                            </p:childTnLst>
                          </p:cTn>
                        </p:par>
                        <p:par>
                          <p:cTn id="140" fill="hold">
                            <p:stCondLst>
                              <p:cond delay="6000"/>
                            </p:stCondLst>
                            <p:childTnLst>
                              <p:par>
                                <p:cTn id="141" presetID="22" presetClass="entr" presetSubtype="1" fill="hold" grpId="0" nodeType="afterEffect">
                                  <p:stCondLst>
                                    <p:cond delay="0"/>
                                  </p:stCondLst>
                                  <p:iterate type="lt">
                                    <p:tmPct val="100000"/>
                                  </p:iterate>
                                  <p:childTnLst>
                                    <p:set>
                                      <p:cBhvr>
                                        <p:cTn id="142" dur="1" fill="hold">
                                          <p:stCondLst>
                                            <p:cond delay="0"/>
                                          </p:stCondLst>
                                        </p:cTn>
                                        <p:tgtEl>
                                          <p:spTgt spid="70733">
                                            <p:txEl>
                                              <p:pRg st="0" end="0"/>
                                            </p:txEl>
                                          </p:spTgt>
                                        </p:tgtEl>
                                        <p:attrNameLst>
                                          <p:attrName>style.visibility</p:attrName>
                                        </p:attrNameLst>
                                      </p:cBhvr>
                                      <p:to>
                                        <p:strVal val="visible"/>
                                      </p:to>
                                    </p:set>
                                    <p:animEffect transition="in" filter="wipe(up)">
                                      <p:cBhvr>
                                        <p:cTn id="143" dur="75"/>
                                        <p:tgtEl>
                                          <p:spTgt spid="70733">
                                            <p:txEl>
                                              <p:pRg st="0" end="0"/>
                                            </p:txEl>
                                          </p:spTgt>
                                        </p:tgtEl>
                                      </p:cBhvr>
                                    </p:animEffect>
                                  </p:childTnLst>
                                  <p:subTnLst>
                                    <p:audio>
                                      <p:cMediaNode>
                                        <p:cTn display="0" masterRel="sameClick">
                                          <p:stCondLst>
                                            <p:cond evt="begin" delay="0">
                                              <p:tn val="141"/>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4" grpId="0" animBg="1"/>
      <p:bldP spid="70665" grpId="0" animBg="1"/>
      <p:bldP spid="70676" grpId="0" animBg="1"/>
      <p:bldP spid="70677" grpId="0" animBg="1"/>
      <p:bldP spid="70690" grpId="0" animBg="1"/>
      <p:bldP spid="70691" grpId="0" animBg="1"/>
      <p:bldP spid="70699" grpId="0" animBg="1"/>
      <p:bldP spid="70700" grpId="0" animBg="1"/>
      <p:bldP spid="70717" grpId="0" animBg="1"/>
      <p:bldP spid="70718" grpId="0" animBg="1"/>
      <p:bldP spid="70719" grpId="0" animBg="1"/>
      <p:bldP spid="70720" grpId="0" animBg="1"/>
      <p:bldP spid="70731" grpId="0" build="p" autoUpdateAnimBg="0" advAuto="0"/>
      <p:bldP spid="70732" grpId="0" build="p" autoUpdateAnimBg="0" advAuto="0"/>
      <p:bldP spid="70733" grpId="0" build="p" autoUpdateAnimBg="0" advAuto="0"/>
      <p:bldP spid="70734" grpId="0" autoUpdateAnimBg="0"/>
      <p:bldP spid="70735" grpId="0" autoUpdateAnimBg="0"/>
      <p:bldP spid="70736" grpId="0" autoUpdateAnimBg="0"/>
      <p:bldP spid="70737" grpId="0" autoUpdateAnimBg="0"/>
      <p:bldP spid="70738" grpId="0" autoUpdateAnimBg="0"/>
      <p:bldP spid="70739" grpId="0" autoUpdateAnimBg="0"/>
      <p:bldP spid="70740" grpId="0" autoUpdateAnimBg="0"/>
      <p:bldP spid="70741" grpId="0" animBg="1"/>
      <p:bldP spid="70742" grpId="0" animBg="1"/>
      <p:bldP spid="70743" grpId="0" animBg="1"/>
      <p:bldP spid="7074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a:t>功能建模 </a:t>
            </a:r>
            <a:r>
              <a:rPr lang="en-US" altLang="zh-CN"/>
              <a:t>—— </a:t>
            </a:r>
            <a:r>
              <a:rPr lang="zh-CN" altLang="en-US"/>
              <a:t>环境图</a:t>
            </a:r>
            <a:endParaRPr lang="en-US" altLang="zh-CN"/>
          </a:p>
        </p:txBody>
      </p:sp>
      <p:sp>
        <p:nvSpPr>
          <p:cNvPr id="110595" name="Rectangle 3"/>
          <p:cNvSpPr>
            <a:spLocks noGrp="1" noChangeArrowheads="1"/>
          </p:cNvSpPr>
          <p:nvPr>
            <p:ph type="body" idx="1"/>
          </p:nvPr>
        </p:nvSpPr>
        <p:spPr>
          <a:xfrm>
            <a:off x="395288" y="2106636"/>
            <a:ext cx="8497887" cy="2894000"/>
          </a:xfrm>
        </p:spPr>
        <p:txBody>
          <a:bodyPr/>
          <a:lstStyle/>
          <a:p>
            <a:pPr>
              <a:lnSpc>
                <a:spcPct val="110000"/>
              </a:lnSpc>
            </a:pPr>
            <a:r>
              <a:rPr lang="zh-CN" altLang="en-US" dirty="0">
                <a:ea typeface="楷体_GB2312" pitchFamily="49" charset="-122"/>
              </a:rPr>
              <a:t>环境图（</a:t>
            </a:r>
            <a:r>
              <a:rPr lang="en-US" altLang="zh-CN" dirty="0">
                <a:ea typeface="楷体_GB2312" pitchFamily="49" charset="-122"/>
              </a:rPr>
              <a:t>context diagram</a:t>
            </a:r>
            <a:r>
              <a:rPr lang="zh-CN" altLang="en-US" dirty="0">
                <a:ea typeface="楷体_GB2312" pitchFamily="49" charset="-122"/>
              </a:rPr>
              <a:t>）：也称为</a:t>
            </a:r>
            <a:r>
              <a:rPr lang="zh-CN" altLang="en-US" dirty="0">
                <a:solidFill>
                  <a:srgbClr val="0070C0"/>
                </a:solidFill>
                <a:ea typeface="楷体_GB2312" pitchFamily="49" charset="-122"/>
              </a:rPr>
              <a:t>顶层数据流图 </a:t>
            </a:r>
            <a:r>
              <a:rPr lang="zh-CN" altLang="en-US" dirty="0">
                <a:ea typeface="楷体_GB2312" pitchFamily="49" charset="-122"/>
              </a:rPr>
              <a:t>或 </a:t>
            </a:r>
            <a:r>
              <a:rPr lang="en-US" altLang="zh-CN" dirty="0">
                <a:solidFill>
                  <a:srgbClr val="0070C0"/>
                </a:solidFill>
                <a:ea typeface="楷体_GB2312" pitchFamily="49" charset="-122"/>
              </a:rPr>
              <a:t>0 </a:t>
            </a:r>
            <a:r>
              <a:rPr lang="zh-CN" altLang="en-US" dirty="0">
                <a:solidFill>
                  <a:srgbClr val="0070C0"/>
                </a:solidFill>
                <a:ea typeface="楷体_GB2312" pitchFamily="49" charset="-122"/>
              </a:rPr>
              <a:t>层数据流图。</a:t>
            </a:r>
          </a:p>
          <a:p>
            <a:pPr>
              <a:lnSpc>
                <a:spcPct val="110000"/>
              </a:lnSpc>
            </a:pPr>
            <a:r>
              <a:rPr lang="zh-CN" altLang="en-US" dirty="0">
                <a:ea typeface="楷体_GB2312" pitchFamily="49" charset="-122"/>
              </a:rPr>
              <a:t>它仅包括一个数据处理过程，也就是要开发的目标系统。</a:t>
            </a:r>
          </a:p>
          <a:p>
            <a:pPr>
              <a:lnSpc>
                <a:spcPct val="110000"/>
              </a:lnSpc>
            </a:pPr>
            <a:r>
              <a:rPr lang="zh-CN" altLang="en-US" dirty="0">
                <a:ea typeface="楷体_GB2312" pitchFamily="49" charset="-122"/>
              </a:rPr>
              <a:t>环境图的作用是确定系统在其环境中的位置，通过确定系统的输入和输出与外部实体的关系确定其边界。</a:t>
            </a:r>
          </a:p>
          <a:p>
            <a:pPr>
              <a:lnSpc>
                <a:spcPct val="110000"/>
              </a:lnSpc>
            </a:pP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dirty="0"/>
              <a:t>功能建模</a:t>
            </a:r>
          </a:p>
        </p:txBody>
      </p:sp>
      <p:sp>
        <p:nvSpPr>
          <p:cNvPr id="111619" name="Rectangle 3"/>
          <p:cNvSpPr>
            <a:spLocks noGrp="1" noChangeArrowheads="1"/>
          </p:cNvSpPr>
          <p:nvPr>
            <p:ph type="body" idx="1"/>
          </p:nvPr>
        </p:nvSpPr>
        <p:spPr/>
        <p:txBody>
          <a:bodyPr/>
          <a:lstStyle/>
          <a:p>
            <a:r>
              <a:rPr lang="zh-CN" altLang="en-US" dirty="0">
                <a:solidFill>
                  <a:srgbClr val="0070C0"/>
                </a:solidFill>
              </a:rPr>
              <a:t>典型的环境图</a:t>
            </a:r>
          </a:p>
        </p:txBody>
      </p:sp>
      <p:pic>
        <p:nvPicPr>
          <p:cNvPr id="111620" name="Picture 4" descr="0306"/>
          <p:cNvPicPr>
            <a:picLocks noChangeAspect="1" noChangeArrowheads="1"/>
          </p:cNvPicPr>
          <p:nvPr/>
        </p:nvPicPr>
        <p:blipFill>
          <a:blip r:embed="rId2" cstate="print"/>
          <a:srcRect/>
          <a:stretch>
            <a:fillRect/>
          </a:stretch>
        </p:blipFill>
        <p:spPr bwMode="auto">
          <a:xfrm>
            <a:off x="323850" y="2420938"/>
            <a:ext cx="8424863"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850" name="Picture 2"/>
          <p:cNvPicPr>
            <a:picLocks noChangeAspect="1" noChangeArrowheads="1"/>
          </p:cNvPicPr>
          <p:nvPr/>
        </p:nvPicPr>
        <p:blipFill>
          <a:blip r:embed="rId2" cstate="print"/>
          <a:srcRect/>
          <a:stretch>
            <a:fillRect/>
          </a:stretch>
        </p:blipFill>
        <p:spPr bwMode="auto">
          <a:xfrm>
            <a:off x="0" y="1341438"/>
            <a:ext cx="9144000" cy="4994275"/>
          </a:xfrm>
          <a:prstGeom prst="rect">
            <a:avLst/>
          </a:prstGeom>
          <a:noFill/>
        </p:spPr>
      </p:pic>
      <p:sp>
        <p:nvSpPr>
          <p:cNvPr id="590851" name="Rectangle 3"/>
          <p:cNvSpPr>
            <a:spLocks noGrp="1" noChangeArrowheads="1"/>
          </p:cNvSpPr>
          <p:nvPr>
            <p:ph type="body" idx="1"/>
          </p:nvPr>
        </p:nvSpPr>
        <p:spPr bwMode="auto">
          <a:xfrm>
            <a:off x="323850" y="1628775"/>
            <a:ext cx="8569325" cy="4175125"/>
          </a:xfrm>
          <a:noFill/>
          <a:ln cap="flat" algn="ctr">
            <a:miter lim="800000"/>
            <a:headEnd/>
            <a:tailEnd/>
          </a:ln>
        </p:spPr>
        <p:txBody>
          <a:bodyPr vert="horz" wrap="square" lIns="91440" tIns="45720" rIns="91440" bIns="45720" numCol="1" anchor="t" anchorCtr="0" compatLnSpc="1">
            <a:prstTxWarp prst="textNoShape">
              <a:avLst/>
            </a:prstTxWarp>
          </a:bodyPr>
          <a:lstStyle/>
          <a:p>
            <a:pPr>
              <a:lnSpc>
                <a:spcPct val="80000"/>
              </a:lnSpc>
              <a:buFontTx/>
              <a:buNone/>
            </a:pPr>
            <a:r>
              <a:rPr lang="en-US" altLang="zh-CN" sz="2800" b="1">
                <a:latin typeface="仿宋_GB2312" pitchFamily="49" charset="-122"/>
                <a:ea typeface="仿宋_GB2312" pitchFamily="49" charset="-122"/>
              </a:rPr>
              <a:t>	</a:t>
            </a:r>
            <a:r>
              <a:rPr lang="zh-CN" altLang="en-US" b="1">
                <a:solidFill>
                  <a:schemeClr val="accent2"/>
                </a:solidFill>
                <a:latin typeface="仿宋_GB2312" pitchFamily="49" charset="-122"/>
                <a:ea typeface="仿宋_GB2312" pitchFamily="49" charset="-122"/>
              </a:rPr>
              <a:t>需求分析为什么重要？</a:t>
            </a:r>
          </a:p>
          <a:p>
            <a:pPr lvl="1">
              <a:lnSpc>
                <a:spcPct val="80000"/>
              </a:lnSpc>
              <a:buClr>
                <a:schemeClr val="accent2"/>
              </a:buClr>
              <a:buFont typeface="Wingdings" pitchFamily="2" charset="2"/>
              <a:buChar char="Ø"/>
            </a:pPr>
            <a:r>
              <a:rPr lang="en-US" altLang="zh-CN" sz="2400" b="1">
                <a:latin typeface="仿宋_GB2312" pitchFamily="49" charset="-122"/>
                <a:ea typeface="仿宋_GB2312" pitchFamily="49" charset="-122"/>
              </a:rPr>
              <a:t>2</a:t>
            </a:r>
            <a:r>
              <a:rPr lang="zh-CN" altLang="en-US" sz="2400" b="1">
                <a:latin typeface="仿宋_GB2312" pitchFamily="49" charset="-122"/>
                <a:ea typeface="仿宋_GB2312" pitchFamily="49" charset="-122"/>
              </a:rPr>
              <a:t>）需求分析的输出文档是</a:t>
            </a:r>
            <a:r>
              <a:rPr lang="en-US" altLang="zh-CN" sz="2400" b="1">
                <a:latin typeface="仿宋_GB2312" pitchFamily="49" charset="-122"/>
                <a:ea typeface="仿宋_GB2312" pitchFamily="49" charset="-122"/>
              </a:rPr>
              <a:t>《</a:t>
            </a:r>
            <a:r>
              <a:rPr lang="zh-CN" altLang="en-US" sz="2400" b="1">
                <a:latin typeface="仿宋_GB2312" pitchFamily="49" charset="-122"/>
                <a:ea typeface="仿宋_GB2312" pitchFamily="49" charset="-122"/>
              </a:rPr>
              <a:t>用户需求报告</a:t>
            </a:r>
            <a:r>
              <a:rPr lang="en-US" altLang="zh-CN" sz="2400" b="1">
                <a:latin typeface="仿宋_GB2312" pitchFamily="49" charset="-122"/>
                <a:ea typeface="仿宋_GB2312" pitchFamily="49" charset="-122"/>
              </a:rPr>
              <a:t>》</a:t>
            </a:r>
            <a:r>
              <a:rPr lang="zh-CN" altLang="en-US" sz="2400" b="1">
                <a:latin typeface="仿宋_GB2312" pitchFamily="49" charset="-122"/>
                <a:ea typeface="仿宋_GB2312" pitchFamily="49" charset="-122"/>
              </a:rPr>
              <a:t>，它是客户、软件开发人员和项目管理人员三者必须遵守的一根基线，三者共同工作的基础，是测试的准则。</a:t>
            </a:r>
          </a:p>
          <a:p>
            <a:pPr lvl="1">
              <a:lnSpc>
                <a:spcPct val="80000"/>
              </a:lnSpc>
              <a:buClr>
                <a:schemeClr val="accent2"/>
              </a:buClr>
              <a:buFont typeface="Wingdings" pitchFamily="2" charset="2"/>
              <a:buChar char="Ø"/>
            </a:pPr>
            <a:r>
              <a:rPr lang="en-US" altLang="zh-CN" sz="2400" b="1">
                <a:latin typeface="仿宋_GB2312" pitchFamily="49" charset="-122"/>
                <a:ea typeface="仿宋_GB2312" pitchFamily="49" charset="-122"/>
              </a:rPr>
              <a:t>3</a:t>
            </a:r>
            <a:r>
              <a:rPr lang="zh-CN" altLang="en-US" sz="2400" b="1">
                <a:latin typeface="仿宋_GB2312" pitchFamily="49" charset="-122"/>
                <a:ea typeface="仿宋_GB2312" pitchFamily="49" charset="-122"/>
              </a:rPr>
              <a:t>）需求分析要占用整个软件开发时间或工作量的</a:t>
            </a:r>
            <a:r>
              <a:rPr lang="en-US" altLang="zh-CN" sz="2400" b="1">
                <a:latin typeface="仿宋_GB2312" pitchFamily="49" charset="-122"/>
                <a:ea typeface="仿宋_GB2312" pitchFamily="49" charset="-122"/>
              </a:rPr>
              <a:t>30%</a:t>
            </a:r>
            <a:r>
              <a:rPr lang="zh-CN" altLang="en-US" sz="2400" b="1">
                <a:latin typeface="仿宋_GB2312" pitchFamily="49" charset="-122"/>
                <a:ea typeface="仿宋_GB2312" pitchFamily="49" charset="-122"/>
              </a:rPr>
              <a:t>左右。</a:t>
            </a:r>
          </a:p>
          <a:p>
            <a:pPr lvl="1">
              <a:lnSpc>
                <a:spcPct val="80000"/>
              </a:lnSpc>
              <a:buClr>
                <a:schemeClr val="accent2"/>
              </a:buClr>
              <a:buFont typeface="Wingdings" pitchFamily="2" charset="2"/>
              <a:buChar char="Ø"/>
            </a:pPr>
            <a:r>
              <a:rPr lang="en-US" altLang="zh-CN" sz="2400" b="1">
                <a:latin typeface="仿宋_GB2312" pitchFamily="49" charset="-122"/>
                <a:ea typeface="仿宋_GB2312" pitchFamily="49" charset="-122"/>
              </a:rPr>
              <a:t>4</a:t>
            </a:r>
            <a:r>
              <a:rPr lang="zh-CN" altLang="en-US" sz="2400" b="1">
                <a:latin typeface="仿宋_GB2312" pitchFamily="49" charset="-122"/>
                <a:ea typeface="仿宋_GB2312" pitchFamily="49" charset="-122"/>
              </a:rPr>
              <a:t>）需求获取中的错误，属于软件开发中的早期错误，它会在后续的设计和实现中进行发散式的传播。</a:t>
            </a:r>
          </a:p>
          <a:p>
            <a:pPr lvl="1">
              <a:lnSpc>
                <a:spcPct val="80000"/>
              </a:lnSpc>
              <a:buClr>
                <a:schemeClr val="accent2"/>
              </a:buClr>
              <a:buFont typeface="Wingdings" pitchFamily="2" charset="2"/>
              <a:buNone/>
            </a:pPr>
            <a:endParaRPr lang="zh-CN" altLang="en-US" sz="1600" b="1">
              <a:latin typeface="仿宋_GB2312" pitchFamily="49" charset="-122"/>
              <a:ea typeface="仿宋_GB2312" pitchFamily="49" charset="-122"/>
            </a:endParaRPr>
          </a:p>
          <a:p>
            <a:pPr>
              <a:lnSpc>
                <a:spcPct val="80000"/>
              </a:lnSpc>
              <a:buFontTx/>
              <a:buNone/>
            </a:pPr>
            <a:r>
              <a:rPr lang="zh-CN" altLang="en-US" sz="2400" b="1">
                <a:latin typeface="仿宋_GB2312" pitchFamily="49" charset="-122"/>
                <a:ea typeface="仿宋_GB2312" pitchFamily="49" charset="-122"/>
              </a:rPr>
              <a:t>    根据以上四项原因，</a:t>
            </a:r>
            <a:r>
              <a:rPr lang="en-US" altLang="zh-CN" sz="2400" b="1">
                <a:latin typeface="仿宋_GB2312" pitchFamily="49" charset="-122"/>
                <a:ea typeface="仿宋_GB2312" pitchFamily="49" charset="-122"/>
              </a:rPr>
              <a:t>IT</a:t>
            </a:r>
            <a:r>
              <a:rPr lang="zh-CN" altLang="en-US" sz="2400" b="1">
                <a:latin typeface="仿宋_GB2312" pitchFamily="49" charset="-122"/>
                <a:ea typeface="仿宋_GB2312" pitchFamily="49" charset="-122"/>
              </a:rPr>
              <a:t>企业的高层经理，对需求分析特别重视，常常派经验最丰富的人员去作项目需求。正因为如此，</a:t>
            </a:r>
            <a:r>
              <a:rPr lang="zh-CN" altLang="en-US" sz="2400" b="1">
                <a:latin typeface="Times New Roman"/>
                <a:ea typeface="仿宋_GB2312" pitchFamily="49" charset="-122"/>
              </a:rPr>
              <a:t>“</a:t>
            </a:r>
            <a:r>
              <a:rPr lang="zh-CN" altLang="en-US" sz="2400" b="1">
                <a:solidFill>
                  <a:srgbClr val="FF0000"/>
                </a:solidFill>
                <a:latin typeface="仿宋_GB2312" pitchFamily="49" charset="-122"/>
                <a:ea typeface="仿宋_GB2312" pitchFamily="49" charset="-122"/>
              </a:rPr>
              <a:t>系统分析员</a:t>
            </a:r>
            <a:r>
              <a:rPr lang="zh-CN" altLang="en-US" sz="2400" b="1">
                <a:latin typeface="Times New Roman"/>
                <a:ea typeface="仿宋_GB2312" pitchFamily="49" charset="-122"/>
              </a:rPr>
              <a:t>”</a:t>
            </a:r>
            <a:r>
              <a:rPr lang="zh-CN" altLang="en-US" sz="2400" b="1">
                <a:latin typeface="仿宋_GB2312" pitchFamily="49" charset="-122"/>
                <a:ea typeface="仿宋_GB2312" pitchFamily="49" charset="-122"/>
              </a:rPr>
              <a:t>才是软件行业中的最高技术职称。</a:t>
            </a:r>
            <a:endParaRPr lang="zh-CN" altLang="en-US" sz="2800" b="1">
              <a:latin typeface="仿宋_GB2312" pitchFamily="49" charset="-122"/>
              <a:ea typeface="仿宋_GB2312" pitchFamily="49" charset="-122"/>
            </a:endParaRPr>
          </a:p>
        </p:txBody>
      </p:sp>
      <p:sp>
        <p:nvSpPr>
          <p:cNvPr id="5" name="Rectangle 2"/>
          <p:cNvSpPr>
            <a:spLocks noGrp="1" noChangeArrowheads="1"/>
          </p:cNvSpPr>
          <p:nvPr>
            <p:ph type="title"/>
          </p:nvPr>
        </p:nvSpPr>
        <p:spPr>
          <a:xfrm>
            <a:off x="685800" y="363538"/>
            <a:ext cx="7772400" cy="909637"/>
          </a:xfrm>
          <a:noFill/>
          <a:ln/>
          <a:effectLst>
            <a:outerShdw dist="35921" dir="2700000" algn="ctr" rotWithShape="0">
              <a:srgbClr val="000099"/>
            </a:outerShdw>
          </a:effectLst>
        </p:spPr>
        <p:txBody>
          <a:bodyPr/>
          <a:lstStyle/>
          <a:p>
            <a:r>
              <a:rPr lang="zh-CN" altLang="en-US" dirty="0">
                <a:effectLst>
                  <a:outerShdw blurRad="38100" dist="38100" dir="2700000" algn="tl">
                    <a:srgbClr val="000000"/>
                  </a:outerShdw>
                </a:effectLst>
              </a:rPr>
              <a:t>软件需求的重要性</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t>例：招生系统需求描述</a:t>
            </a:r>
          </a:p>
        </p:txBody>
      </p:sp>
      <p:sp>
        <p:nvSpPr>
          <p:cNvPr id="112643" name="Rectangle 3"/>
          <p:cNvSpPr>
            <a:spLocks noGrp="1" noChangeArrowheads="1"/>
          </p:cNvSpPr>
          <p:nvPr>
            <p:ph type="body" idx="1"/>
          </p:nvPr>
        </p:nvSpPr>
        <p:spPr/>
        <p:txBody>
          <a:bodyPr/>
          <a:lstStyle/>
          <a:p>
            <a:pPr>
              <a:lnSpc>
                <a:spcPct val="120000"/>
              </a:lnSpc>
            </a:pPr>
            <a:r>
              <a:rPr lang="zh-CN" altLang="en-US">
                <a:ea typeface="楷体_GB2312" pitchFamily="49" charset="-122"/>
              </a:rPr>
              <a:t>学校首先公布招生条件，考生根据自己的条件报名，之后系统进行资格审查，并给出资格审查信息；</a:t>
            </a:r>
          </a:p>
          <a:p>
            <a:pPr>
              <a:lnSpc>
                <a:spcPct val="120000"/>
              </a:lnSpc>
            </a:pPr>
            <a:r>
              <a:rPr lang="zh-CN" altLang="en-US">
                <a:ea typeface="楷体_GB2312" pitchFamily="49" charset="-122"/>
              </a:rPr>
              <a:t>对于资格审查合格的考生可以参加答卷，系统根据学校提供的试题及答案进行自动判卷，并给出分数及答题信息，供考生查询；</a:t>
            </a:r>
          </a:p>
          <a:p>
            <a:pPr>
              <a:lnSpc>
                <a:spcPct val="120000"/>
              </a:lnSpc>
            </a:pPr>
            <a:r>
              <a:rPr lang="zh-CN" altLang="en-US">
                <a:ea typeface="楷体_GB2312" pitchFamily="49" charset="-122"/>
              </a:rPr>
              <a:t>最后系统根据学校的录取分数线进行录取，并将录取信息发送给考生。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a:t>功能建模</a:t>
            </a:r>
          </a:p>
        </p:txBody>
      </p:sp>
      <p:sp>
        <p:nvSpPr>
          <p:cNvPr id="113667" name="Rectangle 3"/>
          <p:cNvSpPr>
            <a:spLocks noGrp="1" noChangeArrowheads="1"/>
          </p:cNvSpPr>
          <p:nvPr>
            <p:ph type="body" idx="1"/>
          </p:nvPr>
        </p:nvSpPr>
        <p:spPr/>
        <p:txBody>
          <a:bodyPr/>
          <a:lstStyle/>
          <a:p>
            <a:r>
              <a:rPr lang="zh-CN" altLang="en-US" dirty="0" smtClean="0">
                <a:solidFill>
                  <a:srgbClr val="0070C0"/>
                </a:solidFill>
              </a:rPr>
              <a:t>招生系统的环境图 </a:t>
            </a:r>
            <a:endParaRPr lang="zh-CN" altLang="en-US" dirty="0">
              <a:solidFill>
                <a:srgbClr val="0070C0"/>
              </a:solidFill>
            </a:endParaRPr>
          </a:p>
        </p:txBody>
      </p:sp>
      <p:pic>
        <p:nvPicPr>
          <p:cNvPr id="113668" name="Picture 4" descr="0307"/>
          <p:cNvPicPr>
            <a:picLocks noChangeAspect="1" noChangeArrowheads="1"/>
          </p:cNvPicPr>
          <p:nvPr/>
        </p:nvPicPr>
        <p:blipFill>
          <a:blip r:embed="rId2" cstate="print"/>
          <a:srcRect/>
          <a:stretch>
            <a:fillRect/>
          </a:stretch>
        </p:blipFill>
        <p:spPr bwMode="auto">
          <a:xfrm>
            <a:off x="323850" y="2492375"/>
            <a:ext cx="8604250" cy="2160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normAutofit fontScale="90000"/>
          </a:bodyPr>
          <a:lstStyle/>
          <a:p>
            <a:r>
              <a:rPr lang="zh-CN" altLang="en-US" dirty="0"/>
              <a:t>功能建模 </a:t>
            </a:r>
            <a:r>
              <a:rPr lang="en-US" altLang="zh-CN" dirty="0"/>
              <a:t>—— </a:t>
            </a:r>
            <a:r>
              <a:rPr lang="zh-CN" altLang="en-US" dirty="0"/>
              <a:t>数据流图的分层</a:t>
            </a:r>
          </a:p>
        </p:txBody>
      </p:sp>
      <p:sp>
        <p:nvSpPr>
          <p:cNvPr id="114691" name="Rectangle 3"/>
          <p:cNvSpPr>
            <a:spLocks noGrp="1" noChangeArrowheads="1"/>
          </p:cNvSpPr>
          <p:nvPr>
            <p:ph type="body" idx="1"/>
          </p:nvPr>
        </p:nvSpPr>
        <p:spPr/>
        <p:txBody>
          <a:bodyPr/>
          <a:lstStyle/>
          <a:p>
            <a:pPr>
              <a:lnSpc>
                <a:spcPct val="130000"/>
              </a:lnSpc>
            </a:pPr>
            <a:r>
              <a:rPr lang="zh-CN" altLang="en-US">
                <a:ea typeface="楷体_GB2312" pitchFamily="49" charset="-122"/>
              </a:rPr>
              <a:t>对于稍微复杂一些的实际问题，在数据流图上常常出现十几个甚至几十个加工，这样的数据流图看起来不直观，不易理解。</a:t>
            </a:r>
          </a:p>
          <a:p>
            <a:pPr>
              <a:lnSpc>
                <a:spcPct val="130000"/>
              </a:lnSpc>
            </a:pPr>
            <a:r>
              <a:rPr lang="zh-CN" altLang="en-US">
                <a:ea typeface="楷体_GB2312" pitchFamily="49" charset="-122"/>
              </a:rPr>
              <a:t>分层的数据流图能很好地解决这一问题。</a:t>
            </a:r>
          </a:p>
          <a:p>
            <a:pPr>
              <a:lnSpc>
                <a:spcPct val="130000"/>
              </a:lnSpc>
            </a:pPr>
            <a:r>
              <a:rPr lang="zh-CN" altLang="en-US">
                <a:ea typeface="楷体_GB2312" pitchFamily="49" charset="-122"/>
              </a:rPr>
              <a:t>按照系统的层次结构进行逐步分解，并以分层的数据流图反映这种结构关系，能清楚地表达和容易理解整个系统。</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a:t>招生系统的分层数据流图 </a:t>
            </a:r>
          </a:p>
        </p:txBody>
      </p:sp>
      <p:pic>
        <p:nvPicPr>
          <p:cNvPr id="115716" name="Picture 4" descr="0308"/>
          <p:cNvPicPr>
            <a:picLocks noChangeAspect="1" noChangeArrowheads="1"/>
          </p:cNvPicPr>
          <p:nvPr/>
        </p:nvPicPr>
        <p:blipFill>
          <a:blip r:embed="rId2" cstate="print"/>
          <a:srcRect/>
          <a:stretch>
            <a:fillRect/>
          </a:stretch>
        </p:blipFill>
        <p:spPr bwMode="auto">
          <a:xfrm>
            <a:off x="323850" y="1125538"/>
            <a:ext cx="8351838" cy="528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t>实例研究</a:t>
            </a:r>
            <a:r>
              <a:rPr lang="zh-CN" altLang="en-US">
                <a:ea typeface="楷体_GB2312" pitchFamily="49" charset="-122"/>
              </a:rPr>
              <a:t> </a:t>
            </a:r>
          </a:p>
        </p:txBody>
      </p:sp>
      <p:sp>
        <p:nvSpPr>
          <p:cNvPr id="118787" name="Rectangle 3"/>
          <p:cNvSpPr>
            <a:spLocks noGrp="1" noChangeArrowheads="1"/>
          </p:cNvSpPr>
          <p:nvPr>
            <p:ph type="body" idx="1"/>
          </p:nvPr>
        </p:nvSpPr>
        <p:spPr>
          <a:xfrm>
            <a:off x="179388" y="1816126"/>
            <a:ext cx="8785225" cy="5327650"/>
          </a:xfrm>
        </p:spPr>
        <p:txBody>
          <a:bodyPr/>
          <a:lstStyle/>
          <a:p>
            <a:r>
              <a:rPr lang="zh-CN" altLang="en-US" dirty="0">
                <a:ea typeface="楷体_GB2312" pitchFamily="49" charset="-122"/>
              </a:rPr>
              <a:t>银行储蓄系统的业务流程：</a:t>
            </a:r>
          </a:p>
          <a:p>
            <a:r>
              <a:rPr lang="zh-CN" altLang="en-US" dirty="0">
                <a:ea typeface="楷体_GB2312" pitchFamily="49" charset="-122"/>
              </a:rPr>
              <a:t>储户填写的存</a:t>
            </a:r>
            <a:r>
              <a:rPr lang="en-US" altLang="zh-CN" dirty="0">
                <a:ea typeface="楷体_GB2312" pitchFamily="49" charset="-122"/>
              </a:rPr>
              <a:t>/</a:t>
            </a:r>
            <a:r>
              <a:rPr lang="zh-CN" altLang="en-US" dirty="0">
                <a:ea typeface="楷体_GB2312" pitchFamily="49" charset="-122"/>
              </a:rPr>
              <a:t>取款单由业务员键入系统；</a:t>
            </a:r>
          </a:p>
          <a:p>
            <a:r>
              <a:rPr lang="zh-CN" altLang="en-US" dirty="0">
                <a:ea typeface="楷体_GB2312" pitchFamily="49" charset="-122"/>
              </a:rPr>
              <a:t>如果是存款则系统记录存款人姓名、住址（或电话号码）、身份证号码、存款类型、存款日期、到期日期、利率、密码（可选）等信息，并印出存单给储户；</a:t>
            </a:r>
          </a:p>
          <a:p>
            <a:r>
              <a:rPr lang="zh-CN" altLang="en-US" dirty="0">
                <a:ea typeface="楷体_GB2312" pitchFamily="49" charset="-122"/>
              </a:rPr>
              <a:t>如果是取款而且开户时留有密码，则系统首先核对储户密码，若密码正确或存款时未留密码，则系统计算利息并印出利息清单给储户。</a:t>
            </a:r>
          </a:p>
          <a:p>
            <a:r>
              <a:rPr lang="zh-CN" altLang="en-US" dirty="0">
                <a:ea typeface="楷体_GB2312" pitchFamily="49" charset="-122"/>
              </a:rPr>
              <a:t>画出分层的数据流图，并细化到</a:t>
            </a:r>
            <a:r>
              <a:rPr lang="en-US" altLang="zh-CN" dirty="0">
                <a:ea typeface="楷体_GB2312" pitchFamily="49" charset="-122"/>
              </a:rPr>
              <a:t>2</a:t>
            </a:r>
            <a:r>
              <a:rPr lang="zh-CN" altLang="en-US" dirty="0">
                <a:ea typeface="楷体_GB2312" pitchFamily="49" charset="-122"/>
              </a:rPr>
              <a:t>层数据流图。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a:t>实例研究</a:t>
            </a:r>
          </a:p>
        </p:txBody>
      </p:sp>
      <p:sp>
        <p:nvSpPr>
          <p:cNvPr id="119811" name="Rectangle 3"/>
          <p:cNvSpPr>
            <a:spLocks noGrp="1" noChangeArrowheads="1"/>
          </p:cNvSpPr>
          <p:nvPr>
            <p:ph type="body" idx="1"/>
          </p:nvPr>
        </p:nvSpPr>
        <p:spPr/>
        <p:txBody>
          <a:bodyPr/>
          <a:lstStyle/>
          <a:p>
            <a:pPr>
              <a:lnSpc>
                <a:spcPct val="120000"/>
              </a:lnSpc>
            </a:pPr>
            <a:r>
              <a:rPr lang="en-US" altLang="zh-CN" dirty="0"/>
              <a:t>(1) </a:t>
            </a:r>
            <a:r>
              <a:rPr lang="zh-CN" altLang="en-US" dirty="0"/>
              <a:t>识别外部实体及输入输出数据流。</a:t>
            </a:r>
          </a:p>
          <a:p>
            <a:pPr>
              <a:lnSpc>
                <a:spcPct val="120000"/>
              </a:lnSpc>
              <a:spcBef>
                <a:spcPct val="50000"/>
              </a:spcBef>
              <a:buClr>
                <a:schemeClr val="accent2"/>
              </a:buClr>
              <a:buSzPct val="70000"/>
              <a:buFont typeface="Wingdings" pitchFamily="2" charset="2"/>
              <a:buChar char="Ø"/>
            </a:pPr>
            <a:r>
              <a:rPr lang="zh-CN" altLang="en-US" dirty="0">
                <a:solidFill>
                  <a:srgbClr val="0070C0"/>
                </a:solidFill>
                <a:ea typeface="楷体_GB2312" pitchFamily="49" charset="-122"/>
              </a:rPr>
              <a:t>外部实体</a:t>
            </a:r>
            <a:r>
              <a:rPr lang="zh-CN" altLang="en-US" dirty="0">
                <a:ea typeface="楷体_GB2312" pitchFamily="49" charset="-122"/>
              </a:rPr>
              <a:t>：储户、业务员。</a:t>
            </a:r>
          </a:p>
          <a:p>
            <a:pPr>
              <a:lnSpc>
                <a:spcPct val="120000"/>
              </a:lnSpc>
              <a:spcBef>
                <a:spcPct val="50000"/>
              </a:spcBef>
              <a:buClr>
                <a:schemeClr val="accent2"/>
              </a:buClr>
              <a:buSzPct val="70000"/>
              <a:buFont typeface="Wingdings" pitchFamily="2" charset="2"/>
              <a:buChar char="Ø"/>
            </a:pPr>
            <a:r>
              <a:rPr lang="zh-CN" altLang="en-US" dirty="0">
                <a:solidFill>
                  <a:srgbClr val="0070C0"/>
                </a:solidFill>
                <a:ea typeface="楷体_GB2312" pitchFamily="49" charset="-122"/>
              </a:rPr>
              <a:t>输入数据</a:t>
            </a:r>
            <a:r>
              <a:rPr lang="zh-CN" altLang="en-US" dirty="0">
                <a:ea typeface="楷体_GB2312" pitchFamily="49" charset="-122"/>
              </a:rPr>
              <a:t>：如果需要储户输入密码，储户才直接与系统进行交互。储户填写的存款或取款信息通过业务员键入系统，可以将存款及取款信息抽象为事务。</a:t>
            </a:r>
          </a:p>
          <a:p>
            <a:pPr>
              <a:lnSpc>
                <a:spcPct val="120000"/>
              </a:lnSpc>
              <a:spcBef>
                <a:spcPct val="50000"/>
              </a:spcBef>
              <a:buClr>
                <a:schemeClr val="accent2"/>
              </a:buClr>
              <a:buSzPct val="70000"/>
              <a:buFont typeface="Wingdings" pitchFamily="2" charset="2"/>
              <a:buChar char="Ø"/>
            </a:pPr>
            <a:r>
              <a:rPr lang="zh-CN" altLang="en-US" dirty="0">
                <a:solidFill>
                  <a:srgbClr val="0070C0"/>
                </a:solidFill>
                <a:ea typeface="楷体_GB2312" pitchFamily="49" charset="-122"/>
              </a:rPr>
              <a:t>输出数据</a:t>
            </a:r>
            <a:r>
              <a:rPr lang="zh-CN" altLang="en-US" dirty="0">
                <a:ea typeface="楷体_GB2312" pitchFamily="49" charset="-122"/>
              </a:rPr>
              <a:t>：存款单，利息清单。</a:t>
            </a:r>
            <a:r>
              <a:rPr lang="zh-CN" altLang="en-US" dirty="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a:t>实例研究</a:t>
            </a:r>
          </a:p>
        </p:txBody>
      </p:sp>
      <p:sp>
        <p:nvSpPr>
          <p:cNvPr id="120835" name="Rectangle 3"/>
          <p:cNvSpPr>
            <a:spLocks noGrp="1" noChangeArrowheads="1"/>
          </p:cNvSpPr>
          <p:nvPr>
            <p:ph type="body" idx="1"/>
          </p:nvPr>
        </p:nvSpPr>
        <p:spPr/>
        <p:txBody>
          <a:bodyPr/>
          <a:lstStyle/>
          <a:p>
            <a:r>
              <a:rPr lang="en-US" altLang="zh-CN" sz="3600" dirty="0">
                <a:solidFill>
                  <a:schemeClr val="accent1"/>
                </a:solidFill>
              </a:rPr>
              <a:t>(2) </a:t>
            </a:r>
            <a:r>
              <a:rPr lang="zh-CN" altLang="en-US" sz="3600" dirty="0">
                <a:solidFill>
                  <a:schemeClr val="accent1"/>
                </a:solidFill>
              </a:rPr>
              <a:t>画出环境图（顶层数据流图）</a:t>
            </a:r>
            <a:r>
              <a:rPr lang="zh-CN" altLang="en-US" dirty="0">
                <a:solidFill>
                  <a:schemeClr val="accent1"/>
                </a:solidFill>
              </a:rPr>
              <a:t> </a:t>
            </a:r>
          </a:p>
        </p:txBody>
      </p:sp>
      <p:sp>
        <p:nvSpPr>
          <p:cNvPr id="120836" name="Rectangle 4"/>
          <p:cNvSpPr>
            <a:spLocks noChangeArrowheads="1"/>
          </p:cNvSpPr>
          <p:nvPr/>
        </p:nvSpPr>
        <p:spPr bwMode="auto">
          <a:xfrm>
            <a:off x="0" y="26860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5" name="Object 3"/>
          <p:cNvGraphicFramePr>
            <a:graphicFrameLocks noChangeAspect="1"/>
          </p:cNvGraphicFramePr>
          <p:nvPr/>
        </p:nvGraphicFramePr>
        <p:xfrm>
          <a:off x="214282" y="2928934"/>
          <a:ext cx="8569325" cy="2925763"/>
        </p:xfrm>
        <a:graphic>
          <a:graphicData uri="http://schemas.openxmlformats.org/presentationml/2006/ole">
            <p:oleObj spid="_x0000_s3076" name="图片" r:id="rId3" imgW="4356000" imgH="1487520" progId="Word.Picture.8">
              <p:embed/>
            </p:oleObj>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357166"/>
            <a:ext cx="8229600" cy="1143000"/>
          </a:xfrm>
        </p:spPr>
        <p:txBody>
          <a:bodyPr/>
          <a:lstStyle/>
          <a:p>
            <a:r>
              <a:rPr lang="zh-CN" altLang="en-US" dirty="0"/>
              <a:t>实例研究</a:t>
            </a:r>
          </a:p>
        </p:txBody>
      </p:sp>
      <p:sp>
        <p:nvSpPr>
          <p:cNvPr id="121859" name="Rectangle 3"/>
          <p:cNvSpPr>
            <a:spLocks noGrp="1" noChangeArrowheads="1"/>
          </p:cNvSpPr>
          <p:nvPr>
            <p:ph type="body" idx="1"/>
          </p:nvPr>
        </p:nvSpPr>
        <p:spPr>
          <a:xfrm>
            <a:off x="457200" y="1571612"/>
            <a:ext cx="8229600" cy="4389120"/>
          </a:xfrm>
        </p:spPr>
        <p:txBody>
          <a:bodyPr/>
          <a:lstStyle/>
          <a:p>
            <a:r>
              <a:rPr lang="en-US" altLang="zh-CN" dirty="0">
                <a:solidFill>
                  <a:srgbClr val="0070C0"/>
                </a:solidFill>
              </a:rPr>
              <a:t>(3) </a:t>
            </a:r>
            <a:r>
              <a:rPr lang="zh-CN" altLang="en-US" dirty="0">
                <a:solidFill>
                  <a:srgbClr val="0070C0"/>
                </a:solidFill>
              </a:rPr>
              <a:t>画出一层数据流图 </a:t>
            </a:r>
          </a:p>
          <a:p>
            <a:pPr>
              <a:buFontTx/>
              <a:buNone/>
            </a:pPr>
            <a:r>
              <a:rPr lang="zh-CN" altLang="en-US" sz="2800" dirty="0">
                <a:ea typeface="楷体_GB2312" pitchFamily="49" charset="-122"/>
              </a:rPr>
              <a:t>    </a:t>
            </a:r>
          </a:p>
        </p:txBody>
      </p:sp>
      <p:pic>
        <p:nvPicPr>
          <p:cNvPr id="121860" name="Picture 4" descr="0311"/>
          <p:cNvPicPr>
            <a:picLocks noChangeAspect="1" noChangeArrowheads="1"/>
          </p:cNvPicPr>
          <p:nvPr/>
        </p:nvPicPr>
        <p:blipFill>
          <a:blip r:embed="rId3" cstate="print"/>
          <a:srcRect/>
          <a:stretch>
            <a:fillRect/>
          </a:stretch>
        </p:blipFill>
        <p:spPr bwMode="auto">
          <a:xfrm>
            <a:off x="642910" y="2000240"/>
            <a:ext cx="7921625" cy="4510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57200" y="71414"/>
            <a:ext cx="8229600" cy="1143000"/>
          </a:xfrm>
        </p:spPr>
        <p:txBody>
          <a:bodyPr/>
          <a:lstStyle/>
          <a:p>
            <a:r>
              <a:rPr lang="zh-CN" altLang="en-US" dirty="0"/>
              <a:t>实例研究</a:t>
            </a:r>
          </a:p>
        </p:txBody>
      </p:sp>
      <p:sp>
        <p:nvSpPr>
          <p:cNvPr id="123907" name="Rectangle 3"/>
          <p:cNvSpPr>
            <a:spLocks noGrp="1" noChangeArrowheads="1"/>
          </p:cNvSpPr>
          <p:nvPr>
            <p:ph type="body" idx="1"/>
          </p:nvPr>
        </p:nvSpPr>
        <p:spPr>
          <a:xfrm>
            <a:off x="457200" y="1071546"/>
            <a:ext cx="8229600" cy="4389120"/>
          </a:xfrm>
        </p:spPr>
        <p:txBody>
          <a:bodyPr/>
          <a:lstStyle/>
          <a:p>
            <a:r>
              <a:rPr lang="en-US" altLang="zh-CN" dirty="0">
                <a:solidFill>
                  <a:srgbClr val="0070C0"/>
                </a:solidFill>
              </a:rPr>
              <a:t>(4) </a:t>
            </a:r>
            <a:r>
              <a:rPr lang="zh-CN" altLang="en-US" dirty="0">
                <a:solidFill>
                  <a:srgbClr val="0070C0"/>
                </a:solidFill>
              </a:rPr>
              <a:t>画出二层数据流图</a:t>
            </a:r>
          </a:p>
          <a:p>
            <a:pPr>
              <a:buFontTx/>
              <a:buNone/>
            </a:pPr>
            <a:r>
              <a:rPr lang="zh-CN" altLang="en-US" dirty="0">
                <a:ea typeface="楷体_GB2312" pitchFamily="49" charset="-122"/>
              </a:rPr>
              <a:t>   对一层图中的“处理存款”及“处理取款”进行进一步分解，得到二层数据流图，即</a:t>
            </a:r>
            <a:r>
              <a:rPr lang="zh-CN" altLang="en-US" dirty="0">
                <a:solidFill>
                  <a:srgbClr val="0070C0"/>
                </a:solidFill>
              </a:rPr>
              <a:t>处理存款的数据流图</a:t>
            </a:r>
            <a:r>
              <a:rPr lang="zh-CN" altLang="en-US" dirty="0">
                <a:ea typeface="楷体_GB2312" pitchFamily="49" charset="-122"/>
              </a:rPr>
              <a:t>和</a:t>
            </a:r>
            <a:r>
              <a:rPr lang="zh-CN" altLang="en-US" dirty="0">
                <a:solidFill>
                  <a:srgbClr val="0070C0"/>
                </a:solidFill>
              </a:rPr>
              <a:t>处理取款的数据流图</a:t>
            </a:r>
            <a:r>
              <a:rPr lang="zh-CN" altLang="en-US" dirty="0">
                <a:ea typeface="楷体_GB2312" pitchFamily="49" charset="-122"/>
              </a:rPr>
              <a:t>。</a:t>
            </a:r>
            <a:r>
              <a:rPr lang="zh-CN" altLang="en-US" dirty="0"/>
              <a:t> </a:t>
            </a:r>
          </a:p>
        </p:txBody>
      </p:sp>
      <p:sp>
        <p:nvSpPr>
          <p:cNvPr id="123908" name="Rectangle 4"/>
          <p:cNvSpPr>
            <a:spLocks noChangeArrowheads="1"/>
          </p:cNvSpPr>
          <p:nvPr/>
        </p:nvSpPr>
        <p:spPr bwMode="auto">
          <a:xfrm>
            <a:off x="0" y="27146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23910" name="Text Box 6"/>
          <p:cNvSpPr txBox="1">
            <a:spLocks noChangeArrowheads="1"/>
          </p:cNvSpPr>
          <p:nvPr/>
        </p:nvSpPr>
        <p:spPr bwMode="auto">
          <a:xfrm>
            <a:off x="5902358" y="3000372"/>
            <a:ext cx="3384550" cy="457200"/>
          </a:xfrm>
          <a:prstGeom prst="rect">
            <a:avLst/>
          </a:prstGeom>
          <a:noFill/>
          <a:ln w="9525">
            <a:noFill/>
            <a:miter lim="800000"/>
            <a:headEnd/>
            <a:tailEnd/>
          </a:ln>
          <a:effectLst/>
        </p:spPr>
        <p:txBody>
          <a:bodyPr>
            <a:spAutoFit/>
          </a:bodyPr>
          <a:lstStyle/>
          <a:p>
            <a:pPr algn="ctr">
              <a:spcBef>
                <a:spcPct val="50000"/>
              </a:spcBef>
              <a:buFontTx/>
              <a:buNone/>
            </a:pPr>
            <a:r>
              <a:rPr kumimoji="0" lang="zh-CN" altLang="en-US" sz="2400" dirty="0">
                <a:latin typeface="Arial" pitchFamily="34" charset="0"/>
                <a:ea typeface="楷体_GB2312" pitchFamily="49" charset="-122"/>
              </a:rPr>
              <a:t>处理存款的数据流图</a:t>
            </a:r>
          </a:p>
        </p:txBody>
      </p:sp>
      <p:graphicFrame>
        <p:nvGraphicFramePr>
          <p:cNvPr id="138242" name="Object 2"/>
          <p:cNvGraphicFramePr>
            <a:graphicFrameLocks noChangeAspect="1"/>
          </p:cNvGraphicFramePr>
          <p:nvPr/>
        </p:nvGraphicFramePr>
        <p:xfrm>
          <a:off x="250825" y="3513155"/>
          <a:ext cx="8569325" cy="2416175"/>
        </p:xfrm>
        <a:graphic>
          <a:graphicData uri="http://schemas.openxmlformats.org/presentationml/2006/ole">
            <p:oleObj spid="_x0000_s138242" name="图片" r:id="rId3" imgW="5067360" imgH="1428480" progId="Word.Picture.8">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a:t>实例研究</a:t>
            </a:r>
          </a:p>
        </p:txBody>
      </p:sp>
      <p:sp>
        <p:nvSpPr>
          <p:cNvPr id="124931" name="Rectangle 3"/>
          <p:cNvSpPr>
            <a:spLocks noGrp="1" noChangeArrowheads="1"/>
          </p:cNvSpPr>
          <p:nvPr>
            <p:ph type="body" idx="1"/>
          </p:nvPr>
        </p:nvSpPr>
        <p:spPr/>
        <p:txBody>
          <a:bodyPr/>
          <a:lstStyle/>
          <a:p>
            <a:r>
              <a:rPr lang="en-US" altLang="zh-CN">
                <a:solidFill>
                  <a:schemeClr val="folHlink"/>
                </a:solidFill>
              </a:rPr>
              <a:t>(4) </a:t>
            </a:r>
            <a:r>
              <a:rPr lang="zh-CN" altLang="en-US">
                <a:solidFill>
                  <a:schemeClr val="folHlink"/>
                </a:solidFill>
              </a:rPr>
              <a:t>画出二层数据流图</a:t>
            </a:r>
          </a:p>
        </p:txBody>
      </p:sp>
      <p:pic>
        <p:nvPicPr>
          <p:cNvPr id="124932" name="Picture 4" descr="0313"/>
          <p:cNvPicPr>
            <a:picLocks noChangeAspect="1" noChangeArrowheads="1"/>
          </p:cNvPicPr>
          <p:nvPr/>
        </p:nvPicPr>
        <p:blipFill>
          <a:blip r:embed="rId2" cstate="print"/>
          <a:srcRect/>
          <a:stretch>
            <a:fillRect/>
          </a:stretch>
        </p:blipFill>
        <p:spPr bwMode="auto">
          <a:xfrm>
            <a:off x="323850" y="1916113"/>
            <a:ext cx="8496300" cy="3832225"/>
          </a:xfrm>
          <a:prstGeom prst="rect">
            <a:avLst/>
          </a:prstGeom>
          <a:noFill/>
          <a:ln w="9525">
            <a:noFill/>
            <a:miter lim="800000"/>
            <a:headEnd/>
            <a:tailEnd/>
          </a:ln>
        </p:spPr>
      </p:pic>
      <p:sp>
        <p:nvSpPr>
          <p:cNvPr id="124933" name="Text Box 5"/>
          <p:cNvSpPr txBox="1">
            <a:spLocks noChangeArrowheads="1"/>
          </p:cNvSpPr>
          <p:nvPr/>
        </p:nvSpPr>
        <p:spPr bwMode="auto">
          <a:xfrm>
            <a:off x="3419475" y="5949950"/>
            <a:ext cx="3384550" cy="457200"/>
          </a:xfrm>
          <a:prstGeom prst="rect">
            <a:avLst/>
          </a:prstGeom>
          <a:noFill/>
          <a:ln w="9525">
            <a:noFill/>
            <a:miter lim="800000"/>
            <a:headEnd/>
            <a:tailEnd/>
          </a:ln>
          <a:effectLst/>
        </p:spPr>
        <p:txBody>
          <a:bodyPr>
            <a:spAutoFit/>
          </a:bodyPr>
          <a:lstStyle/>
          <a:p>
            <a:pPr algn="ctr">
              <a:spcBef>
                <a:spcPct val="50000"/>
              </a:spcBef>
              <a:buFontTx/>
              <a:buNone/>
            </a:pPr>
            <a:r>
              <a:rPr kumimoji="0" lang="zh-CN" altLang="en-US" sz="2400" dirty="0">
                <a:latin typeface="Arial" pitchFamily="34" charset="0"/>
                <a:ea typeface="楷体_GB2312" pitchFamily="49" charset="-122"/>
              </a:rPr>
              <a:t>处理取款的数据流图</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49250"/>
            <a:ext cx="7772400" cy="809625"/>
          </a:xfrm>
          <a:noFill/>
          <a:ln/>
          <a:effectLst>
            <a:outerShdw dist="35921" dir="2700000" algn="ctr" rotWithShape="0">
              <a:srgbClr val="000099"/>
            </a:outerShdw>
          </a:effectLst>
        </p:spPr>
        <p:txBody>
          <a:bodyPr/>
          <a:lstStyle/>
          <a:p>
            <a:r>
              <a:rPr lang="zh-CN" altLang="en-US" dirty="0">
                <a:effectLst>
                  <a:outerShdw blurRad="38100" dist="38100" dir="2700000" algn="tl">
                    <a:srgbClr val="000000"/>
                  </a:outerShdw>
                </a:effectLst>
              </a:rPr>
              <a:t>软件需求的困难</a:t>
            </a:r>
          </a:p>
        </p:txBody>
      </p:sp>
      <p:sp>
        <p:nvSpPr>
          <p:cNvPr id="31747" name="Text Box 3"/>
          <p:cNvSpPr txBox="1">
            <a:spLocks noChangeArrowheads="1"/>
          </p:cNvSpPr>
          <p:nvPr/>
        </p:nvSpPr>
        <p:spPr bwMode="auto">
          <a:xfrm>
            <a:off x="682625" y="2105025"/>
            <a:ext cx="7793038" cy="566738"/>
          </a:xfrm>
          <a:prstGeom prst="rect">
            <a:avLst/>
          </a:prstGeom>
          <a:noFill/>
          <a:ln w="28575">
            <a:noFill/>
            <a:miter lim="800000"/>
            <a:headEnd/>
            <a:tailEnd type="none" w="sm" len="med"/>
          </a:ln>
          <a:effectLst/>
        </p:spPr>
        <p:txBody>
          <a:bodyPr>
            <a:spAutoFit/>
          </a:bodyPr>
          <a:lstStyle/>
          <a:p>
            <a:pPr algn="ctr" eaLnBrk="0" hangingPunct="0">
              <a:lnSpc>
                <a:spcPct val="130000"/>
              </a:lnSpc>
              <a:spcBef>
                <a:spcPct val="50000"/>
              </a:spcBef>
              <a:buFontTx/>
              <a:buNone/>
            </a:pPr>
            <a:endParaRPr lang="zh-CN" altLang="en-US" sz="2400"/>
          </a:p>
        </p:txBody>
      </p:sp>
      <p:sp>
        <p:nvSpPr>
          <p:cNvPr id="31748" name="Text Box 4"/>
          <p:cNvSpPr txBox="1">
            <a:spLocks noChangeArrowheads="1"/>
          </p:cNvSpPr>
          <p:nvPr/>
        </p:nvSpPr>
        <p:spPr bwMode="auto">
          <a:xfrm>
            <a:off x="217488" y="1131888"/>
            <a:ext cx="8912225" cy="4176593"/>
          </a:xfrm>
          <a:prstGeom prst="rect">
            <a:avLst/>
          </a:prstGeom>
          <a:noFill/>
          <a:ln w="28575">
            <a:noFill/>
            <a:miter lim="800000"/>
            <a:headEnd/>
            <a:tailEnd type="none" w="sm" len="med"/>
          </a:ln>
          <a:effectLst/>
        </p:spPr>
        <p:txBody>
          <a:bodyPr>
            <a:spAutoFit/>
          </a:bodyPr>
          <a:lstStyle/>
          <a:p>
            <a:pPr marL="457200" indent="-457200" algn="ctr" eaLnBrk="0" hangingPunct="0">
              <a:lnSpc>
                <a:spcPct val="110000"/>
              </a:lnSpc>
              <a:spcBef>
                <a:spcPct val="25000"/>
              </a:spcBef>
              <a:buFontTx/>
              <a:buNone/>
            </a:pPr>
            <a:r>
              <a:rPr lang="zh-CN" altLang="en-US" sz="2800" dirty="0">
                <a:ea typeface="楷体_GB2312" pitchFamily="49" charset="-122"/>
              </a:rPr>
              <a:t>软件需求是软件工程中最复杂的过程之一：</a:t>
            </a:r>
          </a:p>
          <a:p>
            <a:pPr marL="457200" indent="-457200" eaLnBrk="0" hangingPunct="0">
              <a:lnSpc>
                <a:spcPct val="110000"/>
              </a:lnSpc>
              <a:spcBef>
                <a:spcPct val="25000"/>
              </a:spcBef>
              <a:buFontTx/>
              <a:buAutoNum type="arabicPeriod"/>
            </a:pPr>
            <a:r>
              <a:rPr lang="zh-CN" altLang="en-US" sz="2800" dirty="0">
                <a:solidFill>
                  <a:schemeClr val="tx2"/>
                </a:solidFill>
                <a:ea typeface="楷体_GB2312" pitchFamily="49" charset="-122"/>
              </a:rPr>
              <a:t>应用领域的广泛性</a:t>
            </a:r>
            <a:r>
              <a:rPr lang="zh-CN" altLang="en-US" sz="2800" dirty="0">
                <a:ea typeface="楷体_GB2312" pitchFamily="49" charset="-122"/>
              </a:rPr>
              <a:t>，它的实施无疑与各个应用行业的特征密切相关。</a:t>
            </a:r>
          </a:p>
          <a:p>
            <a:pPr marL="457200" indent="-457200" eaLnBrk="0" hangingPunct="0">
              <a:lnSpc>
                <a:spcPct val="110000"/>
              </a:lnSpc>
              <a:spcBef>
                <a:spcPct val="25000"/>
              </a:spcBef>
              <a:buFontTx/>
              <a:buAutoNum type="arabicPeriod" startAt="2"/>
            </a:pPr>
            <a:r>
              <a:rPr lang="zh-CN" altLang="en-US" sz="2800" dirty="0">
                <a:solidFill>
                  <a:schemeClr val="tx2"/>
                </a:solidFill>
                <a:ea typeface="楷体_GB2312" pitchFamily="49" charset="-122"/>
              </a:rPr>
              <a:t>非功能性需求建模技术的缺乏</a:t>
            </a:r>
            <a:r>
              <a:rPr lang="zh-CN" altLang="en-US" sz="2800" dirty="0">
                <a:ea typeface="楷体_GB2312" pitchFamily="49" charset="-122"/>
              </a:rPr>
              <a:t>及其与功能性需求的复杂联系，增加了需求工程的复杂性。</a:t>
            </a:r>
          </a:p>
          <a:p>
            <a:pPr marL="457200" indent="-457200" eaLnBrk="0" hangingPunct="0">
              <a:lnSpc>
                <a:spcPct val="110000"/>
              </a:lnSpc>
              <a:spcBef>
                <a:spcPct val="25000"/>
              </a:spcBef>
              <a:buFontTx/>
              <a:buAutoNum type="arabicPeriod" startAt="2"/>
            </a:pPr>
            <a:r>
              <a:rPr lang="zh-CN" altLang="en-US" sz="2800" dirty="0">
                <a:solidFill>
                  <a:schemeClr val="tx2"/>
                </a:solidFill>
                <a:ea typeface="楷体_GB2312" pitchFamily="49" charset="-122"/>
              </a:rPr>
              <a:t>沟通上的困难，</a:t>
            </a:r>
            <a:r>
              <a:rPr lang="zh-CN" altLang="en-US" sz="2800" dirty="0">
                <a:ea typeface="楷体_GB2312" pitchFamily="49" charset="-122"/>
              </a:rPr>
              <a:t>由于系统分析员、需求分析员等各方面人员有不同的着眼点和不同的知识背景，给需求工程的实施增加了人为的难度。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wipe(up)">
                                      <p:cBhvr>
                                        <p:cTn id="7" dur="1000"/>
                                        <p:tgtEl>
                                          <p:spTgt spid="31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wipe(up)">
                                      <p:cBhvr>
                                        <p:cTn id="12" dur="1000"/>
                                        <p:tgtEl>
                                          <p:spTgt spid="317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748">
                                            <p:txEl>
                                              <p:pRg st="2" end="2"/>
                                            </p:txEl>
                                          </p:spTgt>
                                        </p:tgtEl>
                                        <p:attrNameLst>
                                          <p:attrName>style.visibility</p:attrName>
                                        </p:attrNameLst>
                                      </p:cBhvr>
                                      <p:to>
                                        <p:strVal val="visible"/>
                                      </p:to>
                                    </p:set>
                                    <p:animEffect transition="in" filter="wipe(up)">
                                      <p:cBhvr>
                                        <p:cTn id="17" dur="1000"/>
                                        <p:tgtEl>
                                          <p:spTgt spid="317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748">
                                            <p:txEl>
                                              <p:pRg st="3" end="3"/>
                                            </p:txEl>
                                          </p:spTgt>
                                        </p:tgtEl>
                                        <p:attrNameLst>
                                          <p:attrName>style.visibility</p:attrName>
                                        </p:attrNameLst>
                                      </p:cBhvr>
                                      <p:to>
                                        <p:strVal val="visible"/>
                                      </p:to>
                                    </p:set>
                                    <p:animEffect transition="in" filter="wipe(up)">
                                      <p:cBhvr>
                                        <p:cTn id="22" dur="1000"/>
                                        <p:tgtEl>
                                          <p:spTgt spid="317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650875" y="3181350"/>
            <a:ext cx="8189913" cy="2911475"/>
          </a:xfrm>
          <a:prstGeom prst="rect">
            <a:avLst/>
          </a:prstGeom>
          <a:noFill/>
          <a:ln w="9525">
            <a:noFill/>
            <a:miter lim="800000"/>
            <a:headEnd/>
            <a:tailEnd/>
          </a:ln>
          <a:effectLst/>
        </p:spPr>
        <p:txBody>
          <a:bodyPr>
            <a:spAutoFit/>
          </a:bodyPr>
          <a:lstStyle/>
          <a:p>
            <a:pPr algn="just" eaLnBrk="0" hangingPunct="0">
              <a:lnSpc>
                <a:spcPct val="110000"/>
              </a:lnSpc>
              <a:spcBef>
                <a:spcPct val="0"/>
              </a:spcBef>
              <a:buFontTx/>
              <a:buNone/>
            </a:pPr>
            <a:r>
              <a:rPr lang="zh-CN" altLang="en-US" sz="2800" dirty="0">
                <a:solidFill>
                  <a:srgbClr val="0070C0"/>
                </a:solidFill>
                <a:latin typeface="宋体" pitchFamily="2" charset="-122"/>
              </a:rPr>
              <a:t>加工分解的原则</a:t>
            </a:r>
          </a:p>
          <a:p>
            <a:pPr algn="just" eaLnBrk="0" hangingPunct="0">
              <a:lnSpc>
                <a:spcPct val="110000"/>
              </a:lnSpc>
              <a:spcBef>
                <a:spcPct val="0"/>
              </a:spcBef>
              <a:buFontTx/>
              <a:buNone/>
            </a:pPr>
            <a:r>
              <a:rPr lang="zh-CN" altLang="en-US" sz="2800" b="0" dirty="0">
                <a:solidFill>
                  <a:srgbClr val="0070C0"/>
                </a:solidFill>
                <a:latin typeface="宋体" pitchFamily="2" charset="-122"/>
              </a:rPr>
              <a:t>　</a:t>
            </a:r>
            <a:r>
              <a:rPr lang="zh-CN" altLang="en-US" sz="2800" dirty="0">
                <a:solidFill>
                  <a:srgbClr val="0070C0"/>
                </a:solidFill>
                <a:latin typeface="楷体_GB2312" pitchFamily="49" charset="-122"/>
                <a:ea typeface="楷体_GB2312" pitchFamily="49" charset="-122"/>
              </a:rPr>
              <a:t>自然性：</a:t>
            </a:r>
            <a:r>
              <a:rPr lang="zh-CN" altLang="en-US" sz="2800" dirty="0">
                <a:latin typeface="楷体_GB2312" pitchFamily="49" charset="-122"/>
                <a:ea typeface="楷体_GB2312" pitchFamily="49" charset="-122"/>
              </a:rPr>
              <a:t>概念上合理、清晰；</a:t>
            </a:r>
          </a:p>
          <a:p>
            <a:pPr algn="just" eaLnBrk="0" hangingPunct="0">
              <a:lnSpc>
                <a:spcPct val="110000"/>
              </a:lnSpc>
              <a:spcBef>
                <a:spcPct val="0"/>
              </a:spcBef>
              <a:buFontTx/>
              <a:buNone/>
            </a:pPr>
            <a:r>
              <a:rPr lang="zh-CN" altLang="en-US" sz="2800" dirty="0">
                <a:solidFill>
                  <a:srgbClr val="0070C0"/>
                </a:solidFill>
                <a:latin typeface="楷体_GB2312" pitchFamily="49" charset="-122"/>
                <a:ea typeface="楷体_GB2312" pitchFamily="49" charset="-122"/>
              </a:rPr>
              <a:t>  均匀性：</a:t>
            </a:r>
            <a:r>
              <a:rPr lang="zh-CN" altLang="en-US" sz="2800" dirty="0">
                <a:latin typeface="楷体_GB2312" pitchFamily="49" charset="-122"/>
                <a:ea typeface="楷体_GB2312" pitchFamily="49" charset="-122"/>
              </a:rPr>
              <a:t>理想的分解是将一个问题分解成大小均匀的几个部分；</a:t>
            </a:r>
          </a:p>
          <a:p>
            <a:pPr algn="just" eaLnBrk="0" hangingPunct="0">
              <a:lnSpc>
                <a:spcPct val="110000"/>
              </a:lnSpc>
              <a:spcBef>
                <a:spcPct val="0"/>
              </a:spcBef>
              <a:buFontTx/>
              <a:buNone/>
            </a:pPr>
            <a:r>
              <a:rPr lang="zh-CN" altLang="en-US" sz="2800" dirty="0">
                <a:solidFill>
                  <a:srgbClr val="0070C0"/>
                </a:solidFill>
                <a:latin typeface="楷体_GB2312" pitchFamily="49" charset="-122"/>
                <a:ea typeface="楷体_GB2312" pitchFamily="49" charset="-122"/>
              </a:rPr>
              <a:t>　分解度：</a:t>
            </a:r>
            <a:r>
              <a:rPr lang="zh-CN" altLang="en-US" sz="2800" dirty="0">
                <a:latin typeface="楷体_GB2312" pitchFamily="49" charset="-122"/>
                <a:ea typeface="楷体_GB2312" pitchFamily="49" charset="-122"/>
              </a:rPr>
              <a:t>一般每一个加工每次分解最多不要超过７个子加工</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分解应分解到基本加工为止。</a:t>
            </a:r>
          </a:p>
        </p:txBody>
      </p:sp>
      <p:pic>
        <p:nvPicPr>
          <p:cNvPr id="79875" name="Picture 3" descr="变色小球"/>
          <p:cNvPicPr>
            <a:picLocks noChangeAspect="1" noChangeArrowheads="1" noCrop="1"/>
          </p:cNvPicPr>
          <p:nvPr/>
        </p:nvPicPr>
        <p:blipFill>
          <a:blip r:embed="rId2" cstate="print"/>
          <a:srcRect/>
          <a:stretch>
            <a:fillRect/>
          </a:stretch>
        </p:blipFill>
        <p:spPr bwMode="auto">
          <a:xfrm>
            <a:off x="407988" y="1004888"/>
            <a:ext cx="228600" cy="228600"/>
          </a:xfrm>
          <a:prstGeom prst="rect">
            <a:avLst/>
          </a:prstGeom>
          <a:noFill/>
        </p:spPr>
      </p:pic>
      <p:pic>
        <p:nvPicPr>
          <p:cNvPr id="79876" name="Picture 4" descr="变色小球"/>
          <p:cNvPicPr>
            <a:picLocks noChangeAspect="1" noChangeArrowheads="1" noCrop="1"/>
          </p:cNvPicPr>
          <p:nvPr/>
        </p:nvPicPr>
        <p:blipFill>
          <a:blip r:embed="rId2" cstate="print"/>
          <a:srcRect/>
          <a:stretch>
            <a:fillRect/>
          </a:stretch>
        </p:blipFill>
        <p:spPr bwMode="auto">
          <a:xfrm>
            <a:off x="450850" y="3406775"/>
            <a:ext cx="228600" cy="228600"/>
          </a:xfrm>
          <a:prstGeom prst="rect">
            <a:avLst/>
          </a:prstGeom>
          <a:noFill/>
        </p:spPr>
      </p:pic>
      <p:sp>
        <p:nvSpPr>
          <p:cNvPr id="79877" name="Rectangle 5"/>
          <p:cNvSpPr>
            <a:spLocks noGrp="1" noChangeArrowheads="1"/>
          </p:cNvSpPr>
          <p:nvPr>
            <p:ph type="title" idx="4294967295"/>
          </p:nvPr>
        </p:nvSpPr>
        <p:spPr>
          <a:xfrm>
            <a:off x="552450" y="273050"/>
            <a:ext cx="8289925" cy="636588"/>
          </a:xfrm>
          <a:noFill/>
          <a:ln/>
          <a:effectLst>
            <a:outerShdw dist="35921" dir="2700000" algn="ctr" rotWithShape="0">
              <a:srgbClr val="000099"/>
            </a:outerShdw>
          </a:effectLst>
        </p:spPr>
        <p:txBody>
          <a:bodyPr>
            <a:normAutofit fontScale="90000"/>
          </a:bodyPr>
          <a:lstStyle/>
          <a:p>
            <a:r>
              <a:rPr lang="zh-CN" altLang="en-US" u="sng" dirty="0">
                <a:effectLst>
                  <a:outerShdw blurRad="38100" dist="38100" dir="2700000" algn="tl">
                    <a:srgbClr val="000000"/>
                  </a:outerShdw>
                </a:effectLst>
                <a:uFill>
                  <a:solidFill>
                    <a:srgbClr val="FF0000"/>
                  </a:solidFill>
                </a:uFill>
              </a:rPr>
              <a:t>画分层</a:t>
            </a:r>
            <a:r>
              <a:rPr lang="en-US" altLang="zh-CN" u="sng" dirty="0">
                <a:effectLst>
                  <a:outerShdw blurRad="38100" dist="38100" dir="2700000" algn="tl">
                    <a:srgbClr val="000000"/>
                  </a:outerShdw>
                </a:effectLst>
                <a:uFill>
                  <a:solidFill>
                    <a:srgbClr val="FF0000"/>
                  </a:solidFill>
                </a:uFill>
              </a:rPr>
              <a:t>DFD</a:t>
            </a:r>
            <a:r>
              <a:rPr lang="zh-CN" altLang="en-US" u="sng" dirty="0">
                <a:effectLst>
                  <a:outerShdw blurRad="38100" dist="38100" dir="2700000" algn="tl">
                    <a:srgbClr val="000000"/>
                  </a:outerShdw>
                </a:effectLst>
                <a:uFill>
                  <a:solidFill>
                    <a:srgbClr val="FF0000"/>
                  </a:solidFill>
                </a:uFill>
              </a:rPr>
              <a:t>图的基本原则</a:t>
            </a:r>
          </a:p>
        </p:txBody>
      </p:sp>
      <p:sp>
        <p:nvSpPr>
          <p:cNvPr id="79878" name="Text Box 6"/>
          <p:cNvSpPr txBox="1">
            <a:spLocks noChangeArrowheads="1"/>
          </p:cNvSpPr>
          <p:nvPr/>
        </p:nvSpPr>
        <p:spPr bwMode="auto">
          <a:xfrm>
            <a:off x="625475" y="866775"/>
            <a:ext cx="8259763" cy="2185988"/>
          </a:xfrm>
          <a:prstGeom prst="rect">
            <a:avLst/>
          </a:prstGeom>
          <a:noFill/>
          <a:ln w="9525">
            <a:noFill/>
            <a:miter lim="800000"/>
            <a:headEnd/>
            <a:tailEnd/>
          </a:ln>
          <a:effectLst/>
        </p:spPr>
        <p:txBody>
          <a:bodyPr>
            <a:spAutoFit/>
          </a:bodyPr>
          <a:lstStyle/>
          <a:p>
            <a:pPr algn="just" eaLnBrk="0" hangingPunct="0">
              <a:lnSpc>
                <a:spcPct val="130000"/>
              </a:lnSpc>
              <a:spcBef>
                <a:spcPct val="0"/>
              </a:spcBef>
              <a:buFontTx/>
              <a:buNone/>
            </a:pPr>
            <a:r>
              <a:rPr lang="zh-CN" altLang="en-US" sz="2800" dirty="0">
                <a:solidFill>
                  <a:srgbClr val="0070C0"/>
                </a:solidFill>
                <a:latin typeface="宋体" pitchFamily="2" charset="-122"/>
              </a:rPr>
              <a:t>数据守恒与数据封闭原则</a:t>
            </a:r>
          </a:p>
          <a:p>
            <a:pPr algn="just" eaLnBrk="0" hangingPunct="0">
              <a:lnSpc>
                <a:spcPct val="120000"/>
              </a:lnSpc>
              <a:spcBef>
                <a:spcPct val="0"/>
              </a:spcBef>
              <a:buFontTx/>
              <a:buNone/>
            </a:pPr>
            <a:r>
              <a:rPr lang="zh-CN" altLang="en-US" sz="2800" dirty="0">
                <a:latin typeface="楷体_GB2312" pitchFamily="49" charset="-122"/>
                <a:ea typeface="楷体_GB2312" pitchFamily="49" charset="-122"/>
              </a:rPr>
              <a:t>数据守恒是指加工的输入输出数据流是否匹配，即每一个加工既有输入数据流又有输出数据流。    </a:t>
            </a:r>
          </a:p>
          <a:p>
            <a:pPr algn="just" eaLnBrk="0" hangingPunct="0">
              <a:lnSpc>
                <a:spcPct val="120000"/>
              </a:lnSpc>
              <a:spcBef>
                <a:spcPct val="0"/>
              </a:spcBef>
              <a:buFontTx/>
              <a:buNone/>
            </a:pPr>
            <a:r>
              <a:rPr lang="zh-CN" altLang="en-US" sz="2800" dirty="0">
                <a:latin typeface="楷体_GB2312" pitchFamily="49" charset="-122"/>
                <a:ea typeface="楷体_GB2312" pitchFamily="49" charset="-122"/>
              </a:rPr>
              <a:t>    数据封闭是对整个系统而言。</a:t>
            </a:r>
            <a:endParaRPr lang="zh-CN" altLang="en-US" sz="2800" dirty="0">
              <a:ea typeface="楷体_GB2312" pitchFamily="49" charset="-122"/>
            </a:endParaRPr>
          </a:p>
        </p:txBody>
      </p:sp>
      <p:sp>
        <p:nvSpPr>
          <p:cNvPr id="79880" name="Rectangle 8">
            <a:hlinkClick r:id="" action="ppaction://hlinkshowjump?jump=nextslide"/>
          </p:cNvPr>
          <p:cNvSpPr>
            <a:spLocks noChangeArrowheads="1"/>
          </p:cNvSpPr>
          <p:nvPr/>
        </p:nvSpPr>
        <p:spPr bwMode="auto">
          <a:xfrm>
            <a:off x="7105650" y="6249988"/>
            <a:ext cx="457200" cy="379412"/>
          </a:xfrm>
          <a:prstGeom prst="rect">
            <a:avLst/>
          </a:prstGeom>
          <a:noFill/>
          <a:ln w="9525">
            <a:noFill/>
            <a:miter lim="800000"/>
            <a:headEnd/>
            <a:tailEnd/>
          </a:ln>
          <a:effectLst/>
        </p:spPr>
        <p:txBody>
          <a:bodyPr wrap="none" anchor="ctr"/>
          <a:lstStyle/>
          <a:p>
            <a:endParaRPr lang="zh-CN" altLang="en-US"/>
          </a:p>
        </p:txBody>
      </p:sp>
      <p:sp>
        <p:nvSpPr>
          <p:cNvPr id="79881" name="Oval 9">
            <a:hlinkClick r:id="rId3" action="ppaction://hlinksldjump"/>
          </p:cNvPr>
          <p:cNvSpPr>
            <a:spLocks noChangeArrowheads="1"/>
          </p:cNvSpPr>
          <p:nvPr/>
        </p:nvSpPr>
        <p:spPr bwMode="auto">
          <a:xfrm>
            <a:off x="7802563" y="6246813"/>
            <a:ext cx="1011237" cy="377825"/>
          </a:xfrm>
          <a:prstGeom prst="ellipse">
            <a:avLst/>
          </a:prstGeom>
          <a:noFill/>
          <a:ln w="9525">
            <a:noFill/>
            <a:round/>
            <a:headEnd/>
            <a:tailEnd/>
          </a:ln>
          <a:effectLst/>
        </p:spPr>
        <p:txBody>
          <a:bodyPr wrap="none" anchor="ct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wipe(left)">
                                      <p:cBhvr>
                                        <p:cTn id="7" dur="500"/>
                                        <p:tgtEl>
                                          <p:spTgt spid="798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4"/>
                                        </p:tgtEl>
                                        <p:attrNameLst>
                                          <p:attrName>style.visibility</p:attrName>
                                        </p:attrNameLst>
                                      </p:cBhvr>
                                      <p:to>
                                        <p:strVal val="visible"/>
                                      </p:to>
                                    </p:set>
                                    <p:animEffect transition="in" filter="wipe(left)">
                                      <p:cBhvr>
                                        <p:cTn id="12" dur="500"/>
                                        <p:tgtEl>
                                          <p:spTgt spid="79874"/>
                                        </p:tgtEl>
                                      </p:cBhvr>
                                    </p:animEffect>
                                  </p:childTnLst>
                                  <p:subTnLst>
                                    <p:set>
                                      <p:cBhvr override="childStyle">
                                        <p:cTn dur="1" fill="hold" display="0" masterRel="nextClick" afterEffect="1"/>
                                        <p:tgtEl>
                                          <p:spTgt spid="798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706438" y="2921000"/>
            <a:ext cx="8085137" cy="2330450"/>
          </a:xfrm>
          <a:prstGeom prst="rect">
            <a:avLst/>
          </a:prstGeom>
          <a:noFill/>
          <a:ln w="9525">
            <a:noFill/>
            <a:miter lim="800000"/>
            <a:headEnd/>
            <a:tailEnd/>
          </a:ln>
          <a:effectLst/>
        </p:spPr>
        <p:txBody>
          <a:bodyPr>
            <a:spAutoFit/>
          </a:bodyPr>
          <a:lstStyle/>
          <a:p>
            <a:pPr algn="just" eaLnBrk="0" hangingPunct="0">
              <a:lnSpc>
                <a:spcPct val="105000"/>
              </a:lnSpc>
              <a:spcBef>
                <a:spcPct val="0"/>
              </a:spcBef>
              <a:buFontTx/>
              <a:buNone/>
            </a:pPr>
            <a:r>
              <a:rPr lang="zh-CN" altLang="en-US" sz="2800" dirty="0">
                <a:solidFill>
                  <a:srgbClr val="0070C0"/>
                </a:solidFill>
                <a:latin typeface="宋体" pitchFamily="2" charset="-122"/>
              </a:rPr>
              <a:t>合理使用文件</a:t>
            </a:r>
          </a:p>
          <a:p>
            <a:pPr algn="just" eaLnBrk="0" hangingPunct="0">
              <a:lnSpc>
                <a:spcPct val="105000"/>
              </a:lnSpc>
              <a:spcBef>
                <a:spcPct val="0"/>
              </a:spcBef>
              <a:buFontTx/>
              <a:buNone/>
            </a:pPr>
            <a:r>
              <a:rPr lang="zh-CN" altLang="en-US" sz="2800" b="0" dirty="0"/>
              <a:t>        </a:t>
            </a:r>
            <a:r>
              <a:rPr lang="zh-CN" altLang="en-US" sz="2800" dirty="0">
                <a:ea typeface="楷体_GB2312" pitchFamily="49" charset="-122"/>
              </a:rPr>
              <a:t>当文件作为某些加工之间的交界面时，文件必须画出来，一旦文件作为数据流图中的一个独立成份画出来了，那么他同其他成份之间的联系也应同时表达出来。</a:t>
            </a:r>
            <a:endParaRPr lang="zh-CN" altLang="en-US" sz="2800" b="0" dirty="0"/>
          </a:p>
        </p:txBody>
      </p:sp>
      <p:sp>
        <p:nvSpPr>
          <p:cNvPr id="80899" name="WordArt 3"/>
          <p:cNvSpPr>
            <a:spLocks noChangeArrowheads="1" noChangeShapeType="1" noTextEdit="1"/>
          </p:cNvSpPr>
          <p:nvPr/>
        </p:nvSpPr>
        <p:spPr bwMode="auto">
          <a:xfrm>
            <a:off x="381000" y="5289550"/>
            <a:ext cx="914400" cy="1568450"/>
          </a:xfrm>
          <a:prstGeom prst="rect">
            <a:avLst/>
          </a:prstGeom>
        </p:spPr>
        <p:txBody>
          <a:bodyPr wrap="none" fromWordArt="1">
            <a:prstTxWarp prst="textCascadeUp">
              <a:avLst>
                <a:gd name="adj" fmla="val 74898"/>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0">
                  <a:gsLst>
                    <a:gs pos="0">
                      <a:srgbClr val="FFE701"/>
                    </a:gs>
                    <a:gs pos="100000">
                      <a:srgbClr val="FE3E02"/>
                    </a:gs>
                  </a:gsLst>
                  <a:lin ang="5400000" scaled="1"/>
                </a:gradFill>
                <a:latin typeface="宋体"/>
                <a:ea typeface="宋体"/>
              </a:rPr>
              <a:t>注意</a:t>
            </a:r>
          </a:p>
          <a:p>
            <a:pPr algn="ctr"/>
            <a:endParaRPr lang="zh-CN" altLang="en-US" sz="3600" kern="10">
              <a:ln w="9525">
                <a:round/>
                <a:headEnd/>
                <a:tailEnd/>
              </a:ln>
              <a:gradFill rotWithShape="0">
                <a:gsLst>
                  <a:gs pos="0">
                    <a:srgbClr val="FFE701"/>
                  </a:gs>
                  <a:gs pos="100000">
                    <a:srgbClr val="FE3E02"/>
                  </a:gs>
                </a:gsLst>
                <a:lin ang="5400000" scaled="1"/>
              </a:gradFill>
              <a:latin typeface="宋体"/>
              <a:ea typeface="宋体"/>
            </a:endParaRPr>
          </a:p>
        </p:txBody>
      </p:sp>
      <p:sp>
        <p:nvSpPr>
          <p:cNvPr id="80900" name="Text Box 4"/>
          <p:cNvSpPr txBox="1">
            <a:spLocks noChangeArrowheads="1"/>
          </p:cNvSpPr>
          <p:nvPr/>
        </p:nvSpPr>
        <p:spPr bwMode="auto">
          <a:xfrm>
            <a:off x="1636713" y="5394325"/>
            <a:ext cx="6934200" cy="608013"/>
          </a:xfrm>
          <a:prstGeom prst="rect">
            <a:avLst/>
          </a:prstGeom>
          <a:noFill/>
          <a:ln w="9525">
            <a:noFill/>
            <a:miter lim="800000"/>
            <a:headEnd/>
            <a:tailEnd/>
          </a:ln>
          <a:effectLst>
            <a:outerShdw dist="35921" dir="2700000" algn="ctr" rotWithShape="0">
              <a:schemeClr val="bg1"/>
            </a:outerShdw>
          </a:effectLst>
        </p:spPr>
        <p:txBody>
          <a:bodyPr>
            <a:spAutoFit/>
          </a:bodyPr>
          <a:lstStyle/>
          <a:p>
            <a:pPr eaLnBrk="0" hangingPunct="0">
              <a:lnSpc>
                <a:spcPct val="130000"/>
              </a:lnSpc>
              <a:spcBef>
                <a:spcPct val="0"/>
              </a:spcBef>
              <a:buFontTx/>
              <a:buNone/>
            </a:pPr>
            <a:r>
              <a:rPr lang="en-US" altLang="zh-CN" sz="2600">
                <a:latin typeface="幼圆" pitchFamily="49" charset="-122"/>
                <a:ea typeface="幼圆" pitchFamily="49" charset="-122"/>
              </a:rPr>
              <a:t>DFD</a:t>
            </a:r>
            <a:r>
              <a:rPr lang="zh-CN" altLang="en-US" sz="2600">
                <a:latin typeface="幼圆" pitchFamily="49" charset="-122"/>
                <a:ea typeface="幼圆" pitchFamily="49" charset="-122"/>
              </a:rPr>
              <a:t>图不是流程图</a:t>
            </a:r>
            <a:r>
              <a:rPr lang="en-US" altLang="zh-CN" sz="2600">
                <a:latin typeface="幼圆" pitchFamily="49" charset="-122"/>
                <a:ea typeface="幼圆" pitchFamily="49" charset="-122"/>
              </a:rPr>
              <a:t>,</a:t>
            </a:r>
            <a:r>
              <a:rPr lang="zh-CN" altLang="en-US" sz="2600">
                <a:latin typeface="幼圆" pitchFamily="49" charset="-122"/>
                <a:ea typeface="幼圆" pitchFamily="49" charset="-122"/>
              </a:rPr>
              <a:t>不表示软件的控制流程。</a:t>
            </a:r>
            <a:endParaRPr lang="zh-CN" altLang="en-US" sz="2600" b="0"/>
          </a:p>
        </p:txBody>
      </p:sp>
      <p:pic>
        <p:nvPicPr>
          <p:cNvPr id="80901" name="Picture 5" descr="变色小球"/>
          <p:cNvPicPr>
            <a:picLocks noChangeAspect="1" noChangeArrowheads="1" noCrop="1"/>
          </p:cNvPicPr>
          <p:nvPr/>
        </p:nvPicPr>
        <p:blipFill>
          <a:blip r:embed="rId2" cstate="print"/>
          <a:srcRect/>
          <a:stretch>
            <a:fillRect/>
          </a:stretch>
        </p:blipFill>
        <p:spPr bwMode="auto">
          <a:xfrm>
            <a:off x="469900" y="1125538"/>
            <a:ext cx="228600" cy="228600"/>
          </a:xfrm>
          <a:prstGeom prst="rect">
            <a:avLst/>
          </a:prstGeom>
          <a:noFill/>
        </p:spPr>
      </p:pic>
      <p:pic>
        <p:nvPicPr>
          <p:cNvPr id="80902" name="Picture 6" descr="变色小球"/>
          <p:cNvPicPr>
            <a:picLocks noChangeAspect="1" noChangeArrowheads="1" noCrop="1"/>
          </p:cNvPicPr>
          <p:nvPr/>
        </p:nvPicPr>
        <p:blipFill>
          <a:blip r:embed="rId2" cstate="print"/>
          <a:srcRect/>
          <a:stretch>
            <a:fillRect/>
          </a:stretch>
        </p:blipFill>
        <p:spPr bwMode="auto">
          <a:xfrm>
            <a:off x="439738" y="3100388"/>
            <a:ext cx="228600" cy="228600"/>
          </a:xfrm>
          <a:prstGeom prst="rect">
            <a:avLst/>
          </a:prstGeom>
          <a:noFill/>
        </p:spPr>
      </p:pic>
      <p:sp>
        <p:nvSpPr>
          <p:cNvPr id="80903" name="Rectangle 7"/>
          <p:cNvSpPr>
            <a:spLocks noGrp="1" noChangeArrowheads="1"/>
          </p:cNvSpPr>
          <p:nvPr>
            <p:ph type="title" idx="4294967295"/>
          </p:nvPr>
        </p:nvSpPr>
        <p:spPr>
          <a:xfrm>
            <a:off x="763588" y="338138"/>
            <a:ext cx="7772400" cy="733425"/>
          </a:xfrm>
          <a:noFill/>
          <a:ln/>
          <a:effectLst>
            <a:outerShdw dist="35921" dir="2700000" algn="ctr" rotWithShape="0">
              <a:srgbClr val="000099"/>
            </a:outerShdw>
          </a:effectLst>
        </p:spPr>
        <p:txBody>
          <a:bodyPr>
            <a:normAutofit fontScale="90000"/>
          </a:bodyPr>
          <a:lstStyle/>
          <a:p>
            <a:r>
              <a:rPr lang="zh-CN" altLang="en-US">
                <a:effectLst>
                  <a:outerShdw blurRad="38100" dist="38100" dir="2700000" algn="tl">
                    <a:srgbClr val="000000"/>
                  </a:outerShdw>
                </a:effectLst>
              </a:rPr>
              <a:t>画分层</a:t>
            </a:r>
            <a:r>
              <a:rPr lang="en-US" altLang="zh-CN">
                <a:effectLst>
                  <a:outerShdw blurRad="38100" dist="38100" dir="2700000" algn="tl">
                    <a:srgbClr val="000000"/>
                  </a:outerShdw>
                </a:effectLst>
              </a:rPr>
              <a:t>DFD</a:t>
            </a:r>
            <a:r>
              <a:rPr lang="zh-CN" altLang="en-US">
                <a:effectLst>
                  <a:outerShdw blurRad="38100" dist="38100" dir="2700000" algn="tl">
                    <a:srgbClr val="000000"/>
                  </a:outerShdw>
                </a:effectLst>
              </a:rPr>
              <a:t>图的基本原则</a:t>
            </a:r>
          </a:p>
        </p:txBody>
      </p:sp>
      <p:sp>
        <p:nvSpPr>
          <p:cNvPr id="80904" name="Text Box 8"/>
          <p:cNvSpPr txBox="1">
            <a:spLocks noChangeArrowheads="1"/>
          </p:cNvSpPr>
          <p:nvPr/>
        </p:nvSpPr>
        <p:spPr bwMode="auto">
          <a:xfrm>
            <a:off x="635000" y="989013"/>
            <a:ext cx="8105775" cy="1902059"/>
          </a:xfrm>
          <a:prstGeom prst="rect">
            <a:avLst/>
          </a:prstGeom>
          <a:noFill/>
          <a:ln w="9525">
            <a:noFill/>
            <a:miter lim="800000"/>
            <a:headEnd/>
            <a:tailEnd/>
          </a:ln>
          <a:effectLst/>
        </p:spPr>
        <p:txBody>
          <a:bodyPr>
            <a:spAutoFit/>
          </a:bodyPr>
          <a:lstStyle/>
          <a:p>
            <a:pPr algn="just" eaLnBrk="0" hangingPunct="0">
              <a:lnSpc>
                <a:spcPct val="105000"/>
              </a:lnSpc>
              <a:spcBef>
                <a:spcPct val="0"/>
              </a:spcBef>
              <a:buFontTx/>
              <a:buNone/>
            </a:pPr>
            <a:r>
              <a:rPr lang="zh-CN" altLang="en-US" sz="2800" dirty="0">
                <a:solidFill>
                  <a:srgbClr val="0070C0"/>
                </a:solidFill>
                <a:latin typeface="宋体" pitchFamily="2" charset="-122"/>
              </a:rPr>
              <a:t>子图与父图的</a:t>
            </a:r>
            <a:r>
              <a:rPr lang="zh-CN" altLang="en-US" sz="2800" dirty="0">
                <a:solidFill>
                  <a:srgbClr val="0070C0"/>
                </a:solidFill>
                <a:latin typeface="Times New Roman"/>
              </a:rPr>
              <a:t>“</a:t>
            </a:r>
            <a:r>
              <a:rPr lang="zh-CN" altLang="en-US" sz="2800" dirty="0">
                <a:solidFill>
                  <a:srgbClr val="0070C0"/>
                </a:solidFill>
                <a:latin typeface="宋体" pitchFamily="2" charset="-122"/>
              </a:rPr>
              <a:t>平衡</a:t>
            </a:r>
            <a:r>
              <a:rPr lang="zh-CN" altLang="en-US" sz="2800" dirty="0">
                <a:solidFill>
                  <a:srgbClr val="0070C0"/>
                </a:solidFill>
                <a:latin typeface="Times New Roman"/>
              </a:rPr>
              <a:t>”</a:t>
            </a:r>
            <a:endParaRPr lang="zh-CN" altLang="en-US" sz="2800" dirty="0">
              <a:solidFill>
                <a:srgbClr val="0070C0"/>
              </a:solidFill>
              <a:latin typeface="宋体" pitchFamily="2" charset="-122"/>
            </a:endParaRPr>
          </a:p>
          <a:p>
            <a:pPr algn="just" eaLnBrk="0" hangingPunct="0">
              <a:lnSpc>
                <a:spcPct val="105000"/>
              </a:lnSpc>
              <a:spcBef>
                <a:spcPct val="0"/>
              </a:spcBef>
              <a:buFontTx/>
              <a:buNone/>
            </a:pPr>
            <a:r>
              <a:rPr lang="zh-CN" altLang="en-US" sz="2800" b="0" dirty="0">
                <a:solidFill>
                  <a:schemeClr val="accent2"/>
                </a:solidFill>
                <a:latin typeface="宋体" pitchFamily="2" charset="-122"/>
              </a:rPr>
              <a:t>　</a:t>
            </a:r>
            <a:r>
              <a:rPr lang="zh-CN" altLang="en-US" sz="2800" b="0" dirty="0">
                <a:latin typeface="宋体" pitchFamily="2" charset="-122"/>
              </a:rPr>
              <a:t>　</a:t>
            </a:r>
            <a:r>
              <a:rPr lang="zh-CN" altLang="en-US" sz="2800" dirty="0">
                <a:latin typeface="楷体_GB2312" pitchFamily="49" charset="-122"/>
                <a:ea typeface="楷体_GB2312" pitchFamily="49" charset="-122"/>
              </a:rPr>
              <a:t>父图中某个加工的输入输出数据流应该同相应的子图的输入输出相同</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相对应），分层数据流图的这种特点称为子图与父图</a:t>
            </a:r>
            <a:r>
              <a:rPr lang="zh-CN" altLang="en-US" sz="2800" dirty="0">
                <a:latin typeface="Times New Roman"/>
                <a:ea typeface="楷体_GB2312" pitchFamily="49" charset="-122"/>
              </a:rPr>
              <a:t>“</a:t>
            </a:r>
            <a:r>
              <a:rPr lang="zh-CN" altLang="en-US" sz="2800" dirty="0">
                <a:latin typeface="楷体_GB2312" pitchFamily="49" charset="-122"/>
                <a:ea typeface="楷体_GB2312" pitchFamily="49" charset="-122"/>
              </a:rPr>
              <a:t>平衡</a:t>
            </a:r>
            <a:r>
              <a:rPr lang="zh-CN" altLang="en-US" sz="2800" dirty="0">
                <a:latin typeface="Times New Roman"/>
                <a:ea typeface="楷体_GB2312" pitchFamily="49" charset="-122"/>
              </a:rPr>
              <a:t>”</a:t>
            </a:r>
            <a:r>
              <a:rPr lang="zh-CN" altLang="en-US" sz="2800" dirty="0">
                <a:latin typeface="楷体_GB2312" pitchFamily="49" charset="-122"/>
                <a:ea typeface="楷体_GB2312" pitchFamily="49" charset="-122"/>
              </a:rPr>
              <a:t>。</a:t>
            </a:r>
            <a:endParaRPr lang="zh-CN" altLang="en-US" sz="2800" dirty="0">
              <a:ea typeface="楷体_GB2312" pitchFamily="49" charset="-122"/>
            </a:endParaRPr>
          </a:p>
        </p:txBody>
      </p:sp>
      <p:sp>
        <p:nvSpPr>
          <p:cNvPr id="80905" name="Text Box 9"/>
          <p:cNvSpPr txBox="1">
            <a:spLocks noChangeArrowheads="1"/>
          </p:cNvSpPr>
          <p:nvPr/>
        </p:nvSpPr>
        <p:spPr bwMode="auto">
          <a:xfrm>
            <a:off x="9051925" y="2363788"/>
            <a:ext cx="184150" cy="566737"/>
          </a:xfrm>
          <a:prstGeom prst="rect">
            <a:avLst/>
          </a:prstGeom>
          <a:noFill/>
          <a:ln w="9525">
            <a:noFill/>
            <a:miter lim="800000"/>
            <a:headEnd/>
            <a:tailEnd/>
          </a:ln>
          <a:effectLst/>
        </p:spPr>
        <p:txBody>
          <a:bodyPr wrap="none">
            <a:spAutoFit/>
          </a:bodyPr>
          <a:lstStyle/>
          <a:p>
            <a:pPr eaLnBrk="0" hangingPunct="0">
              <a:lnSpc>
                <a:spcPct val="130000"/>
              </a:lnSpc>
              <a:buFontTx/>
              <a:buNone/>
            </a:pPr>
            <a:endParaRPr lang="zh-CN" altLang="en-US" sz="2400">
              <a:ea typeface="楷体_GB2312" pitchFamily="49" charset="-122"/>
            </a:endParaRPr>
          </a:p>
        </p:txBody>
      </p:sp>
      <p:sp>
        <p:nvSpPr>
          <p:cNvPr id="80906" name="Rectangle 10">
            <a:hlinkClick r:id="" action="ppaction://hlinkshowjump?jump=previousslide"/>
          </p:cNvPr>
          <p:cNvSpPr>
            <a:spLocks noChangeArrowheads="1"/>
          </p:cNvSpPr>
          <p:nvPr/>
        </p:nvSpPr>
        <p:spPr bwMode="auto">
          <a:xfrm>
            <a:off x="6515100" y="6249988"/>
            <a:ext cx="457200" cy="379412"/>
          </a:xfrm>
          <a:prstGeom prst="rect">
            <a:avLst/>
          </a:prstGeom>
          <a:noFill/>
          <a:ln w="9525">
            <a:noFill/>
            <a:miter lim="800000"/>
            <a:headEnd/>
            <a:tailEnd/>
          </a:ln>
          <a:effectLst/>
        </p:spPr>
        <p:txBody>
          <a:bodyPr wrap="none" anchor="ctr"/>
          <a:lstStyle/>
          <a:p>
            <a:endParaRPr lang="zh-CN" altLang="en-US"/>
          </a:p>
        </p:txBody>
      </p:sp>
      <p:sp>
        <p:nvSpPr>
          <p:cNvPr id="80907" name="Rectangle 11">
            <a:hlinkClick r:id="" action="ppaction://hlinkshowjump?jump=nextslide"/>
          </p:cNvPr>
          <p:cNvSpPr>
            <a:spLocks noChangeArrowheads="1"/>
          </p:cNvSpPr>
          <p:nvPr/>
        </p:nvSpPr>
        <p:spPr bwMode="auto">
          <a:xfrm>
            <a:off x="7105650" y="6249988"/>
            <a:ext cx="457200" cy="379412"/>
          </a:xfrm>
          <a:prstGeom prst="rect">
            <a:avLst/>
          </a:prstGeom>
          <a:noFill/>
          <a:ln w="9525">
            <a:noFill/>
            <a:miter lim="800000"/>
            <a:headEnd/>
            <a:tailEnd/>
          </a:ln>
          <a:effectLst/>
        </p:spPr>
        <p:txBody>
          <a:bodyPr wrap="none" anchor="ctr"/>
          <a:lstStyle/>
          <a:p>
            <a:endParaRPr lang="zh-CN" altLang="en-US"/>
          </a:p>
        </p:txBody>
      </p:sp>
      <p:sp>
        <p:nvSpPr>
          <p:cNvPr id="80908" name="Oval 12">
            <a:hlinkClick r:id="rId3" action="ppaction://hlinksldjump"/>
          </p:cNvPr>
          <p:cNvSpPr>
            <a:spLocks noChangeArrowheads="1"/>
          </p:cNvSpPr>
          <p:nvPr/>
        </p:nvSpPr>
        <p:spPr bwMode="auto">
          <a:xfrm>
            <a:off x="7802563" y="6246813"/>
            <a:ext cx="1011237" cy="377825"/>
          </a:xfrm>
          <a:prstGeom prst="ellipse">
            <a:avLst/>
          </a:prstGeom>
          <a:noFill/>
          <a:ln w="9525">
            <a:no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0901"/>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80904"/>
                                        </p:tgtEl>
                                        <p:attrNameLst>
                                          <p:attrName>style.visibility</p:attrName>
                                        </p:attrNameLst>
                                      </p:cBhvr>
                                      <p:to>
                                        <p:strVal val="visible"/>
                                      </p:to>
                                    </p:set>
                                    <p:animEffect transition="in" filter="wipe(left)">
                                      <p:cBhvr>
                                        <p:cTn id="10" dur="500"/>
                                        <p:tgtEl>
                                          <p:spTgt spid="8090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0902"/>
                                        </p:tgtEl>
                                        <p:attrNameLst>
                                          <p:attrName>style.visibility</p:attrName>
                                        </p:attrNameLst>
                                      </p:cBhvr>
                                      <p:to>
                                        <p:strVal val="visible"/>
                                      </p:to>
                                    </p:se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80898"/>
                                        </p:tgtEl>
                                        <p:attrNameLst>
                                          <p:attrName>style.visibility</p:attrName>
                                        </p:attrNameLst>
                                      </p:cBhvr>
                                      <p:to>
                                        <p:strVal val="visible"/>
                                      </p:to>
                                    </p:set>
                                    <p:animEffect transition="in" filter="wipe(left)">
                                      <p:cBhvr>
                                        <p:cTn id="18" dur="500"/>
                                        <p:tgtEl>
                                          <p:spTgt spid="80898"/>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80899"/>
                                        </p:tgtEl>
                                        <p:attrNameLst>
                                          <p:attrName>style.visibility</p:attrName>
                                        </p:attrNameLst>
                                      </p:cBhvr>
                                      <p:to>
                                        <p:strVal val="visible"/>
                                      </p:to>
                                    </p:set>
                                    <p:anim calcmode="lin" valueType="num">
                                      <p:cBhvr>
                                        <p:cTn id="23" dur="500" fill="hold"/>
                                        <p:tgtEl>
                                          <p:spTgt spid="80899"/>
                                        </p:tgtEl>
                                        <p:attrNameLst>
                                          <p:attrName>ppt_w</p:attrName>
                                        </p:attrNameLst>
                                      </p:cBhvr>
                                      <p:tavLst>
                                        <p:tav tm="0">
                                          <p:val>
                                            <p:fltVal val="0"/>
                                          </p:val>
                                        </p:tav>
                                        <p:tav tm="100000">
                                          <p:val>
                                            <p:strVal val="#ppt_w"/>
                                          </p:val>
                                        </p:tav>
                                      </p:tavLst>
                                    </p:anim>
                                    <p:anim calcmode="lin" valueType="num">
                                      <p:cBhvr>
                                        <p:cTn id="24" dur="500" fill="hold"/>
                                        <p:tgtEl>
                                          <p:spTgt spid="80899"/>
                                        </p:tgtEl>
                                        <p:attrNameLst>
                                          <p:attrName>ppt_h</p:attrName>
                                        </p:attrNameLst>
                                      </p:cBhvr>
                                      <p:tavLst>
                                        <p:tav tm="0">
                                          <p:val>
                                            <p:fltVal val="0"/>
                                          </p:val>
                                        </p:tav>
                                        <p:tav tm="100000">
                                          <p:val>
                                            <p:strVal val="#ppt_h"/>
                                          </p:val>
                                        </p:tav>
                                      </p:tavLst>
                                    </p:anim>
                                    <p:anim calcmode="lin" valueType="num">
                                      <p:cBhvr>
                                        <p:cTn id="25" dur="500" fill="hold"/>
                                        <p:tgtEl>
                                          <p:spTgt spid="80899"/>
                                        </p:tgtEl>
                                        <p:attrNameLst>
                                          <p:attrName>ppt_x</p:attrName>
                                        </p:attrNameLst>
                                      </p:cBhvr>
                                      <p:tavLst>
                                        <p:tav tm="0">
                                          <p:val>
                                            <p:fltVal val="0.5"/>
                                          </p:val>
                                        </p:tav>
                                        <p:tav tm="100000">
                                          <p:val>
                                            <p:strVal val="#ppt_x"/>
                                          </p:val>
                                        </p:tav>
                                      </p:tavLst>
                                    </p:anim>
                                    <p:anim calcmode="lin" valueType="num">
                                      <p:cBhvr>
                                        <p:cTn id="26" dur="500" fill="hold"/>
                                        <p:tgtEl>
                                          <p:spTgt spid="80899"/>
                                        </p:tgtEl>
                                        <p:attrNameLst>
                                          <p:attrName>ppt_y</p:attrName>
                                        </p:attrNameLst>
                                      </p:cBhvr>
                                      <p:tavLst>
                                        <p:tav tm="0">
                                          <p:val>
                                            <p:fltVal val="0.5"/>
                                          </p:val>
                                        </p:tav>
                                        <p:tav tm="100000">
                                          <p:val>
                                            <p:strVal val="#ppt_y"/>
                                          </p:val>
                                        </p:tav>
                                      </p:tavLst>
                                    </p:anim>
                                  </p:childTnLst>
                                </p:cTn>
                              </p:par>
                            </p:childTnLst>
                          </p:cTn>
                        </p:par>
                        <p:par>
                          <p:cTn id="27" fill="hold">
                            <p:stCondLst>
                              <p:cond delay="500"/>
                            </p:stCondLst>
                            <p:childTnLst>
                              <p:par>
                                <p:cTn id="28" presetID="17" presetClass="entr" presetSubtype="8" fill="hold" grpId="0" nodeType="afterEffect">
                                  <p:stCondLst>
                                    <p:cond delay="0"/>
                                  </p:stCondLst>
                                  <p:childTnLst>
                                    <p:set>
                                      <p:cBhvr>
                                        <p:cTn id="29" dur="1" fill="hold">
                                          <p:stCondLst>
                                            <p:cond delay="0"/>
                                          </p:stCondLst>
                                        </p:cTn>
                                        <p:tgtEl>
                                          <p:spTgt spid="80900"/>
                                        </p:tgtEl>
                                        <p:attrNameLst>
                                          <p:attrName>style.visibility</p:attrName>
                                        </p:attrNameLst>
                                      </p:cBhvr>
                                      <p:to>
                                        <p:strVal val="visible"/>
                                      </p:to>
                                    </p:set>
                                    <p:anim calcmode="lin" valueType="num">
                                      <p:cBhvr>
                                        <p:cTn id="30" dur="500" fill="hold"/>
                                        <p:tgtEl>
                                          <p:spTgt spid="80900"/>
                                        </p:tgtEl>
                                        <p:attrNameLst>
                                          <p:attrName>ppt_x</p:attrName>
                                        </p:attrNameLst>
                                      </p:cBhvr>
                                      <p:tavLst>
                                        <p:tav tm="0">
                                          <p:val>
                                            <p:strVal val="#ppt_x-#ppt_w/2"/>
                                          </p:val>
                                        </p:tav>
                                        <p:tav tm="100000">
                                          <p:val>
                                            <p:strVal val="#ppt_x"/>
                                          </p:val>
                                        </p:tav>
                                      </p:tavLst>
                                    </p:anim>
                                    <p:anim calcmode="lin" valueType="num">
                                      <p:cBhvr>
                                        <p:cTn id="31" dur="500" fill="hold"/>
                                        <p:tgtEl>
                                          <p:spTgt spid="80900"/>
                                        </p:tgtEl>
                                        <p:attrNameLst>
                                          <p:attrName>ppt_y</p:attrName>
                                        </p:attrNameLst>
                                      </p:cBhvr>
                                      <p:tavLst>
                                        <p:tav tm="0">
                                          <p:val>
                                            <p:strVal val="#ppt_y"/>
                                          </p:val>
                                        </p:tav>
                                        <p:tav tm="100000">
                                          <p:val>
                                            <p:strVal val="#ppt_y"/>
                                          </p:val>
                                        </p:tav>
                                      </p:tavLst>
                                    </p:anim>
                                    <p:anim calcmode="lin" valueType="num">
                                      <p:cBhvr>
                                        <p:cTn id="32" dur="500" fill="hold"/>
                                        <p:tgtEl>
                                          <p:spTgt spid="80900"/>
                                        </p:tgtEl>
                                        <p:attrNameLst>
                                          <p:attrName>ppt_w</p:attrName>
                                        </p:attrNameLst>
                                      </p:cBhvr>
                                      <p:tavLst>
                                        <p:tav tm="0">
                                          <p:val>
                                            <p:fltVal val="0"/>
                                          </p:val>
                                        </p:tav>
                                        <p:tav tm="100000">
                                          <p:val>
                                            <p:strVal val="#ppt_w"/>
                                          </p:val>
                                        </p:tav>
                                      </p:tavLst>
                                    </p:anim>
                                    <p:anim calcmode="lin" valueType="num">
                                      <p:cBhvr>
                                        <p:cTn id="33" dur="500" fill="hold"/>
                                        <p:tgtEl>
                                          <p:spTgt spid="8090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nimBg="1"/>
      <p:bldP spid="80900" grpId="0" autoUpdateAnimBg="0"/>
      <p:bldP spid="8090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77850" y="207963"/>
            <a:ext cx="7772400" cy="676275"/>
          </a:xfrm>
          <a:noFill/>
          <a:ln/>
          <a:effectLst>
            <a:outerShdw dist="35921" dir="2700000" algn="ctr" rotWithShape="0">
              <a:srgbClr val="000099"/>
            </a:outerShdw>
          </a:effectLst>
        </p:spPr>
        <p:txBody>
          <a:bodyPr>
            <a:normAutofit fontScale="90000"/>
          </a:bodyPr>
          <a:lstStyle/>
          <a:p>
            <a:r>
              <a:rPr lang="zh-CN" altLang="en-US">
                <a:effectLst>
                  <a:outerShdw blurRad="38100" dist="38100" dir="2700000" algn="tl">
                    <a:srgbClr val="000000"/>
                  </a:outerShdw>
                </a:effectLst>
              </a:rPr>
              <a:t>分层</a:t>
            </a:r>
            <a:r>
              <a:rPr lang="en-US" altLang="zh-CN">
                <a:effectLst>
                  <a:outerShdw blurRad="38100" dist="38100" dir="2700000" algn="tl">
                    <a:srgbClr val="000000"/>
                  </a:outerShdw>
                </a:effectLst>
              </a:rPr>
              <a:t>DFD</a:t>
            </a:r>
            <a:r>
              <a:rPr lang="zh-CN" altLang="en-US">
                <a:effectLst>
                  <a:outerShdw blurRad="38100" dist="38100" dir="2700000" algn="tl">
                    <a:srgbClr val="000000"/>
                  </a:outerShdw>
                </a:effectLst>
              </a:rPr>
              <a:t>图的改进</a:t>
            </a:r>
          </a:p>
        </p:txBody>
      </p:sp>
      <p:sp>
        <p:nvSpPr>
          <p:cNvPr id="81923" name="Rectangle 3"/>
          <p:cNvSpPr>
            <a:spLocks noGrp="1" noChangeArrowheads="1"/>
          </p:cNvSpPr>
          <p:nvPr>
            <p:ph type="body" idx="1"/>
          </p:nvPr>
        </p:nvSpPr>
        <p:spPr>
          <a:xfrm>
            <a:off x="179388" y="796925"/>
            <a:ext cx="8785225" cy="3133725"/>
          </a:xfrm>
          <a:noFill/>
        </p:spPr>
        <p:txBody>
          <a:bodyPr/>
          <a:lstStyle/>
          <a:p>
            <a:pPr marL="0" indent="0">
              <a:lnSpc>
                <a:spcPct val="115000"/>
              </a:lnSpc>
              <a:spcBef>
                <a:spcPct val="15000"/>
              </a:spcBef>
              <a:buFontTx/>
              <a:buNone/>
            </a:pPr>
            <a:r>
              <a:rPr lang="zh-CN" altLang="en-US" sz="1200" dirty="0">
                <a:ea typeface="楷体_GB2312" pitchFamily="49" charset="-122"/>
              </a:rPr>
              <a:t>         </a:t>
            </a:r>
            <a:r>
              <a:rPr lang="en-US" altLang="zh-CN" sz="2800" dirty="0"/>
              <a:t>DFD</a:t>
            </a:r>
            <a:r>
              <a:rPr lang="zh-CN" altLang="en-US" sz="2800" dirty="0"/>
              <a:t>图须经过</a:t>
            </a:r>
            <a:r>
              <a:rPr lang="zh-CN" altLang="en-US" sz="2800" dirty="0">
                <a:solidFill>
                  <a:srgbClr val="0070C0"/>
                </a:solidFill>
              </a:rPr>
              <a:t>反复修改</a:t>
            </a:r>
            <a:r>
              <a:rPr lang="zh-CN" altLang="en-US" sz="2800" dirty="0"/>
              <a:t>，才能获得最终的目标系统的</a:t>
            </a:r>
            <a:r>
              <a:rPr lang="en-US" altLang="zh-CN" sz="2800" dirty="0"/>
              <a:t>DFD</a:t>
            </a:r>
            <a:r>
              <a:rPr lang="zh-CN" altLang="en-US" sz="2800" dirty="0"/>
              <a:t>图。从以下方面改进</a:t>
            </a:r>
            <a:r>
              <a:rPr lang="en-US" altLang="zh-CN" sz="2800" dirty="0"/>
              <a:t>DFD</a:t>
            </a:r>
            <a:r>
              <a:rPr lang="zh-CN" altLang="en-US" sz="2800" dirty="0"/>
              <a:t>图：</a:t>
            </a:r>
          </a:p>
          <a:p>
            <a:pPr marL="0" indent="0">
              <a:lnSpc>
                <a:spcPct val="115000"/>
              </a:lnSpc>
              <a:spcBef>
                <a:spcPct val="0"/>
              </a:spcBef>
              <a:buFontTx/>
              <a:buNone/>
            </a:pPr>
            <a:r>
              <a:rPr lang="zh-CN" altLang="en-US" sz="2800" dirty="0">
                <a:ea typeface="楷体_GB2312" pitchFamily="49" charset="-122"/>
              </a:rPr>
              <a:t> </a:t>
            </a:r>
            <a:r>
              <a:rPr lang="en-US" altLang="zh-CN" sz="2800" dirty="0"/>
              <a:t>1</a:t>
            </a:r>
            <a:r>
              <a:rPr lang="zh-CN" altLang="en-US" sz="2800" dirty="0"/>
              <a:t>、检查数据流的正确性</a:t>
            </a:r>
          </a:p>
          <a:p>
            <a:pPr marL="0" indent="0">
              <a:lnSpc>
                <a:spcPct val="115000"/>
              </a:lnSpc>
              <a:spcBef>
                <a:spcPct val="0"/>
              </a:spcBef>
              <a:buFontTx/>
              <a:buNone/>
            </a:pPr>
            <a:r>
              <a:rPr lang="zh-CN" altLang="en-US" sz="2800" dirty="0">
                <a:ea typeface="楷体_GB2312" pitchFamily="49" charset="-122"/>
              </a:rPr>
              <a:t>    </a:t>
            </a:r>
            <a:r>
              <a:rPr lang="zh-CN" altLang="en-US" sz="2800" dirty="0">
                <a:ea typeface="仿宋_GB2312" pitchFamily="49" charset="-122"/>
              </a:rPr>
              <a:t>①  </a:t>
            </a:r>
            <a:r>
              <a:rPr lang="zh-CN" altLang="en-US" sz="2800" dirty="0">
                <a:ea typeface="楷体_GB2312" pitchFamily="49" charset="-122"/>
              </a:rPr>
              <a:t>数据守恒</a:t>
            </a:r>
          </a:p>
          <a:p>
            <a:pPr marL="0" indent="0">
              <a:lnSpc>
                <a:spcPct val="115000"/>
              </a:lnSpc>
              <a:spcBef>
                <a:spcPct val="0"/>
              </a:spcBef>
              <a:buFontTx/>
              <a:buNone/>
            </a:pPr>
            <a:r>
              <a:rPr lang="zh-CN" altLang="en-US" sz="2800" dirty="0">
                <a:ea typeface="楷体_GB2312" pitchFamily="49" charset="-122"/>
              </a:rPr>
              <a:t>  ② 子图、父图的平衡</a:t>
            </a:r>
          </a:p>
          <a:p>
            <a:pPr marL="0" indent="0">
              <a:lnSpc>
                <a:spcPct val="115000"/>
              </a:lnSpc>
              <a:spcBef>
                <a:spcPct val="0"/>
              </a:spcBef>
              <a:buFontTx/>
              <a:buNone/>
            </a:pPr>
            <a:r>
              <a:rPr lang="zh-CN" altLang="en-US" sz="2800" dirty="0">
                <a:ea typeface="楷体_GB2312" pitchFamily="49" charset="-122"/>
              </a:rPr>
              <a:t>  ③ 文件使用是否合理。特别注意输入</a:t>
            </a:r>
            <a:r>
              <a:rPr lang="en-US" altLang="zh-CN" sz="2800" dirty="0">
                <a:ea typeface="楷体_GB2312" pitchFamily="49" charset="-122"/>
              </a:rPr>
              <a:t>/</a:t>
            </a:r>
            <a:r>
              <a:rPr lang="zh-CN" altLang="en-US" sz="2800" dirty="0">
                <a:ea typeface="楷体_GB2312" pitchFamily="49" charset="-122"/>
              </a:rPr>
              <a:t>出文件的数据流。</a:t>
            </a:r>
          </a:p>
        </p:txBody>
      </p:sp>
      <p:sp>
        <p:nvSpPr>
          <p:cNvPr id="81924" name="Rectangle 4">
            <a:hlinkClick r:id="" action="ppaction://hlinkshowjump?jump=previousslide"/>
          </p:cNvPr>
          <p:cNvSpPr>
            <a:spLocks noChangeArrowheads="1"/>
          </p:cNvSpPr>
          <p:nvPr/>
        </p:nvSpPr>
        <p:spPr bwMode="auto">
          <a:xfrm>
            <a:off x="6515100" y="6249988"/>
            <a:ext cx="457200" cy="379412"/>
          </a:xfrm>
          <a:prstGeom prst="rect">
            <a:avLst/>
          </a:prstGeom>
          <a:noFill/>
          <a:ln w="9525">
            <a:noFill/>
            <a:miter lim="800000"/>
            <a:headEnd/>
            <a:tailEnd/>
          </a:ln>
          <a:effectLst/>
        </p:spPr>
        <p:txBody>
          <a:bodyPr wrap="none" anchor="ctr"/>
          <a:lstStyle/>
          <a:p>
            <a:endParaRPr lang="zh-CN" altLang="en-US"/>
          </a:p>
        </p:txBody>
      </p:sp>
      <p:sp>
        <p:nvSpPr>
          <p:cNvPr id="81925" name="Rectangle 5">
            <a:hlinkClick r:id="" action="ppaction://hlinkshowjump?jump=nextslide"/>
          </p:cNvPr>
          <p:cNvSpPr>
            <a:spLocks noChangeArrowheads="1"/>
          </p:cNvSpPr>
          <p:nvPr/>
        </p:nvSpPr>
        <p:spPr bwMode="auto">
          <a:xfrm>
            <a:off x="7105650" y="6249988"/>
            <a:ext cx="457200" cy="379412"/>
          </a:xfrm>
          <a:prstGeom prst="rect">
            <a:avLst/>
          </a:prstGeom>
          <a:noFill/>
          <a:ln w="9525">
            <a:noFill/>
            <a:miter lim="800000"/>
            <a:headEnd/>
            <a:tailEnd/>
          </a:ln>
          <a:effectLst/>
        </p:spPr>
        <p:txBody>
          <a:bodyPr wrap="none" anchor="ctr"/>
          <a:lstStyle/>
          <a:p>
            <a:endParaRPr lang="zh-CN" altLang="en-US"/>
          </a:p>
        </p:txBody>
      </p:sp>
      <p:sp>
        <p:nvSpPr>
          <p:cNvPr id="81926" name="Oval 6">
            <a:hlinkClick r:id="rId2" action="ppaction://hlinksldjump"/>
          </p:cNvPr>
          <p:cNvSpPr>
            <a:spLocks noChangeArrowheads="1"/>
          </p:cNvSpPr>
          <p:nvPr/>
        </p:nvSpPr>
        <p:spPr bwMode="auto">
          <a:xfrm>
            <a:off x="7823200" y="6273800"/>
            <a:ext cx="1011238" cy="377825"/>
          </a:xfrm>
          <a:prstGeom prst="ellipse">
            <a:avLst/>
          </a:prstGeom>
          <a:noFill/>
          <a:ln w="9525">
            <a:noFill/>
            <a:round/>
            <a:headEnd/>
            <a:tailEnd/>
          </a:ln>
          <a:effectLst/>
        </p:spPr>
        <p:txBody>
          <a:bodyPr wrap="none" anchor="ctr"/>
          <a:lstStyle/>
          <a:p>
            <a:endParaRPr lang="zh-CN" altLang="en-US"/>
          </a:p>
        </p:txBody>
      </p:sp>
      <p:sp>
        <p:nvSpPr>
          <p:cNvPr id="81927" name="Text Box 7"/>
          <p:cNvSpPr txBox="1">
            <a:spLocks noChangeArrowheads="1"/>
          </p:cNvSpPr>
          <p:nvPr/>
        </p:nvSpPr>
        <p:spPr bwMode="auto">
          <a:xfrm>
            <a:off x="393700" y="3962400"/>
            <a:ext cx="8621713" cy="2227263"/>
          </a:xfrm>
          <a:prstGeom prst="rect">
            <a:avLst/>
          </a:prstGeom>
          <a:noFill/>
          <a:ln w="28575">
            <a:noFill/>
            <a:miter lim="800000"/>
            <a:headEnd/>
            <a:tailEnd type="none" w="sm" len="med"/>
          </a:ln>
          <a:effectLst/>
        </p:spPr>
        <p:txBody>
          <a:bodyPr>
            <a:spAutoFit/>
          </a:bodyPr>
          <a:lstStyle/>
          <a:p>
            <a:pPr eaLnBrk="0" hangingPunct="0">
              <a:buFontTx/>
              <a:buNone/>
            </a:pPr>
            <a:r>
              <a:rPr lang="en-US" altLang="zh-CN" sz="2800" dirty="0">
                <a:ea typeface="楷体_GB2312" pitchFamily="49" charset="-122"/>
              </a:rPr>
              <a:t>2</a:t>
            </a:r>
            <a:r>
              <a:rPr lang="zh-CN" altLang="en-US" sz="2800" dirty="0">
                <a:ea typeface="楷体_GB2312" pitchFamily="49" charset="-122"/>
              </a:rPr>
              <a:t>、改进</a:t>
            </a:r>
            <a:r>
              <a:rPr lang="en-US" altLang="zh-CN" sz="2800" dirty="0">
                <a:ea typeface="楷体_GB2312" pitchFamily="49" charset="-122"/>
              </a:rPr>
              <a:t>DFD</a:t>
            </a:r>
            <a:r>
              <a:rPr lang="zh-CN" altLang="en-US" sz="2800" dirty="0">
                <a:ea typeface="楷体_GB2312" pitchFamily="49" charset="-122"/>
              </a:rPr>
              <a:t>图的易理解性</a:t>
            </a:r>
          </a:p>
          <a:p>
            <a:pPr eaLnBrk="0" hangingPunct="0">
              <a:spcBef>
                <a:spcPct val="0"/>
              </a:spcBef>
              <a:buFontTx/>
              <a:buNone/>
            </a:pPr>
            <a:r>
              <a:rPr lang="zh-CN" altLang="en-US" sz="2800" dirty="0">
                <a:ea typeface="楷体_GB2312" pitchFamily="49" charset="-122"/>
              </a:rPr>
              <a:t>   ① 简化加工之间的联系（联系越少，独立性越强，易理解性越好）。</a:t>
            </a:r>
          </a:p>
          <a:p>
            <a:pPr eaLnBrk="0" hangingPunct="0">
              <a:spcBef>
                <a:spcPct val="0"/>
              </a:spcBef>
              <a:buFontTx/>
              <a:buNone/>
            </a:pPr>
            <a:r>
              <a:rPr lang="zh-CN" altLang="en-US" sz="2800" dirty="0">
                <a:ea typeface="楷体_GB2312" pitchFamily="49" charset="-122"/>
              </a:rPr>
              <a:t>   ② 改进分解的均匀性。</a:t>
            </a:r>
          </a:p>
          <a:p>
            <a:pPr eaLnBrk="0" hangingPunct="0">
              <a:spcBef>
                <a:spcPct val="0"/>
              </a:spcBef>
              <a:buFontTx/>
              <a:buNone/>
            </a:pPr>
            <a:r>
              <a:rPr lang="zh-CN" altLang="en-US" sz="2800" dirty="0">
                <a:ea typeface="楷体_GB2312" pitchFamily="49" charset="-122"/>
              </a:rPr>
              <a:t>   ③ 适当命名（各成分名称无二义性，准确、具体）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a:t>二、 数据建模</a:t>
            </a:r>
          </a:p>
        </p:txBody>
      </p:sp>
      <p:sp>
        <p:nvSpPr>
          <p:cNvPr id="125955" name="Rectangle 3"/>
          <p:cNvSpPr>
            <a:spLocks noGrp="1" noChangeArrowheads="1"/>
          </p:cNvSpPr>
          <p:nvPr>
            <p:ph type="body" idx="1"/>
          </p:nvPr>
        </p:nvSpPr>
        <p:spPr>
          <a:xfrm>
            <a:off x="285720" y="1857365"/>
            <a:ext cx="8497888" cy="3857652"/>
          </a:xfrm>
        </p:spPr>
        <p:txBody>
          <a:bodyPr/>
          <a:lstStyle/>
          <a:p>
            <a:r>
              <a:rPr lang="zh-CN" altLang="en-US" dirty="0">
                <a:ea typeface="楷体_GB2312" pitchFamily="49" charset="-122"/>
              </a:rPr>
              <a:t>在结构化分析方法中，使用</a:t>
            </a:r>
            <a:r>
              <a:rPr lang="zh-CN" altLang="en-US" dirty="0">
                <a:solidFill>
                  <a:srgbClr val="0070C0"/>
                </a:solidFill>
                <a:ea typeface="楷体_GB2312" pitchFamily="49" charset="-122"/>
              </a:rPr>
              <a:t>实体</a:t>
            </a:r>
            <a:r>
              <a:rPr lang="en-US" altLang="zh-CN" dirty="0">
                <a:solidFill>
                  <a:srgbClr val="0070C0"/>
                </a:solidFill>
                <a:ea typeface="楷体_GB2312" pitchFamily="49" charset="-122"/>
              </a:rPr>
              <a:t>—</a:t>
            </a:r>
            <a:r>
              <a:rPr lang="zh-CN" altLang="en-US" dirty="0">
                <a:solidFill>
                  <a:srgbClr val="0070C0"/>
                </a:solidFill>
                <a:ea typeface="楷体_GB2312" pitchFamily="49" charset="-122"/>
              </a:rPr>
              <a:t>关系</a:t>
            </a:r>
            <a:r>
              <a:rPr lang="zh-CN" altLang="en-US" dirty="0">
                <a:ea typeface="楷体_GB2312" pitchFamily="49" charset="-122"/>
              </a:rPr>
              <a:t>建模技术来建立数据模型。</a:t>
            </a:r>
          </a:p>
          <a:p>
            <a:r>
              <a:rPr lang="zh-CN" altLang="en-US" dirty="0">
                <a:ea typeface="楷体_GB2312" pitchFamily="49" charset="-122"/>
              </a:rPr>
              <a:t>这种技术是在较高的抽象层次（概念层）上对</a:t>
            </a:r>
            <a:r>
              <a:rPr lang="zh-CN" altLang="en-US" dirty="0">
                <a:solidFill>
                  <a:srgbClr val="0070C0"/>
                </a:solidFill>
                <a:ea typeface="楷体_GB2312" pitchFamily="49" charset="-122"/>
              </a:rPr>
              <a:t>数据库结构</a:t>
            </a:r>
            <a:r>
              <a:rPr lang="zh-CN" altLang="en-US" dirty="0">
                <a:ea typeface="楷体_GB2312" pitchFamily="49" charset="-122"/>
              </a:rPr>
              <a:t>进行建模的流行技术。</a:t>
            </a:r>
          </a:p>
          <a:p>
            <a:r>
              <a:rPr lang="zh-CN" altLang="en-US" dirty="0">
                <a:ea typeface="楷体_GB2312" pitchFamily="49" charset="-122"/>
              </a:rPr>
              <a:t>实体</a:t>
            </a:r>
            <a:r>
              <a:rPr lang="en-US" altLang="zh-CN" dirty="0">
                <a:ea typeface="楷体_GB2312" pitchFamily="49" charset="-122"/>
              </a:rPr>
              <a:t>—</a:t>
            </a:r>
            <a:r>
              <a:rPr lang="zh-CN" altLang="en-US" dirty="0">
                <a:ea typeface="楷体_GB2312" pitchFamily="49" charset="-122"/>
              </a:rPr>
              <a:t>关系模型表示为可视化的实体</a:t>
            </a:r>
            <a:r>
              <a:rPr lang="en-US" altLang="zh-CN" dirty="0">
                <a:ea typeface="楷体_GB2312" pitchFamily="49" charset="-122"/>
              </a:rPr>
              <a:t>—</a:t>
            </a:r>
            <a:r>
              <a:rPr lang="zh-CN" altLang="en-US" dirty="0">
                <a:ea typeface="楷体_GB2312" pitchFamily="49" charset="-122"/>
              </a:rPr>
              <a:t>关系图（</a:t>
            </a:r>
            <a:r>
              <a:rPr lang="en-US" altLang="zh-CN" dirty="0">
                <a:ea typeface="楷体_GB2312" pitchFamily="49" charset="-122"/>
              </a:rPr>
              <a:t>entity-relationship diagram</a:t>
            </a:r>
            <a:r>
              <a:rPr lang="zh-CN" altLang="en-US" dirty="0">
                <a:ea typeface="楷体_GB2312" pitchFamily="49" charset="-122"/>
              </a:rPr>
              <a:t>，</a:t>
            </a:r>
            <a:r>
              <a:rPr lang="en-US" altLang="zh-CN" dirty="0">
                <a:ea typeface="楷体_GB2312" pitchFamily="49" charset="-122"/>
              </a:rPr>
              <a:t>ERD</a:t>
            </a:r>
            <a:r>
              <a:rPr lang="zh-CN" altLang="en-US" dirty="0">
                <a:ea typeface="楷体_GB2312" pitchFamily="49" charset="-122"/>
              </a:rPr>
              <a:t>），也称为</a:t>
            </a:r>
            <a:r>
              <a:rPr lang="en-US" altLang="zh-CN" dirty="0">
                <a:solidFill>
                  <a:srgbClr val="0070C0"/>
                </a:solidFill>
                <a:ea typeface="楷体_GB2312" pitchFamily="49" charset="-122"/>
              </a:rPr>
              <a:t>ER</a:t>
            </a:r>
            <a:r>
              <a:rPr lang="zh-CN" altLang="en-US" dirty="0">
                <a:solidFill>
                  <a:srgbClr val="0070C0"/>
                </a:solidFill>
                <a:ea typeface="楷体_GB2312" pitchFamily="49" charset="-122"/>
              </a:rPr>
              <a:t>图</a:t>
            </a:r>
            <a:r>
              <a:rPr lang="zh-CN" altLang="en-US" dirty="0">
                <a:ea typeface="楷体_GB2312" pitchFamily="49" charset="-122"/>
              </a:rPr>
              <a:t>。 </a:t>
            </a:r>
          </a:p>
          <a:p>
            <a:r>
              <a:rPr lang="en-US" altLang="zh-CN" dirty="0">
                <a:ea typeface="楷体_GB2312" pitchFamily="49" charset="-122"/>
              </a:rPr>
              <a:t>ER</a:t>
            </a:r>
            <a:r>
              <a:rPr lang="zh-CN" altLang="en-US" dirty="0">
                <a:ea typeface="楷体_GB2312" pitchFamily="49" charset="-122"/>
              </a:rPr>
              <a:t>图中仅包含</a:t>
            </a:r>
            <a:r>
              <a:rPr lang="en-US" altLang="zh-CN" dirty="0">
                <a:ea typeface="楷体_GB2312" pitchFamily="49" charset="-122"/>
              </a:rPr>
              <a:t>3</a:t>
            </a:r>
            <a:r>
              <a:rPr lang="zh-CN" altLang="en-US" dirty="0">
                <a:ea typeface="楷体_GB2312" pitchFamily="49" charset="-122"/>
              </a:rPr>
              <a:t>种相互关联的元素：</a:t>
            </a:r>
            <a:r>
              <a:rPr lang="zh-CN" altLang="en-US" dirty="0">
                <a:solidFill>
                  <a:srgbClr val="0070C0"/>
                </a:solidFill>
                <a:ea typeface="楷体_GB2312" pitchFamily="49" charset="-122"/>
              </a:rPr>
              <a:t>数据对象</a:t>
            </a:r>
            <a:r>
              <a:rPr lang="zh-CN" altLang="en-US" dirty="0">
                <a:ea typeface="楷体_GB2312" pitchFamily="49" charset="-122"/>
              </a:rPr>
              <a:t>（实体）、描述数据对象的</a:t>
            </a:r>
            <a:r>
              <a:rPr lang="zh-CN" altLang="en-US" dirty="0">
                <a:solidFill>
                  <a:srgbClr val="0070C0"/>
                </a:solidFill>
                <a:ea typeface="楷体_GB2312" pitchFamily="49" charset="-122"/>
              </a:rPr>
              <a:t>属性</a:t>
            </a:r>
            <a:r>
              <a:rPr lang="zh-CN" altLang="en-US" dirty="0">
                <a:ea typeface="楷体_GB2312" pitchFamily="49" charset="-122"/>
              </a:rPr>
              <a:t>及数据对象彼此间相互连接的</a:t>
            </a:r>
            <a:r>
              <a:rPr lang="zh-CN" altLang="en-US" dirty="0">
                <a:solidFill>
                  <a:srgbClr val="0070C0"/>
                </a:solidFill>
                <a:ea typeface="楷体_GB2312" pitchFamily="49" charset="-122"/>
              </a:rPr>
              <a:t>关系</a:t>
            </a:r>
            <a:r>
              <a:rPr lang="zh-CN" altLang="en-US" dirty="0">
                <a:ea typeface="楷体_GB2312" pitchFamily="49" charset="-122"/>
              </a:rPr>
              <a:t>。</a:t>
            </a:r>
            <a:r>
              <a:rPr lang="zh-CN" altLang="en-US" dirty="0"/>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a:t>数据建模</a:t>
            </a:r>
            <a:r>
              <a:rPr lang="en-US" altLang="zh-CN"/>
              <a:t>——</a:t>
            </a:r>
            <a:r>
              <a:rPr lang="zh-CN" altLang="en-US"/>
              <a:t>数据对象</a:t>
            </a:r>
            <a:endParaRPr lang="en-US" altLang="zh-CN"/>
          </a:p>
        </p:txBody>
      </p:sp>
      <p:sp>
        <p:nvSpPr>
          <p:cNvPr id="126979" name="Rectangle 3"/>
          <p:cNvSpPr>
            <a:spLocks noGrp="1" noChangeArrowheads="1"/>
          </p:cNvSpPr>
          <p:nvPr>
            <p:ph type="body" idx="1"/>
          </p:nvPr>
        </p:nvSpPr>
        <p:spPr>
          <a:xfrm>
            <a:off x="395288" y="2028853"/>
            <a:ext cx="8497887" cy="3114659"/>
          </a:xfrm>
        </p:spPr>
        <p:txBody>
          <a:bodyPr/>
          <a:lstStyle/>
          <a:p>
            <a:pPr>
              <a:lnSpc>
                <a:spcPct val="130000"/>
              </a:lnSpc>
            </a:pPr>
            <a:r>
              <a:rPr lang="zh-CN" altLang="en-US" dirty="0">
                <a:ea typeface="楷体_GB2312" pitchFamily="49" charset="-122"/>
              </a:rPr>
              <a:t>数据对象是目标系统所需要的复合信息的表示，所谓复合信息是具有若干不同属性的信息。</a:t>
            </a:r>
          </a:p>
          <a:p>
            <a:pPr>
              <a:lnSpc>
                <a:spcPct val="130000"/>
              </a:lnSpc>
            </a:pPr>
            <a:r>
              <a:rPr lang="zh-CN" altLang="en-US" dirty="0">
                <a:ea typeface="楷体_GB2312" pitchFamily="49" charset="-122"/>
              </a:rPr>
              <a:t>在 </a:t>
            </a:r>
            <a:r>
              <a:rPr lang="en-US" altLang="zh-CN" dirty="0">
                <a:ea typeface="楷体_GB2312" pitchFamily="49" charset="-122"/>
              </a:rPr>
              <a:t>ER </a:t>
            </a:r>
            <a:r>
              <a:rPr lang="zh-CN" altLang="en-US" dirty="0">
                <a:ea typeface="楷体_GB2312" pitchFamily="49" charset="-122"/>
              </a:rPr>
              <a:t>图中用</a:t>
            </a:r>
            <a:r>
              <a:rPr lang="zh-CN" altLang="en-US" dirty="0">
                <a:solidFill>
                  <a:srgbClr val="0070C0"/>
                </a:solidFill>
                <a:ea typeface="楷体_GB2312" pitchFamily="49" charset="-122"/>
              </a:rPr>
              <a:t>矩形</a:t>
            </a:r>
            <a:r>
              <a:rPr lang="zh-CN" altLang="en-US" dirty="0">
                <a:ea typeface="楷体_GB2312" pitchFamily="49" charset="-122"/>
              </a:rPr>
              <a:t>表示数据对象。</a:t>
            </a:r>
          </a:p>
          <a:p>
            <a:pPr>
              <a:lnSpc>
                <a:spcPct val="130000"/>
              </a:lnSpc>
            </a:pPr>
            <a:r>
              <a:rPr lang="zh-CN" altLang="en-US" dirty="0">
                <a:ea typeface="楷体_GB2312" pitchFamily="49" charset="-122"/>
              </a:rPr>
              <a:t>在实际问题中，数据对象（实体）可以是外部实体、事物、角色、行为或事件、组织单位、地点或结构等。</a:t>
            </a:r>
            <a:r>
              <a:rPr lang="zh-CN" altLang="en-US" dirty="0"/>
              <a:t> </a:t>
            </a:r>
            <a:r>
              <a:rPr lang="zh-CN" altLang="en-US" dirty="0">
                <a:ea typeface="楷体_GB2312" pitchFamily="49" charset="-122"/>
              </a:rPr>
              <a:t> </a:t>
            </a:r>
            <a:endParaRPr lang="zh-CN" altLang="en-US" dirty="0">
              <a:solidFill>
                <a:srgbClr val="CC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a:t>数据建模</a:t>
            </a:r>
            <a:r>
              <a:rPr lang="en-US" altLang="zh-CN"/>
              <a:t>——</a:t>
            </a:r>
            <a:r>
              <a:rPr lang="zh-CN" altLang="en-US"/>
              <a:t>属性</a:t>
            </a:r>
            <a:endParaRPr lang="en-US" altLang="zh-CN"/>
          </a:p>
        </p:txBody>
      </p:sp>
      <p:sp>
        <p:nvSpPr>
          <p:cNvPr id="129027" name="Rectangle 3"/>
          <p:cNvSpPr>
            <a:spLocks noGrp="1" noChangeArrowheads="1"/>
          </p:cNvSpPr>
          <p:nvPr>
            <p:ph type="body" idx="1"/>
          </p:nvPr>
        </p:nvSpPr>
        <p:spPr>
          <a:xfrm>
            <a:off x="395288" y="1785926"/>
            <a:ext cx="8497887" cy="4811724"/>
          </a:xfrm>
        </p:spPr>
        <p:txBody>
          <a:bodyPr/>
          <a:lstStyle/>
          <a:p>
            <a:r>
              <a:rPr lang="zh-CN" altLang="en-US" dirty="0">
                <a:ea typeface="楷体_GB2312" pitchFamily="49" charset="-122"/>
              </a:rPr>
              <a:t>属性定义数据对象的特征，如数据对象</a:t>
            </a:r>
            <a:r>
              <a:rPr lang="zh-CN" altLang="en-US" dirty="0">
                <a:solidFill>
                  <a:srgbClr val="0070C0"/>
                </a:solidFill>
                <a:ea typeface="楷体_GB2312" pitchFamily="49" charset="-122"/>
              </a:rPr>
              <a:t>学生</a:t>
            </a:r>
            <a:r>
              <a:rPr lang="zh-CN" altLang="en-US" dirty="0">
                <a:ea typeface="楷体_GB2312" pitchFamily="49" charset="-122"/>
              </a:rPr>
              <a:t>的学号、姓名、性别、专业等，</a:t>
            </a:r>
            <a:r>
              <a:rPr lang="zh-CN" altLang="en-US" dirty="0">
                <a:solidFill>
                  <a:srgbClr val="0070C0"/>
                </a:solidFill>
                <a:ea typeface="楷体_GB2312" pitchFamily="49" charset="-122"/>
              </a:rPr>
              <a:t>课程</a:t>
            </a:r>
            <a:r>
              <a:rPr lang="zh-CN" altLang="en-US" dirty="0">
                <a:ea typeface="楷体_GB2312" pitchFamily="49" charset="-122"/>
              </a:rPr>
              <a:t>的课程编号、课程名称、学分等。</a:t>
            </a:r>
          </a:p>
          <a:p>
            <a:r>
              <a:rPr lang="zh-CN" altLang="en-US" dirty="0">
                <a:ea typeface="楷体_GB2312" pitchFamily="49" charset="-122"/>
              </a:rPr>
              <a:t>在</a:t>
            </a:r>
            <a:r>
              <a:rPr lang="en-US" altLang="zh-CN" dirty="0">
                <a:ea typeface="楷体_GB2312" pitchFamily="49" charset="-122"/>
              </a:rPr>
              <a:t>ER</a:t>
            </a:r>
            <a:r>
              <a:rPr lang="zh-CN" altLang="en-US" dirty="0">
                <a:ea typeface="楷体_GB2312" pitchFamily="49" charset="-122"/>
              </a:rPr>
              <a:t>图中用椭圆或圆角矩形表示属性，并用无向边将属性与相关的数据对象连接在一起。</a:t>
            </a:r>
            <a:r>
              <a:rPr lang="zh-CN" altLang="en-US" dirty="0"/>
              <a:t> </a:t>
            </a:r>
            <a:endParaRPr lang="zh-CN" altLang="en-US" dirty="0">
              <a:ea typeface="楷体_GB2312" pitchFamily="49" charset="-122"/>
            </a:endParaRPr>
          </a:p>
          <a:p>
            <a:pPr>
              <a:buClr>
                <a:srgbClr val="0033CC"/>
              </a:buClr>
              <a:buSzPct val="70000"/>
              <a:buFont typeface="Wingdings" pitchFamily="2" charset="2"/>
              <a:buChar char="Ø"/>
            </a:pPr>
            <a:endParaRPr lang="zh-CN" altLang="en-US" dirty="0">
              <a:solidFill>
                <a:srgbClr val="CC0000"/>
              </a:solidFill>
              <a:ea typeface="楷体_GB2312" pitchFamily="49" charset="-122"/>
            </a:endParaRPr>
          </a:p>
          <a:p>
            <a:endParaRPr lang="zh-CN" altLang="en-US" dirty="0"/>
          </a:p>
        </p:txBody>
      </p:sp>
      <p:pic>
        <p:nvPicPr>
          <p:cNvPr id="129028" name="Picture 4" descr="0314"/>
          <p:cNvPicPr>
            <a:picLocks noChangeAspect="1" noChangeArrowheads="1"/>
          </p:cNvPicPr>
          <p:nvPr/>
        </p:nvPicPr>
        <p:blipFill>
          <a:blip r:embed="rId2" cstate="print"/>
          <a:srcRect/>
          <a:stretch>
            <a:fillRect/>
          </a:stretch>
        </p:blipFill>
        <p:spPr bwMode="auto">
          <a:xfrm>
            <a:off x="2411413" y="4075136"/>
            <a:ext cx="5040312" cy="271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a:t>数据建模</a:t>
            </a:r>
            <a:r>
              <a:rPr lang="en-US" altLang="zh-CN"/>
              <a:t>——</a:t>
            </a:r>
            <a:r>
              <a:rPr lang="zh-CN" altLang="en-US"/>
              <a:t>关系</a:t>
            </a:r>
            <a:endParaRPr lang="en-US" altLang="zh-CN"/>
          </a:p>
        </p:txBody>
      </p:sp>
      <p:sp>
        <p:nvSpPr>
          <p:cNvPr id="130051" name="Rectangle 3"/>
          <p:cNvSpPr>
            <a:spLocks noGrp="1" noChangeArrowheads="1"/>
          </p:cNvSpPr>
          <p:nvPr>
            <p:ph type="body" idx="1"/>
          </p:nvPr>
        </p:nvSpPr>
        <p:spPr/>
        <p:txBody>
          <a:bodyPr/>
          <a:lstStyle/>
          <a:p>
            <a:r>
              <a:rPr lang="zh-CN" altLang="en-US" dirty="0">
                <a:ea typeface="楷体_GB2312" pitchFamily="49" charset="-122"/>
              </a:rPr>
              <a:t>不同数据对象的实例之间是有关联关系的，在</a:t>
            </a:r>
            <a:r>
              <a:rPr lang="en-US" altLang="zh-CN" dirty="0">
                <a:ea typeface="楷体_GB2312" pitchFamily="49" charset="-122"/>
              </a:rPr>
              <a:t>ER</a:t>
            </a:r>
            <a:r>
              <a:rPr lang="zh-CN" altLang="en-US" dirty="0">
                <a:ea typeface="楷体_GB2312" pitchFamily="49" charset="-122"/>
              </a:rPr>
              <a:t>图上用</a:t>
            </a:r>
            <a:r>
              <a:rPr lang="zh-CN" altLang="en-US" dirty="0">
                <a:solidFill>
                  <a:srgbClr val="0070C0"/>
                </a:solidFill>
                <a:ea typeface="楷体_GB2312" pitchFamily="49" charset="-122"/>
              </a:rPr>
              <a:t>无向边</a:t>
            </a:r>
            <a:r>
              <a:rPr lang="zh-CN" altLang="en-US" dirty="0">
                <a:ea typeface="楷体_GB2312" pitchFamily="49" charset="-122"/>
              </a:rPr>
              <a:t>表示。</a:t>
            </a:r>
          </a:p>
          <a:p>
            <a:r>
              <a:rPr lang="zh-CN" altLang="en-US" dirty="0">
                <a:ea typeface="楷体_GB2312" pitchFamily="49" charset="-122"/>
              </a:rPr>
              <a:t>在无向边的两端应标识出关联实例的数量，也称为关联的</a:t>
            </a:r>
            <a:r>
              <a:rPr lang="zh-CN" altLang="en-US" dirty="0">
                <a:solidFill>
                  <a:srgbClr val="0070C0"/>
                </a:solidFill>
                <a:ea typeface="楷体_GB2312" pitchFamily="49" charset="-122"/>
              </a:rPr>
              <a:t>重数</a:t>
            </a:r>
            <a:r>
              <a:rPr lang="zh-CN" altLang="en-US" dirty="0">
                <a:ea typeface="楷体_GB2312" pitchFamily="49" charset="-122"/>
              </a:rPr>
              <a:t>。</a:t>
            </a:r>
          </a:p>
          <a:p>
            <a:r>
              <a:rPr lang="zh-CN" altLang="en-US" dirty="0">
                <a:ea typeface="楷体_GB2312" pitchFamily="49" charset="-122"/>
              </a:rPr>
              <a:t>从关联重数的角度可以将关联分为３种。</a:t>
            </a:r>
          </a:p>
          <a:p>
            <a:pPr>
              <a:buFontTx/>
              <a:buNone/>
            </a:pPr>
            <a:r>
              <a:rPr lang="en-US" altLang="zh-CN" dirty="0">
                <a:ea typeface="楷体_GB2312" pitchFamily="49" charset="-122"/>
              </a:rPr>
              <a:t>(1) </a:t>
            </a:r>
            <a:r>
              <a:rPr lang="zh-CN" altLang="en-US" dirty="0">
                <a:solidFill>
                  <a:srgbClr val="0070C0"/>
                </a:solidFill>
                <a:ea typeface="楷体_GB2312" pitchFamily="49" charset="-122"/>
              </a:rPr>
              <a:t>一对一（</a:t>
            </a:r>
            <a:r>
              <a:rPr lang="en-US" altLang="zh-CN" dirty="0">
                <a:solidFill>
                  <a:srgbClr val="0070C0"/>
                </a:solidFill>
                <a:ea typeface="楷体_GB2312" pitchFamily="49" charset="-122"/>
              </a:rPr>
              <a:t>1:1</a:t>
            </a:r>
            <a:r>
              <a:rPr lang="zh-CN" altLang="en-US" dirty="0">
                <a:solidFill>
                  <a:srgbClr val="0070C0"/>
                </a:solidFill>
                <a:ea typeface="楷体_GB2312" pitchFamily="49" charset="-122"/>
              </a:rPr>
              <a:t>）关联</a:t>
            </a:r>
          </a:p>
          <a:p>
            <a:pPr>
              <a:buFontTx/>
              <a:buNone/>
            </a:pPr>
            <a:r>
              <a:rPr lang="en-US" altLang="zh-CN" dirty="0">
                <a:ea typeface="楷体_GB2312" pitchFamily="49" charset="-122"/>
              </a:rPr>
              <a:t>(2) </a:t>
            </a:r>
            <a:r>
              <a:rPr lang="zh-CN" altLang="en-US" dirty="0">
                <a:solidFill>
                  <a:srgbClr val="0070C0"/>
                </a:solidFill>
                <a:ea typeface="楷体_GB2312" pitchFamily="49" charset="-122"/>
              </a:rPr>
              <a:t>一对多（</a:t>
            </a:r>
            <a:r>
              <a:rPr lang="en-US" altLang="zh-CN" dirty="0">
                <a:solidFill>
                  <a:srgbClr val="0070C0"/>
                </a:solidFill>
                <a:ea typeface="楷体_GB2312" pitchFamily="49" charset="-122"/>
              </a:rPr>
              <a:t>1:m</a:t>
            </a:r>
            <a:r>
              <a:rPr lang="zh-CN" altLang="en-US" dirty="0">
                <a:solidFill>
                  <a:srgbClr val="0070C0"/>
                </a:solidFill>
                <a:ea typeface="楷体_GB2312" pitchFamily="49" charset="-122"/>
              </a:rPr>
              <a:t>）关联</a:t>
            </a:r>
          </a:p>
          <a:p>
            <a:pPr>
              <a:buFontTx/>
              <a:buNone/>
            </a:pPr>
            <a:r>
              <a:rPr lang="en-US" altLang="zh-CN" dirty="0">
                <a:ea typeface="楷体_GB2312" pitchFamily="49" charset="-122"/>
              </a:rPr>
              <a:t>(3) </a:t>
            </a:r>
            <a:r>
              <a:rPr lang="zh-CN" altLang="en-US" dirty="0">
                <a:solidFill>
                  <a:srgbClr val="0070C0"/>
                </a:solidFill>
                <a:ea typeface="楷体_GB2312" pitchFamily="49" charset="-122"/>
              </a:rPr>
              <a:t>多对多（</a:t>
            </a:r>
            <a:r>
              <a:rPr lang="en-US" altLang="zh-CN" dirty="0">
                <a:solidFill>
                  <a:srgbClr val="0070C0"/>
                </a:solidFill>
                <a:ea typeface="楷体_GB2312" pitchFamily="49" charset="-122"/>
              </a:rPr>
              <a:t>m:n</a:t>
            </a:r>
            <a:r>
              <a:rPr lang="zh-CN" altLang="en-US" dirty="0">
                <a:solidFill>
                  <a:srgbClr val="0070C0"/>
                </a:solidFill>
                <a:ea typeface="楷体_GB2312" pitchFamily="49" charset="-122"/>
              </a:rPr>
              <a:t>）关联</a:t>
            </a:r>
          </a:p>
          <a:p>
            <a:pPr>
              <a:buFont typeface="Wingdings" pitchFamily="2" charset="2"/>
              <a:buChar char="l"/>
            </a:pPr>
            <a:r>
              <a:rPr lang="zh-CN" altLang="en-US" dirty="0">
                <a:ea typeface="楷体_GB2312" pitchFamily="49" charset="-122"/>
              </a:rPr>
              <a:t>实例关联还有“必须”和“可选”之分。</a:t>
            </a:r>
            <a:r>
              <a:rPr lang="zh-CN" altLang="en-US" dirty="0"/>
              <a:t> </a:t>
            </a:r>
            <a:endParaRPr lang="zh-CN" altLang="en-US" dirty="0">
              <a:ea typeface="楷体_GB2312" pitchFamily="49" charset="-122"/>
            </a:endParaRPr>
          </a:p>
          <a:p>
            <a:endParaRPr lang="zh-CN" altLang="en-US"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a:t>数据建模</a:t>
            </a:r>
          </a:p>
        </p:txBody>
      </p:sp>
      <p:sp>
        <p:nvSpPr>
          <p:cNvPr id="131075" name="Rectangle 3"/>
          <p:cNvSpPr>
            <a:spLocks noGrp="1" noChangeArrowheads="1"/>
          </p:cNvSpPr>
          <p:nvPr>
            <p:ph type="body" idx="1"/>
          </p:nvPr>
        </p:nvSpPr>
        <p:spPr>
          <a:xfrm>
            <a:off x="323850" y="1697042"/>
            <a:ext cx="8569325" cy="2303462"/>
          </a:xfrm>
        </p:spPr>
        <p:txBody>
          <a:bodyPr/>
          <a:lstStyle/>
          <a:p>
            <a:r>
              <a:rPr lang="zh-CN" altLang="en-US" dirty="0">
                <a:solidFill>
                  <a:srgbClr val="0070C0"/>
                </a:solidFill>
                <a:ea typeface="楷体_GB2312" pitchFamily="49" charset="-122"/>
              </a:rPr>
              <a:t>关联数量的表示</a:t>
            </a:r>
            <a:endParaRPr lang="zh-CN" altLang="en-US" dirty="0">
              <a:solidFill>
                <a:srgbClr val="0070C0"/>
              </a:solidFill>
            </a:endParaRPr>
          </a:p>
          <a:p>
            <a:pPr>
              <a:buClr>
                <a:srgbClr val="0033CC"/>
              </a:buClr>
              <a:buSzPct val="75000"/>
              <a:buFont typeface="Wingdings" pitchFamily="2" charset="2"/>
              <a:buChar char="Ø"/>
            </a:pPr>
            <a:r>
              <a:rPr lang="zh-CN" altLang="en-US" dirty="0">
                <a:ea typeface="楷体_GB2312" pitchFamily="49" charset="-122"/>
              </a:rPr>
              <a:t>在</a:t>
            </a:r>
            <a:r>
              <a:rPr lang="en-US" altLang="zh-CN" dirty="0">
                <a:ea typeface="楷体_GB2312" pitchFamily="49" charset="-122"/>
              </a:rPr>
              <a:t>ER</a:t>
            </a:r>
            <a:r>
              <a:rPr lang="zh-CN" altLang="en-US" dirty="0">
                <a:ea typeface="楷体_GB2312" pitchFamily="49" charset="-122"/>
              </a:rPr>
              <a:t>图中用圆圈表示所关联的实例是可选的，隐含表示“</a:t>
            </a:r>
            <a:r>
              <a:rPr lang="en-US" altLang="zh-CN" dirty="0">
                <a:ea typeface="楷体_GB2312" pitchFamily="49" charset="-122"/>
              </a:rPr>
              <a:t>0”</a:t>
            </a:r>
            <a:r>
              <a:rPr lang="zh-CN" altLang="en-US" dirty="0">
                <a:ea typeface="楷体_GB2312" pitchFamily="49" charset="-122"/>
              </a:rPr>
              <a:t>，没有圆圈就意味着是必须的。出现在连线上的短竖线可以看成是“</a:t>
            </a:r>
            <a:r>
              <a:rPr lang="en-US" altLang="zh-CN" dirty="0">
                <a:ea typeface="楷体_GB2312" pitchFamily="49" charset="-122"/>
              </a:rPr>
              <a:t>1”</a:t>
            </a:r>
            <a:r>
              <a:rPr lang="zh-CN" altLang="en-US" dirty="0">
                <a:ea typeface="楷体_GB2312" pitchFamily="49" charset="-122"/>
              </a:rPr>
              <a:t>。</a:t>
            </a:r>
            <a:r>
              <a:rPr lang="zh-CN" altLang="en-US" dirty="0"/>
              <a:t> </a:t>
            </a:r>
            <a:endParaRPr lang="zh-CN" altLang="en-US" sz="3600" dirty="0">
              <a:solidFill>
                <a:srgbClr val="CC0000"/>
              </a:solidFill>
            </a:endParaRPr>
          </a:p>
          <a:p>
            <a:endParaRPr lang="zh-CN" altLang="en-US" sz="3600" dirty="0">
              <a:solidFill>
                <a:srgbClr val="CC0000"/>
              </a:solidFill>
            </a:endParaRPr>
          </a:p>
        </p:txBody>
      </p:sp>
      <p:pic>
        <p:nvPicPr>
          <p:cNvPr id="131076" name="Picture 4" descr="0315"/>
          <p:cNvPicPr>
            <a:picLocks noChangeAspect="1" noChangeArrowheads="1"/>
          </p:cNvPicPr>
          <p:nvPr/>
        </p:nvPicPr>
        <p:blipFill>
          <a:blip r:embed="rId2" cstate="print"/>
          <a:srcRect/>
          <a:stretch>
            <a:fillRect/>
          </a:stretch>
        </p:blipFill>
        <p:spPr bwMode="auto">
          <a:xfrm>
            <a:off x="1692275" y="3429000"/>
            <a:ext cx="5256213" cy="3027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a:t>数据建模</a:t>
            </a:r>
          </a:p>
        </p:txBody>
      </p:sp>
      <p:sp>
        <p:nvSpPr>
          <p:cNvPr id="132099" name="Rectangle 3"/>
          <p:cNvSpPr>
            <a:spLocks noGrp="1" noChangeArrowheads="1"/>
          </p:cNvSpPr>
          <p:nvPr>
            <p:ph type="body" idx="1"/>
          </p:nvPr>
        </p:nvSpPr>
        <p:spPr/>
        <p:txBody>
          <a:bodyPr/>
          <a:lstStyle/>
          <a:p>
            <a:r>
              <a:rPr lang="zh-CN" altLang="en-US" dirty="0">
                <a:solidFill>
                  <a:srgbClr val="0070C0"/>
                </a:solidFill>
                <a:latin typeface="楷体_GB2312" pitchFamily="49" charset="-122"/>
                <a:ea typeface="楷体_GB2312" pitchFamily="49" charset="-122"/>
              </a:rPr>
              <a:t>关联关系举例</a:t>
            </a:r>
          </a:p>
        </p:txBody>
      </p:sp>
      <p:pic>
        <p:nvPicPr>
          <p:cNvPr id="132100" name="Picture 4" descr="0316"/>
          <p:cNvPicPr>
            <a:picLocks noChangeAspect="1" noChangeArrowheads="1"/>
          </p:cNvPicPr>
          <p:nvPr/>
        </p:nvPicPr>
        <p:blipFill>
          <a:blip r:embed="rId2" cstate="print"/>
          <a:srcRect/>
          <a:stretch>
            <a:fillRect/>
          </a:stretch>
        </p:blipFill>
        <p:spPr bwMode="auto">
          <a:xfrm>
            <a:off x="1042988" y="2573353"/>
            <a:ext cx="6911975" cy="3141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a:t>数据建模</a:t>
            </a:r>
          </a:p>
        </p:txBody>
      </p:sp>
      <p:sp>
        <p:nvSpPr>
          <p:cNvPr id="133123" name="Rectangle 3"/>
          <p:cNvSpPr>
            <a:spLocks noGrp="1" noChangeArrowheads="1"/>
          </p:cNvSpPr>
          <p:nvPr>
            <p:ph type="body" idx="1"/>
          </p:nvPr>
        </p:nvSpPr>
        <p:spPr/>
        <p:txBody>
          <a:bodyPr/>
          <a:lstStyle/>
          <a:p>
            <a:pPr>
              <a:lnSpc>
                <a:spcPct val="120000"/>
              </a:lnSpc>
            </a:pPr>
            <a:r>
              <a:rPr lang="zh-CN" altLang="en-US" dirty="0">
                <a:solidFill>
                  <a:srgbClr val="0070C0"/>
                </a:solidFill>
                <a:latin typeface="楷体_GB2312" pitchFamily="49" charset="-122"/>
                <a:ea typeface="楷体_GB2312" pitchFamily="49" charset="-122"/>
              </a:rPr>
              <a:t>关系的属性</a:t>
            </a:r>
          </a:p>
          <a:p>
            <a:pPr>
              <a:lnSpc>
                <a:spcPct val="120000"/>
              </a:lnSpc>
            </a:pPr>
            <a:r>
              <a:rPr lang="zh-CN" altLang="en-US" dirty="0">
                <a:latin typeface="楷体_GB2312" pitchFamily="49" charset="-122"/>
                <a:ea typeface="楷体_GB2312" pitchFamily="49" charset="-122"/>
              </a:rPr>
              <a:t>关系本身也可能有属性，这在多对多的关系中尤其常见，如学生和课程之间的关系可起名为</a:t>
            </a:r>
            <a:r>
              <a:rPr lang="zh-CN" altLang="en-US" dirty="0">
                <a:latin typeface="Times New Roman"/>
                <a:ea typeface="楷体_GB2312" pitchFamily="49" charset="-122"/>
              </a:rPr>
              <a:t>“</a:t>
            </a:r>
            <a:r>
              <a:rPr lang="zh-CN" altLang="en-US" dirty="0">
                <a:latin typeface="楷体_GB2312" pitchFamily="49" charset="-122"/>
                <a:ea typeface="楷体_GB2312" pitchFamily="49" charset="-122"/>
              </a:rPr>
              <a:t>选课</a:t>
            </a:r>
            <a:r>
              <a:rPr lang="zh-CN" altLang="en-US" dirty="0">
                <a:latin typeface="Times New Roman"/>
                <a:ea typeface="楷体_GB2312" pitchFamily="49" charset="-122"/>
              </a:rPr>
              <a:t>”</a:t>
            </a:r>
            <a:r>
              <a:rPr lang="zh-CN" altLang="en-US" dirty="0">
                <a:latin typeface="楷体_GB2312" pitchFamily="49" charset="-122"/>
                <a:ea typeface="楷体_GB2312" pitchFamily="49" charset="-122"/>
              </a:rPr>
              <a:t>，其</a:t>
            </a:r>
            <a:r>
              <a:rPr lang="zh-CN" altLang="en-US" dirty="0">
                <a:solidFill>
                  <a:srgbClr val="0070C0"/>
                </a:solidFill>
                <a:latin typeface="楷体_GB2312" pitchFamily="49" charset="-122"/>
                <a:ea typeface="楷体_GB2312" pitchFamily="49" charset="-122"/>
              </a:rPr>
              <a:t>属性</a:t>
            </a:r>
            <a:r>
              <a:rPr lang="zh-CN" altLang="en-US" dirty="0">
                <a:latin typeface="楷体_GB2312" pitchFamily="49" charset="-122"/>
                <a:ea typeface="楷体_GB2312" pitchFamily="49" charset="-122"/>
              </a:rPr>
              <a:t>应该有</a:t>
            </a:r>
            <a:r>
              <a:rPr lang="zh-CN" altLang="en-US" dirty="0">
                <a:solidFill>
                  <a:srgbClr val="0070C0"/>
                </a:solidFill>
                <a:latin typeface="楷体_GB2312" pitchFamily="49" charset="-122"/>
                <a:ea typeface="楷体_GB2312" pitchFamily="49" charset="-122"/>
              </a:rPr>
              <a:t>学期</a:t>
            </a:r>
            <a:r>
              <a:rPr lang="zh-CN" altLang="en-US" dirty="0">
                <a:latin typeface="楷体_GB2312" pitchFamily="49" charset="-122"/>
                <a:ea typeface="楷体_GB2312" pitchFamily="49" charset="-122"/>
              </a:rPr>
              <a:t>、</a:t>
            </a:r>
            <a:r>
              <a:rPr lang="zh-CN" altLang="en-US" dirty="0">
                <a:solidFill>
                  <a:srgbClr val="0070C0"/>
                </a:solidFill>
                <a:latin typeface="楷体_GB2312" pitchFamily="49" charset="-122"/>
                <a:ea typeface="楷体_GB2312" pitchFamily="49" charset="-122"/>
              </a:rPr>
              <a:t>成绩</a:t>
            </a:r>
            <a:r>
              <a:rPr lang="zh-CN" altLang="en-US" dirty="0">
                <a:latin typeface="楷体_GB2312" pitchFamily="49" charset="-122"/>
                <a:ea typeface="楷体_GB2312" pitchFamily="49" charset="-122"/>
              </a:rPr>
              <a:t>等。</a:t>
            </a:r>
          </a:p>
          <a:p>
            <a:pPr>
              <a:lnSpc>
                <a:spcPct val="120000"/>
              </a:lnSpc>
            </a:pPr>
            <a:r>
              <a:rPr lang="zh-CN" altLang="en-US" dirty="0">
                <a:solidFill>
                  <a:srgbClr val="0070C0"/>
                </a:solidFill>
                <a:latin typeface="楷体_GB2312" pitchFamily="49" charset="-122"/>
                <a:ea typeface="楷体_GB2312" pitchFamily="49" charset="-122"/>
              </a:rPr>
              <a:t>关系属性的表示</a:t>
            </a:r>
            <a:r>
              <a:rPr lang="zh-CN" altLang="en-US" dirty="0">
                <a:latin typeface="楷体_GB2312" pitchFamily="49" charset="-122"/>
                <a:ea typeface="楷体_GB2312" pitchFamily="49" charset="-122"/>
              </a:rPr>
              <a:t>：在表示关系的无向边上再加一个</a:t>
            </a:r>
            <a:r>
              <a:rPr lang="zh-CN" altLang="en-US" dirty="0">
                <a:solidFill>
                  <a:srgbClr val="0070C0"/>
                </a:solidFill>
                <a:latin typeface="楷体_GB2312" pitchFamily="49" charset="-122"/>
                <a:ea typeface="楷体_GB2312" pitchFamily="49" charset="-122"/>
              </a:rPr>
              <a:t>菱形框</a:t>
            </a:r>
            <a:r>
              <a:rPr lang="zh-CN" altLang="en-US" dirty="0">
                <a:latin typeface="楷体_GB2312" pitchFamily="49" charset="-122"/>
                <a:ea typeface="楷体_GB2312" pitchFamily="49" charset="-122"/>
              </a:rPr>
              <a:t>，并在菱形框中标明关系的名字，关系的属性同样用椭圆形或圆角矩形表示，并用无向边将关系与其属性连接起来。</a:t>
            </a:r>
            <a:r>
              <a:rPr lang="zh-CN" altLang="en-US" dirty="0"/>
              <a:t> </a:t>
            </a:r>
            <a:r>
              <a:rPr lang="zh-CN" altLang="en-US" dirty="0">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5970" name="Picture 2"/>
          <p:cNvPicPr>
            <a:picLocks noChangeAspect="1" noChangeArrowheads="1"/>
          </p:cNvPicPr>
          <p:nvPr/>
        </p:nvPicPr>
        <p:blipFill>
          <a:blip r:embed="rId2" cstate="print"/>
          <a:srcRect/>
          <a:stretch>
            <a:fillRect/>
          </a:stretch>
        </p:blipFill>
        <p:spPr bwMode="auto">
          <a:xfrm>
            <a:off x="0" y="1341438"/>
            <a:ext cx="9144000" cy="4994275"/>
          </a:xfrm>
          <a:prstGeom prst="rect">
            <a:avLst/>
          </a:prstGeom>
          <a:noFill/>
        </p:spPr>
      </p:pic>
      <p:sp>
        <p:nvSpPr>
          <p:cNvPr id="595971" name="Rectangle 3"/>
          <p:cNvSpPr>
            <a:spLocks noGrp="1" noChangeArrowheads="1"/>
          </p:cNvSpPr>
          <p:nvPr>
            <p:ph type="body" idx="1"/>
          </p:nvPr>
        </p:nvSpPr>
        <p:spPr bwMode="auto">
          <a:xfrm>
            <a:off x="323850" y="1628775"/>
            <a:ext cx="8569325" cy="4175125"/>
          </a:xfrm>
          <a:noFill/>
          <a:ln cap="flat" algn="ctr">
            <a:miter lim="800000"/>
            <a:headEnd/>
            <a:tailEnd/>
          </a:ln>
        </p:spPr>
        <p:txBody>
          <a:bodyPr vert="horz" wrap="square" lIns="91440" tIns="45720" rIns="91440" bIns="45720" numCol="1" anchor="t" anchorCtr="0" compatLnSpc="1">
            <a:prstTxWarp prst="textNoShape">
              <a:avLst/>
            </a:prstTxWarp>
          </a:bodyPr>
          <a:lstStyle/>
          <a:p>
            <a:pPr>
              <a:lnSpc>
                <a:spcPct val="80000"/>
              </a:lnSpc>
              <a:buFontTx/>
              <a:buNone/>
            </a:pPr>
            <a:r>
              <a:rPr lang="en-US" altLang="zh-CN" b="1">
                <a:solidFill>
                  <a:schemeClr val="accent2"/>
                </a:solidFill>
                <a:latin typeface="仿宋_GB2312" pitchFamily="49" charset="-122"/>
                <a:ea typeface="仿宋_GB2312" pitchFamily="49" charset="-122"/>
              </a:rPr>
              <a:t>	</a:t>
            </a:r>
            <a:r>
              <a:rPr lang="zh-CN" altLang="en-US" b="1">
                <a:solidFill>
                  <a:schemeClr val="accent2"/>
                </a:solidFill>
                <a:latin typeface="仿宋_GB2312" pitchFamily="49" charset="-122"/>
                <a:ea typeface="仿宋_GB2312" pitchFamily="49" charset="-122"/>
              </a:rPr>
              <a:t>什么是软件需求？</a:t>
            </a:r>
          </a:p>
          <a:p>
            <a:pPr>
              <a:buFontTx/>
              <a:buNone/>
            </a:pPr>
            <a:r>
              <a:rPr lang="zh-CN" altLang="en-US" sz="2400" b="1">
                <a:latin typeface="仿宋_GB2312" pitchFamily="49" charset="-122"/>
                <a:ea typeface="仿宋_GB2312" pitchFamily="49" charset="-122"/>
              </a:rPr>
              <a:t> 		软件需求就是为了解决现实世界中的特定问题必须展现的属性。这里的问题可能是用户的任务自动化，或由软件来完成一个组织的业务处理，或控制一个设备等等。需求属性主要有：</a:t>
            </a:r>
          </a:p>
          <a:p>
            <a:pPr lvl="1">
              <a:buClr>
                <a:schemeClr val="accent2"/>
              </a:buClr>
              <a:buFont typeface="Wingdings" pitchFamily="2" charset="2"/>
              <a:buChar char="Ø"/>
            </a:pPr>
            <a:r>
              <a:rPr lang="en-US" altLang="zh-CN" b="1">
                <a:solidFill>
                  <a:schemeClr val="accent2"/>
                </a:solidFill>
                <a:latin typeface="仿宋_GB2312" pitchFamily="49" charset="-122"/>
                <a:ea typeface="仿宋_GB2312" pitchFamily="49" charset="-122"/>
              </a:rPr>
              <a:t>1) </a:t>
            </a:r>
            <a:r>
              <a:rPr lang="zh-CN" altLang="en-US" b="1">
                <a:solidFill>
                  <a:schemeClr val="accent2"/>
                </a:solidFill>
                <a:latin typeface="仿宋_GB2312" pitchFamily="49" charset="-122"/>
                <a:ea typeface="仿宋_GB2312" pitchFamily="49" charset="-122"/>
              </a:rPr>
              <a:t>可验证性：</a:t>
            </a:r>
          </a:p>
          <a:p>
            <a:pPr lvl="1">
              <a:buClr>
                <a:schemeClr val="accent2"/>
              </a:buClr>
              <a:buFont typeface="Wingdings" pitchFamily="2" charset="2"/>
              <a:buNone/>
            </a:pPr>
            <a:r>
              <a:rPr lang="zh-CN" altLang="en-US" sz="2400" b="1">
                <a:latin typeface="仿宋_GB2312" pitchFamily="49" charset="-122"/>
                <a:ea typeface="仿宋_GB2312" pitchFamily="49" charset="-122"/>
              </a:rPr>
              <a:t>			</a:t>
            </a:r>
            <a:r>
              <a:rPr lang="zh-CN" altLang="en-US" sz="2400" b="1">
                <a:solidFill>
                  <a:srgbClr val="FF0000"/>
                </a:solidFill>
                <a:latin typeface="仿宋_GB2312" pitchFamily="49" charset="-122"/>
                <a:ea typeface="仿宋_GB2312" pitchFamily="49" charset="-122"/>
              </a:rPr>
              <a:t>软件需求必须是可验证的</a:t>
            </a:r>
            <a:r>
              <a:rPr lang="zh-CN" altLang="en-US" sz="2400" b="1">
                <a:latin typeface="仿宋_GB2312" pitchFamily="49" charset="-122"/>
                <a:ea typeface="仿宋_GB2312" pitchFamily="49" charset="-122"/>
              </a:rPr>
              <a:t>，否则软件的评审和测试就没有相应的依据。但在某些情况下，很难对某些软件需求进行验证或需要的代价很高。软件需求人员和测试人员应以合理的代价实现需求的验证。</a:t>
            </a:r>
            <a:endParaRPr lang="zh-CN" altLang="en-US" sz="2000" b="1">
              <a:latin typeface="仿宋_GB2312" pitchFamily="49" charset="-122"/>
              <a:ea typeface="仿宋_GB2312" pitchFamily="49" charset="-122"/>
            </a:endParaRPr>
          </a:p>
        </p:txBody>
      </p:sp>
      <p:sp>
        <p:nvSpPr>
          <p:cNvPr id="595972" name="Rectangle 4"/>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spcBef>
                <a:spcPct val="0"/>
              </a:spcBef>
            </a:pPr>
            <a:r>
              <a:rPr lang="zh-CN" altLang="en-US" sz="5000" dirty="0" smtClean="0">
                <a:solidFill>
                  <a:schemeClr val="tx2"/>
                </a:solidFill>
                <a:effectLst>
                  <a:outerShdw blurRad="38100" dist="38100" dir="2700000" algn="tl">
                    <a:srgbClr val="000000"/>
                  </a:outerShdw>
                </a:effectLst>
                <a:latin typeface="+mj-lt"/>
                <a:ea typeface="+mj-ea"/>
                <a:cs typeface="+mj-cs"/>
              </a:rPr>
              <a:t>什么</a:t>
            </a:r>
            <a:r>
              <a:rPr lang="zh-CN" altLang="en-US" sz="5000" dirty="0">
                <a:solidFill>
                  <a:schemeClr val="tx2"/>
                </a:solidFill>
                <a:effectLst>
                  <a:outerShdw blurRad="38100" dist="38100" dir="2700000" algn="tl">
                    <a:srgbClr val="000000"/>
                  </a:outerShdw>
                </a:effectLst>
                <a:latin typeface="+mj-lt"/>
                <a:ea typeface="+mj-ea"/>
                <a:cs typeface="+mj-cs"/>
              </a:rPr>
              <a:t>是软件需求</a:t>
            </a:r>
            <a:endParaRPr lang="zh-CN" altLang="en-US" sz="5000" dirty="0">
              <a:solidFill>
                <a:schemeClr val="tx2"/>
              </a:solidFill>
              <a:effectLst>
                <a:outerShdw blurRad="38100" dist="38100" dir="2700000" algn="tl">
                  <a:srgbClr val="000000"/>
                </a:outerShdw>
              </a:effectLst>
              <a:latin typeface="+mj-lt"/>
              <a:ea typeface="+mj-ea"/>
              <a:cs typeface="+mj-cs"/>
              <a:sym typeface="Wingdings" pitchFamily="2" charset="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a:t>数据建模</a:t>
            </a:r>
          </a:p>
        </p:txBody>
      </p:sp>
      <p:sp>
        <p:nvSpPr>
          <p:cNvPr id="134147" name="Rectangle 3"/>
          <p:cNvSpPr>
            <a:spLocks noGrp="1" noChangeArrowheads="1"/>
          </p:cNvSpPr>
          <p:nvPr>
            <p:ph type="body" idx="1"/>
          </p:nvPr>
        </p:nvSpPr>
        <p:spPr/>
        <p:txBody>
          <a:bodyPr/>
          <a:lstStyle/>
          <a:p>
            <a:r>
              <a:rPr lang="zh-CN" altLang="en-US">
                <a:solidFill>
                  <a:schemeClr val="folHlink"/>
                </a:solidFill>
                <a:latin typeface="楷体_GB2312" pitchFamily="49" charset="-122"/>
                <a:ea typeface="楷体_GB2312" pitchFamily="49" charset="-122"/>
              </a:rPr>
              <a:t>关系的属性</a:t>
            </a:r>
          </a:p>
        </p:txBody>
      </p:sp>
      <p:pic>
        <p:nvPicPr>
          <p:cNvPr id="134148" name="Picture 4" descr="0317"/>
          <p:cNvPicPr>
            <a:picLocks noChangeAspect="1" noChangeArrowheads="1"/>
          </p:cNvPicPr>
          <p:nvPr/>
        </p:nvPicPr>
        <p:blipFill>
          <a:blip r:embed="rId2" cstate="print"/>
          <a:srcRect/>
          <a:stretch>
            <a:fillRect/>
          </a:stretch>
        </p:blipFill>
        <p:spPr bwMode="auto">
          <a:xfrm>
            <a:off x="395288" y="1989138"/>
            <a:ext cx="8497887" cy="3211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71462"/>
            <a:ext cx="8229600" cy="1143000"/>
          </a:xfrm>
        </p:spPr>
        <p:txBody>
          <a:bodyPr/>
          <a:lstStyle/>
          <a:p>
            <a:r>
              <a:rPr lang="zh-CN" altLang="en-US" dirty="0"/>
              <a:t>数据建模</a:t>
            </a:r>
          </a:p>
        </p:txBody>
      </p:sp>
      <p:sp>
        <p:nvSpPr>
          <p:cNvPr id="135171" name="Rectangle 3"/>
          <p:cNvSpPr>
            <a:spLocks noGrp="1" noChangeArrowheads="1"/>
          </p:cNvSpPr>
          <p:nvPr>
            <p:ph type="body" idx="1"/>
          </p:nvPr>
        </p:nvSpPr>
        <p:spPr>
          <a:xfrm>
            <a:off x="395288" y="1743101"/>
            <a:ext cx="2017712" cy="2757469"/>
          </a:xfrm>
        </p:spPr>
        <p:txBody>
          <a:bodyPr/>
          <a:lstStyle/>
          <a:p>
            <a:r>
              <a:rPr lang="zh-CN" altLang="en-US" dirty="0">
                <a:solidFill>
                  <a:schemeClr val="tx2"/>
                </a:solidFill>
                <a:ea typeface="楷体_GB2312" pitchFamily="49" charset="-122"/>
              </a:rPr>
              <a:t>银行储蓄系统</a:t>
            </a:r>
            <a:r>
              <a:rPr lang="en-US" altLang="zh-CN" dirty="0">
                <a:solidFill>
                  <a:schemeClr val="tx2"/>
                </a:solidFill>
                <a:ea typeface="楷体_GB2312" pitchFamily="49" charset="-122"/>
              </a:rPr>
              <a:t>ER</a:t>
            </a:r>
            <a:r>
              <a:rPr lang="zh-CN" altLang="en-US" dirty="0">
                <a:solidFill>
                  <a:schemeClr val="tx2"/>
                </a:solidFill>
                <a:ea typeface="楷体_GB2312" pitchFamily="49" charset="-122"/>
              </a:rPr>
              <a:t>图</a:t>
            </a:r>
          </a:p>
        </p:txBody>
      </p:sp>
      <p:pic>
        <p:nvPicPr>
          <p:cNvPr id="135172" name="Picture 4" descr="0318"/>
          <p:cNvPicPr>
            <a:picLocks noChangeAspect="1" noChangeArrowheads="1"/>
          </p:cNvPicPr>
          <p:nvPr/>
        </p:nvPicPr>
        <p:blipFill>
          <a:blip r:embed="rId2" cstate="print"/>
          <a:srcRect/>
          <a:stretch>
            <a:fillRect/>
          </a:stretch>
        </p:blipFill>
        <p:spPr bwMode="auto">
          <a:xfrm>
            <a:off x="2520981" y="1052513"/>
            <a:ext cx="6480175" cy="560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a:t>三、行为建模</a:t>
            </a:r>
          </a:p>
        </p:txBody>
      </p:sp>
      <p:sp>
        <p:nvSpPr>
          <p:cNvPr id="136195" name="Rectangle 3"/>
          <p:cNvSpPr>
            <a:spLocks noGrp="1" noChangeArrowheads="1"/>
          </p:cNvSpPr>
          <p:nvPr>
            <p:ph type="body" idx="1"/>
          </p:nvPr>
        </p:nvSpPr>
        <p:spPr/>
        <p:txBody>
          <a:bodyPr/>
          <a:lstStyle/>
          <a:p>
            <a:r>
              <a:rPr lang="zh-CN" altLang="en-US" sz="2800">
                <a:ea typeface="楷体_GB2312" pitchFamily="49" charset="-122"/>
              </a:rPr>
              <a:t>状态转换图（简称状态图）通过描绘系统的状态及引起系统状态转换的事件，来表示系统的行为。状态图中使用的主要符号如图所示。</a:t>
            </a:r>
          </a:p>
        </p:txBody>
      </p:sp>
      <p:pic>
        <p:nvPicPr>
          <p:cNvPr id="136196" name="Picture 4" descr="图3"/>
          <p:cNvPicPr>
            <a:picLocks noChangeAspect="1" noChangeArrowheads="1"/>
          </p:cNvPicPr>
          <p:nvPr/>
        </p:nvPicPr>
        <p:blipFill>
          <a:blip r:embed="rId2" cstate="print"/>
          <a:srcRect/>
          <a:stretch>
            <a:fillRect/>
          </a:stretch>
        </p:blipFill>
        <p:spPr bwMode="auto">
          <a:xfrm>
            <a:off x="468313" y="3487755"/>
            <a:ext cx="8280400" cy="244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a:t>行为建模</a:t>
            </a:r>
          </a:p>
        </p:txBody>
      </p:sp>
      <p:sp>
        <p:nvSpPr>
          <p:cNvPr id="137219" name="Rectangle 3"/>
          <p:cNvSpPr>
            <a:spLocks noGrp="1" noChangeArrowheads="1"/>
          </p:cNvSpPr>
          <p:nvPr>
            <p:ph type="body" idx="1"/>
          </p:nvPr>
        </p:nvSpPr>
        <p:spPr/>
        <p:txBody>
          <a:bodyPr/>
          <a:lstStyle/>
          <a:p>
            <a:pPr>
              <a:lnSpc>
                <a:spcPct val="120000"/>
              </a:lnSpc>
            </a:pPr>
            <a:r>
              <a:rPr lang="zh-CN" altLang="en-US" sz="3600" dirty="0">
                <a:solidFill>
                  <a:srgbClr val="0070C0"/>
                </a:solidFill>
              </a:rPr>
              <a:t>状态</a:t>
            </a:r>
          </a:p>
          <a:p>
            <a:pPr>
              <a:lnSpc>
                <a:spcPct val="120000"/>
              </a:lnSpc>
              <a:buClr>
                <a:srgbClr val="0033CC"/>
              </a:buClr>
              <a:buSzPct val="75000"/>
              <a:buFont typeface="Wingdings" pitchFamily="2" charset="2"/>
              <a:buChar char="Ø"/>
            </a:pPr>
            <a:r>
              <a:rPr lang="zh-CN" altLang="en-US" dirty="0">
                <a:latin typeface="楷体_GB2312" pitchFamily="49" charset="-122"/>
                <a:ea typeface="楷体_GB2312" pitchFamily="49" charset="-122"/>
              </a:rPr>
              <a:t>状态是任何可以被观察到的系统行为模式，一个状态代表系统的一种行为模式，状态规定了系统对</a:t>
            </a:r>
            <a:r>
              <a:rPr lang="zh-CN" altLang="en-US" dirty="0">
                <a:solidFill>
                  <a:srgbClr val="0070C0"/>
                </a:solidFill>
                <a:latin typeface="楷体_GB2312" pitchFamily="49" charset="-122"/>
                <a:ea typeface="楷体_GB2312" pitchFamily="49" charset="-122"/>
              </a:rPr>
              <a:t>事件</a:t>
            </a:r>
            <a:r>
              <a:rPr lang="zh-CN" altLang="en-US" dirty="0">
                <a:latin typeface="楷体_GB2312" pitchFamily="49" charset="-122"/>
                <a:ea typeface="楷体_GB2312" pitchFamily="49" charset="-122"/>
              </a:rPr>
              <a:t>的响应方式。 </a:t>
            </a:r>
          </a:p>
          <a:p>
            <a:pPr>
              <a:lnSpc>
                <a:spcPct val="120000"/>
              </a:lnSpc>
              <a:buClr>
                <a:srgbClr val="0033CC"/>
              </a:buClr>
              <a:buSzPct val="75000"/>
              <a:buFont typeface="Wingdings" pitchFamily="2" charset="2"/>
              <a:buChar char="Ø"/>
            </a:pPr>
            <a:r>
              <a:rPr lang="zh-CN" altLang="en-US" dirty="0">
                <a:latin typeface="楷体_GB2312" pitchFamily="49" charset="-122"/>
                <a:ea typeface="楷体_GB2312" pitchFamily="49" charset="-122"/>
              </a:rPr>
              <a:t>状态可能有：</a:t>
            </a:r>
            <a:r>
              <a:rPr lang="zh-CN" altLang="en-US" dirty="0">
                <a:solidFill>
                  <a:srgbClr val="0070C0"/>
                </a:solidFill>
                <a:latin typeface="楷体_GB2312" pitchFamily="49" charset="-122"/>
                <a:ea typeface="楷体_GB2312" pitchFamily="49" charset="-122"/>
              </a:rPr>
              <a:t>初态</a:t>
            </a:r>
            <a:r>
              <a:rPr lang="zh-CN" altLang="en-US" dirty="0">
                <a:latin typeface="楷体_GB2312" pitchFamily="49" charset="-122"/>
                <a:ea typeface="楷体_GB2312" pitchFamily="49" charset="-122"/>
              </a:rPr>
              <a:t>（初始状态）、</a:t>
            </a:r>
            <a:r>
              <a:rPr lang="zh-CN" altLang="en-US" dirty="0">
                <a:solidFill>
                  <a:srgbClr val="0070C0"/>
                </a:solidFill>
                <a:latin typeface="楷体_GB2312" pitchFamily="49" charset="-122"/>
                <a:ea typeface="楷体_GB2312" pitchFamily="49" charset="-122"/>
              </a:rPr>
              <a:t>终态</a:t>
            </a:r>
            <a:r>
              <a:rPr lang="zh-CN" altLang="en-US" dirty="0">
                <a:latin typeface="楷体_GB2312" pitchFamily="49" charset="-122"/>
                <a:ea typeface="楷体_GB2312" pitchFamily="49" charset="-122"/>
              </a:rPr>
              <a:t>（最终状态）和</a:t>
            </a:r>
            <a:r>
              <a:rPr lang="zh-CN" altLang="en-US" dirty="0">
                <a:solidFill>
                  <a:srgbClr val="0070C0"/>
                </a:solidFill>
                <a:latin typeface="楷体_GB2312" pitchFamily="49" charset="-122"/>
                <a:ea typeface="楷体_GB2312" pitchFamily="49" charset="-122"/>
              </a:rPr>
              <a:t>中间态</a:t>
            </a:r>
            <a:r>
              <a:rPr lang="zh-CN" altLang="en-US" dirty="0">
                <a:latin typeface="楷体_GB2312" pitchFamily="49" charset="-122"/>
                <a:ea typeface="楷体_GB2312" pitchFamily="49" charset="-122"/>
              </a:rPr>
              <a:t>。</a:t>
            </a:r>
          </a:p>
          <a:p>
            <a:pPr>
              <a:lnSpc>
                <a:spcPct val="120000"/>
              </a:lnSpc>
              <a:buClr>
                <a:srgbClr val="0033CC"/>
              </a:buClr>
              <a:buSzPct val="75000"/>
              <a:buFont typeface="Wingdings" pitchFamily="2" charset="2"/>
              <a:buChar char="Ø"/>
            </a:pPr>
            <a:r>
              <a:rPr lang="zh-CN" altLang="en-US" dirty="0">
                <a:latin typeface="楷体_GB2312" pitchFamily="49" charset="-122"/>
                <a:ea typeface="楷体_GB2312" pitchFamily="49" charset="-122"/>
              </a:rPr>
              <a:t>在一张状态图中只能有一个初态，而终态则可以有多个，也可以没有。</a:t>
            </a:r>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t>行为建模</a:t>
            </a:r>
          </a:p>
        </p:txBody>
      </p:sp>
      <p:sp>
        <p:nvSpPr>
          <p:cNvPr id="138243" name="Rectangle 3"/>
          <p:cNvSpPr>
            <a:spLocks noGrp="1" noChangeArrowheads="1"/>
          </p:cNvSpPr>
          <p:nvPr>
            <p:ph type="body" idx="1"/>
          </p:nvPr>
        </p:nvSpPr>
        <p:spPr/>
        <p:txBody>
          <a:bodyPr/>
          <a:lstStyle/>
          <a:p>
            <a:r>
              <a:rPr lang="zh-CN" altLang="en-US" dirty="0">
                <a:solidFill>
                  <a:srgbClr val="0070C0"/>
                </a:solidFill>
                <a:latin typeface="楷体_GB2312" pitchFamily="49" charset="-122"/>
                <a:ea typeface="楷体_GB2312" pitchFamily="49" charset="-122"/>
              </a:rPr>
              <a:t>状态的表示：</a:t>
            </a:r>
            <a:r>
              <a:rPr lang="zh-CN" altLang="en-US" dirty="0">
                <a:latin typeface="楷体_GB2312" pitchFamily="49" charset="-122"/>
                <a:ea typeface="楷体_GB2312" pitchFamily="49" charset="-122"/>
              </a:rPr>
              <a:t>初态用</a:t>
            </a:r>
            <a:r>
              <a:rPr lang="zh-CN" altLang="en-US" dirty="0">
                <a:solidFill>
                  <a:srgbClr val="0070C0"/>
                </a:solidFill>
                <a:latin typeface="楷体_GB2312" pitchFamily="49" charset="-122"/>
                <a:ea typeface="楷体_GB2312" pitchFamily="49" charset="-122"/>
              </a:rPr>
              <a:t>实心圆</a:t>
            </a:r>
            <a:r>
              <a:rPr lang="zh-CN" altLang="en-US" dirty="0">
                <a:latin typeface="楷体_GB2312" pitchFamily="49" charset="-122"/>
                <a:ea typeface="楷体_GB2312" pitchFamily="49" charset="-122"/>
              </a:rPr>
              <a:t>表示，终态用</a:t>
            </a:r>
            <a:r>
              <a:rPr lang="zh-CN" altLang="en-US" dirty="0">
                <a:solidFill>
                  <a:srgbClr val="0070C0"/>
                </a:solidFill>
                <a:latin typeface="楷体_GB2312" pitchFamily="49" charset="-122"/>
                <a:ea typeface="楷体_GB2312" pitchFamily="49" charset="-122"/>
              </a:rPr>
              <a:t>牛眼图形</a:t>
            </a:r>
            <a:r>
              <a:rPr lang="zh-CN" altLang="en-US" dirty="0">
                <a:latin typeface="楷体_GB2312" pitchFamily="49" charset="-122"/>
                <a:ea typeface="楷体_GB2312" pitchFamily="49" charset="-122"/>
              </a:rPr>
              <a:t>表示，中间态用</a:t>
            </a:r>
            <a:r>
              <a:rPr lang="zh-CN" altLang="en-US" dirty="0">
                <a:solidFill>
                  <a:srgbClr val="0070C0"/>
                </a:solidFill>
                <a:latin typeface="楷体_GB2312" pitchFamily="49" charset="-122"/>
                <a:ea typeface="楷体_GB2312" pitchFamily="49" charset="-122"/>
              </a:rPr>
              <a:t>圆角矩形</a:t>
            </a:r>
            <a:r>
              <a:rPr lang="zh-CN" altLang="en-US" dirty="0">
                <a:latin typeface="楷体_GB2312" pitchFamily="49" charset="-122"/>
                <a:ea typeface="楷体_GB2312" pitchFamily="49" charset="-122"/>
              </a:rPr>
              <a:t>表示。</a:t>
            </a:r>
          </a:p>
        </p:txBody>
      </p:sp>
      <p:pic>
        <p:nvPicPr>
          <p:cNvPr id="138244" name="Picture 4"/>
          <p:cNvPicPr>
            <a:picLocks noChangeAspect="1" noChangeArrowheads="1"/>
          </p:cNvPicPr>
          <p:nvPr/>
        </p:nvPicPr>
        <p:blipFill>
          <a:blip r:embed="rId2" cstate="print"/>
          <a:srcRect/>
          <a:stretch>
            <a:fillRect/>
          </a:stretch>
        </p:blipFill>
        <p:spPr bwMode="auto">
          <a:xfrm>
            <a:off x="611188" y="3000397"/>
            <a:ext cx="7559675" cy="3500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a:t>行为建模</a:t>
            </a:r>
          </a:p>
        </p:txBody>
      </p:sp>
      <p:sp>
        <p:nvSpPr>
          <p:cNvPr id="139267" name="Rectangle 3"/>
          <p:cNvSpPr>
            <a:spLocks noGrp="1" noChangeArrowheads="1"/>
          </p:cNvSpPr>
          <p:nvPr>
            <p:ph type="body" idx="1"/>
          </p:nvPr>
        </p:nvSpPr>
        <p:spPr/>
        <p:txBody>
          <a:bodyPr/>
          <a:lstStyle/>
          <a:p>
            <a:pPr>
              <a:lnSpc>
                <a:spcPct val="120000"/>
              </a:lnSpc>
            </a:pPr>
            <a:r>
              <a:rPr lang="zh-CN" altLang="en-US" dirty="0">
                <a:solidFill>
                  <a:srgbClr val="0070C0"/>
                </a:solidFill>
                <a:latin typeface="楷体_GB2312" pitchFamily="49" charset="-122"/>
                <a:ea typeface="楷体_GB2312" pitchFamily="49" charset="-122"/>
              </a:rPr>
              <a:t>状态转换</a:t>
            </a:r>
          </a:p>
          <a:p>
            <a:pPr>
              <a:lnSpc>
                <a:spcPct val="120000"/>
              </a:lnSpc>
              <a:buClr>
                <a:srgbClr val="0033CC"/>
              </a:buClr>
              <a:buSzPct val="75000"/>
              <a:buFont typeface="Wingdings" pitchFamily="2" charset="2"/>
              <a:buChar char="Ø"/>
            </a:pPr>
            <a:r>
              <a:rPr lang="zh-CN" altLang="en-US" dirty="0">
                <a:latin typeface="楷体_GB2312" pitchFamily="49" charset="-122"/>
                <a:ea typeface="楷体_GB2312" pitchFamily="49" charset="-122"/>
              </a:rPr>
              <a:t>状态图中两个状态之间带箭头的连线称为状态转换。 </a:t>
            </a:r>
          </a:p>
          <a:p>
            <a:pPr>
              <a:lnSpc>
                <a:spcPct val="120000"/>
              </a:lnSpc>
              <a:buClr>
                <a:srgbClr val="0033CC"/>
              </a:buClr>
              <a:buSzPct val="75000"/>
              <a:buFont typeface="Wingdings" pitchFamily="2" charset="2"/>
              <a:buChar char="Ø"/>
            </a:pPr>
            <a:r>
              <a:rPr lang="zh-CN" altLang="en-US" dirty="0">
                <a:latin typeface="楷体_GB2312" pitchFamily="49" charset="-122"/>
                <a:ea typeface="楷体_GB2312" pitchFamily="49" charset="-122"/>
              </a:rPr>
              <a:t>状态的变迁通常是由事件触发的，在这种情况下应在表示状态转换的箭头线上标出触发转换的事件表达式。</a:t>
            </a:r>
          </a:p>
          <a:p>
            <a:pPr>
              <a:lnSpc>
                <a:spcPct val="120000"/>
              </a:lnSpc>
              <a:buClr>
                <a:srgbClr val="0033CC"/>
              </a:buClr>
              <a:buSzPct val="75000"/>
              <a:buFont typeface="Wingdings" pitchFamily="2" charset="2"/>
              <a:buChar char="Ø"/>
            </a:pPr>
            <a:r>
              <a:rPr lang="zh-CN" altLang="en-US" dirty="0">
                <a:latin typeface="楷体_GB2312" pitchFamily="49" charset="-122"/>
                <a:ea typeface="楷体_GB2312" pitchFamily="49" charset="-122"/>
              </a:rPr>
              <a:t>如果在箭头线上未标明事件，则表示在源状态的内部活动执行完之后自动触发转换。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a:t>行为建模</a:t>
            </a:r>
          </a:p>
        </p:txBody>
      </p:sp>
      <p:sp>
        <p:nvSpPr>
          <p:cNvPr id="140291" name="Rectangle 3"/>
          <p:cNvSpPr>
            <a:spLocks noGrp="1" noChangeArrowheads="1"/>
          </p:cNvSpPr>
          <p:nvPr>
            <p:ph type="body" idx="1"/>
          </p:nvPr>
        </p:nvSpPr>
        <p:spPr/>
        <p:txBody>
          <a:bodyPr/>
          <a:lstStyle/>
          <a:p>
            <a:r>
              <a:rPr lang="zh-CN" altLang="en-US" dirty="0">
                <a:solidFill>
                  <a:srgbClr val="0070C0"/>
                </a:solidFill>
                <a:latin typeface="楷体_GB2312" pitchFamily="49" charset="-122"/>
                <a:ea typeface="楷体_GB2312" pitchFamily="49" charset="-122"/>
              </a:rPr>
              <a:t>状态转换</a:t>
            </a:r>
          </a:p>
          <a:p>
            <a:pPr>
              <a:buClr>
                <a:srgbClr val="0033CC"/>
              </a:buClr>
              <a:buSzPct val="75000"/>
              <a:buFont typeface="Wingdings" pitchFamily="2" charset="2"/>
              <a:buChar char="Ø"/>
            </a:pPr>
            <a:r>
              <a:rPr lang="zh-CN" altLang="en-US" dirty="0">
                <a:latin typeface="楷体_GB2312" pitchFamily="49" charset="-122"/>
                <a:ea typeface="楷体_GB2312" pitchFamily="49" charset="-122"/>
              </a:rPr>
              <a:t>下图为计算机应用软件的启动过程，在这个过程中没有外部事件触发，每个状态下的活动完成时，状态发生转换。</a:t>
            </a:r>
            <a:r>
              <a:rPr lang="zh-CN" altLang="en-US" dirty="0"/>
              <a:t> </a:t>
            </a:r>
            <a:endParaRPr lang="zh-CN" altLang="en-US" dirty="0">
              <a:latin typeface="楷体_GB2312" pitchFamily="49" charset="-122"/>
              <a:ea typeface="楷体_GB2312" pitchFamily="49" charset="-122"/>
            </a:endParaRPr>
          </a:p>
          <a:p>
            <a:endParaRPr lang="zh-CN" altLang="en-US" dirty="0"/>
          </a:p>
        </p:txBody>
      </p:sp>
      <p:pic>
        <p:nvPicPr>
          <p:cNvPr id="140292" name="Picture 4" descr="0321"/>
          <p:cNvPicPr>
            <a:picLocks noChangeAspect="1" noChangeArrowheads="1"/>
          </p:cNvPicPr>
          <p:nvPr/>
        </p:nvPicPr>
        <p:blipFill>
          <a:blip r:embed="rId2" cstate="print"/>
          <a:srcRect/>
          <a:stretch>
            <a:fillRect/>
          </a:stretch>
        </p:blipFill>
        <p:spPr bwMode="auto">
          <a:xfrm>
            <a:off x="395288" y="3644900"/>
            <a:ext cx="835342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a:t>行为建模</a:t>
            </a:r>
          </a:p>
        </p:txBody>
      </p:sp>
      <p:sp>
        <p:nvSpPr>
          <p:cNvPr id="141315" name="Rectangle 3"/>
          <p:cNvSpPr>
            <a:spLocks noGrp="1" noChangeArrowheads="1"/>
          </p:cNvSpPr>
          <p:nvPr>
            <p:ph type="body" idx="1"/>
          </p:nvPr>
        </p:nvSpPr>
        <p:spPr>
          <a:xfrm>
            <a:off x="179388" y="1857364"/>
            <a:ext cx="8723312" cy="4740286"/>
          </a:xfrm>
        </p:spPr>
        <p:txBody>
          <a:bodyPr/>
          <a:lstStyle/>
          <a:p>
            <a:r>
              <a:rPr lang="zh-CN" altLang="en-US" sz="4000" dirty="0">
                <a:solidFill>
                  <a:srgbClr val="0070C0"/>
                </a:solidFill>
                <a:latin typeface="楷体_GB2312" pitchFamily="49" charset="-122"/>
                <a:ea typeface="楷体_GB2312" pitchFamily="49" charset="-122"/>
              </a:rPr>
              <a:t>事件</a:t>
            </a:r>
          </a:p>
          <a:p>
            <a:pPr>
              <a:buClr>
                <a:srgbClr val="0033CC"/>
              </a:buClr>
              <a:buSzPct val="75000"/>
              <a:buFont typeface="Wingdings" pitchFamily="2" charset="2"/>
              <a:buChar char="Ø"/>
            </a:pPr>
            <a:r>
              <a:rPr lang="zh-CN" altLang="en-US" dirty="0">
                <a:latin typeface="楷体_GB2312" pitchFamily="49" charset="-122"/>
                <a:ea typeface="楷体_GB2312" pitchFamily="49" charset="-122"/>
              </a:rPr>
              <a:t>事件是在某个特定时刻发生的事情，它是对引起系统做动作或从一个状态转换到另一个状态的外部事件的抽象。</a:t>
            </a:r>
          </a:p>
          <a:p>
            <a:r>
              <a:rPr lang="zh-CN" altLang="en-US" dirty="0"/>
              <a:t>系统的所有处理过程都是由事件驱动或触发的，因此在定义系统需求时列出系统事件并进行分析具有重要的意义。</a:t>
            </a:r>
          </a:p>
          <a:p>
            <a:r>
              <a:rPr lang="zh-CN" altLang="en-US" dirty="0"/>
              <a:t>系统事件指可以描述、值得记录的在某一特定时间和地点发生的事情。</a:t>
            </a:r>
          </a:p>
          <a:p>
            <a:r>
              <a:rPr lang="zh-CN" altLang="en-US" dirty="0"/>
              <a:t>事件一般分为外部事件、临时事件和状态事件。</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a:latin typeface="楷体_GB2312" pitchFamily="49" charset="-122"/>
                <a:ea typeface="楷体_GB2312" pitchFamily="49" charset="-122"/>
              </a:rPr>
              <a:t>事件表达式的语法</a:t>
            </a:r>
          </a:p>
        </p:txBody>
      </p:sp>
      <p:sp>
        <p:nvSpPr>
          <p:cNvPr id="145411" name="Rectangle 3"/>
          <p:cNvSpPr>
            <a:spLocks noGrp="1" noChangeArrowheads="1"/>
          </p:cNvSpPr>
          <p:nvPr>
            <p:ph type="body" idx="1"/>
          </p:nvPr>
        </p:nvSpPr>
        <p:spPr/>
        <p:txBody>
          <a:bodyPr/>
          <a:lstStyle/>
          <a:p>
            <a:pPr>
              <a:buFontTx/>
              <a:buNone/>
            </a:pPr>
            <a:r>
              <a:rPr lang="zh-CN" altLang="en-US" dirty="0">
                <a:solidFill>
                  <a:srgbClr val="0070C0"/>
                </a:solidFill>
                <a:latin typeface="楷体_GB2312" pitchFamily="49" charset="-122"/>
                <a:ea typeface="楷体_GB2312" pitchFamily="49" charset="-122"/>
              </a:rPr>
              <a:t>语法：事件说明（守卫条件）</a:t>
            </a:r>
            <a:r>
              <a:rPr lang="en-US" altLang="zh-CN" dirty="0">
                <a:solidFill>
                  <a:srgbClr val="0070C0"/>
                </a:solidFill>
                <a:latin typeface="楷体_GB2312" pitchFamily="49" charset="-122"/>
                <a:ea typeface="楷体_GB2312" pitchFamily="49" charset="-122"/>
              </a:rPr>
              <a:t>/</a:t>
            </a:r>
            <a:r>
              <a:rPr lang="zh-CN" altLang="en-US" dirty="0">
                <a:solidFill>
                  <a:srgbClr val="0070C0"/>
                </a:solidFill>
                <a:latin typeface="楷体_GB2312" pitchFamily="49" charset="-122"/>
                <a:ea typeface="楷体_GB2312" pitchFamily="49" charset="-122"/>
              </a:rPr>
              <a:t>动作表达式</a:t>
            </a:r>
          </a:p>
          <a:p>
            <a:pPr>
              <a:buFontTx/>
              <a:buNone/>
            </a:pPr>
            <a:r>
              <a:rPr lang="en-US" altLang="zh-CN" dirty="0">
                <a:latin typeface="楷体_GB2312" pitchFamily="49" charset="-122"/>
                <a:ea typeface="楷体_GB2312" pitchFamily="49" charset="-122"/>
              </a:rPr>
              <a:t>(1) </a:t>
            </a:r>
            <a:r>
              <a:rPr lang="zh-CN" altLang="en-US" dirty="0">
                <a:solidFill>
                  <a:srgbClr val="0070C0"/>
                </a:solidFill>
                <a:latin typeface="楷体_GB2312" pitchFamily="49" charset="-122"/>
                <a:ea typeface="楷体_GB2312" pitchFamily="49" charset="-122"/>
              </a:rPr>
              <a:t>事件说明：</a:t>
            </a:r>
            <a:r>
              <a:rPr lang="zh-CN" altLang="en-US" dirty="0">
                <a:latin typeface="楷体_GB2312" pitchFamily="49" charset="-122"/>
                <a:ea typeface="楷体_GB2312" pitchFamily="49" charset="-122"/>
              </a:rPr>
              <a:t>语法如下：</a:t>
            </a:r>
          </a:p>
          <a:p>
            <a:pPr>
              <a:buFontTx/>
              <a:buNone/>
            </a:pPr>
            <a:r>
              <a:rPr lang="zh-CN" altLang="en-US" dirty="0">
                <a:latin typeface="楷体_GB2312" pitchFamily="49" charset="-122"/>
                <a:ea typeface="楷体_GB2312" pitchFamily="49" charset="-122"/>
              </a:rPr>
              <a:t>        </a:t>
            </a:r>
            <a:r>
              <a:rPr lang="zh-CN" altLang="en-US" dirty="0">
                <a:solidFill>
                  <a:srgbClr val="0070C0"/>
                </a:solidFill>
                <a:latin typeface="楷体_GB2312" pitchFamily="49" charset="-122"/>
                <a:ea typeface="楷体_GB2312" pitchFamily="49" charset="-122"/>
              </a:rPr>
              <a:t>事件名（参数表）</a:t>
            </a:r>
          </a:p>
          <a:p>
            <a:pPr>
              <a:buFontTx/>
              <a:buNone/>
            </a:pPr>
            <a:r>
              <a:rPr lang="en-US" altLang="zh-CN" dirty="0">
                <a:latin typeface="楷体_GB2312" pitchFamily="49" charset="-122"/>
                <a:ea typeface="楷体_GB2312" pitchFamily="49" charset="-122"/>
              </a:rPr>
              <a:t>(2) </a:t>
            </a:r>
            <a:r>
              <a:rPr lang="zh-CN" altLang="en-US" dirty="0">
                <a:solidFill>
                  <a:srgbClr val="0070C0"/>
                </a:solidFill>
                <a:latin typeface="楷体_GB2312" pitchFamily="49" charset="-122"/>
                <a:ea typeface="楷体_GB2312" pitchFamily="49" charset="-122"/>
              </a:rPr>
              <a:t>守卫条件：</a:t>
            </a:r>
            <a:r>
              <a:rPr lang="zh-CN" altLang="en-US" dirty="0">
                <a:latin typeface="楷体_GB2312" pitchFamily="49" charset="-122"/>
                <a:ea typeface="楷体_GB2312" pitchFamily="49" charset="-122"/>
              </a:rPr>
              <a:t>一个布尔表达式。如果同时使用守卫条件和事件说明，则当且仅当事件发生且布尔表达式成立时，状态转换才发生。如果只有守卫条件没有事件说明，则只要守卫条件为真，状态转换就发生。</a:t>
            </a:r>
          </a:p>
          <a:p>
            <a:pPr>
              <a:buFontTx/>
              <a:buNone/>
            </a:pPr>
            <a:r>
              <a:rPr lang="en-US" altLang="zh-CN" dirty="0">
                <a:latin typeface="楷体_GB2312" pitchFamily="49" charset="-122"/>
                <a:ea typeface="楷体_GB2312" pitchFamily="49" charset="-122"/>
              </a:rPr>
              <a:t>(3) </a:t>
            </a:r>
            <a:r>
              <a:rPr lang="zh-CN" altLang="en-US" dirty="0">
                <a:solidFill>
                  <a:srgbClr val="0070C0"/>
                </a:solidFill>
                <a:latin typeface="楷体_GB2312" pitchFamily="49" charset="-122"/>
                <a:ea typeface="楷体_GB2312" pitchFamily="49" charset="-122"/>
              </a:rPr>
              <a:t>动作表达式：</a:t>
            </a:r>
            <a:r>
              <a:rPr lang="zh-CN" altLang="en-US" dirty="0">
                <a:latin typeface="楷体_GB2312" pitchFamily="49" charset="-122"/>
                <a:ea typeface="楷体_GB2312" pitchFamily="49" charset="-122"/>
              </a:rPr>
              <a:t>是一个过程表达式，当状态转换开始时执行该表达式。</a:t>
            </a:r>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285728"/>
            <a:ext cx="8229600" cy="1143000"/>
          </a:xfrm>
        </p:spPr>
        <p:txBody>
          <a:bodyPr/>
          <a:lstStyle/>
          <a:p>
            <a:r>
              <a:rPr lang="zh-CN" altLang="en-US" dirty="0"/>
              <a:t>行为建模</a:t>
            </a:r>
          </a:p>
        </p:txBody>
      </p:sp>
      <p:sp>
        <p:nvSpPr>
          <p:cNvPr id="142339" name="Rectangle 3"/>
          <p:cNvSpPr>
            <a:spLocks noGrp="1" noChangeArrowheads="1"/>
          </p:cNvSpPr>
          <p:nvPr>
            <p:ph type="body" idx="1"/>
          </p:nvPr>
        </p:nvSpPr>
        <p:spPr>
          <a:xfrm>
            <a:off x="395288" y="1357298"/>
            <a:ext cx="7345362" cy="720725"/>
          </a:xfrm>
        </p:spPr>
        <p:txBody>
          <a:bodyPr/>
          <a:lstStyle/>
          <a:p>
            <a:r>
              <a:rPr lang="zh-CN" altLang="en-US" dirty="0">
                <a:solidFill>
                  <a:srgbClr val="0070C0"/>
                </a:solidFill>
                <a:latin typeface="楷体_GB2312" pitchFamily="49" charset="-122"/>
                <a:ea typeface="楷体_GB2312" pitchFamily="49" charset="-122"/>
              </a:rPr>
              <a:t>存款过程的状态图</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考虑新开户 </a:t>
            </a:r>
            <a:r>
              <a:rPr lang="en-US" altLang="zh-CN" dirty="0">
                <a:latin typeface="楷体_GB2312" pitchFamily="49" charset="-122"/>
                <a:ea typeface="楷体_GB2312" pitchFamily="49" charset="-122"/>
              </a:rPr>
              <a:t>)</a:t>
            </a:r>
          </a:p>
        </p:txBody>
      </p:sp>
      <p:pic>
        <p:nvPicPr>
          <p:cNvPr id="142340" name="Picture 4" descr="0322"/>
          <p:cNvPicPr>
            <a:picLocks noChangeAspect="1" noChangeArrowheads="1"/>
          </p:cNvPicPr>
          <p:nvPr/>
        </p:nvPicPr>
        <p:blipFill>
          <a:blip r:embed="rId2" cstate="print"/>
          <a:srcRect/>
          <a:stretch>
            <a:fillRect/>
          </a:stretch>
        </p:blipFill>
        <p:spPr bwMode="auto">
          <a:xfrm>
            <a:off x="1835150" y="1857364"/>
            <a:ext cx="5689600" cy="494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6994" name="Picture 2"/>
          <p:cNvPicPr>
            <a:picLocks noChangeAspect="1" noChangeArrowheads="1"/>
          </p:cNvPicPr>
          <p:nvPr/>
        </p:nvPicPr>
        <p:blipFill>
          <a:blip r:embed="rId2" cstate="print"/>
          <a:srcRect/>
          <a:stretch>
            <a:fillRect/>
          </a:stretch>
        </p:blipFill>
        <p:spPr bwMode="auto">
          <a:xfrm>
            <a:off x="0" y="1341438"/>
            <a:ext cx="9144000" cy="4994275"/>
          </a:xfrm>
          <a:prstGeom prst="rect">
            <a:avLst/>
          </a:prstGeom>
          <a:noFill/>
        </p:spPr>
      </p:pic>
      <p:sp>
        <p:nvSpPr>
          <p:cNvPr id="596995" name="Rectangle 3"/>
          <p:cNvSpPr>
            <a:spLocks noGrp="1" noChangeArrowheads="1"/>
          </p:cNvSpPr>
          <p:nvPr>
            <p:ph type="body" idx="1"/>
          </p:nvPr>
        </p:nvSpPr>
        <p:spPr bwMode="auto">
          <a:xfrm>
            <a:off x="323850" y="1628775"/>
            <a:ext cx="8569325" cy="4175125"/>
          </a:xfrm>
          <a:noFill/>
          <a:ln cap="flat" algn="ctr">
            <a:miter lim="800000"/>
            <a:headEnd/>
            <a:tailEnd/>
          </a:ln>
        </p:spPr>
        <p:txBody>
          <a:bodyPr vert="horz" wrap="square" lIns="91440" tIns="45720" rIns="91440" bIns="45720" numCol="1" anchor="t" anchorCtr="0" compatLnSpc="1">
            <a:prstTxWarp prst="textNoShape">
              <a:avLst/>
            </a:prstTxWarp>
          </a:bodyPr>
          <a:lstStyle/>
          <a:p>
            <a:pPr lvl="1">
              <a:buClr>
                <a:schemeClr val="accent2"/>
              </a:buClr>
              <a:buFont typeface="Wingdings" pitchFamily="2" charset="2"/>
              <a:buChar char="Ø"/>
            </a:pPr>
            <a:r>
              <a:rPr lang="en-US" altLang="zh-CN" sz="3200" b="1">
                <a:solidFill>
                  <a:schemeClr val="accent2"/>
                </a:solidFill>
                <a:latin typeface="仿宋_GB2312" pitchFamily="49" charset="-122"/>
                <a:ea typeface="仿宋_GB2312" pitchFamily="49" charset="-122"/>
              </a:rPr>
              <a:t>2) </a:t>
            </a:r>
            <a:r>
              <a:rPr lang="zh-CN" altLang="en-US" sz="3200" b="1">
                <a:solidFill>
                  <a:schemeClr val="accent2"/>
                </a:solidFill>
                <a:latin typeface="仿宋_GB2312" pitchFamily="49" charset="-122"/>
                <a:ea typeface="仿宋_GB2312" pitchFamily="49" charset="-122"/>
              </a:rPr>
              <a:t>优先级：</a:t>
            </a:r>
          </a:p>
          <a:p>
            <a:pPr lvl="1">
              <a:buClr>
                <a:schemeClr val="accent2"/>
              </a:buClr>
              <a:buFont typeface="Wingdings" pitchFamily="2" charset="2"/>
              <a:buNone/>
            </a:pPr>
            <a:r>
              <a:rPr lang="zh-CN" altLang="en-US" b="1">
                <a:latin typeface="仿宋_GB2312" pitchFamily="49" charset="-122"/>
                <a:ea typeface="仿宋_GB2312" pitchFamily="49" charset="-122"/>
              </a:rPr>
              <a:t>			</a:t>
            </a:r>
            <a:r>
              <a:rPr lang="zh-CN" altLang="en-US" b="1">
                <a:solidFill>
                  <a:srgbClr val="FF0000"/>
                </a:solidFill>
                <a:latin typeface="仿宋_GB2312" pitchFamily="49" charset="-122"/>
                <a:ea typeface="仿宋_GB2312" pitchFamily="49" charset="-122"/>
              </a:rPr>
              <a:t>软件需求应具有优先级</a:t>
            </a:r>
            <a:r>
              <a:rPr lang="zh-CN" altLang="en-US" b="1">
                <a:latin typeface="仿宋_GB2312" pitchFamily="49" charset="-122"/>
                <a:ea typeface="仿宋_GB2312" pitchFamily="49" charset="-122"/>
              </a:rPr>
              <a:t>，可以在有限的资源情况下进行取舍。</a:t>
            </a:r>
          </a:p>
          <a:p>
            <a:pPr lvl="1">
              <a:buClr>
                <a:schemeClr val="accent2"/>
              </a:buClr>
              <a:buFont typeface="Wingdings" pitchFamily="2" charset="2"/>
              <a:buChar char="Ø"/>
            </a:pPr>
            <a:r>
              <a:rPr lang="en-US" altLang="zh-CN" sz="3200" b="1">
                <a:solidFill>
                  <a:schemeClr val="accent2"/>
                </a:solidFill>
                <a:latin typeface="仿宋_GB2312" pitchFamily="49" charset="-122"/>
                <a:ea typeface="仿宋_GB2312" pitchFamily="49" charset="-122"/>
              </a:rPr>
              <a:t>3) </a:t>
            </a:r>
            <a:r>
              <a:rPr lang="zh-CN" altLang="en-US" sz="3200" b="1">
                <a:solidFill>
                  <a:schemeClr val="accent2"/>
                </a:solidFill>
                <a:latin typeface="仿宋_GB2312" pitchFamily="49" charset="-122"/>
                <a:ea typeface="仿宋_GB2312" pitchFamily="49" charset="-122"/>
              </a:rPr>
              <a:t>唯一性：</a:t>
            </a:r>
          </a:p>
          <a:p>
            <a:pPr lvl="1">
              <a:buClr>
                <a:schemeClr val="accent2"/>
              </a:buClr>
              <a:buFont typeface="Wingdings" pitchFamily="2" charset="2"/>
              <a:buNone/>
            </a:pPr>
            <a:r>
              <a:rPr lang="zh-CN" altLang="en-US" b="1">
                <a:latin typeface="仿宋_GB2312" pitchFamily="49" charset="-122"/>
                <a:ea typeface="仿宋_GB2312" pitchFamily="49" charset="-122"/>
              </a:rPr>
              <a:t>			</a:t>
            </a:r>
            <a:r>
              <a:rPr lang="zh-CN" altLang="en-US" b="1">
                <a:solidFill>
                  <a:srgbClr val="FF0000"/>
                </a:solidFill>
                <a:latin typeface="仿宋_GB2312" pitchFamily="49" charset="-122"/>
                <a:ea typeface="仿宋_GB2312" pitchFamily="49" charset="-122"/>
              </a:rPr>
              <a:t>软件需求应唯一地标识出来</a:t>
            </a:r>
            <a:r>
              <a:rPr lang="zh-CN" altLang="en-US" b="1">
                <a:latin typeface="仿宋_GB2312" pitchFamily="49" charset="-122"/>
                <a:ea typeface="仿宋_GB2312" pitchFamily="49" charset="-122"/>
              </a:rPr>
              <a:t>，以便在软件配置管理和整个软件生命周期中进行管理。</a:t>
            </a:r>
          </a:p>
          <a:p>
            <a:pPr lvl="1">
              <a:buClr>
                <a:schemeClr val="accent2"/>
              </a:buClr>
              <a:buFont typeface="Wingdings" pitchFamily="2" charset="2"/>
              <a:buNone/>
            </a:pPr>
            <a:endParaRPr lang="en-US" altLang="zh-CN" b="1">
              <a:latin typeface="仿宋_GB2312" pitchFamily="49" charset="-122"/>
              <a:ea typeface="仿宋_GB2312" pitchFamily="49" charset="-122"/>
            </a:endParaRPr>
          </a:p>
        </p:txBody>
      </p:sp>
      <p:sp>
        <p:nvSpPr>
          <p:cNvPr id="596996" name="Rectangle 4"/>
          <p:cNvSpPr>
            <a:spLocks noChangeArrowheads="1"/>
          </p:cNvSpPr>
          <p:nvPr/>
        </p:nvSpPr>
        <p:spPr bwMode="auto">
          <a:xfrm>
            <a:off x="457200" y="274638"/>
            <a:ext cx="8229600" cy="1143000"/>
          </a:xfrm>
          <a:prstGeom prst="rect">
            <a:avLst/>
          </a:prstGeom>
          <a:noFill/>
          <a:ln w="9525">
            <a:noFill/>
            <a:miter lim="800000"/>
            <a:headEnd/>
            <a:tailEnd/>
          </a:ln>
          <a:effectLst/>
        </p:spPr>
        <p:txBody>
          <a:bodyPr/>
          <a:lstStyle/>
          <a:p>
            <a:pPr>
              <a:spcBef>
                <a:spcPct val="0"/>
              </a:spcBef>
            </a:pPr>
            <a:r>
              <a:rPr lang="zh-CN" altLang="en-US" sz="5000" dirty="0" smtClean="0">
                <a:solidFill>
                  <a:schemeClr val="tx2"/>
                </a:solidFill>
                <a:effectLst>
                  <a:outerShdw blurRad="38100" dist="38100" dir="2700000" algn="tl">
                    <a:srgbClr val="000000"/>
                  </a:outerShdw>
                </a:effectLst>
                <a:latin typeface="+mj-lt"/>
                <a:ea typeface="+mj-ea"/>
                <a:cs typeface="+mj-cs"/>
              </a:rPr>
              <a:t>什么是软件需求</a:t>
            </a:r>
            <a:endParaRPr lang="zh-CN" altLang="en-US" sz="5000" dirty="0" smtClean="0">
              <a:solidFill>
                <a:schemeClr val="tx2"/>
              </a:solidFill>
              <a:effectLst>
                <a:outerShdw blurRad="38100" dist="38100" dir="2700000" algn="tl">
                  <a:srgbClr val="000000"/>
                </a:outerShdw>
              </a:effectLst>
              <a:latin typeface="+mj-lt"/>
              <a:ea typeface="+mj-ea"/>
              <a:cs typeface="+mj-cs"/>
              <a:sym typeface="Wingdings" pitchFamily="2" charset="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214290"/>
            <a:ext cx="8229600" cy="1143000"/>
          </a:xfrm>
        </p:spPr>
        <p:txBody>
          <a:bodyPr/>
          <a:lstStyle/>
          <a:p>
            <a:r>
              <a:rPr lang="zh-CN" altLang="en-US" dirty="0"/>
              <a:t>行为建模</a:t>
            </a:r>
          </a:p>
        </p:txBody>
      </p:sp>
      <p:sp>
        <p:nvSpPr>
          <p:cNvPr id="143363" name="Rectangle 3"/>
          <p:cNvSpPr>
            <a:spLocks noGrp="1" noChangeArrowheads="1"/>
          </p:cNvSpPr>
          <p:nvPr>
            <p:ph type="body" idx="1"/>
          </p:nvPr>
        </p:nvSpPr>
        <p:spPr>
          <a:xfrm>
            <a:off x="395288" y="1279515"/>
            <a:ext cx="8229600" cy="720725"/>
          </a:xfrm>
        </p:spPr>
        <p:txBody>
          <a:bodyPr/>
          <a:lstStyle/>
          <a:p>
            <a:r>
              <a:rPr lang="zh-CN" altLang="en-US" dirty="0">
                <a:solidFill>
                  <a:srgbClr val="0070C0"/>
                </a:solidFill>
                <a:latin typeface="楷体_GB2312" pitchFamily="49" charset="-122"/>
                <a:ea typeface="楷体_GB2312" pitchFamily="49" charset="-122"/>
              </a:rPr>
              <a:t>取款过程的状态图</a:t>
            </a:r>
          </a:p>
        </p:txBody>
      </p:sp>
      <p:pic>
        <p:nvPicPr>
          <p:cNvPr id="143364" name="Picture 4" descr="0323"/>
          <p:cNvPicPr>
            <a:picLocks noChangeAspect="1" noChangeArrowheads="1"/>
          </p:cNvPicPr>
          <p:nvPr/>
        </p:nvPicPr>
        <p:blipFill>
          <a:blip r:embed="rId2" cstate="print"/>
          <a:srcRect/>
          <a:stretch>
            <a:fillRect/>
          </a:stretch>
        </p:blipFill>
        <p:spPr bwMode="auto">
          <a:xfrm>
            <a:off x="1619250" y="1773238"/>
            <a:ext cx="7200900" cy="4941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65138" y="1681239"/>
            <a:ext cx="8088312" cy="2591479"/>
          </a:xfrm>
          <a:prstGeom prst="rect">
            <a:avLst/>
          </a:prstGeom>
          <a:noFill/>
          <a:ln w="9525">
            <a:noFill/>
            <a:miter lim="800000"/>
            <a:headEnd/>
            <a:tailEnd/>
          </a:ln>
          <a:effectLst/>
        </p:spPr>
        <p:txBody>
          <a:bodyPr>
            <a:spAutoFit/>
          </a:bodyPr>
          <a:lstStyle/>
          <a:p>
            <a:pPr algn="just" eaLnBrk="0" hangingPunct="0">
              <a:lnSpc>
                <a:spcPct val="110000"/>
              </a:lnSpc>
              <a:spcBef>
                <a:spcPct val="30000"/>
              </a:spcBef>
              <a:buFont typeface="Wingdings" pitchFamily="2" charset="2"/>
              <a:buChar char="l"/>
            </a:pPr>
            <a:r>
              <a:rPr lang="zh-CN" altLang="en-US" sz="2800" dirty="0">
                <a:latin typeface="楷体_GB2312" pitchFamily="49" charset="-122"/>
                <a:ea typeface="楷体_GB2312" pitchFamily="49" charset="-122"/>
              </a:rPr>
              <a:t>为了完整、准确地描述整个系统，还需借助</a:t>
            </a:r>
            <a:r>
              <a:rPr lang="zh-CN" altLang="en-US" sz="2800" dirty="0">
                <a:latin typeface="Times New Roman"/>
                <a:ea typeface="楷体_GB2312" pitchFamily="49" charset="-122"/>
              </a:rPr>
              <a:t>“</a:t>
            </a:r>
            <a:r>
              <a:rPr lang="zh-CN" altLang="en-US" sz="2800" dirty="0">
                <a:solidFill>
                  <a:srgbClr val="0070C0"/>
                </a:solidFill>
                <a:latin typeface="楷体_GB2312" pitchFamily="49" charset="-122"/>
                <a:ea typeface="楷体_GB2312" pitchFamily="49" charset="-122"/>
              </a:rPr>
              <a:t>数据字典</a:t>
            </a:r>
            <a:r>
              <a:rPr lang="zh-CN" altLang="en-US" sz="2800" dirty="0">
                <a:latin typeface="Times New Roman"/>
                <a:ea typeface="楷体_GB2312" pitchFamily="49" charset="-122"/>
              </a:rPr>
              <a:t>”</a:t>
            </a:r>
            <a:r>
              <a:rPr lang="zh-CN" altLang="en-US" sz="2800" dirty="0">
                <a:latin typeface="楷体_GB2312" pitchFamily="49" charset="-122"/>
                <a:ea typeface="楷体_GB2312" pitchFamily="49" charset="-122"/>
              </a:rPr>
              <a:t> 对各种模型图中的数据对象和控制信息给出等定义。</a:t>
            </a:r>
            <a:endParaRPr lang="zh-CN" altLang="en-US" sz="2800" b="0" dirty="0">
              <a:latin typeface="楷体_GB2312" pitchFamily="49" charset="-122"/>
              <a:ea typeface="楷体_GB2312" pitchFamily="49" charset="-122"/>
            </a:endParaRPr>
          </a:p>
          <a:p>
            <a:pPr algn="just" eaLnBrk="0" hangingPunct="0">
              <a:lnSpc>
                <a:spcPct val="110000"/>
              </a:lnSpc>
              <a:spcBef>
                <a:spcPct val="30000"/>
              </a:spcBef>
              <a:buFont typeface="Wingdings" pitchFamily="2" charset="2"/>
              <a:buChar char="l"/>
            </a:pPr>
            <a:r>
              <a:rPr lang="zh-CN" altLang="en-US" sz="2800" dirty="0">
                <a:latin typeface="楷体_GB2312" pitchFamily="49" charset="-122"/>
                <a:ea typeface="楷体_GB2312" pitchFamily="49" charset="-122"/>
              </a:rPr>
              <a:t>对模型图中包含的所有元素的定义的集合构成了数据词典。词典中可有以下几种类型的条目</a:t>
            </a:r>
            <a:r>
              <a:rPr lang="zh-CN" altLang="en-US" sz="2800" dirty="0">
                <a:latin typeface="宋体" pitchFamily="2" charset="-122"/>
              </a:rPr>
              <a:t>：</a:t>
            </a:r>
            <a:endParaRPr lang="zh-CN" altLang="en-US" sz="2800" b="0" dirty="0">
              <a:latin typeface="宋体" pitchFamily="2" charset="-122"/>
            </a:endParaRPr>
          </a:p>
        </p:txBody>
      </p:sp>
      <p:sp>
        <p:nvSpPr>
          <p:cNvPr id="82947" name="Text Box 3"/>
          <p:cNvSpPr txBox="1">
            <a:spLocks noChangeArrowheads="1"/>
          </p:cNvSpPr>
          <p:nvPr/>
        </p:nvSpPr>
        <p:spPr bwMode="auto">
          <a:xfrm>
            <a:off x="1452563" y="466725"/>
            <a:ext cx="5934075" cy="725488"/>
          </a:xfrm>
          <a:prstGeom prst="rect">
            <a:avLst/>
          </a:prstGeom>
          <a:noFill/>
          <a:ln w="9525">
            <a:noFill/>
            <a:miter lim="800000"/>
            <a:headEnd/>
            <a:tailEnd/>
          </a:ln>
          <a:effectLst/>
        </p:spPr>
        <p:txBody>
          <a:bodyPr>
            <a:spAutoFit/>
          </a:bodyPr>
          <a:lstStyle/>
          <a:p>
            <a:pPr eaLnBrk="0" hangingPunct="0">
              <a:lnSpc>
                <a:spcPct val="130000"/>
              </a:lnSpc>
              <a:spcBef>
                <a:spcPct val="50000"/>
              </a:spcBef>
              <a:buFontTx/>
              <a:buNone/>
            </a:pPr>
            <a:endParaRPr lang="zh-CN" altLang="en-US" b="0">
              <a:latin typeface="Monotype Sorts" pitchFamily="2" charset="2"/>
            </a:endParaRPr>
          </a:p>
        </p:txBody>
      </p:sp>
      <p:sp>
        <p:nvSpPr>
          <p:cNvPr id="82948" name="Rectangle 4"/>
          <p:cNvSpPr>
            <a:spLocks noGrp="1" noChangeArrowheads="1"/>
          </p:cNvSpPr>
          <p:nvPr>
            <p:ph type="title" idx="4294967295"/>
          </p:nvPr>
        </p:nvSpPr>
        <p:spPr>
          <a:xfrm>
            <a:off x="1908175" y="260350"/>
            <a:ext cx="4862513" cy="855663"/>
          </a:xfrm>
          <a:noFill/>
          <a:ln/>
          <a:effectLst>
            <a:outerShdw dist="35921" dir="2700000" algn="ctr" rotWithShape="0">
              <a:srgbClr val="000099"/>
            </a:outerShdw>
          </a:effectLst>
        </p:spPr>
        <p:txBody>
          <a:bodyPr>
            <a:normAutofit fontScale="90000"/>
          </a:bodyPr>
          <a:lstStyle/>
          <a:p>
            <a:r>
              <a:rPr lang="zh-CN" altLang="en-US" dirty="0">
                <a:effectLst>
                  <a:outerShdw blurRad="38100" dist="38100" dir="2700000" algn="tl">
                    <a:srgbClr val="000000"/>
                  </a:outerShdw>
                </a:effectLst>
              </a:rPr>
              <a:t>四、 </a:t>
            </a:r>
            <a:r>
              <a:rPr lang="zh-CN" altLang="en-US" u="sng" dirty="0">
                <a:effectLst>
                  <a:outerShdw blurRad="38100" dist="38100" dir="2700000" algn="tl">
                    <a:srgbClr val="000000"/>
                  </a:outerShdw>
                </a:effectLst>
                <a:uFill>
                  <a:solidFill>
                    <a:srgbClr val="FF0000"/>
                  </a:solidFill>
                </a:uFill>
              </a:rPr>
              <a:t>数据字典</a:t>
            </a:r>
            <a:r>
              <a:rPr lang="en-US" altLang="zh-CN" u="sng" dirty="0">
                <a:effectLst>
                  <a:outerShdw blurRad="38100" dist="38100" dir="2700000" algn="tl">
                    <a:srgbClr val="000000"/>
                  </a:outerShdw>
                </a:effectLst>
                <a:uFill>
                  <a:solidFill>
                    <a:srgbClr val="FF0000"/>
                  </a:solidFill>
                </a:uFill>
              </a:rPr>
              <a:t>(DD)</a:t>
            </a:r>
          </a:p>
        </p:txBody>
      </p:sp>
      <p:grpSp>
        <p:nvGrpSpPr>
          <p:cNvPr id="2" name="Group 5"/>
          <p:cNvGrpSpPr>
            <a:grpSpLocks/>
          </p:cNvGrpSpPr>
          <p:nvPr/>
        </p:nvGrpSpPr>
        <p:grpSpPr bwMode="auto">
          <a:xfrm>
            <a:off x="755650" y="5157788"/>
            <a:ext cx="7272338" cy="539750"/>
            <a:chOff x="792" y="2955"/>
            <a:chExt cx="4010" cy="340"/>
          </a:xfrm>
        </p:grpSpPr>
        <p:sp>
          <p:nvSpPr>
            <p:cNvPr id="82950" name="Text Box 6"/>
            <p:cNvSpPr txBox="1">
              <a:spLocks noChangeArrowheads="1"/>
            </p:cNvSpPr>
            <p:nvPr/>
          </p:nvSpPr>
          <p:spPr bwMode="auto">
            <a:xfrm>
              <a:off x="792" y="2955"/>
              <a:ext cx="4010" cy="340"/>
            </a:xfrm>
            <a:prstGeom prst="rect">
              <a:avLst/>
            </a:prstGeom>
            <a:noFill/>
            <a:ln w="9525">
              <a:noFill/>
              <a:miter lim="800000"/>
              <a:headEnd/>
              <a:tailEnd/>
            </a:ln>
            <a:effectLst/>
          </p:spPr>
          <p:txBody>
            <a:bodyPr>
              <a:spAutoFit/>
            </a:bodyPr>
            <a:lstStyle/>
            <a:p>
              <a:pPr algn="just" eaLnBrk="0" hangingPunct="0">
                <a:lnSpc>
                  <a:spcPct val="105000"/>
                </a:lnSpc>
                <a:spcBef>
                  <a:spcPct val="0"/>
                </a:spcBef>
                <a:buFontTx/>
                <a:buNone/>
              </a:pPr>
              <a:r>
                <a:rPr lang="zh-CN" altLang="en-US" sz="2400">
                  <a:solidFill>
                    <a:schemeClr val="bg1"/>
                  </a:solidFill>
                  <a:latin typeface="宋体" pitchFamily="2" charset="-122"/>
                </a:rPr>
                <a:t>  </a:t>
              </a:r>
              <a:r>
                <a:rPr lang="zh-CN" altLang="en-US" sz="2800">
                  <a:latin typeface="宋体" pitchFamily="2" charset="-122"/>
                </a:rPr>
                <a:t>数据流     文件      数据项     加工</a:t>
              </a:r>
              <a:endParaRPr lang="zh-CN" altLang="en-US" sz="2800" b="0">
                <a:latin typeface="Monotype Sorts" pitchFamily="2" charset="2"/>
              </a:endParaRPr>
            </a:p>
          </p:txBody>
        </p:sp>
        <p:pic>
          <p:nvPicPr>
            <p:cNvPr id="82951" name="Picture 7" descr="变色小球"/>
            <p:cNvPicPr>
              <a:picLocks noChangeAspect="1" noChangeArrowheads="1" noCrop="1"/>
            </p:cNvPicPr>
            <p:nvPr/>
          </p:nvPicPr>
          <p:blipFill>
            <a:blip r:embed="rId2" cstate="print"/>
            <a:srcRect/>
            <a:stretch>
              <a:fillRect/>
            </a:stretch>
          </p:blipFill>
          <p:spPr bwMode="auto">
            <a:xfrm>
              <a:off x="844" y="3067"/>
              <a:ext cx="124" cy="124"/>
            </a:xfrm>
            <a:prstGeom prst="rect">
              <a:avLst/>
            </a:prstGeom>
            <a:noFill/>
          </p:spPr>
        </p:pic>
        <p:pic>
          <p:nvPicPr>
            <p:cNvPr id="82952" name="Picture 8" descr="变色小球"/>
            <p:cNvPicPr>
              <a:picLocks noChangeAspect="1" noChangeArrowheads="1" noCrop="1"/>
            </p:cNvPicPr>
            <p:nvPr/>
          </p:nvPicPr>
          <p:blipFill>
            <a:blip r:embed="rId2" cstate="print"/>
            <a:srcRect/>
            <a:stretch>
              <a:fillRect/>
            </a:stretch>
          </p:blipFill>
          <p:spPr bwMode="auto">
            <a:xfrm>
              <a:off x="1934" y="3072"/>
              <a:ext cx="124" cy="124"/>
            </a:xfrm>
            <a:prstGeom prst="rect">
              <a:avLst/>
            </a:prstGeom>
            <a:noFill/>
          </p:spPr>
        </p:pic>
        <p:pic>
          <p:nvPicPr>
            <p:cNvPr id="82953" name="Picture 9" descr="变色小球"/>
            <p:cNvPicPr>
              <a:picLocks noChangeAspect="1" noChangeArrowheads="1" noCrop="1"/>
            </p:cNvPicPr>
            <p:nvPr/>
          </p:nvPicPr>
          <p:blipFill>
            <a:blip r:embed="rId2" cstate="print"/>
            <a:srcRect/>
            <a:stretch>
              <a:fillRect/>
            </a:stretch>
          </p:blipFill>
          <p:spPr bwMode="auto">
            <a:xfrm>
              <a:off x="2832" y="3077"/>
              <a:ext cx="124" cy="124"/>
            </a:xfrm>
            <a:prstGeom prst="rect">
              <a:avLst/>
            </a:prstGeom>
            <a:noFill/>
          </p:spPr>
        </p:pic>
        <p:pic>
          <p:nvPicPr>
            <p:cNvPr id="82954" name="Picture 10" descr="变色小球"/>
            <p:cNvPicPr>
              <a:picLocks noChangeAspect="1" noChangeArrowheads="1" noCrop="1"/>
            </p:cNvPicPr>
            <p:nvPr/>
          </p:nvPicPr>
          <p:blipFill>
            <a:blip r:embed="rId2" cstate="print"/>
            <a:srcRect/>
            <a:stretch>
              <a:fillRect/>
            </a:stretch>
          </p:blipFill>
          <p:spPr bwMode="auto">
            <a:xfrm>
              <a:off x="3941" y="3072"/>
              <a:ext cx="124" cy="124"/>
            </a:xfrm>
            <a:prstGeom prst="rect">
              <a:avLst/>
            </a:prstGeom>
            <a:noFill/>
          </p:spPr>
        </p:pic>
      </p:grpSp>
      <p:sp>
        <p:nvSpPr>
          <p:cNvPr id="82955" name="Rectangle 11">
            <a:hlinkClick r:id="" action="ppaction://hlinkshowjump?jump=previousslide"/>
          </p:cNvPr>
          <p:cNvSpPr>
            <a:spLocks noChangeArrowheads="1"/>
          </p:cNvSpPr>
          <p:nvPr/>
        </p:nvSpPr>
        <p:spPr bwMode="auto">
          <a:xfrm>
            <a:off x="6515100" y="6249988"/>
            <a:ext cx="457200" cy="379412"/>
          </a:xfrm>
          <a:prstGeom prst="rect">
            <a:avLst/>
          </a:prstGeom>
          <a:noFill/>
          <a:ln w="9525">
            <a:noFill/>
            <a:miter lim="800000"/>
            <a:headEnd/>
            <a:tailEnd/>
          </a:ln>
          <a:effectLst/>
        </p:spPr>
        <p:txBody>
          <a:bodyPr wrap="none" anchor="ctr"/>
          <a:lstStyle/>
          <a:p>
            <a:endParaRPr lang="zh-CN" altLang="en-US"/>
          </a:p>
        </p:txBody>
      </p:sp>
      <p:sp>
        <p:nvSpPr>
          <p:cNvPr id="82956" name="Rectangle 12">
            <a:hlinkClick r:id="" action="ppaction://hlinkshowjump?jump=nextslide"/>
          </p:cNvPr>
          <p:cNvSpPr>
            <a:spLocks noChangeArrowheads="1"/>
          </p:cNvSpPr>
          <p:nvPr/>
        </p:nvSpPr>
        <p:spPr bwMode="auto">
          <a:xfrm>
            <a:off x="7105650" y="6249988"/>
            <a:ext cx="457200" cy="379412"/>
          </a:xfrm>
          <a:prstGeom prst="rect">
            <a:avLst/>
          </a:prstGeom>
          <a:noFill/>
          <a:ln w="9525">
            <a:noFill/>
            <a:miter lim="800000"/>
            <a:headEnd/>
            <a:tailEnd/>
          </a:ln>
          <a:effectLst/>
        </p:spPr>
        <p:txBody>
          <a:bodyPr wrap="none" anchor="ctr"/>
          <a:lstStyle/>
          <a:p>
            <a:endParaRPr lang="zh-CN" altLang="en-US"/>
          </a:p>
        </p:txBody>
      </p:sp>
      <p:sp>
        <p:nvSpPr>
          <p:cNvPr id="82957" name="Oval 13">
            <a:hlinkClick r:id="rId3" action="ppaction://hlinksldjump"/>
          </p:cNvPr>
          <p:cNvSpPr>
            <a:spLocks noChangeArrowheads="1"/>
          </p:cNvSpPr>
          <p:nvPr/>
        </p:nvSpPr>
        <p:spPr bwMode="auto">
          <a:xfrm>
            <a:off x="7802563" y="6246813"/>
            <a:ext cx="1011237" cy="377825"/>
          </a:xfrm>
          <a:prstGeom prst="ellipse">
            <a:avLst/>
          </a:prstGeom>
          <a:noFill/>
          <a:ln w="9525">
            <a:noFill/>
            <a:round/>
            <a:headEnd/>
            <a:tailEnd/>
          </a:ln>
          <a:effectLst/>
        </p:spPr>
        <p:txBody>
          <a:bodyPr wrap="none" anchor="ctr"/>
          <a:lstStyle/>
          <a:p>
            <a:endParaRPr lang="zh-CN" altLang="en-US"/>
          </a:p>
        </p:txBody>
      </p:sp>
    </p:spTree>
  </p:cSld>
  <p:clrMapOvr>
    <a:masterClrMapping/>
  </p:clrMapOvr>
  <p:transition>
    <p:cover dir="l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a:t>数据字典</a:t>
            </a:r>
          </a:p>
        </p:txBody>
      </p:sp>
      <p:sp>
        <p:nvSpPr>
          <p:cNvPr id="147459" name="Rectangle 3"/>
          <p:cNvSpPr>
            <a:spLocks noGrp="1" noChangeArrowheads="1"/>
          </p:cNvSpPr>
          <p:nvPr>
            <p:ph type="body" idx="1"/>
          </p:nvPr>
        </p:nvSpPr>
        <p:spPr/>
        <p:txBody>
          <a:bodyPr/>
          <a:lstStyle/>
          <a:p>
            <a:pPr>
              <a:lnSpc>
                <a:spcPct val="130000"/>
              </a:lnSpc>
            </a:pPr>
            <a:r>
              <a:rPr lang="zh-CN" altLang="en-US" dirty="0">
                <a:solidFill>
                  <a:srgbClr val="0070C0"/>
                </a:solidFill>
              </a:rPr>
              <a:t>（一）词条描述</a:t>
            </a:r>
          </a:p>
          <a:p>
            <a:pPr>
              <a:lnSpc>
                <a:spcPct val="130000"/>
              </a:lnSpc>
            </a:pPr>
            <a:r>
              <a:rPr lang="zh-CN" altLang="en-US" dirty="0">
                <a:latin typeface="楷体_GB2312" pitchFamily="49" charset="-122"/>
                <a:ea typeface="楷体_GB2312" pitchFamily="49" charset="-122"/>
              </a:rPr>
              <a:t>对于在数据流图中每一个被命名的图形元素均加以定义；</a:t>
            </a:r>
          </a:p>
          <a:p>
            <a:pPr>
              <a:lnSpc>
                <a:spcPct val="130000"/>
              </a:lnSpc>
            </a:pPr>
            <a:r>
              <a:rPr lang="zh-CN" altLang="en-US" dirty="0">
                <a:latin typeface="楷体_GB2312" pitchFamily="49" charset="-122"/>
                <a:ea typeface="楷体_GB2312" pitchFamily="49" charset="-122"/>
              </a:rPr>
              <a:t>内容包括图形元素的名字，图形元素的别名或编号，图形元素类别（如加工、数据流、数据文件、数据元素、数据源点或数据汇点等）、描述、定义、位置等。</a:t>
            </a:r>
            <a:r>
              <a:rPr lang="zh-CN" altLang="en-US" dirty="0"/>
              <a:t>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68313" y="115888"/>
            <a:ext cx="8229600" cy="762000"/>
          </a:xfrm>
        </p:spPr>
        <p:txBody>
          <a:bodyPr>
            <a:normAutofit fontScale="90000"/>
          </a:bodyPr>
          <a:lstStyle/>
          <a:p>
            <a:r>
              <a:rPr lang="zh-CN" altLang="en-US"/>
              <a:t>数据字典</a:t>
            </a:r>
          </a:p>
        </p:txBody>
      </p:sp>
      <p:sp>
        <p:nvSpPr>
          <p:cNvPr id="148483" name="Rectangle 3"/>
          <p:cNvSpPr>
            <a:spLocks noGrp="1" noChangeArrowheads="1"/>
          </p:cNvSpPr>
          <p:nvPr>
            <p:ph type="body" idx="1"/>
          </p:nvPr>
        </p:nvSpPr>
        <p:spPr>
          <a:xfrm>
            <a:off x="179388" y="836613"/>
            <a:ext cx="8785225" cy="5832475"/>
          </a:xfrm>
        </p:spPr>
        <p:txBody>
          <a:bodyPr/>
          <a:lstStyle/>
          <a:p>
            <a:pPr>
              <a:lnSpc>
                <a:spcPct val="90000"/>
              </a:lnSpc>
            </a:pPr>
            <a:r>
              <a:rPr lang="zh-CN" altLang="en-US" sz="2800" dirty="0">
                <a:solidFill>
                  <a:srgbClr val="0070C0"/>
                </a:solidFill>
                <a:latin typeface="楷体_GB2312" pitchFamily="49" charset="-122"/>
                <a:ea typeface="楷体_GB2312" pitchFamily="49" charset="-122"/>
              </a:rPr>
              <a:t>数据流词条</a:t>
            </a:r>
          </a:p>
          <a:p>
            <a:pPr>
              <a:lnSpc>
                <a:spcPct val="90000"/>
              </a:lnSpc>
            </a:pPr>
            <a:r>
              <a:rPr lang="zh-CN" altLang="en-US" sz="2800" dirty="0">
                <a:latin typeface="楷体_GB2312" pitchFamily="49" charset="-122"/>
                <a:ea typeface="楷体_GB2312" pitchFamily="49" charset="-122"/>
              </a:rPr>
              <a:t>数据流是数据结构在系统内传播的路径，数据流词条应包括以下几项内容。</a:t>
            </a:r>
          </a:p>
          <a:p>
            <a:pPr>
              <a:lnSpc>
                <a:spcPct val="90000"/>
              </a:lnSpc>
              <a:buFontTx/>
              <a:buNone/>
            </a:pPr>
            <a:r>
              <a:rPr lang="zh-CN" altLang="en-US" sz="2800" dirty="0">
                <a:latin typeface="楷体_GB2312" pitchFamily="49" charset="-122"/>
                <a:ea typeface="楷体_GB2312" pitchFamily="49" charset="-122"/>
              </a:rPr>
              <a:t>①数据流名：要求与数据流图中该图形元素的名字一致。</a:t>
            </a:r>
          </a:p>
          <a:p>
            <a:pPr>
              <a:lnSpc>
                <a:spcPct val="90000"/>
              </a:lnSpc>
              <a:buFontTx/>
              <a:buNone/>
            </a:pPr>
            <a:r>
              <a:rPr lang="zh-CN" altLang="en-US" sz="2800" dirty="0">
                <a:latin typeface="楷体_GB2312" pitchFamily="49" charset="-122"/>
                <a:ea typeface="楷体_GB2312" pitchFamily="49" charset="-122"/>
              </a:rPr>
              <a:t>②简述：简要介绍它产生的原因和结果。</a:t>
            </a:r>
          </a:p>
          <a:p>
            <a:pPr>
              <a:lnSpc>
                <a:spcPct val="90000"/>
              </a:lnSpc>
              <a:buFontTx/>
              <a:buNone/>
            </a:pPr>
            <a:r>
              <a:rPr lang="zh-CN" altLang="en-US" sz="2800" dirty="0">
                <a:latin typeface="楷体_GB2312" pitchFamily="49" charset="-122"/>
                <a:ea typeface="楷体_GB2312" pitchFamily="49" charset="-122"/>
              </a:rPr>
              <a:t>③组成：数据流的数据结构。</a:t>
            </a:r>
          </a:p>
          <a:p>
            <a:pPr>
              <a:lnSpc>
                <a:spcPct val="90000"/>
              </a:lnSpc>
              <a:buFontTx/>
              <a:buNone/>
            </a:pPr>
            <a:r>
              <a:rPr lang="zh-CN" altLang="en-US" sz="2800" dirty="0">
                <a:latin typeface="楷体_GB2312" pitchFamily="49" charset="-122"/>
                <a:ea typeface="楷体_GB2312" pitchFamily="49" charset="-122"/>
              </a:rPr>
              <a:t>④来源：数据流来自哪个加工或作为哪个数据源的外部实体。</a:t>
            </a:r>
          </a:p>
          <a:p>
            <a:pPr>
              <a:lnSpc>
                <a:spcPct val="90000"/>
              </a:lnSpc>
              <a:buFontTx/>
              <a:buNone/>
            </a:pPr>
            <a:r>
              <a:rPr lang="zh-CN" altLang="en-US" sz="2800" dirty="0">
                <a:latin typeface="楷体_GB2312" pitchFamily="49" charset="-122"/>
                <a:ea typeface="楷体_GB2312" pitchFamily="49" charset="-122"/>
              </a:rPr>
              <a:t>⑤去向：数据流流向哪个加工或作为哪个数据汇点的外部实体。</a:t>
            </a:r>
          </a:p>
          <a:p>
            <a:pPr>
              <a:lnSpc>
                <a:spcPct val="90000"/>
              </a:lnSpc>
              <a:buFontTx/>
              <a:buNone/>
            </a:pPr>
            <a:r>
              <a:rPr lang="zh-CN" altLang="en-US" sz="2800" dirty="0">
                <a:latin typeface="楷体_GB2312" pitchFamily="49" charset="-122"/>
                <a:ea typeface="楷体_GB2312" pitchFamily="49" charset="-122"/>
              </a:rPr>
              <a:t>⑥流通量：单位时间数据的流通量。</a:t>
            </a:r>
          </a:p>
          <a:p>
            <a:pPr>
              <a:lnSpc>
                <a:spcPct val="90000"/>
              </a:lnSpc>
              <a:buFontTx/>
              <a:buNone/>
            </a:pPr>
            <a:r>
              <a:rPr lang="zh-CN" altLang="en-US" sz="2800" dirty="0">
                <a:latin typeface="楷体_GB2312" pitchFamily="49" charset="-122"/>
                <a:ea typeface="楷体_GB2312" pitchFamily="49" charset="-122"/>
              </a:rPr>
              <a:t>⑦峰值：流通量的极限值</a:t>
            </a:r>
            <a:r>
              <a:rPr lang="zh-CN" altLang="en-US" sz="2400" dirty="0">
                <a:latin typeface="楷体_GB2312" pitchFamily="49" charset="-122"/>
                <a:ea typeface="楷体_GB2312" pitchFamily="49" charset="-122"/>
              </a:rPr>
              <a:t>。</a:t>
            </a:r>
            <a:endParaRPr lang="zh-CN" altLang="en-US" sz="2400" dirty="0">
              <a:solidFill>
                <a:srgbClr val="0033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68313" y="115888"/>
            <a:ext cx="8229600" cy="762000"/>
          </a:xfrm>
        </p:spPr>
        <p:txBody>
          <a:bodyPr>
            <a:normAutofit fontScale="90000"/>
          </a:bodyPr>
          <a:lstStyle/>
          <a:p>
            <a:r>
              <a:rPr lang="zh-CN" altLang="en-US"/>
              <a:t>数据字典</a:t>
            </a:r>
          </a:p>
        </p:txBody>
      </p:sp>
      <p:sp>
        <p:nvSpPr>
          <p:cNvPr id="149507" name="Rectangle 3"/>
          <p:cNvSpPr>
            <a:spLocks noGrp="1" noChangeArrowheads="1"/>
          </p:cNvSpPr>
          <p:nvPr>
            <p:ph type="body" idx="1"/>
          </p:nvPr>
        </p:nvSpPr>
        <p:spPr>
          <a:xfrm>
            <a:off x="395288" y="981075"/>
            <a:ext cx="8497887" cy="5616575"/>
          </a:xfrm>
        </p:spPr>
        <p:txBody>
          <a:bodyPr/>
          <a:lstStyle/>
          <a:p>
            <a:r>
              <a:rPr lang="zh-CN" altLang="en-US" dirty="0">
                <a:solidFill>
                  <a:srgbClr val="0070C0"/>
                </a:solidFill>
                <a:latin typeface="楷体_GB2312" pitchFamily="49" charset="-122"/>
                <a:ea typeface="楷体_GB2312" pitchFamily="49" charset="-122"/>
              </a:rPr>
              <a:t>数据元素词条</a:t>
            </a:r>
          </a:p>
          <a:p>
            <a:r>
              <a:rPr lang="zh-CN" altLang="en-US" sz="2800" dirty="0">
                <a:latin typeface="楷体_GB2312" pitchFamily="49" charset="-122"/>
                <a:ea typeface="楷体_GB2312" pitchFamily="49" charset="-122"/>
              </a:rPr>
              <a:t>数据流图中的每个数据结构都是由数据元素构成的，数据元素是数据处理中最小的、不可再分的单位，它直接反映事物的某一特征。</a:t>
            </a:r>
          </a:p>
          <a:p>
            <a:pPr>
              <a:buFontTx/>
              <a:buNone/>
            </a:pPr>
            <a:r>
              <a:rPr lang="zh-CN" altLang="en-US" sz="2800" dirty="0">
                <a:latin typeface="楷体_GB2312" pitchFamily="49" charset="-122"/>
                <a:ea typeface="楷体_GB2312" pitchFamily="49" charset="-122"/>
              </a:rPr>
              <a:t>① 类型：数据元素分为数字型与文字型。数字型又分为离散值和连续值，文字的类型用编码类型和长度区分。</a:t>
            </a:r>
          </a:p>
          <a:p>
            <a:pPr>
              <a:buFontTx/>
              <a:buNone/>
            </a:pPr>
            <a:r>
              <a:rPr lang="zh-CN" altLang="en-US" sz="2800" dirty="0">
                <a:latin typeface="楷体_GB2312" pitchFamily="49" charset="-122"/>
                <a:ea typeface="楷体_GB2312" pitchFamily="49" charset="-122"/>
              </a:rPr>
              <a:t>② 取值范围：离散值的取值或是枚举的（如</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17</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21</a:t>
            </a:r>
            <a:r>
              <a:rPr lang="zh-CN" altLang="en-US" sz="2800" dirty="0">
                <a:latin typeface="楷体_GB2312" pitchFamily="49" charset="-122"/>
                <a:ea typeface="楷体_GB2312" pitchFamily="49" charset="-122"/>
              </a:rPr>
              <a:t>），或是介于上下界的一组数（如</a:t>
            </a:r>
            <a:r>
              <a:rPr lang="en-US" altLang="zh-CN" sz="2800" dirty="0">
                <a:latin typeface="楷体_GB2312" pitchFamily="49" charset="-122"/>
                <a:ea typeface="楷体_GB2312" pitchFamily="49" charset="-122"/>
              </a:rPr>
              <a:t>2..100</a:t>
            </a:r>
            <a:r>
              <a:rPr lang="zh-CN" altLang="en-US" sz="2800" dirty="0">
                <a:latin typeface="楷体_GB2312" pitchFamily="49" charset="-122"/>
                <a:ea typeface="楷体_GB2312" pitchFamily="49" charset="-122"/>
              </a:rPr>
              <a:t>）；连续值一般是有取值范围的实数集（如</a:t>
            </a:r>
            <a:r>
              <a:rPr lang="en-US" altLang="zh-CN" sz="2800" dirty="0">
                <a:latin typeface="楷体_GB2312" pitchFamily="49" charset="-122"/>
                <a:ea typeface="楷体_GB2312" pitchFamily="49" charset="-122"/>
              </a:rPr>
              <a:t>0.0..100.0</a:t>
            </a:r>
            <a:r>
              <a:rPr lang="zh-CN" altLang="en-US" sz="2800" dirty="0">
                <a:latin typeface="楷体_GB2312" pitchFamily="49" charset="-122"/>
                <a:ea typeface="楷体_GB2312" pitchFamily="49" charset="-122"/>
              </a:rPr>
              <a:t>）。对于文字型，文字的取值需加以定义。</a:t>
            </a:r>
          </a:p>
          <a:p>
            <a:pPr>
              <a:buFontTx/>
              <a:buNone/>
            </a:pPr>
            <a:r>
              <a:rPr lang="zh-CN" altLang="en-US" sz="2800" dirty="0">
                <a:latin typeface="楷体_GB2312" pitchFamily="49" charset="-122"/>
                <a:ea typeface="楷体_GB2312" pitchFamily="49" charset="-122"/>
              </a:rPr>
              <a:t>③ 相关的数据元素及数据结构。</a:t>
            </a:r>
            <a:r>
              <a:rPr lang="zh-CN" altLang="en-US" sz="2400" dirty="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57200" y="428604"/>
            <a:ext cx="8229600" cy="1143000"/>
          </a:xfrm>
        </p:spPr>
        <p:txBody>
          <a:bodyPr/>
          <a:lstStyle/>
          <a:p>
            <a:r>
              <a:rPr lang="zh-CN" altLang="en-US" dirty="0"/>
              <a:t>数据字典</a:t>
            </a:r>
          </a:p>
        </p:txBody>
      </p:sp>
      <p:sp>
        <p:nvSpPr>
          <p:cNvPr id="150531" name="Rectangle 3"/>
          <p:cNvSpPr>
            <a:spLocks noGrp="1" noChangeArrowheads="1"/>
          </p:cNvSpPr>
          <p:nvPr>
            <p:ph type="body" idx="1"/>
          </p:nvPr>
        </p:nvSpPr>
        <p:spPr>
          <a:xfrm>
            <a:off x="250825" y="1643050"/>
            <a:ext cx="8713788" cy="4954600"/>
          </a:xfrm>
        </p:spPr>
        <p:txBody>
          <a:bodyPr>
            <a:normAutofit lnSpcReduction="10000"/>
          </a:bodyPr>
          <a:lstStyle/>
          <a:p>
            <a:pPr>
              <a:lnSpc>
                <a:spcPct val="90000"/>
              </a:lnSpc>
            </a:pPr>
            <a:r>
              <a:rPr lang="zh-CN" altLang="en-US" sz="3600" dirty="0">
                <a:solidFill>
                  <a:srgbClr val="0070C0"/>
                </a:solidFill>
                <a:latin typeface="楷体_GB2312" pitchFamily="49" charset="-122"/>
                <a:ea typeface="楷体_GB2312" pitchFamily="49" charset="-122"/>
              </a:rPr>
              <a:t>数据存储文件词条</a:t>
            </a:r>
          </a:p>
          <a:p>
            <a:pPr>
              <a:lnSpc>
                <a:spcPct val="90000"/>
              </a:lnSpc>
            </a:pPr>
            <a:r>
              <a:rPr lang="zh-CN" altLang="en-US" sz="2800" dirty="0">
                <a:latin typeface="楷体_GB2312" pitchFamily="49" charset="-122"/>
                <a:ea typeface="楷体_GB2312" pitchFamily="49" charset="-122"/>
              </a:rPr>
              <a:t>数据存储文件是数据保存的地方。一个数据存储文件词条应有以下几项内容。</a:t>
            </a:r>
          </a:p>
          <a:p>
            <a:pPr>
              <a:lnSpc>
                <a:spcPct val="90000"/>
              </a:lnSpc>
              <a:buFontTx/>
              <a:buNone/>
            </a:pPr>
            <a:r>
              <a:rPr lang="zh-CN" altLang="en-US" sz="2800" dirty="0">
                <a:latin typeface="楷体_GB2312" pitchFamily="49" charset="-122"/>
                <a:ea typeface="楷体_GB2312" pitchFamily="49" charset="-122"/>
              </a:rPr>
              <a:t>① 文件名：要求与数据流图中该图形元素的名字一致。</a:t>
            </a:r>
          </a:p>
          <a:p>
            <a:pPr>
              <a:lnSpc>
                <a:spcPct val="90000"/>
              </a:lnSpc>
              <a:buFontTx/>
              <a:buNone/>
            </a:pPr>
            <a:r>
              <a:rPr lang="zh-CN" altLang="en-US" sz="2800" dirty="0">
                <a:latin typeface="楷体_GB2312" pitchFamily="49" charset="-122"/>
                <a:ea typeface="楷体_GB2312" pitchFamily="49" charset="-122"/>
              </a:rPr>
              <a:t>② 简述：简要介绍存放的是什么数据。</a:t>
            </a:r>
          </a:p>
          <a:p>
            <a:pPr>
              <a:lnSpc>
                <a:spcPct val="90000"/>
              </a:lnSpc>
              <a:buFontTx/>
              <a:buNone/>
            </a:pPr>
            <a:r>
              <a:rPr lang="zh-CN" altLang="en-US" sz="2800" dirty="0">
                <a:latin typeface="楷体_GB2312" pitchFamily="49" charset="-122"/>
                <a:ea typeface="楷体_GB2312" pitchFamily="49" charset="-122"/>
              </a:rPr>
              <a:t>③ 组成：文件的数据结构。</a:t>
            </a:r>
          </a:p>
          <a:p>
            <a:pPr>
              <a:lnSpc>
                <a:spcPct val="90000"/>
              </a:lnSpc>
              <a:buFontTx/>
              <a:buNone/>
            </a:pPr>
            <a:r>
              <a:rPr lang="zh-CN" altLang="en-US" sz="2800" dirty="0">
                <a:latin typeface="楷体_GB2312" pitchFamily="49" charset="-122"/>
                <a:ea typeface="楷体_GB2312" pitchFamily="49" charset="-122"/>
              </a:rPr>
              <a:t>④ 输入：从哪些加工获取数据。</a:t>
            </a:r>
          </a:p>
          <a:p>
            <a:pPr>
              <a:lnSpc>
                <a:spcPct val="90000"/>
              </a:lnSpc>
              <a:buFontTx/>
              <a:buNone/>
            </a:pPr>
            <a:r>
              <a:rPr lang="zh-CN" altLang="en-US" sz="2800" dirty="0">
                <a:latin typeface="楷体_GB2312" pitchFamily="49" charset="-122"/>
                <a:ea typeface="楷体_GB2312" pitchFamily="49" charset="-122"/>
              </a:rPr>
              <a:t>⑤ 输出：由哪些加工使用数据。</a:t>
            </a:r>
          </a:p>
          <a:p>
            <a:pPr>
              <a:lnSpc>
                <a:spcPct val="90000"/>
              </a:lnSpc>
              <a:buFontTx/>
              <a:buNone/>
            </a:pPr>
            <a:r>
              <a:rPr lang="zh-CN" altLang="en-US" sz="2800" dirty="0">
                <a:latin typeface="楷体_GB2312" pitchFamily="49" charset="-122"/>
                <a:ea typeface="楷体_GB2312" pitchFamily="49" charset="-122"/>
              </a:rPr>
              <a:t>⑥ 存取方式：分为顺序、直接、关键码等不同存取方式。</a:t>
            </a:r>
          </a:p>
          <a:p>
            <a:pPr>
              <a:lnSpc>
                <a:spcPct val="90000"/>
              </a:lnSpc>
              <a:buFontTx/>
              <a:buNone/>
            </a:pPr>
            <a:r>
              <a:rPr lang="zh-CN" altLang="en-US" sz="2800" dirty="0">
                <a:latin typeface="楷体_GB2312" pitchFamily="49" charset="-122"/>
                <a:ea typeface="楷体_GB2312" pitchFamily="49" charset="-122"/>
              </a:rPr>
              <a:t>⑦ 存取频率：单位时间的存取次数。</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500042"/>
            <a:ext cx="8229600" cy="1143000"/>
          </a:xfrm>
        </p:spPr>
        <p:txBody>
          <a:bodyPr/>
          <a:lstStyle/>
          <a:p>
            <a:r>
              <a:rPr lang="zh-CN" altLang="en-US" dirty="0"/>
              <a:t>数据字典</a:t>
            </a:r>
          </a:p>
        </p:txBody>
      </p:sp>
      <p:sp>
        <p:nvSpPr>
          <p:cNvPr id="151555" name="Rectangle 3"/>
          <p:cNvSpPr>
            <a:spLocks noGrp="1" noChangeArrowheads="1"/>
          </p:cNvSpPr>
          <p:nvPr>
            <p:ph type="body" idx="1"/>
          </p:nvPr>
        </p:nvSpPr>
        <p:spPr>
          <a:xfrm>
            <a:off x="250825" y="1714488"/>
            <a:ext cx="8642350" cy="4883162"/>
          </a:xfrm>
        </p:spPr>
        <p:txBody>
          <a:bodyPr/>
          <a:lstStyle/>
          <a:p>
            <a:pPr>
              <a:lnSpc>
                <a:spcPct val="110000"/>
              </a:lnSpc>
            </a:pPr>
            <a:r>
              <a:rPr lang="zh-CN" altLang="en-US" dirty="0">
                <a:solidFill>
                  <a:srgbClr val="0070C0"/>
                </a:solidFill>
                <a:latin typeface="楷体_GB2312" pitchFamily="49" charset="-122"/>
                <a:ea typeface="楷体_GB2312" pitchFamily="49" charset="-122"/>
              </a:rPr>
              <a:t>加工词条</a:t>
            </a:r>
          </a:p>
          <a:p>
            <a:pPr>
              <a:lnSpc>
                <a:spcPct val="110000"/>
              </a:lnSpc>
            </a:pPr>
            <a:r>
              <a:rPr lang="zh-CN" altLang="en-US" sz="2800" dirty="0">
                <a:latin typeface="楷体_GB2312" pitchFamily="49" charset="-122"/>
                <a:ea typeface="楷体_GB2312" pitchFamily="49" charset="-122"/>
              </a:rPr>
              <a:t>加工可以使用诸如判定表、判定树、结构化语言等形式表达，主要描述如下。</a:t>
            </a:r>
          </a:p>
          <a:p>
            <a:pPr>
              <a:lnSpc>
                <a:spcPct val="110000"/>
              </a:lnSpc>
              <a:buFontTx/>
              <a:buNone/>
            </a:pPr>
            <a:r>
              <a:rPr lang="zh-CN" altLang="en-US" sz="2800" dirty="0">
                <a:latin typeface="楷体_GB2312" pitchFamily="49" charset="-122"/>
                <a:ea typeface="楷体_GB2312" pitchFamily="49" charset="-122"/>
              </a:rPr>
              <a:t>① 加工名：要求与数据流图中该图形元素的名字一致。</a:t>
            </a:r>
          </a:p>
          <a:p>
            <a:pPr>
              <a:lnSpc>
                <a:spcPct val="110000"/>
              </a:lnSpc>
              <a:buFontTx/>
              <a:buNone/>
            </a:pPr>
            <a:r>
              <a:rPr lang="zh-CN" altLang="en-US" sz="2800" dirty="0">
                <a:latin typeface="楷体_GB2312" pitchFamily="49" charset="-122"/>
                <a:ea typeface="楷体_GB2312" pitchFamily="49" charset="-122"/>
              </a:rPr>
              <a:t>② 编号：用以反映该加工的层次和父子关系。</a:t>
            </a:r>
          </a:p>
          <a:p>
            <a:pPr>
              <a:lnSpc>
                <a:spcPct val="110000"/>
              </a:lnSpc>
              <a:buFontTx/>
              <a:buNone/>
            </a:pPr>
            <a:r>
              <a:rPr lang="zh-CN" altLang="en-US" sz="2800" dirty="0">
                <a:latin typeface="楷体_GB2312" pitchFamily="49" charset="-122"/>
                <a:ea typeface="楷体_GB2312" pitchFamily="49" charset="-122"/>
              </a:rPr>
              <a:t>③ 简述：加工逻辑及功能简述。</a:t>
            </a:r>
          </a:p>
          <a:p>
            <a:pPr>
              <a:lnSpc>
                <a:spcPct val="110000"/>
              </a:lnSpc>
              <a:buFontTx/>
              <a:buNone/>
            </a:pPr>
            <a:r>
              <a:rPr lang="zh-CN" altLang="en-US" sz="2800" dirty="0">
                <a:latin typeface="楷体_GB2312" pitchFamily="49" charset="-122"/>
                <a:ea typeface="楷体_GB2312" pitchFamily="49" charset="-122"/>
              </a:rPr>
              <a:t>④ 输入：加工的输入数据流。</a:t>
            </a:r>
          </a:p>
          <a:p>
            <a:pPr>
              <a:lnSpc>
                <a:spcPct val="110000"/>
              </a:lnSpc>
              <a:buFontTx/>
              <a:buNone/>
            </a:pPr>
            <a:r>
              <a:rPr lang="zh-CN" altLang="en-US" sz="2800" dirty="0">
                <a:latin typeface="楷体_GB2312" pitchFamily="49" charset="-122"/>
                <a:ea typeface="楷体_GB2312" pitchFamily="49" charset="-122"/>
              </a:rPr>
              <a:t>⑤ 输出：加工的输出数据流。</a:t>
            </a:r>
          </a:p>
          <a:p>
            <a:pPr>
              <a:lnSpc>
                <a:spcPct val="110000"/>
              </a:lnSpc>
              <a:buFontTx/>
              <a:buNone/>
            </a:pPr>
            <a:r>
              <a:rPr lang="zh-CN" altLang="en-US" sz="2800" dirty="0">
                <a:latin typeface="楷体_GB2312" pitchFamily="49" charset="-122"/>
                <a:ea typeface="楷体_GB2312" pitchFamily="49" charset="-122"/>
              </a:rPr>
              <a:t>⑥ 加工逻辑：简述加工程序和加工顺序。</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zh-CN" altLang="en-US" dirty="0"/>
              <a:t>数据字典</a:t>
            </a:r>
          </a:p>
        </p:txBody>
      </p:sp>
      <p:sp>
        <p:nvSpPr>
          <p:cNvPr id="152579" name="Rectangle 3"/>
          <p:cNvSpPr>
            <a:spLocks noGrp="1" noChangeArrowheads="1"/>
          </p:cNvSpPr>
          <p:nvPr>
            <p:ph type="body" idx="1"/>
          </p:nvPr>
        </p:nvSpPr>
        <p:spPr/>
        <p:txBody>
          <a:bodyPr/>
          <a:lstStyle/>
          <a:p>
            <a:r>
              <a:rPr lang="zh-CN" altLang="en-US" dirty="0">
                <a:solidFill>
                  <a:srgbClr val="0070C0"/>
                </a:solidFill>
                <a:latin typeface="楷体_GB2312" pitchFamily="49" charset="-122"/>
                <a:ea typeface="楷体_GB2312" pitchFamily="49" charset="-122"/>
              </a:rPr>
              <a:t>数据源点及数据汇点词条</a:t>
            </a:r>
          </a:p>
          <a:p>
            <a:pPr>
              <a:buClr>
                <a:srgbClr val="0033CC"/>
              </a:buClr>
              <a:buSzPct val="75000"/>
              <a:buFont typeface="Wingdings" pitchFamily="2" charset="2"/>
              <a:buChar char="Ø"/>
            </a:pPr>
            <a:r>
              <a:rPr lang="zh-CN" altLang="en-US" sz="2800" dirty="0">
                <a:latin typeface="楷体_GB2312" pitchFamily="49" charset="-122"/>
                <a:ea typeface="楷体_GB2312" pitchFamily="49" charset="-122"/>
              </a:rPr>
              <a:t>对于一个数据处理系统来说，数据源点和数据汇点应比较少。</a:t>
            </a:r>
            <a:r>
              <a:rPr lang="zh-CN" altLang="en-US" sz="2800" dirty="0"/>
              <a:t> </a:t>
            </a:r>
          </a:p>
          <a:p>
            <a:pPr>
              <a:lnSpc>
                <a:spcPct val="120000"/>
              </a:lnSpc>
              <a:buFontTx/>
              <a:buNone/>
            </a:pPr>
            <a:r>
              <a:rPr lang="zh-CN" altLang="en-US" sz="2400" dirty="0">
                <a:latin typeface="楷体_GB2312" pitchFamily="49" charset="-122"/>
                <a:ea typeface="楷体_GB2312" pitchFamily="49" charset="-122"/>
              </a:rPr>
              <a:t>① </a:t>
            </a:r>
            <a:r>
              <a:rPr lang="zh-CN" altLang="en-US" sz="2800" dirty="0">
                <a:latin typeface="楷体_GB2312" pitchFamily="49" charset="-122"/>
                <a:ea typeface="楷体_GB2312" pitchFamily="49" charset="-122"/>
              </a:rPr>
              <a:t>名称：要求与数据流图中该外部实体的名字一致。</a:t>
            </a:r>
          </a:p>
          <a:p>
            <a:pPr>
              <a:lnSpc>
                <a:spcPct val="120000"/>
              </a:lnSpc>
              <a:buFontTx/>
              <a:buNone/>
            </a:pPr>
            <a:r>
              <a:rPr lang="zh-CN" altLang="en-US" sz="2800" dirty="0">
                <a:latin typeface="楷体_GB2312" pitchFamily="49" charset="-122"/>
                <a:ea typeface="楷体_GB2312" pitchFamily="49" charset="-122"/>
              </a:rPr>
              <a:t>② 简述：简要描述是什么外部实体。</a:t>
            </a:r>
          </a:p>
          <a:p>
            <a:pPr>
              <a:lnSpc>
                <a:spcPct val="120000"/>
              </a:lnSpc>
              <a:buFontTx/>
              <a:buNone/>
            </a:pPr>
            <a:r>
              <a:rPr lang="zh-CN" altLang="en-US" sz="2800" dirty="0">
                <a:latin typeface="楷体_GB2312" pitchFamily="49" charset="-122"/>
                <a:ea typeface="楷体_GB2312" pitchFamily="49" charset="-122"/>
              </a:rPr>
              <a:t>③ 有关数据流：该实体与系统交互时涉及哪些数据流。</a:t>
            </a:r>
          </a:p>
          <a:p>
            <a:pPr>
              <a:lnSpc>
                <a:spcPct val="120000"/>
              </a:lnSpc>
              <a:buFontTx/>
              <a:buNone/>
            </a:pPr>
            <a:r>
              <a:rPr lang="zh-CN" altLang="en-US" sz="2800" dirty="0">
                <a:latin typeface="楷体_GB2312" pitchFamily="49" charset="-122"/>
                <a:ea typeface="楷体_GB2312" pitchFamily="49" charset="-122"/>
              </a:rPr>
              <a:t>④ 数目：该实体与系统交互的次数。</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dirty="0"/>
              <a:t>数据字典</a:t>
            </a:r>
          </a:p>
        </p:txBody>
      </p:sp>
      <p:sp>
        <p:nvSpPr>
          <p:cNvPr id="153603" name="Rectangle 3"/>
          <p:cNvSpPr>
            <a:spLocks noGrp="1" noChangeArrowheads="1"/>
          </p:cNvSpPr>
          <p:nvPr>
            <p:ph type="body" idx="1"/>
          </p:nvPr>
        </p:nvSpPr>
        <p:spPr>
          <a:xfrm>
            <a:off x="179388" y="1743101"/>
            <a:ext cx="8713787" cy="5400675"/>
          </a:xfrm>
        </p:spPr>
        <p:txBody>
          <a:bodyPr/>
          <a:lstStyle/>
          <a:p>
            <a:pPr marL="609600" indent="-609600">
              <a:lnSpc>
                <a:spcPct val="120000"/>
              </a:lnSpc>
            </a:pPr>
            <a:r>
              <a:rPr lang="zh-CN" altLang="en-US" dirty="0">
                <a:solidFill>
                  <a:srgbClr val="0070C0"/>
                </a:solidFill>
              </a:rPr>
              <a:t>（二）数据结构描述</a:t>
            </a:r>
          </a:p>
          <a:p>
            <a:pPr marL="609600" indent="-609600">
              <a:lnSpc>
                <a:spcPct val="120000"/>
              </a:lnSpc>
            </a:pPr>
            <a:r>
              <a:rPr lang="zh-CN" altLang="en-US" dirty="0">
                <a:ea typeface="楷体_GB2312" pitchFamily="49" charset="-122"/>
              </a:rPr>
              <a:t>在数据字典的编制中，分析员最常用的描述数据结构的方式有定义式、</a:t>
            </a:r>
            <a:r>
              <a:rPr lang="en-US" altLang="zh-CN" dirty="0" err="1">
                <a:ea typeface="楷体_GB2312" pitchFamily="49" charset="-122"/>
              </a:rPr>
              <a:t>Warnier</a:t>
            </a:r>
            <a:r>
              <a:rPr lang="en-US" altLang="zh-CN" dirty="0">
                <a:ea typeface="楷体_GB2312" pitchFamily="49" charset="-122"/>
              </a:rPr>
              <a:t> </a:t>
            </a:r>
            <a:r>
              <a:rPr lang="zh-CN" altLang="en-US" dirty="0">
                <a:ea typeface="楷体_GB2312" pitchFamily="49" charset="-122"/>
              </a:rPr>
              <a:t>图等。</a:t>
            </a:r>
          </a:p>
          <a:p>
            <a:pPr marL="609600" indent="-609600">
              <a:lnSpc>
                <a:spcPct val="120000"/>
              </a:lnSpc>
            </a:pPr>
            <a:r>
              <a:rPr lang="zh-CN" altLang="en-US" dirty="0">
                <a:ea typeface="楷体_GB2312" pitchFamily="49" charset="-122"/>
              </a:rPr>
              <a:t>定义式：在数据流图中，数据流和数据文件都具有一定的数据结构，因此，必须以一种清晰、准确、无二义性的方式描述数据结构。</a:t>
            </a:r>
          </a:p>
          <a:p>
            <a:pPr marL="609600" indent="-609600">
              <a:lnSpc>
                <a:spcPct val="120000"/>
              </a:lnSpc>
            </a:pPr>
            <a:r>
              <a:rPr lang="en-US" altLang="zh-CN" dirty="0" err="1">
                <a:ea typeface="楷体_GB2312" pitchFamily="49" charset="-122"/>
              </a:rPr>
              <a:t>Warnier</a:t>
            </a:r>
            <a:r>
              <a:rPr lang="zh-CN" altLang="en-US" dirty="0">
                <a:ea typeface="楷体_GB2312" pitchFamily="49" charset="-122"/>
              </a:rPr>
              <a:t>图：</a:t>
            </a:r>
            <a:r>
              <a:rPr lang="en-US" altLang="zh-CN" dirty="0" err="1">
                <a:ea typeface="楷体_GB2312" pitchFamily="49" charset="-122"/>
              </a:rPr>
              <a:t>Warnier</a:t>
            </a:r>
            <a:r>
              <a:rPr lang="zh-CN" altLang="en-US" dirty="0">
                <a:ea typeface="楷体_GB2312" pitchFamily="49" charset="-122"/>
              </a:rPr>
              <a:t>图是表示数据结构的另一种图形工具，用树形结构来描绘数据结构。</a:t>
            </a:r>
            <a:endParaRPr lang="zh-CN" altLang="en-US" dirty="0"/>
          </a:p>
          <a:p>
            <a:pPr marL="609600" indent="-609600">
              <a:lnSpc>
                <a:spcPct val="120000"/>
              </a:lnSpc>
            </a:pPr>
            <a:endParaRPr lang="zh-CN"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zh-CN" altLang="en-US" dirty="0"/>
              <a:t>数据字典</a:t>
            </a:r>
          </a:p>
        </p:txBody>
      </p:sp>
      <p:sp>
        <p:nvSpPr>
          <p:cNvPr id="154627" name="Rectangle 3"/>
          <p:cNvSpPr>
            <a:spLocks noGrp="1" noChangeArrowheads="1"/>
          </p:cNvSpPr>
          <p:nvPr>
            <p:ph type="body" idx="1"/>
          </p:nvPr>
        </p:nvSpPr>
        <p:spPr/>
        <p:txBody>
          <a:bodyPr/>
          <a:lstStyle/>
          <a:p>
            <a:r>
              <a:rPr lang="zh-CN" altLang="en-US" dirty="0">
                <a:solidFill>
                  <a:srgbClr val="0070C0"/>
                </a:solidFill>
                <a:latin typeface="楷体_GB2312" pitchFamily="49" charset="-122"/>
                <a:ea typeface="楷体_GB2312" pitchFamily="49" charset="-122"/>
              </a:rPr>
              <a:t>定义式中的符号</a:t>
            </a:r>
          </a:p>
        </p:txBody>
      </p:sp>
      <p:pic>
        <p:nvPicPr>
          <p:cNvPr id="154628" name="Picture 4"/>
          <p:cNvPicPr>
            <a:picLocks noChangeAspect="1" noChangeArrowheads="1"/>
          </p:cNvPicPr>
          <p:nvPr/>
        </p:nvPicPr>
        <p:blipFill>
          <a:blip r:embed="rId3" cstate="print"/>
          <a:srcRect/>
          <a:stretch>
            <a:fillRect/>
          </a:stretch>
        </p:blipFill>
        <p:spPr bwMode="auto">
          <a:xfrm>
            <a:off x="179388" y="2617805"/>
            <a:ext cx="8856662" cy="3240087"/>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bwMode="auto">
        <a:noFill/>
        <a:ln w="9525" algn="ctr">
          <a:noFill/>
          <a:miter lim="800000"/>
          <a:headEnd/>
          <a:tailEnd type="none" w="sm" len="med"/>
        </a:ln>
        <a:effectLst>
          <a:outerShdw dist="35921" dir="2700000" algn="ctr" rotWithShape="0">
            <a:srgbClr val="000099"/>
          </a:outerShdw>
        </a:effectLst>
      </a:spPr>
      <a:bodyPr anchor="ctr"/>
      <a:lstStyle>
        <a:defPPr>
          <a:lnSpc>
            <a:spcPct val="160000"/>
          </a:lnSpc>
          <a:spcBef>
            <a:spcPct val="0"/>
          </a:spcBef>
          <a:buFont typeface="Wingdings" pitchFamily="2" charset="2"/>
          <a:buChar char="u"/>
          <a:defRPr sz="2800" dirty="0">
            <a:ea typeface="楷体_GB2312" pitchFamily="49"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272</TotalTime>
  <Words>6867</Words>
  <Application>Microsoft Office PowerPoint</Application>
  <PresentationFormat>全屏显示(4:3)</PresentationFormat>
  <Paragraphs>862</Paragraphs>
  <Slides>113</Slides>
  <Notes>4</Notes>
  <HiddenSlides>0</HiddenSlides>
  <MMClips>1</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113</vt:i4>
      </vt:variant>
    </vt:vector>
  </HeadingPairs>
  <TitlesOfParts>
    <vt:vector size="118" baseType="lpstr">
      <vt:lpstr>流畅</vt:lpstr>
      <vt:lpstr>图表</vt:lpstr>
      <vt:lpstr>Microsoft Office Visio 绘图</vt:lpstr>
      <vt:lpstr>Clip</vt:lpstr>
      <vt:lpstr>图片</vt:lpstr>
      <vt:lpstr>第二章 软件需求</vt:lpstr>
      <vt:lpstr>幻灯片 2</vt:lpstr>
      <vt:lpstr>2.1  软件需求工程的基本概念</vt:lpstr>
      <vt:lpstr>软件需求的重要性</vt:lpstr>
      <vt:lpstr>软件需求的重要性</vt:lpstr>
      <vt:lpstr>软件需求的重要性</vt:lpstr>
      <vt:lpstr>软件需求的困难</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领域需求</vt:lpstr>
      <vt:lpstr>传统需求分析</vt:lpstr>
      <vt:lpstr>幻灯片 21</vt:lpstr>
      <vt:lpstr>需求工程的基本活动包括：</vt:lpstr>
      <vt:lpstr>幻灯片 23</vt:lpstr>
      <vt:lpstr>需求获取的任务和原则</vt:lpstr>
      <vt:lpstr>需求获取的任务和原则</vt:lpstr>
      <vt:lpstr>需求获取的任务和原则</vt:lpstr>
      <vt:lpstr>需求获取技术</vt:lpstr>
      <vt:lpstr>需求获取技术</vt:lpstr>
      <vt:lpstr>需求获取技术</vt:lpstr>
      <vt:lpstr>幻灯片 30</vt:lpstr>
      <vt:lpstr>幻灯片 31</vt:lpstr>
      <vt:lpstr>幻灯片 32</vt:lpstr>
      <vt:lpstr>幻灯片 33</vt:lpstr>
      <vt:lpstr>幻灯片 34</vt:lpstr>
      <vt:lpstr>幻灯片 35</vt:lpstr>
      <vt:lpstr>（三）、需求有效性的验证</vt:lpstr>
      <vt:lpstr>幻灯片 37</vt:lpstr>
      <vt:lpstr>（四）、需求管理</vt:lpstr>
      <vt:lpstr>（四）、需求管理</vt:lpstr>
      <vt:lpstr>幻灯片 40</vt:lpstr>
      <vt:lpstr>需求工程过程 </vt:lpstr>
      <vt:lpstr>软件需求案例</vt:lpstr>
      <vt:lpstr>例2：医院病房监护系统</vt:lpstr>
      <vt:lpstr>幻灯片 44</vt:lpstr>
      <vt:lpstr>  2.2  需求分析方法</vt:lpstr>
      <vt:lpstr>幻灯片 46</vt:lpstr>
      <vt:lpstr>幻灯片 47</vt:lpstr>
      <vt:lpstr>2.2.2   结构化分析方法</vt:lpstr>
      <vt:lpstr>结构化分析方法</vt:lpstr>
      <vt:lpstr>基本思想 ——   “分解”和“抽象”</vt:lpstr>
      <vt:lpstr>幻灯片 51</vt:lpstr>
      <vt:lpstr>一.   功能建模</vt:lpstr>
      <vt:lpstr>  数据流图（Data Flow Diagam，DFD）</vt:lpstr>
      <vt:lpstr>幻灯片 54</vt:lpstr>
      <vt:lpstr>数据流图的术语</vt:lpstr>
      <vt:lpstr>数据流图的符号</vt:lpstr>
      <vt:lpstr>分层DFD 图</vt:lpstr>
      <vt:lpstr>功能建模 —— 环境图</vt:lpstr>
      <vt:lpstr>功能建模</vt:lpstr>
      <vt:lpstr>例：招生系统需求描述</vt:lpstr>
      <vt:lpstr>功能建模</vt:lpstr>
      <vt:lpstr>功能建模 —— 数据流图的分层</vt:lpstr>
      <vt:lpstr>招生系统的分层数据流图 </vt:lpstr>
      <vt:lpstr>实例研究 </vt:lpstr>
      <vt:lpstr>实例研究</vt:lpstr>
      <vt:lpstr>实例研究</vt:lpstr>
      <vt:lpstr>实例研究</vt:lpstr>
      <vt:lpstr>实例研究</vt:lpstr>
      <vt:lpstr>实例研究</vt:lpstr>
      <vt:lpstr>画分层DFD图的基本原则</vt:lpstr>
      <vt:lpstr>画分层DFD图的基本原则</vt:lpstr>
      <vt:lpstr>分层DFD图的改进</vt:lpstr>
      <vt:lpstr>二、 数据建模</vt:lpstr>
      <vt:lpstr>数据建模——数据对象</vt:lpstr>
      <vt:lpstr>数据建模——属性</vt:lpstr>
      <vt:lpstr>数据建模——关系</vt:lpstr>
      <vt:lpstr>数据建模</vt:lpstr>
      <vt:lpstr>数据建模</vt:lpstr>
      <vt:lpstr>数据建模</vt:lpstr>
      <vt:lpstr>数据建模</vt:lpstr>
      <vt:lpstr>数据建模</vt:lpstr>
      <vt:lpstr>三、行为建模</vt:lpstr>
      <vt:lpstr>行为建模</vt:lpstr>
      <vt:lpstr>行为建模</vt:lpstr>
      <vt:lpstr>行为建模</vt:lpstr>
      <vt:lpstr>行为建模</vt:lpstr>
      <vt:lpstr>行为建模</vt:lpstr>
      <vt:lpstr>事件表达式的语法</vt:lpstr>
      <vt:lpstr>行为建模</vt:lpstr>
      <vt:lpstr>行为建模</vt:lpstr>
      <vt:lpstr>四、 数据字典(DD)</vt:lpstr>
      <vt:lpstr>数据字典</vt:lpstr>
      <vt:lpstr>数据字典</vt:lpstr>
      <vt:lpstr>数据字典</vt:lpstr>
      <vt:lpstr>数据字典</vt:lpstr>
      <vt:lpstr>数据字典</vt:lpstr>
      <vt:lpstr>数据字典</vt:lpstr>
      <vt:lpstr>数据字典</vt:lpstr>
      <vt:lpstr>数据字典</vt:lpstr>
      <vt:lpstr>数据字典</vt:lpstr>
      <vt:lpstr>数据字典</vt:lpstr>
      <vt:lpstr>数据字典</vt:lpstr>
      <vt:lpstr>数据字典</vt:lpstr>
      <vt:lpstr>五、 加工规格说明</vt:lpstr>
      <vt:lpstr>加工规格说明</vt:lpstr>
      <vt:lpstr>加工规格说明</vt:lpstr>
      <vt:lpstr>加工规格说明</vt:lpstr>
      <vt:lpstr>加工规格说明</vt:lpstr>
      <vt:lpstr>加工规格说明</vt:lpstr>
      <vt:lpstr>加工规格说明</vt:lpstr>
      <vt:lpstr>判定表应用举例</vt:lpstr>
      <vt:lpstr>加工规格说明</vt:lpstr>
      <vt:lpstr>2.3  系统需求规格说明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软件需求</dc:title>
  <cp:lastModifiedBy>Lincong Fang</cp:lastModifiedBy>
  <cp:revision>54</cp:revision>
  <dcterms:modified xsi:type="dcterms:W3CDTF">2015-10-28T08:36:52Z</dcterms:modified>
</cp:coreProperties>
</file>