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51" r:id="rId3"/>
    <p:sldId id="580" r:id="rId4"/>
    <p:sldId id="568" r:id="rId5"/>
    <p:sldId id="569" r:id="rId6"/>
    <p:sldId id="570" r:id="rId7"/>
    <p:sldId id="571" r:id="rId8"/>
    <p:sldId id="572" r:id="rId9"/>
    <p:sldId id="573" r:id="rId10"/>
    <p:sldId id="585" r:id="rId11"/>
    <p:sldId id="575" r:id="rId12"/>
    <p:sldId id="576" r:id="rId13"/>
    <p:sldId id="577" r:id="rId14"/>
    <p:sldId id="586" r:id="rId15"/>
    <p:sldId id="579" r:id="rId16"/>
    <p:sldId id="581" r:id="rId17"/>
    <p:sldId id="587" r:id="rId18"/>
    <p:sldId id="574" r:id="rId19"/>
    <p:sldId id="5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3F81C"/>
    <a:srgbClr val="D0E1F2"/>
    <a:srgbClr val="FFFFFF"/>
    <a:srgbClr val="CFD6F6"/>
    <a:srgbClr val="E9ECFA"/>
    <a:srgbClr val="D5E3CF"/>
    <a:srgbClr val="EBF1E9"/>
    <a:srgbClr val="EEA41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2" autoAdjust="0"/>
    <p:restoredTop sz="72684" autoAdjust="0"/>
  </p:normalViewPr>
  <p:slideViewPr>
    <p:cSldViewPr snapToGrid="0">
      <p:cViewPr varScale="1">
        <p:scale>
          <a:sx n="82" d="100"/>
          <a:sy n="82" d="100"/>
        </p:scale>
        <p:origin x="5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02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7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7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기본 키가 아닌 모든 속성 간에는 종속 될 수 없다</a:t>
            </a:r>
            <a:r>
              <a:rPr lang="en-US" altLang="ko-KR" sz="12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사람이 한 프로젝트만 맡는다고 가정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due</a:t>
            </a:r>
            <a:r>
              <a:rPr lang="ko-KR" altLang="en-US" dirty="0"/>
              <a:t> </a:t>
            </a:r>
            <a:r>
              <a:rPr lang="en-US" altLang="ko-KR" dirty="0"/>
              <a:t>date</a:t>
            </a:r>
            <a:r>
              <a:rPr lang="ko-KR" altLang="en-US" dirty="0"/>
              <a:t>는 </a:t>
            </a:r>
            <a:r>
              <a:rPr lang="en-US" altLang="ko-KR" dirty="0"/>
              <a:t>project name</a:t>
            </a:r>
            <a:r>
              <a:rPr lang="ko-KR" altLang="en-US" dirty="0"/>
              <a:t>에 종속</a:t>
            </a:r>
            <a:endParaRPr lang="en-US" altLang="ko-KR" dirty="0"/>
          </a:p>
          <a:p>
            <a:r>
              <a:rPr lang="ko-KR" altLang="en-US" dirty="0" err="1"/>
              <a:t>이역시</a:t>
            </a:r>
            <a:r>
              <a:rPr lang="ko-KR" altLang="en-US" dirty="0"/>
              <a:t> 삽입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수정 이상을 야기한다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 -&gt; </a:t>
            </a:r>
            <a:r>
              <a:rPr lang="en-US" altLang="ko-KR" dirty="0" err="1"/>
              <a:t>project_name</a:t>
            </a:r>
            <a:r>
              <a:rPr lang="en-US" altLang="ko-KR" dirty="0"/>
              <a:t> -&gt; </a:t>
            </a:r>
            <a:r>
              <a:rPr lang="en-US" altLang="ko-KR" dirty="0" err="1"/>
              <a:t>duedate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09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기본 키가 아닌 모든 속성 간에는 종속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6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52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모든 결정자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X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가 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후보키인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정규형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5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C</a:t>
            </a:r>
            <a:r>
              <a:rPr lang="ko-KR" altLang="en-US" sz="1200" dirty="0"/>
              <a:t>는 결정자인데</a:t>
            </a:r>
            <a:r>
              <a:rPr lang="en-US" altLang="ko-KR" sz="1200" dirty="0"/>
              <a:t>, </a:t>
            </a:r>
            <a:r>
              <a:rPr lang="ko-KR" altLang="en-US" sz="1200" dirty="0"/>
              <a:t>후보키가 될 수 없다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9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07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0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0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4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1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3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5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9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모든 속성은 반드시 모든 기본키에 종속되어야 한다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pj_name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project_no</a:t>
            </a:r>
            <a:r>
              <a:rPr lang="ko-KR" altLang="en-US" sz="1200" dirty="0"/>
              <a:t>에만 </a:t>
            </a:r>
            <a:r>
              <a:rPr lang="ko-KR" altLang="en-US" sz="1200" dirty="0" err="1"/>
              <a:t>종속되어있고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phoneNumber</a:t>
            </a:r>
            <a:r>
              <a:rPr lang="ko-KR" altLang="en-US" sz="1200" dirty="0"/>
              <a:t>도 </a:t>
            </a:r>
            <a:r>
              <a:rPr lang="en-US" altLang="ko-KR" sz="1200" dirty="0"/>
              <a:t>no</a:t>
            </a:r>
            <a:r>
              <a:rPr lang="ko-KR" altLang="en-US" sz="1200" dirty="0"/>
              <a:t>에만 </a:t>
            </a:r>
            <a:r>
              <a:rPr lang="ko-KR" altLang="en-US" sz="1200" dirty="0" err="1"/>
              <a:t>종속되어있다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/>
              <a:t>이런것이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부분종속이고</a:t>
            </a:r>
            <a:r>
              <a:rPr lang="en-US" altLang="ko-KR" sz="1200" dirty="0"/>
              <a:t>, </a:t>
            </a:r>
            <a:r>
              <a:rPr lang="ko-KR" altLang="en-US" sz="1200" dirty="0"/>
              <a:t>부분종속이 </a:t>
            </a:r>
            <a:r>
              <a:rPr lang="ko-KR" altLang="en-US" sz="1200" dirty="0" err="1"/>
              <a:t>있을시</a:t>
            </a:r>
            <a:r>
              <a:rPr lang="ko-KR" altLang="en-US" sz="1200" dirty="0"/>
              <a:t> 삽입</a:t>
            </a:r>
            <a:r>
              <a:rPr lang="en-US" altLang="ko-KR" sz="1200" dirty="0"/>
              <a:t>,</a:t>
            </a:r>
            <a:r>
              <a:rPr lang="ko-KR" altLang="en-US" sz="1200" dirty="0"/>
              <a:t>수정</a:t>
            </a:r>
            <a:r>
              <a:rPr lang="en-US" altLang="ko-KR" sz="1200" dirty="0"/>
              <a:t>,</a:t>
            </a:r>
            <a:r>
              <a:rPr lang="ko-KR" altLang="en-US" sz="1200" dirty="0"/>
              <a:t>삭제 이상을 야기한다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ex)</a:t>
            </a:r>
            <a:r>
              <a:rPr lang="ko-KR" altLang="en-US" sz="1200" dirty="0"/>
              <a:t> 프로젝트 명이 바뀌면 두개의 로우 </a:t>
            </a:r>
            <a:r>
              <a:rPr lang="ko-KR" altLang="en-US" sz="1200" dirty="0" err="1"/>
              <a:t>갱신해야함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8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기본키가 개발자</a:t>
            </a:r>
            <a:r>
              <a:rPr lang="en-US" altLang="ko-KR" dirty="0"/>
              <a:t>ID</a:t>
            </a:r>
            <a:r>
              <a:rPr lang="ko-KR" altLang="en-US" dirty="0"/>
              <a:t>와 프로젝트</a:t>
            </a:r>
            <a:r>
              <a:rPr lang="en-US" altLang="ko-KR" dirty="0"/>
              <a:t>ID</a:t>
            </a:r>
            <a:r>
              <a:rPr lang="ko-KR" altLang="en-US" dirty="0"/>
              <a:t>중 프로젝트</a:t>
            </a:r>
            <a:r>
              <a:rPr lang="en-US" altLang="ko-KR" dirty="0"/>
              <a:t>ID</a:t>
            </a:r>
            <a:r>
              <a:rPr lang="ko-KR" altLang="en-US" dirty="0"/>
              <a:t>에만 </a:t>
            </a:r>
            <a:r>
              <a:rPr lang="ko-KR" altLang="en-US" dirty="0" err="1"/>
              <a:t>종속되어있다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ko-KR" altLang="en-US" b="1" dirty="0"/>
              <a:t>정규화 종류와 장단점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312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20211112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6142530-F79B-4A0D-9E5D-32596A9E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91578"/>
              </p:ext>
            </p:extLst>
          </p:nvPr>
        </p:nvGraphicFramePr>
        <p:xfrm>
          <a:off x="1852551" y="3230880"/>
          <a:ext cx="869274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8548">
                  <a:extLst>
                    <a:ext uri="{9D8B030D-6E8A-4147-A177-3AD203B41FA5}">
                      <a16:colId xmlns:a16="http://schemas.microsoft.com/office/drawing/2014/main" val="1578342309"/>
                    </a:ext>
                  </a:extLst>
                </a:gridCol>
                <a:gridCol w="1527166">
                  <a:extLst>
                    <a:ext uri="{9D8B030D-6E8A-4147-A177-3AD203B41FA5}">
                      <a16:colId xmlns:a16="http://schemas.microsoft.com/office/drawing/2014/main" val="2826410618"/>
                    </a:ext>
                  </a:extLst>
                </a:gridCol>
                <a:gridCol w="1650671">
                  <a:extLst>
                    <a:ext uri="{9D8B030D-6E8A-4147-A177-3AD203B41FA5}">
                      <a16:colId xmlns:a16="http://schemas.microsoft.com/office/drawing/2014/main" val="2022474865"/>
                    </a:ext>
                  </a:extLst>
                </a:gridCol>
                <a:gridCol w="2037807">
                  <a:extLst>
                    <a:ext uri="{9D8B030D-6E8A-4147-A177-3AD203B41FA5}">
                      <a16:colId xmlns:a16="http://schemas.microsoft.com/office/drawing/2014/main" val="3931594318"/>
                    </a:ext>
                  </a:extLst>
                </a:gridCol>
                <a:gridCol w="1738548">
                  <a:extLst>
                    <a:ext uri="{9D8B030D-6E8A-4147-A177-3AD203B41FA5}">
                      <a16:colId xmlns:a16="http://schemas.microsoft.com/office/drawing/2014/main" val="393127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개발자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프로젝트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프로젝트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243418"/>
                  </a:ext>
                </a:extLst>
              </a:tr>
            </a:tbl>
          </a:graphicData>
        </a:graphic>
      </p:graphicFrame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67585F0-65CE-4D8B-B7B3-DBD4FDFA2D71}"/>
              </a:ext>
            </a:extLst>
          </p:cNvPr>
          <p:cNvSpPr/>
          <p:nvPr/>
        </p:nvSpPr>
        <p:spPr>
          <a:xfrm flipH="1">
            <a:off x="5965929" y="2241755"/>
            <a:ext cx="1977152" cy="944313"/>
          </a:xfrm>
          <a:custGeom>
            <a:avLst/>
            <a:gdLst>
              <a:gd name="connsiteX0" fmla="*/ 1953955 w 1977152"/>
              <a:gd name="connsiteY0" fmla="*/ 943897 h 944313"/>
              <a:gd name="connsiteX1" fmla="*/ 1953955 w 1977152"/>
              <a:gd name="connsiteY1" fmla="*/ 560439 h 944313"/>
              <a:gd name="connsiteX2" fmla="*/ 1924458 w 1977152"/>
              <a:gd name="connsiteY2" fmla="*/ 486697 h 944313"/>
              <a:gd name="connsiteX3" fmla="*/ 1865465 w 1977152"/>
              <a:gd name="connsiteY3" fmla="*/ 353961 h 944313"/>
              <a:gd name="connsiteX4" fmla="*/ 1806471 w 1977152"/>
              <a:gd name="connsiteY4" fmla="*/ 265471 h 944313"/>
              <a:gd name="connsiteX5" fmla="*/ 1776974 w 1977152"/>
              <a:gd name="connsiteY5" fmla="*/ 206477 h 944313"/>
              <a:gd name="connsiteX6" fmla="*/ 1717981 w 1977152"/>
              <a:gd name="connsiteY6" fmla="*/ 176980 h 944313"/>
              <a:gd name="connsiteX7" fmla="*/ 1599994 w 1977152"/>
              <a:gd name="connsiteY7" fmla="*/ 117987 h 944313"/>
              <a:gd name="connsiteX8" fmla="*/ 1526252 w 1977152"/>
              <a:gd name="connsiteY8" fmla="*/ 73742 h 944313"/>
              <a:gd name="connsiteX9" fmla="*/ 1423013 w 1977152"/>
              <a:gd name="connsiteY9" fmla="*/ 44245 h 944313"/>
              <a:gd name="connsiteX10" fmla="*/ 1246032 w 1977152"/>
              <a:gd name="connsiteY10" fmla="*/ 14748 h 944313"/>
              <a:gd name="connsiteX11" fmla="*/ 1172290 w 1977152"/>
              <a:gd name="connsiteY11" fmla="*/ 0 h 944313"/>
              <a:gd name="connsiteX12" fmla="*/ 833077 w 1977152"/>
              <a:gd name="connsiteY12" fmla="*/ 14748 h 944313"/>
              <a:gd name="connsiteX13" fmla="*/ 759336 w 1977152"/>
              <a:gd name="connsiteY13" fmla="*/ 44245 h 944313"/>
              <a:gd name="connsiteX14" fmla="*/ 700342 w 1977152"/>
              <a:gd name="connsiteY14" fmla="*/ 58993 h 944313"/>
              <a:gd name="connsiteX15" fmla="*/ 626600 w 1977152"/>
              <a:gd name="connsiteY15" fmla="*/ 103239 h 944313"/>
              <a:gd name="connsiteX16" fmla="*/ 552858 w 1977152"/>
              <a:gd name="connsiteY16" fmla="*/ 132735 h 944313"/>
              <a:gd name="connsiteX17" fmla="*/ 434871 w 1977152"/>
              <a:gd name="connsiteY17" fmla="*/ 235974 h 944313"/>
              <a:gd name="connsiteX18" fmla="*/ 375877 w 1977152"/>
              <a:gd name="connsiteY18" fmla="*/ 324464 h 944313"/>
              <a:gd name="connsiteX19" fmla="*/ 316884 w 1977152"/>
              <a:gd name="connsiteY19" fmla="*/ 383458 h 944313"/>
              <a:gd name="connsiteX20" fmla="*/ 243142 w 1977152"/>
              <a:gd name="connsiteY20" fmla="*/ 530942 h 944313"/>
              <a:gd name="connsiteX21" fmla="*/ 198897 w 1977152"/>
              <a:gd name="connsiteY21" fmla="*/ 589935 h 944313"/>
              <a:gd name="connsiteX22" fmla="*/ 139903 w 1977152"/>
              <a:gd name="connsiteY22" fmla="*/ 678426 h 944313"/>
              <a:gd name="connsiteX23" fmla="*/ 125155 w 1977152"/>
              <a:gd name="connsiteY23" fmla="*/ 737419 h 944313"/>
              <a:gd name="connsiteX24" fmla="*/ 95658 w 1977152"/>
              <a:gd name="connsiteY24" fmla="*/ 781664 h 944313"/>
              <a:gd name="connsiteX25" fmla="*/ 66161 w 1977152"/>
              <a:gd name="connsiteY25" fmla="*/ 929148 h 944313"/>
              <a:gd name="connsiteX26" fmla="*/ 36665 w 1977152"/>
              <a:gd name="connsiteY26" fmla="*/ 884903 h 944313"/>
              <a:gd name="connsiteX27" fmla="*/ 21916 w 1977152"/>
              <a:gd name="connsiteY27" fmla="*/ 781664 h 944313"/>
              <a:gd name="connsiteX28" fmla="*/ 7168 w 1977152"/>
              <a:gd name="connsiteY28" fmla="*/ 707922 h 944313"/>
              <a:gd name="connsiteX29" fmla="*/ 66161 w 1977152"/>
              <a:gd name="connsiteY29" fmla="*/ 943897 h 944313"/>
              <a:gd name="connsiteX30" fmla="*/ 125155 w 1977152"/>
              <a:gd name="connsiteY30" fmla="*/ 929148 h 944313"/>
              <a:gd name="connsiteX31" fmla="*/ 154652 w 1977152"/>
              <a:gd name="connsiteY31" fmla="*/ 884903 h 944313"/>
              <a:gd name="connsiteX32" fmla="*/ 154652 w 1977152"/>
              <a:gd name="connsiteY32" fmla="*/ 884903 h 944313"/>
              <a:gd name="connsiteX33" fmla="*/ 80910 w 1977152"/>
              <a:gd name="connsiteY33" fmla="*/ 914400 h 94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77152" h="944313">
                <a:moveTo>
                  <a:pt x="1953955" y="943897"/>
                </a:moveTo>
                <a:cubicBezTo>
                  <a:pt x="1985483" y="786252"/>
                  <a:pt x="1984281" y="823264"/>
                  <a:pt x="1953955" y="560439"/>
                </a:cubicBezTo>
                <a:cubicBezTo>
                  <a:pt x="1950920" y="534139"/>
                  <a:pt x="1933505" y="511577"/>
                  <a:pt x="1924458" y="486697"/>
                </a:cubicBezTo>
                <a:cubicBezTo>
                  <a:pt x="1882335" y="370859"/>
                  <a:pt x="1916210" y="430081"/>
                  <a:pt x="1865465" y="353961"/>
                </a:cubicBezTo>
                <a:cubicBezTo>
                  <a:pt x="1833105" y="224527"/>
                  <a:pt x="1879222" y="352773"/>
                  <a:pt x="1806471" y="265471"/>
                </a:cubicBezTo>
                <a:cubicBezTo>
                  <a:pt x="1792396" y="248581"/>
                  <a:pt x="1792520" y="222023"/>
                  <a:pt x="1776974" y="206477"/>
                </a:cubicBezTo>
                <a:cubicBezTo>
                  <a:pt x="1761428" y="190931"/>
                  <a:pt x="1735871" y="189759"/>
                  <a:pt x="1717981" y="176980"/>
                </a:cubicBezTo>
                <a:cubicBezTo>
                  <a:pt x="1621584" y="108125"/>
                  <a:pt x="1735564" y="145100"/>
                  <a:pt x="1599994" y="117987"/>
                </a:cubicBezTo>
                <a:cubicBezTo>
                  <a:pt x="1575413" y="103239"/>
                  <a:pt x="1552713" y="84767"/>
                  <a:pt x="1526252" y="73742"/>
                </a:cubicBezTo>
                <a:cubicBezTo>
                  <a:pt x="1493215" y="59977"/>
                  <a:pt x="1458035" y="51618"/>
                  <a:pt x="1423013" y="44245"/>
                </a:cubicBezTo>
                <a:cubicBezTo>
                  <a:pt x="1364488" y="31924"/>
                  <a:pt x="1304678" y="26477"/>
                  <a:pt x="1246032" y="14748"/>
                </a:cubicBezTo>
                <a:lnTo>
                  <a:pt x="1172290" y="0"/>
                </a:lnTo>
                <a:cubicBezTo>
                  <a:pt x="1059219" y="4916"/>
                  <a:pt x="945611" y="2691"/>
                  <a:pt x="833077" y="14748"/>
                </a:cubicBezTo>
                <a:cubicBezTo>
                  <a:pt x="806754" y="17568"/>
                  <a:pt x="784451" y="35873"/>
                  <a:pt x="759336" y="44245"/>
                </a:cubicBezTo>
                <a:cubicBezTo>
                  <a:pt x="740106" y="50655"/>
                  <a:pt x="720007" y="54077"/>
                  <a:pt x="700342" y="58993"/>
                </a:cubicBezTo>
                <a:cubicBezTo>
                  <a:pt x="675761" y="73742"/>
                  <a:pt x="652240" y="90419"/>
                  <a:pt x="626600" y="103239"/>
                </a:cubicBezTo>
                <a:cubicBezTo>
                  <a:pt x="602921" y="115079"/>
                  <a:pt x="576001" y="119878"/>
                  <a:pt x="552858" y="132735"/>
                </a:cubicBezTo>
                <a:cubicBezTo>
                  <a:pt x="518667" y="151730"/>
                  <a:pt x="458014" y="207045"/>
                  <a:pt x="434871" y="235974"/>
                </a:cubicBezTo>
                <a:cubicBezTo>
                  <a:pt x="412725" y="263656"/>
                  <a:pt x="400944" y="299396"/>
                  <a:pt x="375877" y="324464"/>
                </a:cubicBezTo>
                <a:cubicBezTo>
                  <a:pt x="356213" y="344129"/>
                  <a:pt x="331922" y="360065"/>
                  <a:pt x="316884" y="383458"/>
                </a:cubicBezTo>
                <a:cubicBezTo>
                  <a:pt x="287162" y="429693"/>
                  <a:pt x="276121" y="486971"/>
                  <a:pt x="243142" y="530942"/>
                </a:cubicBezTo>
                <a:cubicBezTo>
                  <a:pt x="228394" y="550606"/>
                  <a:pt x="212993" y="569798"/>
                  <a:pt x="198897" y="589935"/>
                </a:cubicBezTo>
                <a:cubicBezTo>
                  <a:pt x="178567" y="618978"/>
                  <a:pt x="139903" y="678426"/>
                  <a:pt x="139903" y="678426"/>
                </a:cubicBezTo>
                <a:cubicBezTo>
                  <a:pt x="134987" y="698090"/>
                  <a:pt x="133140" y="718788"/>
                  <a:pt x="125155" y="737419"/>
                </a:cubicBezTo>
                <a:cubicBezTo>
                  <a:pt x="118173" y="753711"/>
                  <a:pt x="100871" y="764722"/>
                  <a:pt x="95658" y="781664"/>
                </a:cubicBezTo>
                <a:cubicBezTo>
                  <a:pt x="80914" y="829582"/>
                  <a:pt x="66161" y="929148"/>
                  <a:pt x="66161" y="929148"/>
                </a:cubicBezTo>
                <a:cubicBezTo>
                  <a:pt x="56329" y="914400"/>
                  <a:pt x="41758" y="901881"/>
                  <a:pt x="36665" y="884903"/>
                </a:cubicBezTo>
                <a:cubicBezTo>
                  <a:pt x="26676" y="851607"/>
                  <a:pt x="27631" y="815953"/>
                  <a:pt x="21916" y="781664"/>
                </a:cubicBezTo>
                <a:cubicBezTo>
                  <a:pt x="17795" y="756938"/>
                  <a:pt x="12084" y="732503"/>
                  <a:pt x="7168" y="707922"/>
                </a:cubicBezTo>
                <a:cubicBezTo>
                  <a:pt x="8220" y="722650"/>
                  <a:pt x="-31654" y="929924"/>
                  <a:pt x="66161" y="943897"/>
                </a:cubicBezTo>
                <a:cubicBezTo>
                  <a:pt x="86227" y="946764"/>
                  <a:pt x="105490" y="934064"/>
                  <a:pt x="125155" y="929148"/>
                </a:cubicBezTo>
                <a:cubicBezTo>
                  <a:pt x="134987" y="914400"/>
                  <a:pt x="142118" y="897437"/>
                  <a:pt x="154652" y="884903"/>
                </a:cubicBezTo>
                <a:lnTo>
                  <a:pt x="154652" y="884903"/>
                </a:lnTo>
                <a:cubicBezTo>
                  <a:pt x="130973" y="896743"/>
                  <a:pt x="105491" y="904568"/>
                  <a:pt x="80910" y="914400"/>
                </a:cubicBezTo>
              </a:path>
            </a:pathLst>
          </a:custGeom>
          <a:noFill/>
          <a:ln w="279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3EA7473-F6F3-493D-BA53-5286041D95D1}"/>
              </a:ext>
            </a:extLst>
          </p:cNvPr>
          <p:cNvSpPr/>
          <p:nvPr/>
        </p:nvSpPr>
        <p:spPr>
          <a:xfrm flipH="1">
            <a:off x="2590003" y="1607574"/>
            <a:ext cx="5477365" cy="1548581"/>
          </a:xfrm>
          <a:custGeom>
            <a:avLst/>
            <a:gdLst>
              <a:gd name="connsiteX0" fmla="*/ 5477365 w 5477365"/>
              <a:gd name="connsiteY0" fmla="*/ 1519084 h 1548581"/>
              <a:gd name="connsiteX1" fmla="*/ 5462616 w 5477365"/>
              <a:gd name="connsiteY1" fmla="*/ 1415845 h 1548581"/>
              <a:gd name="connsiteX2" fmla="*/ 5433120 w 5477365"/>
              <a:gd name="connsiteY2" fmla="*/ 870155 h 1548581"/>
              <a:gd name="connsiteX3" fmla="*/ 5418371 w 5477365"/>
              <a:gd name="connsiteY3" fmla="*/ 811161 h 1548581"/>
              <a:gd name="connsiteX4" fmla="*/ 5256139 w 5477365"/>
              <a:gd name="connsiteY4" fmla="*/ 545691 h 1548581"/>
              <a:gd name="connsiteX5" fmla="*/ 5005416 w 5477365"/>
              <a:gd name="connsiteY5" fmla="*/ 280220 h 1548581"/>
              <a:gd name="connsiteX6" fmla="*/ 4946423 w 5477365"/>
              <a:gd name="connsiteY6" fmla="*/ 221226 h 1548581"/>
              <a:gd name="connsiteX7" fmla="*/ 4857932 w 5477365"/>
              <a:gd name="connsiteY7" fmla="*/ 206478 h 1548581"/>
              <a:gd name="connsiteX8" fmla="*/ 4739945 w 5477365"/>
              <a:gd name="connsiteY8" fmla="*/ 162232 h 1548581"/>
              <a:gd name="connsiteX9" fmla="*/ 4621958 w 5477365"/>
              <a:gd name="connsiteY9" fmla="*/ 132736 h 1548581"/>
              <a:gd name="connsiteX10" fmla="*/ 4385984 w 5477365"/>
              <a:gd name="connsiteY10" fmla="*/ 73742 h 1548581"/>
              <a:gd name="connsiteX11" fmla="*/ 4135262 w 5477365"/>
              <a:gd name="connsiteY11" fmla="*/ 29497 h 1548581"/>
              <a:gd name="connsiteX12" fmla="*/ 3825545 w 5477365"/>
              <a:gd name="connsiteY12" fmla="*/ 0 h 1548581"/>
              <a:gd name="connsiteX13" fmla="*/ 2085236 w 5477365"/>
              <a:gd name="connsiteY13" fmla="*/ 29497 h 1548581"/>
              <a:gd name="connsiteX14" fmla="*/ 1480552 w 5477365"/>
              <a:gd name="connsiteY14" fmla="*/ 117987 h 1548581"/>
              <a:gd name="connsiteX15" fmla="*/ 1333068 w 5477365"/>
              <a:gd name="connsiteY15" fmla="*/ 132736 h 1548581"/>
              <a:gd name="connsiteX16" fmla="*/ 1097094 w 5477365"/>
              <a:gd name="connsiteY16" fmla="*/ 191729 h 1548581"/>
              <a:gd name="connsiteX17" fmla="*/ 1008603 w 5477365"/>
              <a:gd name="connsiteY17" fmla="*/ 235974 h 1548581"/>
              <a:gd name="connsiteX18" fmla="*/ 802126 w 5477365"/>
              <a:gd name="connsiteY18" fmla="*/ 294968 h 1548581"/>
              <a:gd name="connsiteX19" fmla="*/ 728384 w 5477365"/>
              <a:gd name="connsiteY19" fmla="*/ 324465 h 1548581"/>
              <a:gd name="connsiteX20" fmla="*/ 610397 w 5477365"/>
              <a:gd name="connsiteY20" fmla="*/ 383458 h 1548581"/>
              <a:gd name="connsiteX21" fmla="*/ 433416 w 5477365"/>
              <a:gd name="connsiteY21" fmla="*/ 560439 h 1548581"/>
              <a:gd name="connsiteX22" fmla="*/ 300681 w 5477365"/>
              <a:gd name="connsiteY22" fmla="*/ 766916 h 1548581"/>
              <a:gd name="connsiteX23" fmla="*/ 256436 w 5477365"/>
              <a:gd name="connsiteY23" fmla="*/ 870155 h 1548581"/>
              <a:gd name="connsiteX24" fmla="*/ 182694 w 5477365"/>
              <a:gd name="connsiteY24" fmla="*/ 1017639 h 1548581"/>
              <a:gd name="connsiteX25" fmla="*/ 167945 w 5477365"/>
              <a:gd name="connsiteY25" fmla="*/ 1165123 h 1548581"/>
              <a:gd name="connsiteX26" fmla="*/ 153197 w 5477365"/>
              <a:gd name="connsiteY26" fmla="*/ 1268361 h 1548581"/>
              <a:gd name="connsiteX27" fmla="*/ 123700 w 5477365"/>
              <a:gd name="connsiteY27" fmla="*/ 1489587 h 1548581"/>
              <a:gd name="connsiteX28" fmla="*/ 79455 w 5477365"/>
              <a:gd name="connsiteY28" fmla="*/ 1430594 h 1548581"/>
              <a:gd name="connsiteX29" fmla="*/ 35210 w 5477365"/>
              <a:gd name="connsiteY29" fmla="*/ 1386349 h 1548581"/>
              <a:gd name="connsiteX30" fmla="*/ 5713 w 5477365"/>
              <a:gd name="connsiteY30" fmla="*/ 1327355 h 1548581"/>
              <a:gd name="connsiteX31" fmla="*/ 64707 w 5477365"/>
              <a:gd name="connsiteY31" fmla="*/ 1371600 h 1548581"/>
              <a:gd name="connsiteX32" fmla="*/ 123700 w 5477365"/>
              <a:gd name="connsiteY32" fmla="*/ 1430594 h 1548581"/>
              <a:gd name="connsiteX33" fmla="*/ 182694 w 5477365"/>
              <a:gd name="connsiteY33" fmla="*/ 1548581 h 1548581"/>
              <a:gd name="connsiteX34" fmla="*/ 226939 w 5477365"/>
              <a:gd name="connsiteY34" fmla="*/ 1504336 h 1548581"/>
              <a:gd name="connsiteX35" fmla="*/ 271184 w 5477365"/>
              <a:gd name="connsiteY35" fmla="*/ 1445342 h 1548581"/>
              <a:gd name="connsiteX36" fmla="*/ 300681 w 5477365"/>
              <a:gd name="connsiteY36" fmla="*/ 1401097 h 1548581"/>
              <a:gd name="connsiteX37" fmla="*/ 256436 w 5477365"/>
              <a:gd name="connsiteY37" fmla="*/ 1415845 h 1548581"/>
              <a:gd name="connsiteX38" fmla="*/ 241687 w 5477365"/>
              <a:gd name="connsiteY38" fmla="*/ 1460091 h 1548581"/>
              <a:gd name="connsiteX39" fmla="*/ 197442 w 5477365"/>
              <a:gd name="connsiteY39" fmla="*/ 1504336 h 154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477365" h="1548581">
                <a:moveTo>
                  <a:pt x="5477365" y="1519084"/>
                </a:moveTo>
                <a:cubicBezTo>
                  <a:pt x="5472449" y="1484671"/>
                  <a:pt x="5464854" y="1450535"/>
                  <a:pt x="5462616" y="1415845"/>
                </a:cubicBezTo>
                <a:cubicBezTo>
                  <a:pt x="5452245" y="1255094"/>
                  <a:pt x="5453101" y="1039989"/>
                  <a:pt x="5433120" y="870155"/>
                </a:cubicBezTo>
                <a:cubicBezTo>
                  <a:pt x="5430752" y="850024"/>
                  <a:pt x="5424781" y="830391"/>
                  <a:pt x="5418371" y="811161"/>
                </a:cubicBezTo>
                <a:cubicBezTo>
                  <a:pt x="5383551" y="706703"/>
                  <a:pt x="5334810" y="637474"/>
                  <a:pt x="5256139" y="545691"/>
                </a:cubicBezTo>
                <a:cubicBezTo>
                  <a:pt x="4925472" y="159913"/>
                  <a:pt x="5196198" y="449804"/>
                  <a:pt x="5005416" y="280220"/>
                </a:cubicBezTo>
                <a:cubicBezTo>
                  <a:pt x="4984631" y="261744"/>
                  <a:pt x="4971297" y="233663"/>
                  <a:pt x="4946423" y="221226"/>
                </a:cubicBezTo>
                <a:cubicBezTo>
                  <a:pt x="4919676" y="207853"/>
                  <a:pt x="4887429" y="211394"/>
                  <a:pt x="4857932" y="206478"/>
                </a:cubicBezTo>
                <a:cubicBezTo>
                  <a:pt x="4818603" y="191729"/>
                  <a:pt x="4780036" y="174761"/>
                  <a:pt x="4739945" y="162232"/>
                </a:cubicBezTo>
                <a:cubicBezTo>
                  <a:pt x="4701251" y="150140"/>
                  <a:pt x="4661129" y="143181"/>
                  <a:pt x="4621958" y="132736"/>
                </a:cubicBezTo>
                <a:cubicBezTo>
                  <a:pt x="4330790" y="55092"/>
                  <a:pt x="4736463" y="156208"/>
                  <a:pt x="4385984" y="73742"/>
                </a:cubicBezTo>
                <a:cubicBezTo>
                  <a:pt x="4220227" y="34740"/>
                  <a:pt x="4313320" y="47303"/>
                  <a:pt x="4135262" y="29497"/>
                </a:cubicBezTo>
                <a:lnTo>
                  <a:pt x="3825545" y="0"/>
                </a:lnTo>
                <a:lnTo>
                  <a:pt x="2085236" y="29497"/>
                </a:lnTo>
                <a:cubicBezTo>
                  <a:pt x="1597988" y="43620"/>
                  <a:pt x="1980619" y="67978"/>
                  <a:pt x="1480552" y="117987"/>
                </a:cubicBezTo>
                <a:lnTo>
                  <a:pt x="1333068" y="132736"/>
                </a:lnTo>
                <a:cubicBezTo>
                  <a:pt x="1254410" y="152400"/>
                  <a:pt x="1169613" y="155470"/>
                  <a:pt x="1097094" y="191729"/>
                </a:cubicBezTo>
                <a:cubicBezTo>
                  <a:pt x="1067597" y="206477"/>
                  <a:pt x="1039045" y="223290"/>
                  <a:pt x="1008603" y="235974"/>
                </a:cubicBezTo>
                <a:cubicBezTo>
                  <a:pt x="918573" y="273486"/>
                  <a:pt x="902140" y="264194"/>
                  <a:pt x="802126" y="294968"/>
                </a:cubicBezTo>
                <a:cubicBezTo>
                  <a:pt x="776823" y="302754"/>
                  <a:pt x="752422" y="313371"/>
                  <a:pt x="728384" y="324465"/>
                </a:cubicBezTo>
                <a:cubicBezTo>
                  <a:pt x="688460" y="342891"/>
                  <a:pt x="610397" y="383458"/>
                  <a:pt x="610397" y="383458"/>
                </a:cubicBezTo>
                <a:cubicBezTo>
                  <a:pt x="551403" y="442452"/>
                  <a:pt x="481908" y="492549"/>
                  <a:pt x="433416" y="560439"/>
                </a:cubicBezTo>
                <a:cubicBezTo>
                  <a:pt x="372193" y="646152"/>
                  <a:pt x="347333" y="673612"/>
                  <a:pt x="300681" y="766916"/>
                </a:cubicBezTo>
                <a:cubicBezTo>
                  <a:pt x="283937" y="800404"/>
                  <a:pt x="272378" y="836278"/>
                  <a:pt x="256436" y="870155"/>
                </a:cubicBezTo>
                <a:cubicBezTo>
                  <a:pt x="233033" y="919888"/>
                  <a:pt x="182694" y="1017639"/>
                  <a:pt x="182694" y="1017639"/>
                </a:cubicBezTo>
                <a:cubicBezTo>
                  <a:pt x="177778" y="1066800"/>
                  <a:pt x="173718" y="1116055"/>
                  <a:pt x="167945" y="1165123"/>
                </a:cubicBezTo>
                <a:cubicBezTo>
                  <a:pt x="163883" y="1199647"/>
                  <a:pt x="157036" y="1233812"/>
                  <a:pt x="153197" y="1268361"/>
                </a:cubicBezTo>
                <a:cubicBezTo>
                  <a:pt x="129981" y="1477311"/>
                  <a:pt x="154095" y="1368011"/>
                  <a:pt x="123700" y="1489587"/>
                </a:cubicBezTo>
                <a:cubicBezTo>
                  <a:pt x="108952" y="1469923"/>
                  <a:pt x="95452" y="1449257"/>
                  <a:pt x="79455" y="1430594"/>
                </a:cubicBezTo>
                <a:cubicBezTo>
                  <a:pt x="65881" y="1414758"/>
                  <a:pt x="47333" y="1403321"/>
                  <a:pt x="35210" y="1386349"/>
                </a:cubicBezTo>
                <a:cubicBezTo>
                  <a:pt x="22431" y="1368458"/>
                  <a:pt x="-13952" y="1337188"/>
                  <a:pt x="5713" y="1327355"/>
                </a:cubicBezTo>
                <a:cubicBezTo>
                  <a:pt x="27699" y="1316362"/>
                  <a:pt x="46208" y="1355413"/>
                  <a:pt x="64707" y="1371600"/>
                </a:cubicBezTo>
                <a:cubicBezTo>
                  <a:pt x="85636" y="1389913"/>
                  <a:pt x="108274" y="1407455"/>
                  <a:pt x="123700" y="1430594"/>
                </a:cubicBezTo>
                <a:cubicBezTo>
                  <a:pt x="148091" y="1467180"/>
                  <a:pt x="182694" y="1548581"/>
                  <a:pt x="182694" y="1548581"/>
                </a:cubicBezTo>
                <a:cubicBezTo>
                  <a:pt x="197442" y="1533833"/>
                  <a:pt x="213365" y="1520172"/>
                  <a:pt x="226939" y="1504336"/>
                </a:cubicBezTo>
                <a:cubicBezTo>
                  <a:pt x="242936" y="1485673"/>
                  <a:pt x="256897" y="1465344"/>
                  <a:pt x="271184" y="1445342"/>
                </a:cubicBezTo>
                <a:cubicBezTo>
                  <a:pt x="281487" y="1430918"/>
                  <a:pt x="289333" y="1414714"/>
                  <a:pt x="300681" y="1401097"/>
                </a:cubicBezTo>
                <a:cubicBezTo>
                  <a:pt x="344002" y="1349112"/>
                  <a:pt x="406457" y="1315831"/>
                  <a:pt x="256436" y="1415845"/>
                </a:cubicBezTo>
                <a:cubicBezTo>
                  <a:pt x="251520" y="1430594"/>
                  <a:pt x="251399" y="1447951"/>
                  <a:pt x="241687" y="1460091"/>
                </a:cubicBezTo>
                <a:cubicBezTo>
                  <a:pt x="193351" y="1520510"/>
                  <a:pt x="197442" y="1464041"/>
                  <a:pt x="197442" y="1504336"/>
                </a:cubicBezTo>
              </a:path>
            </a:pathLst>
          </a:custGeom>
          <a:noFill/>
          <a:ln w="279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3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4D49A8A8-54D8-4820-A90B-83D9CC3B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15153"/>
              </p:ext>
            </p:extLst>
          </p:nvPr>
        </p:nvGraphicFramePr>
        <p:xfrm>
          <a:off x="270394" y="1521830"/>
          <a:ext cx="4242230" cy="3814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2945">
                  <a:extLst>
                    <a:ext uri="{9D8B030D-6E8A-4147-A177-3AD203B41FA5}">
                      <a16:colId xmlns:a16="http://schemas.microsoft.com/office/drawing/2014/main" val="1483210609"/>
                    </a:ext>
                  </a:extLst>
                </a:gridCol>
                <a:gridCol w="1270614">
                  <a:extLst>
                    <a:ext uri="{9D8B030D-6E8A-4147-A177-3AD203B41FA5}">
                      <a16:colId xmlns:a16="http://schemas.microsoft.com/office/drawing/2014/main" val="907357512"/>
                    </a:ext>
                  </a:extLst>
                </a:gridCol>
                <a:gridCol w="2108671">
                  <a:extLst>
                    <a:ext uri="{9D8B030D-6E8A-4147-A177-3AD203B41FA5}">
                      <a16:colId xmlns:a16="http://schemas.microsoft.com/office/drawing/2014/main" val="1799466061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phoneNumber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김근태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010-1111-1111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812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010-2222-2222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30906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윤설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010-3333-3333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이남수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010-4444-4444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0723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DDF03DD6-1BC2-413A-90EC-8D5897772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90042"/>
              </p:ext>
            </p:extLst>
          </p:nvPr>
        </p:nvGraphicFramePr>
        <p:xfrm>
          <a:off x="8470766" y="1928202"/>
          <a:ext cx="3070830" cy="3001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0677">
                  <a:extLst>
                    <a:ext uri="{9D8B030D-6E8A-4147-A177-3AD203B41FA5}">
                      <a16:colId xmlns:a16="http://schemas.microsoft.com/office/drawing/2014/main" val="1717984086"/>
                    </a:ext>
                  </a:extLst>
                </a:gridCol>
                <a:gridCol w="2050153">
                  <a:extLst>
                    <a:ext uri="{9D8B030D-6E8A-4147-A177-3AD203B41FA5}">
                      <a16:colId xmlns:a16="http://schemas.microsoft.com/office/drawing/2014/main" val="1930518954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project_no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project_name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best driver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Happy House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일타싸피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261411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14884D78-3030-4FBC-8775-D279F2222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592"/>
              </p:ext>
            </p:extLst>
          </p:nvPr>
        </p:nvGraphicFramePr>
        <p:xfrm>
          <a:off x="5077786" y="1577343"/>
          <a:ext cx="2601592" cy="3703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6281">
                  <a:extLst>
                    <a:ext uri="{9D8B030D-6E8A-4147-A177-3AD203B41FA5}">
                      <a16:colId xmlns:a16="http://schemas.microsoft.com/office/drawing/2014/main" val="1483210609"/>
                    </a:ext>
                  </a:extLst>
                </a:gridCol>
                <a:gridCol w="1485311">
                  <a:extLst>
                    <a:ext uri="{9D8B030D-6E8A-4147-A177-3AD203B41FA5}">
                      <a16:colId xmlns:a16="http://schemas.microsoft.com/office/drawing/2014/main" val="907357512"/>
                    </a:ext>
                  </a:extLst>
                </a:gridCol>
              </a:tblGrid>
              <a:tr h="6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dev_no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pj_no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6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65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30906"/>
                  </a:ext>
                </a:extLst>
              </a:tr>
              <a:tr h="6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6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0723"/>
                  </a:ext>
                </a:extLst>
              </a:tr>
              <a:tr h="6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96386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1E05C66-52A1-4A3A-89B2-5D25FEE9F4BC}"/>
              </a:ext>
            </a:extLst>
          </p:cNvPr>
          <p:cNvSpPr txBox="1">
            <a:spLocks/>
          </p:cNvSpPr>
          <p:nvPr/>
        </p:nvSpPr>
        <p:spPr>
          <a:xfrm>
            <a:off x="157092" y="1079568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CC0439F-4ED7-4A7F-B5E0-9CF3FB7B7925}"/>
              </a:ext>
            </a:extLst>
          </p:cNvPr>
          <p:cNvSpPr txBox="1">
            <a:spLocks/>
          </p:cNvSpPr>
          <p:nvPr/>
        </p:nvSpPr>
        <p:spPr>
          <a:xfrm>
            <a:off x="8359136" y="1480749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B6A4DBA-6820-4B56-A876-017547E2AE93}"/>
              </a:ext>
            </a:extLst>
          </p:cNvPr>
          <p:cNvSpPr txBox="1">
            <a:spLocks/>
          </p:cNvSpPr>
          <p:nvPr/>
        </p:nvSpPr>
        <p:spPr>
          <a:xfrm>
            <a:off x="4988751" y="1103793"/>
            <a:ext cx="2136444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developer_project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0500D4-8D6D-4D52-900A-AB673FAEB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" y="5265056"/>
            <a:ext cx="500414" cy="500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808A6A-D484-487F-9D78-5C64A222F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04" y="5212498"/>
            <a:ext cx="500414" cy="5004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F2F2B1-51A5-4ACA-B3E0-EE5FDFD6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31" y="5217556"/>
            <a:ext cx="500414" cy="5004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804801-D62B-4AAD-BE56-F0E138877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38" y="4807535"/>
            <a:ext cx="500414" cy="5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8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2084060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제</a:t>
            </a:r>
            <a:r>
              <a:rPr lang="en-US" altLang="ko-KR" b="1" dirty="0"/>
              <a:t>3</a:t>
            </a:r>
            <a:r>
              <a:rPr lang="ko-KR" altLang="en-US" b="1" dirty="0"/>
              <a:t>정규화</a:t>
            </a:r>
            <a:r>
              <a:rPr lang="en-US" altLang="ko-KR" b="1" dirty="0"/>
              <a:t>(3NF)</a:t>
            </a:r>
          </a:p>
          <a:p>
            <a:r>
              <a:rPr lang="en-US" altLang="ko-KR" sz="2800" dirty="0"/>
              <a:t>Key word ! </a:t>
            </a:r>
            <a:r>
              <a:rPr lang="ko-KR" altLang="en-US" sz="2800" b="1" dirty="0">
                <a:solidFill>
                  <a:srgbClr val="FF5B5B"/>
                </a:solidFill>
              </a:rPr>
              <a:t>이행종속</a:t>
            </a:r>
            <a:endParaRPr lang="en-US" altLang="ko-KR" sz="2800" b="1" dirty="0">
              <a:solidFill>
                <a:srgbClr val="FF5B5B"/>
              </a:solidFill>
            </a:endParaRPr>
          </a:p>
          <a:p>
            <a:endParaRPr lang="en-US" altLang="ko-KR" sz="2800" b="1" dirty="0">
              <a:solidFill>
                <a:srgbClr val="FF5B5B"/>
              </a:solidFill>
            </a:endParaRPr>
          </a:p>
          <a:p>
            <a:r>
              <a:rPr lang="ko-KR" altLang="en-US" sz="2800" dirty="0"/>
              <a:t>기본 키가 아닌 모든 속성 간에는 종속 될 수 없다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8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4D49A8A8-54D8-4820-A90B-83D9CC3B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06616"/>
              </p:ext>
            </p:extLst>
          </p:nvPr>
        </p:nvGraphicFramePr>
        <p:xfrm>
          <a:off x="1973045" y="1553002"/>
          <a:ext cx="8529199" cy="38332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582">
                  <a:extLst>
                    <a:ext uri="{9D8B030D-6E8A-4147-A177-3AD203B41FA5}">
                      <a16:colId xmlns:a16="http://schemas.microsoft.com/office/drawing/2014/main" val="1483210609"/>
                    </a:ext>
                  </a:extLst>
                </a:gridCol>
                <a:gridCol w="1065537">
                  <a:extLst>
                    <a:ext uri="{9D8B030D-6E8A-4147-A177-3AD203B41FA5}">
                      <a16:colId xmlns:a16="http://schemas.microsoft.com/office/drawing/2014/main" val="907357512"/>
                    </a:ext>
                  </a:extLst>
                </a:gridCol>
                <a:gridCol w="2373570">
                  <a:extLst>
                    <a:ext uri="{9D8B030D-6E8A-4147-A177-3AD203B41FA5}">
                      <a16:colId xmlns:a16="http://schemas.microsoft.com/office/drawing/2014/main" val="1930518954"/>
                    </a:ext>
                  </a:extLst>
                </a:gridCol>
                <a:gridCol w="1941486">
                  <a:extLst>
                    <a:ext uri="{9D8B030D-6E8A-4147-A177-3AD203B41FA5}">
                      <a16:colId xmlns:a16="http://schemas.microsoft.com/office/drawing/2014/main" val="1367594090"/>
                    </a:ext>
                  </a:extLst>
                </a:gridCol>
                <a:gridCol w="2427024">
                  <a:extLst>
                    <a:ext uri="{9D8B030D-6E8A-4147-A177-3AD203B41FA5}">
                      <a16:colId xmlns:a16="http://schemas.microsoft.com/office/drawing/2014/main" val="1799466061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project_name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Due date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phoneNumber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831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김근태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best driver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2021.11.12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010-1111-1111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stock data visualization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2021.12.12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010-2222-2222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30906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윤설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Happy House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2021.11.13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010-3333-3333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이남수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CRM project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2021.11.15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010-4444-4444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07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AB4DA48-E3F2-44C4-8620-C68065D93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45" y="5304998"/>
            <a:ext cx="500414" cy="50041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D70C028-B841-4891-948F-099CFDBEA412}"/>
              </a:ext>
            </a:extLst>
          </p:cNvPr>
          <p:cNvSpPr txBox="1">
            <a:spLocks/>
          </p:cNvSpPr>
          <p:nvPr/>
        </p:nvSpPr>
        <p:spPr>
          <a:xfrm>
            <a:off x="1879013" y="1098248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75648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6142530-F79B-4A0D-9E5D-32596A9E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73589"/>
              </p:ext>
            </p:extLst>
          </p:nvPr>
        </p:nvGraphicFramePr>
        <p:xfrm>
          <a:off x="1852551" y="3230880"/>
          <a:ext cx="869274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6919">
                  <a:extLst>
                    <a:ext uri="{9D8B030D-6E8A-4147-A177-3AD203B41FA5}">
                      <a16:colId xmlns:a16="http://schemas.microsoft.com/office/drawing/2014/main" val="1578342309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826410618"/>
                    </a:ext>
                  </a:extLst>
                </a:gridCol>
                <a:gridCol w="2006929">
                  <a:extLst>
                    <a:ext uri="{9D8B030D-6E8A-4147-A177-3AD203B41FA5}">
                      <a16:colId xmlns:a16="http://schemas.microsoft.com/office/drawing/2014/main" val="2022474865"/>
                    </a:ext>
                  </a:extLst>
                </a:gridCol>
                <a:gridCol w="2061559">
                  <a:extLst>
                    <a:ext uri="{9D8B030D-6E8A-4147-A177-3AD203B41FA5}">
                      <a16:colId xmlns:a16="http://schemas.microsoft.com/office/drawing/2014/main" val="3931594318"/>
                    </a:ext>
                  </a:extLst>
                </a:gridCol>
                <a:gridCol w="1738548">
                  <a:extLst>
                    <a:ext uri="{9D8B030D-6E8A-4147-A177-3AD203B41FA5}">
                      <a16:colId xmlns:a16="http://schemas.microsoft.com/office/drawing/2014/main" val="3931270025"/>
                    </a:ext>
                  </a:extLst>
                </a:gridCol>
              </a:tblGrid>
              <a:tr h="251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개발자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프로젝트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이름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프로젝트 마감일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243418"/>
                  </a:ext>
                </a:extLst>
              </a:tr>
            </a:tbl>
          </a:graphicData>
        </a:graphic>
      </p:graphicFrame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A98F009-CD9B-4F9D-BD37-7D534467E395}"/>
              </a:ext>
            </a:extLst>
          </p:cNvPr>
          <p:cNvSpPr/>
          <p:nvPr/>
        </p:nvSpPr>
        <p:spPr>
          <a:xfrm flipH="1">
            <a:off x="5483722" y="2403987"/>
            <a:ext cx="2229684" cy="840993"/>
          </a:xfrm>
          <a:custGeom>
            <a:avLst/>
            <a:gdLst>
              <a:gd name="connsiteX0" fmla="*/ 2229684 w 2229684"/>
              <a:gd name="connsiteY0" fmla="*/ 825910 h 840993"/>
              <a:gd name="connsiteX1" fmla="*/ 2185439 w 2229684"/>
              <a:gd name="connsiteY1" fmla="*/ 501445 h 840993"/>
              <a:gd name="connsiteX2" fmla="*/ 2023207 w 2229684"/>
              <a:gd name="connsiteY2" fmla="*/ 309716 h 840993"/>
              <a:gd name="connsiteX3" fmla="*/ 1934717 w 2229684"/>
              <a:gd name="connsiteY3" fmla="*/ 235974 h 840993"/>
              <a:gd name="connsiteX4" fmla="*/ 1875723 w 2229684"/>
              <a:gd name="connsiteY4" fmla="*/ 162232 h 840993"/>
              <a:gd name="connsiteX5" fmla="*/ 1639749 w 2229684"/>
              <a:gd name="connsiteY5" fmla="*/ 58994 h 840993"/>
              <a:gd name="connsiteX6" fmla="*/ 1433272 w 2229684"/>
              <a:gd name="connsiteY6" fmla="*/ 0 h 840993"/>
              <a:gd name="connsiteX7" fmla="*/ 917078 w 2229684"/>
              <a:gd name="connsiteY7" fmla="*/ 14748 h 840993"/>
              <a:gd name="connsiteX8" fmla="*/ 784343 w 2229684"/>
              <a:gd name="connsiteY8" fmla="*/ 44245 h 840993"/>
              <a:gd name="connsiteX9" fmla="*/ 681104 w 2229684"/>
              <a:gd name="connsiteY9" fmla="*/ 58994 h 840993"/>
              <a:gd name="connsiteX10" fmla="*/ 548368 w 2229684"/>
              <a:gd name="connsiteY10" fmla="*/ 147484 h 840993"/>
              <a:gd name="connsiteX11" fmla="*/ 459878 w 2229684"/>
              <a:gd name="connsiteY11" fmla="*/ 191729 h 840993"/>
              <a:gd name="connsiteX12" fmla="*/ 386136 w 2229684"/>
              <a:gd name="connsiteY12" fmla="*/ 235974 h 840993"/>
              <a:gd name="connsiteX13" fmla="*/ 282897 w 2229684"/>
              <a:gd name="connsiteY13" fmla="*/ 353961 h 840993"/>
              <a:gd name="connsiteX14" fmla="*/ 253401 w 2229684"/>
              <a:gd name="connsiteY14" fmla="*/ 427703 h 840993"/>
              <a:gd name="connsiteX15" fmla="*/ 194407 w 2229684"/>
              <a:gd name="connsiteY15" fmla="*/ 545690 h 840993"/>
              <a:gd name="connsiteX16" fmla="*/ 135413 w 2229684"/>
              <a:gd name="connsiteY16" fmla="*/ 707923 h 840993"/>
              <a:gd name="connsiteX17" fmla="*/ 91168 w 2229684"/>
              <a:gd name="connsiteY17" fmla="*/ 840658 h 840993"/>
              <a:gd name="connsiteX18" fmla="*/ 32175 w 2229684"/>
              <a:gd name="connsiteY18" fmla="*/ 796413 h 840993"/>
              <a:gd name="connsiteX19" fmla="*/ 61672 w 2229684"/>
              <a:gd name="connsiteY19" fmla="*/ 693174 h 840993"/>
              <a:gd name="connsiteX20" fmla="*/ 91168 w 2229684"/>
              <a:gd name="connsiteY20" fmla="*/ 737419 h 840993"/>
              <a:gd name="connsiteX21" fmla="*/ 135413 w 2229684"/>
              <a:gd name="connsiteY21" fmla="*/ 766916 h 840993"/>
              <a:gd name="connsiteX22" fmla="*/ 164910 w 2229684"/>
              <a:gd name="connsiteY22" fmla="*/ 840658 h 840993"/>
              <a:gd name="connsiteX23" fmla="*/ 238652 w 2229684"/>
              <a:gd name="connsiteY23" fmla="*/ 766916 h 840993"/>
              <a:gd name="connsiteX24" fmla="*/ 282897 w 2229684"/>
              <a:gd name="connsiteY24" fmla="*/ 678426 h 840993"/>
              <a:gd name="connsiteX25" fmla="*/ 253401 w 2229684"/>
              <a:gd name="connsiteY25" fmla="*/ 722671 h 840993"/>
              <a:gd name="connsiteX26" fmla="*/ 223904 w 2229684"/>
              <a:gd name="connsiteY26" fmla="*/ 781665 h 840993"/>
              <a:gd name="connsiteX27" fmla="*/ 164910 w 2229684"/>
              <a:gd name="connsiteY27" fmla="*/ 825910 h 840993"/>
              <a:gd name="connsiteX28" fmla="*/ 46923 w 2229684"/>
              <a:gd name="connsiteY28" fmla="*/ 737419 h 840993"/>
              <a:gd name="connsiteX29" fmla="*/ 46923 w 2229684"/>
              <a:gd name="connsiteY29" fmla="*/ 648929 h 84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29684" h="840993">
                <a:moveTo>
                  <a:pt x="2229684" y="825910"/>
                </a:moveTo>
                <a:cubicBezTo>
                  <a:pt x="2214936" y="717755"/>
                  <a:pt x="2225978" y="602794"/>
                  <a:pt x="2185439" y="501445"/>
                </a:cubicBezTo>
                <a:cubicBezTo>
                  <a:pt x="2154347" y="423714"/>
                  <a:pt x="2087521" y="363311"/>
                  <a:pt x="2023207" y="309716"/>
                </a:cubicBezTo>
                <a:cubicBezTo>
                  <a:pt x="1993710" y="285135"/>
                  <a:pt x="1961867" y="263124"/>
                  <a:pt x="1934717" y="235974"/>
                </a:cubicBezTo>
                <a:cubicBezTo>
                  <a:pt x="1912458" y="213715"/>
                  <a:pt x="1901338" y="180529"/>
                  <a:pt x="1875723" y="162232"/>
                </a:cubicBezTo>
                <a:cubicBezTo>
                  <a:pt x="1789026" y="100305"/>
                  <a:pt x="1730265" y="91321"/>
                  <a:pt x="1639749" y="58994"/>
                </a:cubicBezTo>
                <a:cubicBezTo>
                  <a:pt x="1480072" y="1966"/>
                  <a:pt x="1572941" y="23278"/>
                  <a:pt x="1433272" y="0"/>
                </a:cubicBezTo>
                <a:cubicBezTo>
                  <a:pt x="1261207" y="4916"/>
                  <a:pt x="1088814" y="3039"/>
                  <a:pt x="917078" y="14748"/>
                </a:cubicBezTo>
                <a:cubicBezTo>
                  <a:pt x="871859" y="17831"/>
                  <a:pt x="828891" y="35892"/>
                  <a:pt x="784343" y="44245"/>
                </a:cubicBezTo>
                <a:cubicBezTo>
                  <a:pt x="750176" y="50651"/>
                  <a:pt x="715517" y="54078"/>
                  <a:pt x="681104" y="58994"/>
                </a:cubicBezTo>
                <a:cubicBezTo>
                  <a:pt x="507564" y="128408"/>
                  <a:pt x="703793" y="38687"/>
                  <a:pt x="548368" y="147484"/>
                </a:cubicBezTo>
                <a:cubicBezTo>
                  <a:pt x="521351" y="166396"/>
                  <a:pt x="488829" y="175937"/>
                  <a:pt x="459878" y="191729"/>
                </a:cubicBezTo>
                <a:cubicBezTo>
                  <a:pt x="434712" y="205456"/>
                  <a:pt x="410717" y="221226"/>
                  <a:pt x="386136" y="235974"/>
                </a:cubicBezTo>
                <a:cubicBezTo>
                  <a:pt x="299383" y="409479"/>
                  <a:pt x="435628" y="157592"/>
                  <a:pt x="282897" y="353961"/>
                </a:cubicBezTo>
                <a:cubicBezTo>
                  <a:pt x="266644" y="374858"/>
                  <a:pt x="264495" y="403666"/>
                  <a:pt x="253401" y="427703"/>
                </a:cubicBezTo>
                <a:cubicBezTo>
                  <a:pt x="234975" y="467627"/>
                  <a:pt x="208312" y="503975"/>
                  <a:pt x="194407" y="545690"/>
                </a:cubicBezTo>
                <a:cubicBezTo>
                  <a:pt x="156538" y="659297"/>
                  <a:pt x="176458" y="605312"/>
                  <a:pt x="135413" y="707923"/>
                </a:cubicBezTo>
                <a:cubicBezTo>
                  <a:pt x="133958" y="715198"/>
                  <a:pt x="116436" y="836447"/>
                  <a:pt x="91168" y="840658"/>
                </a:cubicBezTo>
                <a:cubicBezTo>
                  <a:pt x="66922" y="844699"/>
                  <a:pt x="51839" y="811161"/>
                  <a:pt x="32175" y="796413"/>
                </a:cubicBezTo>
                <a:cubicBezTo>
                  <a:pt x="-3732" y="688693"/>
                  <a:pt x="-27486" y="715464"/>
                  <a:pt x="61672" y="693174"/>
                </a:cubicBezTo>
                <a:cubicBezTo>
                  <a:pt x="71504" y="707922"/>
                  <a:pt x="78634" y="724885"/>
                  <a:pt x="91168" y="737419"/>
                </a:cubicBezTo>
                <a:cubicBezTo>
                  <a:pt x="103702" y="749953"/>
                  <a:pt x="125110" y="752492"/>
                  <a:pt x="135413" y="766916"/>
                </a:cubicBezTo>
                <a:cubicBezTo>
                  <a:pt x="150801" y="788459"/>
                  <a:pt x="155078" y="816077"/>
                  <a:pt x="164910" y="840658"/>
                </a:cubicBezTo>
                <a:cubicBezTo>
                  <a:pt x="260207" y="777126"/>
                  <a:pt x="163019" y="850112"/>
                  <a:pt x="238652" y="766916"/>
                </a:cubicBezTo>
                <a:cubicBezTo>
                  <a:pt x="355830" y="638021"/>
                  <a:pt x="417576" y="624554"/>
                  <a:pt x="282897" y="678426"/>
                </a:cubicBezTo>
                <a:cubicBezTo>
                  <a:pt x="273065" y="693174"/>
                  <a:pt x="262195" y="707281"/>
                  <a:pt x="253401" y="722671"/>
                </a:cubicBezTo>
                <a:cubicBezTo>
                  <a:pt x="242493" y="741760"/>
                  <a:pt x="238212" y="764972"/>
                  <a:pt x="223904" y="781665"/>
                </a:cubicBezTo>
                <a:cubicBezTo>
                  <a:pt x="207907" y="800328"/>
                  <a:pt x="184575" y="811162"/>
                  <a:pt x="164910" y="825910"/>
                </a:cubicBezTo>
                <a:cubicBezTo>
                  <a:pt x="127250" y="807080"/>
                  <a:pt x="58871" y="791184"/>
                  <a:pt x="46923" y="737419"/>
                </a:cubicBezTo>
                <a:cubicBezTo>
                  <a:pt x="40524" y="708625"/>
                  <a:pt x="46923" y="678426"/>
                  <a:pt x="46923" y="648929"/>
                </a:cubicBezTo>
              </a:path>
            </a:pathLst>
          </a:custGeom>
          <a:noFill/>
          <a:ln w="279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6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4D49A8A8-54D8-4820-A90B-83D9CC3B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1003"/>
              </p:ext>
            </p:extLst>
          </p:nvPr>
        </p:nvGraphicFramePr>
        <p:xfrm>
          <a:off x="440608" y="1521830"/>
          <a:ext cx="5655392" cy="3814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8441">
                  <a:extLst>
                    <a:ext uri="{9D8B030D-6E8A-4147-A177-3AD203B41FA5}">
                      <a16:colId xmlns:a16="http://schemas.microsoft.com/office/drawing/2014/main" val="1483210609"/>
                    </a:ext>
                  </a:extLst>
                </a:gridCol>
                <a:gridCol w="1264979">
                  <a:extLst>
                    <a:ext uri="{9D8B030D-6E8A-4147-A177-3AD203B41FA5}">
                      <a16:colId xmlns:a16="http://schemas.microsoft.com/office/drawing/2014/main" val="907357512"/>
                    </a:ext>
                  </a:extLst>
                </a:gridCol>
                <a:gridCol w="2529444">
                  <a:extLst>
                    <a:ext uri="{9D8B030D-6E8A-4147-A177-3AD203B41FA5}">
                      <a16:colId xmlns:a16="http://schemas.microsoft.com/office/drawing/2014/main" val="1799466061"/>
                    </a:ext>
                  </a:extLst>
                </a:gridCol>
                <a:gridCol w="1092528">
                  <a:extLst>
                    <a:ext uri="{9D8B030D-6E8A-4147-A177-3AD203B41FA5}">
                      <a16:colId xmlns:a16="http://schemas.microsoft.com/office/drawing/2014/main" val="1176870143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phoneNumber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pj_no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김근태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010-1111-1111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812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010-2222-2222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30906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윤설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010-3333-3333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이남수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010-4444-4444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0723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DDF03DD6-1BC2-413A-90EC-8D5897772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70361"/>
              </p:ext>
            </p:extLst>
          </p:nvPr>
        </p:nvGraphicFramePr>
        <p:xfrm>
          <a:off x="6460176" y="1521830"/>
          <a:ext cx="5318927" cy="3751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530">
                  <a:extLst>
                    <a:ext uri="{9D8B030D-6E8A-4147-A177-3AD203B41FA5}">
                      <a16:colId xmlns:a16="http://schemas.microsoft.com/office/drawing/2014/main" val="3105762433"/>
                    </a:ext>
                  </a:extLst>
                </a:gridCol>
                <a:gridCol w="2291938">
                  <a:extLst>
                    <a:ext uri="{9D8B030D-6E8A-4147-A177-3AD203B41FA5}">
                      <a16:colId xmlns:a16="http://schemas.microsoft.com/office/drawing/2014/main" val="1717984086"/>
                    </a:ext>
                  </a:extLst>
                </a:gridCol>
                <a:gridCol w="1934459">
                  <a:extLst>
                    <a:ext uri="{9D8B030D-6E8A-4147-A177-3AD203B41FA5}">
                      <a16:colId xmlns:a16="http://schemas.microsoft.com/office/drawing/2014/main" val="1930518954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project_name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Due date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best driver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2021.11.12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stock data visualization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2021.12.12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Happy House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2021.11.13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261411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CRM project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2021.11.15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19417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2A7508D0-EAA6-4402-B615-29ED43FE4CE5}"/>
              </a:ext>
            </a:extLst>
          </p:cNvPr>
          <p:cNvSpPr txBox="1">
            <a:spLocks/>
          </p:cNvSpPr>
          <p:nvPr/>
        </p:nvSpPr>
        <p:spPr>
          <a:xfrm>
            <a:off x="299596" y="1079568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2E0BB2-C454-4B7E-A675-23A5E67F3E90}"/>
              </a:ext>
            </a:extLst>
          </p:cNvPr>
          <p:cNvSpPr txBox="1">
            <a:spLocks/>
          </p:cNvSpPr>
          <p:nvPr/>
        </p:nvSpPr>
        <p:spPr>
          <a:xfrm>
            <a:off x="6364082" y="1079568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01D034-9DF4-4296-984C-59E11A0F5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9" y="5265056"/>
            <a:ext cx="500414" cy="5004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FC5D31-4011-4FD4-8DD4-B7A9CD46C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31" y="5217556"/>
            <a:ext cx="500414" cy="5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7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2084060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보이스</a:t>
            </a:r>
            <a:r>
              <a:rPr lang="en-US" altLang="ko-KR" b="1" dirty="0"/>
              <a:t>-</a:t>
            </a:r>
            <a:r>
              <a:rPr lang="ko-KR" altLang="en-US" b="1" dirty="0"/>
              <a:t>코드 정규화</a:t>
            </a:r>
            <a:r>
              <a:rPr lang="en-US" altLang="ko-KR" b="1" dirty="0"/>
              <a:t>(BCNF)</a:t>
            </a:r>
          </a:p>
          <a:p>
            <a:endParaRPr lang="en-US" altLang="ko-KR" sz="2800" b="1" dirty="0">
              <a:solidFill>
                <a:srgbClr val="FF5B5B"/>
              </a:solidFill>
            </a:endParaRPr>
          </a:p>
          <a:p>
            <a:r>
              <a:rPr lang="ko-KR" altLang="en-US" sz="2800" dirty="0"/>
              <a:t>모든 결정자가 </a:t>
            </a:r>
            <a:r>
              <a:rPr lang="ko-KR" altLang="en-US" sz="2800" dirty="0" err="1"/>
              <a:t>후보키</a:t>
            </a:r>
            <a:endParaRPr lang="en-US" altLang="ko-KR" sz="2800" dirty="0"/>
          </a:p>
          <a:p>
            <a:r>
              <a:rPr lang="ko-KR" altLang="en-US" sz="2800" dirty="0" err="1"/>
              <a:t>후보키</a:t>
            </a:r>
            <a:r>
              <a:rPr lang="en-US" altLang="ko-KR" sz="2800" dirty="0"/>
              <a:t> &gt;&gt; </a:t>
            </a:r>
            <a:r>
              <a:rPr lang="ko-KR" altLang="en-US" sz="2800" dirty="0" err="1"/>
              <a:t>기본키</a:t>
            </a:r>
            <a:r>
              <a:rPr lang="ko-KR" altLang="en-US" sz="2800" dirty="0"/>
              <a:t> 후보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1266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0AB69D1-927C-4694-BC56-DA92E5AA2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10495"/>
              </p:ext>
            </p:extLst>
          </p:nvPr>
        </p:nvGraphicFramePr>
        <p:xfrm>
          <a:off x="3649683" y="3230880"/>
          <a:ext cx="4892633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6919">
                  <a:extLst>
                    <a:ext uri="{9D8B030D-6E8A-4147-A177-3AD203B41FA5}">
                      <a16:colId xmlns:a16="http://schemas.microsoft.com/office/drawing/2014/main" val="1578342309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826410618"/>
                    </a:ext>
                  </a:extLst>
                </a:gridCol>
                <a:gridCol w="2006929">
                  <a:extLst>
                    <a:ext uri="{9D8B030D-6E8A-4147-A177-3AD203B41FA5}">
                      <a16:colId xmlns:a16="http://schemas.microsoft.com/office/drawing/2014/main" val="2022474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43418"/>
                  </a:ext>
                </a:extLst>
              </a:tr>
            </a:tbl>
          </a:graphicData>
        </a:graphic>
      </p:graphicFrame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053EE8C-3FA9-4076-8545-49A9FEB458B9}"/>
              </a:ext>
            </a:extLst>
          </p:cNvPr>
          <p:cNvSpPr/>
          <p:nvPr/>
        </p:nvSpPr>
        <p:spPr>
          <a:xfrm>
            <a:off x="4763729" y="2639961"/>
            <a:ext cx="2772697" cy="634612"/>
          </a:xfrm>
          <a:custGeom>
            <a:avLst/>
            <a:gdLst>
              <a:gd name="connsiteX0" fmla="*/ 0 w 2772697"/>
              <a:gd name="connsiteY0" fmla="*/ 589936 h 634612"/>
              <a:gd name="connsiteX1" fmla="*/ 29497 w 2772697"/>
              <a:gd name="connsiteY1" fmla="*/ 516194 h 634612"/>
              <a:gd name="connsiteX2" fmla="*/ 162232 w 2772697"/>
              <a:gd name="connsiteY2" fmla="*/ 132736 h 634612"/>
              <a:gd name="connsiteX3" fmla="*/ 250723 w 2772697"/>
              <a:gd name="connsiteY3" fmla="*/ 73742 h 634612"/>
              <a:gd name="connsiteX4" fmla="*/ 648929 w 2772697"/>
              <a:gd name="connsiteY4" fmla="*/ 29497 h 634612"/>
              <a:gd name="connsiteX5" fmla="*/ 1519084 w 2772697"/>
              <a:gd name="connsiteY5" fmla="*/ 0 h 634612"/>
              <a:gd name="connsiteX6" fmla="*/ 2197510 w 2772697"/>
              <a:gd name="connsiteY6" fmla="*/ 14749 h 634612"/>
              <a:gd name="connsiteX7" fmla="*/ 2286000 w 2772697"/>
              <a:gd name="connsiteY7" fmla="*/ 29497 h 634612"/>
              <a:gd name="connsiteX8" fmla="*/ 2374490 w 2772697"/>
              <a:gd name="connsiteY8" fmla="*/ 58994 h 634612"/>
              <a:gd name="connsiteX9" fmla="*/ 2536723 w 2772697"/>
              <a:gd name="connsiteY9" fmla="*/ 176981 h 634612"/>
              <a:gd name="connsiteX10" fmla="*/ 2610465 w 2772697"/>
              <a:gd name="connsiteY10" fmla="*/ 412955 h 634612"/>
              <a:gd name="connsiteX11" fmla="*/ 2625213 w 2772697"/>
              <a:gd name="connsiteY11" fmla="*/ 530942 h 634612"/>
              <a:gd name="connsiteX12" fmla="*/ 2610465 w 2772697"/>
              <a:gd name="connsiteY12" fmla="*/ 634181 h 634612"/>
              <a:gd name="connsiteX13" fmla="*/ 2477729 w 2772697"/>
              <a:gd name="connsiteY13" fmla="*/ 501445 h 634612"/>
              <a:gd name="connsiteX14" fmla="*/ 2551471 w 2772697"/>
              <a:gd name="connsiteY14" fmla="*/ 530942 h 634612"/>
              <a:gd name="connsiteX15" fmla="*/ 2595716 w 2772697"/>
              <a:gd name="connsiteY15" fmla="*/ 604684 h 634612"/>
              <a:gd name="connsiteX16" fmla="*/ 2772697 w 2772697"/>
              <a:gd name="connsiteY16" fmla="*/ 471949 h 634612"/>
              <a:gd name="connsiteX17" fmla="*/ 2713703 w 2772697"/>
              <a:gd name="connsiteY17" fmla="*/ 589936 h 63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72697" h="634612">
                <a:moveTo>
                  <a:pt x="0" y="589936"/>
                </a:moveTo>
                <a:cubicBezTo>
                  <a:pt x="9832" y="565355"/>
                  <a:pt x="22676" y="541774"/>
                  <a:pt x="29497" y="516194"/>
                </a:cubicBezTo>
                <a:cubicBezTo>
                  <a:pt x="56799" y="413813"/>
                  <a:pt x="71493" y="193228"/>
                  <a:pt x="162232" y="132736"/>
                </a:cubicBezTo>
                <a:cubicBezTo>
                  <a:pt x="191729" y="113071"/>
                  <a:pt x="217808" y="86908"/>
                  <a:pt x="250723" y="73742"/>
                </a:cubicBezTo>
                <a:cubicBezTo>
                  <a:pt x="356429" y="31460"/>
                  <a:pt x="560230" y="34165"/>
                  <a:pt x="648929" y="29497"/>
                </a:cubicBezTo>
                <a:cubicBezTo>
                  <a:pt x="1088011" y="6388"/>
                  <a:pt x="937905" y="14903"/>
                  <a:pt x="1519084" y="0"/>
                </a:cubicBezTo>
                <a:lnTo>
                  <a:pt x="2197510" y="14749"/>
                </a:lnTo>
                <a:cubicBezTo>
                  <a:pt x="2227391" y="15898"/>
                  <a:pt x="2256989" y="22244"/>
                  <a:pt x="2286000" y="29497"/>
                </a:cubicBezTo>
                <a:cubicBezTo>
                  <a:pt x="2316164" y="37038"/>
                  <a:pt x="2346680" y="45089"/>
                  <a:pt x="2374490" y="58994"/>
                </a:cubicBezTo>
                <a:cubicBezTo>
                  <a:pt x="2425465" y="84481"/>
                  <a:pt x="2491868" y="141097"/>
                  <a:pt x="2536723" y="176981"/>
                </a:cubicBezTo>
                <a:cubicBezTo>
                  <a:pt x="2574643" y="278101"/>
                  <a:pt x="2590623" y="307133"/>
                  <a:pt x="2610465" y="412955"/>
                </a:cubicBezTo>
                <a:cubicBezTo>
                  <a:pt x="2617769" y="451911"/>
                  <a:pt x="2620297" y="491613"/>
                  <a:pt x="2625213" y="530942"/>
                </a:cubicBezTo>
                <a:cubicBezTo>
                  <a:pt x="2620297" y="565355"/>
                  <a:pt x="2644552" y="640999"/>
                  <a:pt x="2610465" y="634181"/>
                </a:cubicBezTo>
                <a:cubicBezTo>
                  <a:pt x="2549108" y="621909"/>
                  <a:pt x="2419632" y="478206"/>
                  <a:pt x="2477729" y="501445"/>
                </a:cubicBezTo>
                <a:lnTo>
                  <a:pt x="2551471" y="530942"/>
                </a:lnTo>
                <a:cubicBezTo>
                  <a:pt x="2566219" y="555523"/>
                  <a:pt x="2567050" y="604684"/>
                  <a:pt x="2595716" y="604684"/>
                </a:cubicBezTo>
                <a:cubicBezTo>
                  <a:pt x="2685679" y="604684"/>
                  <a:pt x="2729290" y="529825"/>
                  <a:pt x="2772697" y="471949"/>
                </a:cubicBezTo>
                <a:cubicBezTo>
                  <a:pt x="2738803" y="573630"/>
                  <a:pt x="2765186" y="538453"/>
                  <a:pt x="2713703" y="589936"/>
                </a:cubicBezTo>
              </a:path>
            </a:pathLst>
          </a:custGeom>
          <a:noFill/>
          <a:ln w="279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B61193E-C8F7-4FB1-A8D2-9FA1D3D96BEC}"/>
              </a:ext>
            </a:extLst>
          </p:cNvPr>
          <p:cNvSpPr/>
          <p:nvPr/>
        </p:nvSpPr>
        <p:spPr>
          <a:xfrm>
            <a:off x="5825613" y="2654710"/>
            <a:ext cx="162232" cy="545690"/>
          </a:xfrm>
          <a:custGeom>
            <a:avLst/>
            <a:gdLst>
              <a:gd name="connsiteX0" fmla="*/ 0 w 162232"/>
              <a:gd name="connsiteY0" fmla="*/ 545690 h 545690"/>
              <a:gd name="connsiteX1" fmla="*/ 14748 w 162232"/>
              <a:gd name="connsiteY1" fmla="*/ 412955 h 545690"/>
              <a:gd name="connsiteX2" fmla="*/ 58993 w 162232"/>
              <a:gd name="connsiteY2" fmla="*/ 324464 h 545690"/>
              <a:gd name="connsiteX3" fmla="*/ 73742 w 162232"/>
              <a:gd name="connsiteY3" fmla="*/ 280219 h 545690"/>
              <a:gd name="connsiteX4" fmla="*/ 103239 w 162232"/>
              <a:gd name="connsiteY4" fmla="*/ 103238 h 545690"/>
              <a:gd name="connsiteX5" fmla="*/ 132735 w 162232"/>
              <a:gd name="connsiteY5" fmla="*/ 58993 h 545690"/>
              <a:gd name="connsiteX6" fmla="*/ 162232 w 162232"/>
              <a:gd name="connsiteY6" fmla="*/ 0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32" h="545690">
                <a:moveTo>
                  <a:pt x="0" y="545690"/>
                </a:moveTo>
                <a:cubicBezTo>
                  <a:pt x="4916" y="501445"/>
                  <a:pt x="7429" y="456867"/>
                  <a:pt x="14748" y="412955"/>
                </a:cubicBezTo>
                <a:cubicBezTo>
                  <a:pt x="24015" y="357352"/>
                  <a:pt x="33514" y="375422"/>
                  <a:pt x="58993" y="324464"/>
                </a:cubicBezTo>
                <a:cubicBezTo>
                  <a:pt x="65945" y="310559"/>
                  <a:pt x="68826" y="294967"/>
                  <a:pt x="73742" y="280219"/>
                </a:cubicBezTo>
                <a:cubicBezTo>
                  <a:pt x="75933" y="264881"/>
                  <a:pt x="93284" y="129786"/>
                  <a:pt x="103239" y="103238"/>
                </a:cubicBezTo>
                <a:cubicBezTo>
                  <a:pt x="109463" y="86641"/>
                  <a:pt x="124808" y="74847"/>
                  <a:pt x="132735" y="58993"/>
                </a:cubicBezTo>
                <a:cubicBezTo>
                  <a:pt x="166628" y="-8793"/>
                  <a:pt x="128913" y="33319"/>
                  <a:pt x="162232" y="0"/>
                </a:cubicBezTo>
              </a:path>
            </a:pathLst>
          </a:custGeom>
          <a:noFill/>
          <a:ln w="279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7FA898-F816-4180-86DD-F9577963DD87}"/>
              </a:ext>
            </a:extLst>
          </p:cNvPr>
          <p:cNvSpPr/>
          <p:nvPr/>
        </p:nvSpPr>
        <p:spPr>
          <a:xfrm>
            <a:off x="5935889" y="3554361"/>
            <a:ext cx="1615511" cy="530942"/>
          </a:xfrm>
          <a:custGeom>
            <a:avLst/>
            <a:gdLst>
              <a:gd name="connsiteX0" fmla="*/ 1585788 w 1615511"/>
              <a:gd name="connsiteY0" fmla="*/ 73742 h 530942"/>
              <a:gd name="connsiteX1" fmla="*/ 1600537 w 1615511"/>
              <a:gd name="connsiteY1" fmla="*/ 324465 h 530942"/>
              <a:gd name="connsiteX2" fmla="*/ 1615285 w 1615511"/>
              <a:gd name="connsiteY2" fmla="*/ 383458 h 530942"/>
              <a:gd name="connsiteX3" fmla="*/ 1585788 w 1615511"/>
              <a:gd name="connsiteY3" fmla="*/ 457200 h 530942"/>
              <a:gd name="connsiteX4" fmla="*/ 1423556 w 1615511"/>
              <a:gd name="connsiteY4" fmla="*/ 516194 h 530942"/>
              <a:gd name="connsiteX5" fmla="*/ 1335066 w 1615511"/>
              <a:gd name="connsiteY5" fmla="*/ 530942 h 530942"/>
              <a:gd name="connsiteX6" fmla="*/ 612395 w 1615511"/>
              <a:gd name="connsiteY6" fmla="*/ 501445 h 530942"/>
              <a:gd name="connsiteX7" fmla="*/ 405917 w 1615511"/>
              <a:gd name="connsiteY7" fmla="*/ 471949 h 530942"/>
              <a:gd name="connsiteX8" fmla="*/ 199440 w 1615511"/>
              <a:gd name="connsiteY8" fmla="*/ 442452 h 530942"/>
              <a:gd name="connsiteX9" fmla="*/ 169943 w 1615511"/>
              <a:gd name="connsiteY9" fmla="*/ 368710 h 530942"/>
              <a:gd name="connsiteX10" fmla="*/ 125698 w 1615511"/>
              <a:gd name="connsiteY10" fmla="*/ 280220 h 530942"/>
              <a:gd name="connsiteX11" fmla="*/ 96201 w 1615511"/>
              <a:gd name="connsiteY11" fmla="*/ 88491 h 530942"/>
              <a:gd name="connsiteX12" fmla="*/ 66705 w 1615511"/>
              <a:gd name="connsiteY12" fmla="*/ 44245 h 530942"/>
              <a:gd name="connsiteX13" fmla="*/ 22459 w 1615511"/>
              <a:gd name="connsiteY13" fmla="*/ 88491 h 530942"/>
              <a:gd name="connsiteX14" fmla="*/ 7711 w 1615511"/>
              <a:gd name="connsiteY14" fmla="*/ 147484 h 530942"/>
              <a:gd name="connsiteX15" fmla="*/ 66705 w 1615511"/>
              <a:gd name="connsiteY15" fmla="*/ 88491 h 530942"/>
              <a:gd name="connsiteX16" fmla="*/ 169943 w 1615511"/>
              <a:gd name="connsiteY16" fmla="*/ 0 h 530942"/>
              <a:gd name="connsiteX17" fmla="*/ 214188 w 1615511"/>
              <a:gd name="connsiteY17" fmla="*/ 88491 h 530942"/>
              <a:gd name="connsiteX18" fmla="*/ 258434 w 1615511"/>
              <a:gd name="connsiteY18" fmla="*/ 103239 h 530942"/>
              <a:gd name="connsiteX19" fmla="*/ 140446 w 1615511"/>
              <a:gd name="connsiteY19" fmla="*/ 88491 h 530942"/>
              <a:gd name="connsiteX20" fmla="*/ 199440 w 1615511"/>
              <a:gd name="connsiteY20" fmla="*/ 88491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15511" h="530942">
                <a:moveTo>
                  <a:pt x="1585788" y="73742"/>
                </a:moveTo>
                <a:cubicBezTo>
                  <a:pt x="1590704" y="157316"/>
                  <a:pt x="1592600" y="241123"/>
                  <a:pt x="1600537" y="324465"/>
                </a:cubicBezTo>
                <a:cubicBezTo>
                  <a:pt x="1602459" y="344643"/>
                  <a:pt x="1617523" y="363312"/>
                  <a:pt x="1615285" y="383458"/>
                </a:cubicBezTo>
                <a:cubicBezTo>
                  <a:pt x="1612361" y="409770"/>
                  <a:pt x="1603017" y="437099"/>
                  <a:pt x="1585788" y="457200"/>
                </a:cubicBezTo>
                <a:cubicBezTo>
                  <a:pt x="1564094" y="482510"/>
                  <a:pt x="1435105" y="513529"/>
                  <a:pt x="1423556" y="516194"/>
                </a:cubicBezTo>
                <a:cubicBezTo>
                  <a:pt x="1394418" y="522918"/>
                  <a:pt x="1364563" y="526026"/>
                  <a:pt x="1335066" y="530942"/>
                </a:cubicBezTo>
                <a:cubicBezTo>
                  <a:pt x="1094176" y="521110"/>
                  <a:pt x="853001" y="516721"/>
                  <a:pt x="612395" y="501445"/>
                </a:cubicBezTo>
                <a:cubicBezTo>
                  <a:pt x="543010" y="497040"/>
                  <a:pt x="474496" y="483379"/>
                  <a:pt x="405917" y="471949"/>
                </a:cubicBezTo>
                <a:cubicBezTo>
                  <a:pt x="278331" y="450684"/>
                  <a:pt x="347100" y="460909"/>
                  <a:pt x="199440" y="442452"/>
                </a:cubicBezTo>
                <a:cubicBezTo>
                  <a:pt x="189608" y="417871"/>
                  <a:pt x="180898" y="392811"/>
                  <a:pt x="169943" y="368710"/>
                </a:cubicBezTo>
                <a:cubicBezTo>
                  <a:pt x="156296" y="338688"/>
                  <a:pt x="135396" y="311740"/>
                  <a:pt x="125698" y="280220"/>
                </a:cubicBezTo>
                <a:cubicBezTo>
                  <a:pt x="107497" y="221067"/>
                  <a:pt x="115998" y="147881"/>
                  <a:pt x="96201" y="88491"/>
                </a:cubicBezTo>
                <a:cubicBezTo>
                  <a:pt x="90596" y="71675"/>
                  <a:pt x="76537" y="58994"/>
                  <a:pt x="66705" y="44245"/>
                </a:cubicBezTo>
                <a:cubicBezTo>
                  <a:pt x="51956" y="58994"/>
                  <a:pt x="32807" y="70381"/>
                  <a:pt x="22459" y="88491"/>
                </a:cubicBezTo>
                <a:cubicBezTo>
                  <a:pt x="12402" y="106090"/>
                  <a:pt x="-12559" y="147484"/>
                  <a:pt x="7711" y="147484"/>
                </a:cubicBezTo>
                <a:cubicBezTo>
                  <a:pt x="35521" y="147484"/>
                  <a:pt x="48229" y="109276"/>
                  <a:pt x="66705" y="88491"/>
                </a:cubicBezTo>
                <a:cubicBezTo>
                  <a:pt x="146259" y="-1007"/>
                  <a:pt x="90477" y="26490"/>
                  <a:pt x="169943" y="0"/>
                </a:cubicBezTo>
                <a:cubicBezTo>
                  <a:pt x="179658" y="29144"/>
                  <a:pt x="188199" y="67700"/>
                  <a:pt x="214188" y="88491"/>
                </a:cubicBezTo>
                <a:cubicBezTo>
                  <a:pt x="226328" y="98203"/>
                  <a:pt x="273980" y="103239"/>
                  <a:pt x="258434" y="103239"/>
                </a:cubicBezTo>
                <a:cubicBezTo>
                  <a:pt x="218799" y="103239"/>
                  <a:pt x="178898" y="98104"/>
                  <a:pt x="140446" y="88491"/>
                </a:cubicBezTo>
                <a:cubicBezTo>
                  <a:pt x="121368" y="83722"/>
                  <a:pt x="179775" y="88491"/>
                  <a:pt x="199440" y="88491"/>
                </a:cubicBezTo>
              </a:path>
            </a:pathLst>
          </a:custGeom>
          <a:noFill/>
          <a:ln w="279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914400" y="1068222"/>
            <a:ext cx="9682871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적절한 정규화를 하지 못하면</a:t>
            </a:r>
            <a:r>
              <a:rPr lang="en-US" altLang="ko-KR" b="1" dirty="0"/>
              <a:t>?</a:t>
            </a:r>
          </a:p>
          <a:p>
            <a:r>
              <a:rPr lang="ko-KR" altLang="en-US" sz="2800" dirty="0"/>
              <a:t>입력이상</a:t>
            </a:r>
            <a:r>
              <a:rPr lang="en-US" altLang="ko-KR" sz="2800" dirty="0"/>
              <a:t>, </a:t>
            </a:r>
            <a:r>
              <a:rPr lang="ko-KR" altLang="en-US" sz="2800" dirty="0"/>
              <a:t>수정이상</a:t>
            </a:r>
            <a:r>
              <a:rPr lang="en-US" altLang="ko-KR" sz="2800" dirty="0"/>
              <a:t>, </a:t>
            </a:r>
            <a:r>
              <a:rPr lang="ko-KR" altLang="en-US" sz="2800" dirty="0"/>
              <a:t>삭제이상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 중복</a:t>
            </a:r>
            <a:endParaRPr lang="en-US" altLang="ko-KR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5F53289-B400-4CEB-9BAD-05FBE32AAAB0}"/>
              </a:ext>
            </a:extLst>
          </p:cNvPr>
          <p:cNvSpPr txBox="1">
            <a:spLocks/>
          </p:cNvSpPr>
          <p:nvPr/>
        </p:nvSpPr>
        <p:spPr>
          <a:xfrm>
            <a:off x="914400" y="2955244"/>
            <a:ext cx="9682871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과도한 정규화를 하면</a:t>
            </a:r>
            <a:r>
              <a:rPr lang="en-US" altLang="ko-KR" b="1" dirty="0"/>
              <a:t>?</a:t>
            </a:r>
          </a:p>
          <a:p>
            <a:r>
              <a:rPr lang="ko-KR" altLang="en-US" sz="2800" dirty="0"/>
              <a:t>많은 조인 연산으로 응답시간 증가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4387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5365667" y="2858706"/>
            <a:ext cx="1460665" cy="1140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끗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76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2084060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정규화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sz="2800" dirty="0"/>
              <a:t>테이블 간에 중복된 데이터를 최소화 하기 위해</a:t>
            </a:r>
            <a:endParaRPr lang="en-US" altLang="ko-KR" sz="2800" dirty="0"/>
          </a:p>
          <a:p>
            <a:r>
              <a:rPr lang="ko-KR" altLang="en-US" sz="2800" dirty="0"/>
              <a:t>테이블 쪼개는 것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9936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화살표: U자형 24">
            <a:extLst>
              <a:ext uri="{FF2B5EF4-FFF2-40B4-BE49-F238E27FC236}">
                <a16:creationId xmlns:a16="http://schemas.microsoft.com/office/drawing/2014/main" id="{30264402-E6C5-4B55-B4FD-279DAEE01207}"/>
              </a:ext>
            </a:extLst>
          </p:cNvPr>
          <p:cNvSpPr/>
          <p:nvPr/>
        </p:nvSpPr>
        <p:spPr>
          <a:xfrm>
            <a:off x="1034320" y="2728208"/>
            <a:ext cx="1469037" cy="569626"/>
          </a:xfrm>
          <a:prstGeom prst="uturnArrow">
            <a:avLst>
              <a:gd name="adj1" fmla="val 26389"/>
              <a:gd name="adj2" fmla="val 25000"/>
              <a:gd name="adj3" fmla="val 27631"/>
              <a:gd name="adj4" fmla="val 75000"/>
              <a:gd name="adj5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U자형 25">
            <a:extLst>
              <a:ext uri="{FF2B5EF4-FFF2-40B4-BE49-F238E27FC236}">
                <a16:creationId xmlns:a16="http://schemas.microsoft.com/office/drawing/2014/main" id="{73B6748B-13A6-4774-8D35-789FCE740355}"/>
              </a:ext>
            </a:extLst>
          </p:cNvPr>
          <p:cNvSpPr/>
          <p:nvPr/>
        </p:nvSpPr>
        <p:spPr>
          <a:xfrm>
            <a:off x="2608287" y="2728208"/>
            <a:ext cx="1469037" cy="569626"/>
          </a:xfrm>
          <a:prstGeom prst="uturnArrow">
            <a:avLst>
              <a:gd name="adj1" fmla="val 26389"/>
              <a:gd name="adj2" fmla="val 25000"/>
              <a:gd name="adj3" fmla="val 27631"/>
              <a:gd name="adj4" fmla="val 75000"/>
              <a:gd name="adj5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DABF8CF3-1947-4909-91A1-DA8ED1635AC2}"/>
              </a:ext>
            </a:extLst>
          </p:cNvPr>
          <p:cNvSpPr/>
          <p:nvPr/>
        </p:nvSpPr>
        <p:spPr>
          <a:xfrm>
            <a:off x="4242216" y="2728208"/>
            <a:ext cx="1469037" cy="569626"/>
          </a:xfrm>
          <a:prstGeom prst="uturnArrow">
            <a:avLst>
              <a:gd name="adj1" fmla="val 26389"/>
              <a:gd name="adj2" fmla="val 25000"/>
              <a:gd name="adj3" fmla="val 27631"/>
              <a:gd name="adj4" fmla="val 75000"/>
              <a:gd name="adj5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U자형 27">
            <a:extLst>
              <a:ext uri="{FF2B5EF4-FFF2-40B4-BE49-F238E27FC236}">
                <a16:creationId xmlns:a16="http://schemas.microsoft.com/office/drawing/2014/main" id="{2C5F3861-FE4E-409C-B72B-5E9C35996515}"/>
              </a:ext>
            </a:extLst>
          </p:cNvPr>
          <p:cNvSpPr/>
          <p:nvPr/>
        </p:nvSpPr>
        <p:spPr>
          <a:xfrm>
            <a:off x="5876145" y="2728208"/>
            <a:ext cx="1469037" cy="569626"/>
          </a:xfrm>
          <a:prstGeom prst="uturnArrow">
            <a:avLst>
              <a:gd name="adj1" fmla="val 26389"/>
              <a:gd name="adj2" fmla="val 25000"/>
              <a:gd name="adj3" fmla="val 27631"/>
              <a:gd name="adj4" fmla="val 75000"/>
              <a:gd name="adj5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U자형 28">
            <a:extLst>
              <a:ext uri="{FF2B5EF4-FFF2-40B4-BE49-F238E27FC236}">
                <a16:creationId xmlns:a16="http://schemas.microsoft.com/office/drawing/2014/main" id="{75E36390-0CDE-4C84-86B5-B1DF517DA606}"/>
              </a:ext>
            </a:extLst>
          </p:cNvPr>
          <p:cNvSpPr/>
          <p:nvPr/>
        </p:nvSpPr>
        <p:spPr>
          <a:xfrm>
            <a:off x="7540055" y="2728208"/>
            <a:ext cx="1469037" cy="569626"/>
          </a:xfrm>
          <a:prstGeom prst="uturnArrow">
            <a:avLst>
              <a:gd name="adj1" fmla="val 26389"/>
              <a:gd name="adj2" fmla="val 25000"/>
              <a:gd name="adj3" fmla="val 27631"/>
              <a:gd name="adj4" fmla="val 75000"/>
              <a:gd name="adj5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6D606438-B9BE-43C5-BC6D-0406E3D7BCAB}"/>
              </a:ext>
            </a:extLst>
          </p:cNvPr>
          <p:cNvSpPr/>
          <p:nvPr/>
        </p:nvSpPr>
        <p:spPr>
          <a:xfrm>
            <a:off x="9181482" y="2728208"/>
            <a:ext cx="1469037" cy="569626"/>
          </a:xfrm>
          <a:prstGeom prst="uturnArrow">
            <a:avLst>
              <a:gd name="adj1" fmla="val 26389"/>
              <a:gd name="adj2" fmla="val 25000"/>
              <a:gd name="adj3" fmla="val 27631"/>
              <a:gd name="adj4" fmla="val 75000"/>
              <a:gd name="adj5" fmla="val 10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B8A043-8094-421C-9E8B-B6A0DC749A2D}"/>
              </a:ext>
            </a:extLst>
          </p:cNvPr>
          <p:cNvSpPr/>
          <p:nvPr/>
        </p:nvSpPr>
        <p:spPr>
          <a:xfrm>
            <a:off x="1963711" y="3192904"/>
            <a:ext cx="1469037" cy="14690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1</a:t>
            </a:r>
            <a:r>
              <a:rPr lang="ko-KR" altLang="en-US" sz="2200" b="1" dirty="0"/>
              <a:t>차 </a:t>
            </a:r>
            <a:endParaRPr lang="en-US" altLang="ko-KR" sz="2200" b="1" dirty="0"/>
          </a:p>
          <a:p>
            <a:pPr algn="ctr"/>
            <a:r>
              <a:rPr lang="ko-KR" altLang="en-US" sz="2200" b="1" dirty="0"/>
              <a:t>정규형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B9CE84E-4AD0-434A-AE4B-21024197DEF3}"/>
              </a:ext>
            </a:extLst>
          </p:cNvPr>
          <p:cNvSpPr/>
          <p:nvPr/>
        </p:nvSpPr>
        <p:spPr>
          <a:xfrm>
            <a:off x="3552669" y="3192904"/>
            <a:ext cx="1469037" cy="1469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2</a:t>
            </a:r>
            <a:r>
              <a:rPr lang="ko-KR" altLang="en-US" sz="2200" b="1" dirty="0"/>
              <a:t>차 </a:t>
            </a:r>
            <a:endParaRPr lang="en-US" altLang="ko-KR" sz="2200" b="1" dirty="0"/>
          </a:p>
          <a:p>
            <a:pPr algn="ctr"/>
            <a:r>
              <a:rPr lang="ko-KR" altLang="en-US" sz="2200" b="1" dirty="0"/>
              <a:t>정규형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722F8D-FD5C-414D-9821-CF202B969FF0}"/>
              </a:ext>
            </a:extLst>
          </p:cNvPr>
          <p:cNvSpPr/>
          <p:nvPr/>
        </p:nvSpPr>
        <p:spPr>
          <a:xfrm>
            <a:off x="5171607" y="3192904"/>
            <a:ext cx="1469037" cy="1469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3</a:t>
            </a:r>
            <a:r>
              <a:rPr lang="ko-KR" altLang="en-US" sz="2200" b="1" dirty="0"/>
              <a:t>차 </a:t>
            </a:r>
            <a:endParaRPr lang="en-US" altLang="ko-KR" sz="2200" b="1" dirty="0"/>
          </a:p>
          <a:p>
            <a:pPr algn="ctr"/>
            <a:r>
              <a:rPr lang="ko-KR" altLang="en-US" sz="2200" b="1" dirty="0"/>
              <a:t>정규형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A94D0F1-CF14-4821-8DA0-A0C2EC681538}"/>
              </a:ext>
            </a:extLst>
          </p:cNvPr>
          <p:cNvSpPr/>
          <p:nvPr/>
        </p:nvSpPr>
        <p:spPr>
          <a:xfrm>
            <a:off x="6835516" y="3192904"/>
            <a:ext cx="1469037" cy="1469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BCNF</a:t>
            </a:r>
            <a:r>
              <a:rPr lang="ko-KR" altLang="en-US" sz="2200" b="1" dirty="0"/>
              <a:t> </a:t>
            </a:r>
            <a:endParaRPr lang="en-US" altLang="ko-KR" sz="2200" b="1" dirty="0"/>
          </a:p>
          <a:p>
            <a:pPr algn="ctr"/>
            <a:r>
              <a:rPr lang="ko-KR" altLang="en-US" sz="2200" b="1" dirty="0"/>
              <a:t>정규형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1AD1B53-A288-442B-9C0E-5B3261BE1F91}"/>
              </a:ext>
            </a:extLst>
          </p:cNvPr>
          <p:cNvSpPr/>
          <p:nvPr/>
        </p:nvSpPr>
        <p:spPr>
          <a:xfrm>
            <a:off x="8499425" y="3192904"/>
            <a:ext cx="1469037" cy="1469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4</a:t>
            </a:r>
            <a:r>
              <a:rPr lang="ko-KR" altLang="en-US" sz="2200" b="1" dirty="0"/>
              <a:t>차</a:t>
            </a:r>
            <a:endParaRPr lang="en-US" altLang="ko-KR" sz="2200" b="1" dirty="0"/>
          </a:p>
          <a:p>
            <a:pPr algn="ctr"/>
            <a:r>
              <a:rPr lang="ko-KR" altLang="en-US" sz="2200" b="1" dirty="0"/>
              <a:t>정규형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67528A0-7EF7-4A9B-AFFF-341260F5BD7B}"/>
              </a:ext>
            </a:extLst>
          </p:cNvPr>
          <p:cNvSpPr/>
          <p:nvPr/>
        </p:nvSpPr>
        <p:spPr>
          <a:xfrm>
            <a:off x="10163334" y="3192904"/>
            <a:ext cx="1469037" cy="146903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5</a:t>
            </a:r>
            <a:r>
              <a:rPr lang="ko-KR" altLang="en-US" sz="2200" b="1" dirty="0"/>
              <a:t>차 </a:t>
            </a:r>
            <a:endParaRPr lang="en-US" altLang="ko-KR" sz="2200" b="1" dirty="0"/>
          </a:p>
          <a:p>
            <a:pPr algn="ctr"/>
            <a:r>
              <a:rPr lang="ko-KR" altLang="en-US" sz="2200" b="1" dirty="0"/>
              <a:t>정규형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902B156-E716-44AA-9615-27FC466D032F}"/>
              </a:ext>
            </a:extLst>
          </p:cNvPr>
          <p:cNvSpPr/>
          <p:nvPr/>
        </p:nvSpPr>
        <p:spPr>
          <a:xfrm>
            <a:off x="374753" y="3192903"/>
            <a:ext cx="1469037" cy="14690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/>
              <a:t>비정규</a:t>
            </a:r>
            <a:endParaRPr lang="en-US" altLang="ko-KR" sz="2200" b="1" dirty="0"/>
          </a:p>
          <a:p>
            <a:pPr algn="ctr"/>
            <a:r>
              <a:rPr lang="ko-KR" altLang="en-US" sz="1600" b="1" dirty="0"/>
              <a:t>릴레이션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0CE2A56-E072-4958-85EF-769DA015A17D}"/>
              </a:ext>
            </a:extLst>
          </p:cNvPr>
          <p:cNvSpPr txBox="1">
            <a:spLocks/>
          </p:cNvSpPr>
          <p:nvPr/>
        </p:nvSpPr>
        <p:spPr>
          <a:xfrm>
            <a:off x="1101516" y="2203830"/>
            <a:ext cx="1341879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정규화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249F9EA-D91E-41AF-9369-BE5098D36AAA}"/>
              </a:ext>
            </a:extLst>
          </p:cNvPr>
          <p:cNvSpPr txBox="1">
            <a:spLocks/>
          </p:cNvSpPr>
          <p:nvPr/>
        </p:nvSpPr>
        <p:spPr>
          <a:xfrm>
            <a:off x="2668249" y="2203830"/>
            <a:ext cx="1341879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정규화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1CE7BC4-B4BE-41C9-9F62-4974885A9324}"/>
              </a:ext>
            </a:extLst>
          </p:cNvPr>
          <p:cNvSpPr txBox="1">
            <a:spLocks/>
          </p:cNvSpPr>
          <p:nvPr/>
        </p:nvSpPr>
        <p:spPr>
          <a:xfrm>
            <a:off x="4305794" y="2203830"/>
            <a:ext cx="1341879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정규화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8E88D375-E677-4B09-901C-0EF5200B4E04}"/>
              </a:ext>
            </a:extLst>
          </p:cNvPr>
          <p:cNvSpPr txBox="1">
            <a:spLocks/>
          </p:cNvSpPr>
          <p:nvPr/>
        </p:nvSpPr>
        <p:spPr>
          <a:xfrm>
            <a:off x="5939723" y="2203830"/>
            <a:ext cx="1341879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BCNF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F387EA4C-BC83-44F1-A351-A77F59FE8E12}"/>
              </a:ext>
            </a:extLst>
          </p:cNvPr>
          <p:cNvSpPr txBox="1">
            <a:spLocks/>
          </p:cNvSpPr>
          <p:nvPr/>
        </p:nvSpPr>
        <p:spPr>
          <a:xfrm>
            <a:off x="7603633" y="2203830"/>
            <a:ext cx="1341879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정규화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00A00AB5-D88C-4D21-A6B5-56389A1ED40F}"/>
              </a:ext>
            </a:extLst>
          </p:cNvPr>
          <p:cNvSpPr txBox="1">
            <a:spLocks/>
          </p:cNvSpPr>
          <p:nvPr/>
        </p:nvSpPr>
        <p:spPr>
          <a:xfrm>
            <a:off x="9207584" y="2203830"/>
            <a:ext cx="1341879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정규화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2084060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제</a:t>
            </a:r>
            <a:r>
              <a:rPr lang="en-US" altLang="ko-KR" b="1" dirty="0"/>
              <a:t>1</a:t>
            </a:r>
            <a:r>
              <a:rPr lang="ko-KR" altLang="en-US" b="1" dirty="0"/>
              <a:t>정규화</a:t>
            </a:r>
            <a:r>
              <a:rPr lang="en-US" altLang="ko-KR" b="1" dirty="0"/>
              <a:t>(1NF)</a:t>
            </a:r>
          </a:p>
          <a:p>
            <a:r>
              <a:rPr lang="en-US" altLang="ko-KR" sz="2800" dirty="0"/>
              <a:t>Key word ! </a:t>
            </a:r>
            <a:r>
              <a:rPr lang="ko-KR" altLang="en-US" sz="2800" b="1" dirty="0" err="1">
                <a:solidFill>
                  <a:srgbClr val="FF5B5B"/>
                </a:solidFill>
              </a:rPr>
              <a:t>원자성</a:t>
            </a:r>
            <a:endParaRPr lang="en-US" altLang="ko-KR" sz="2800" b="1" dirty="0">
              <a:solidFill>
                <a:srgbClr val="FF5B5B"/>
              </a:solidFill>
            </a:endParaRPr>
          </a:p>
          <a:p>
            <a:endParaRPr lang="en-US" altLang="ko-KR" sz="2800" dirty="0"/>
          </a:p>
          <a:p>
            <a:r>
              <a:rPr lang="ko-KR" altLang="en-US" sz="2800" dirty="0"/>
              <a:t>모든 속성은 반드시 하나의 값만 가져야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3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46282C-BFA7-4812-812C-E474F7D58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82993"/>
              </p:ext>
            </p:extLst>
          </p:nvPr>
        </p:nvGraphicFramePr>
        <p:xfrm>
          <a:off x="2032000" y="1962300"/>
          <a:ext cx="8128000" cy="3751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0632">
                  <a:extLst>
                    <a:ext uri="{9D8B030D-6E8A-4147-A177-3AD203B41FA5}">
                      <a16:colId xmlns:a16="http://schemas.microsoft.com/office/drawing/2014/main" val="1483210609"/>
                    </a:ext>
                  </a:extLst>
                </a:gridCol>
                <a:gridCol w="2064774">
                  <a:extLst>
                    <a:ext uri="{9D8B030D-6E8A-4147-A177-3AD203B41FA5}">
                      <a16:colId xmlns:a16="http://schemas.microsoft.com/office/drawing/2014/main" val="907357512"/>
                    </a:ext>
                  </a:extLst>
                </a:gridCol>
                <a:gridCol w="2244054">
                  <a:extLst>
                    <a:ext uri="{9D8B030D-6E8A-4147-A177-3AD203B41FA5}">
                      <a16:colId xmlns:a16="http://schemas.microsoft.com/office/drawing/2014/main" val="4094427224"/>
                    </a:ext>
                  </a:extLst>
                </a:gridCol>
                <a:gridCol w="2488540">
                  <a:extLst>
                    <a:ext uri="{9D8B030D-6E8A-4147-A177-3AD203B41FA5}">
                      <a16:colId xmlns:a16="http://schemas.microsoft.com/office/drawing/2014/main" val="1930518954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phoneNumber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skills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김근태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010-1111-1111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dirty="0"/>
                        <a:t>java, </a:t>
                      </a:r>
                      <a:r>
                        <a:rPr lang="en-US" altLang="ko-KR" sz="2000" dirty="0" err="1"/>
                        <a:t>js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typeScript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010-2222-2222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java, C++, </a:t>
                      </a:r>
                      <a:r>
                        <a:rPr lang="en-US" altLang="ko-KR" sz="2000" dirty="0" err="1"/>
                        <a:t>kotlin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30906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윤설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010-3333-3333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java, </a:t>
                      </a:r>
                      <a:r>
                        <a:rPr lang="en-US" altLang="ko-KR" sz="2000" dirty="0" err="1"/>
                        <a:t>js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c#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이남수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010-4444-4444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java, </a:t>
                      </a:r>
                      <a:r>
                        <a:rPr lang="en-US" altLang="ko-KR" sz="2000" dirty="0" err="1"/>
                        <a:t>js</a:t>
                      </a:r>
                      <a:r>
                        <a:rPr lang="en-US" altLang="ko-KR" sz="2000" dirty="0"/>
                        <a:t>, swift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072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1FEFF3A-641C-48B6-9B80-B8DEE4D4A4AE}"/>
              </a:ext>
            </a:extLst>
          </p:cNvPr>
          <p:cNvSpPr txBox="1">
            <a:spLocks/>
          </p:cNvSpPr>
          <p:nvPr/>
        </p:nvSpPr>
        <p:spPr>
          <a:xfrm>
            <a:off x="8216548" y="1439668"/>
            <a:ext cx="138687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err="1">
                <a:solidFill>
                  <a:srgbClr val="FF5B5B"/>
                </a:solidFill>
              </a:rPr>
              <a:t>다중값</a:t>
            </a:r>
            <a:endParaRPr lang="en-US" altLang="ko-KR" sz="2800" dirty="0">
              <a:solidFill>
                <a:srgbClr val="FF5B5B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0B81BB-C610-4350-AABD-B137346133E4}"/>
              </a:ext>
            </a:extLst>
          </p:cNvPr>
          <p:cNvSpPr/>
          <p:nvPr/>
        </p:nvSpPr>
        <p:spPr>
          <a:xfrm>
            <a:off x="7659973" y="1962300"/>
            <a:ext cx="2500027" cy="3751995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2504D9-1A63-4462-B231-891819165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16" y="5584991"/>
            <a:ext cx="500414" cy="50041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77AE011-DC2B-4C25-9834-B41D6C8F1CF5}"/>
              </a:ext>
            </a:extLst>
          </p:cNvPr>
          <p:cNvSpPr txBox="1">
            <a:spLocks/>
          </p:cNvSpPr>
          <p:nvPr/>
        </p:nvSpPr>
        <p:spPr>
          <a:xfrm>
            <a:off x="1901058" y="1535803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722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46282C-BFA7-4812-812C-E474F7D58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7160"/>
              </p:ext>
            </p:extLst>
          </p:nvPr>
        </p:nvGraphicFramePr>
        <p:xfrm>
          <a:off x="1666568" y="2084060"/>
          <a:ext cx="8493431" cy="3751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3393">
                  <a:extLst>
                    <a:ext uri="{9D8B030D-6E8A-4147-A177-3AD203B41FA5}">
                      <a16:colId xmlns:a16="http://schemas.microsoft.com/office/drawing/2014/main" val="1483210609"/>
                    </a:ext>
                  </a:extLst>
                </a:gridCol>
                <a:gridCol w="1857751">
                  <a:extLst>
                    <a:ext uri="{9D8B030D-6E8A-4147-A177-3AD203B41FA5}">
                      <a16:colId xmlns:a16="http://schemas.microsoft.com/office/drawing/2014/main" val="907357512"/>
                    </a:ext>
                  </a:extLst>
                </a:gridCol>
                <a:gridCol w="2409634">
                  <a:extLst>
                    <a:ext uri="{9D8B030D-6E8A-4147-A177-3AD203B41FA5}">
                      <a16:colId xmlns:a16="http://schemas.microsoft.com/office/drawing/2014/main" val="1717984086"/>
                    </a:ext>
                  </a:extLst>
                </a:gridCol>
                <a:gridCol w="1001620">
                  <a:extLst>
                    <a:ext uri="{9D8B030D-6E8A-4147-A177-3AD203B41FA5}">
                      <a16:colId xmlns:a16="http://schemas.microsoft.com/office/drawing/2014/main" val="1930518954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3934358413"/>
                    </a:ext>
                  </a:extLst>
                </a:gridCol>
                <a:gridCol w="1348508">
                  <a:extLst>
                    <a:ext uri="{9D8B030D-6E8A-4147-A177-3AD203B41FA5}">
                      <a16:colId xmlns:a16="http://schemas.microsoft.com/office/drawing/2014/main" val="1799466061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phoneNumber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skill1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skill2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skill3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김근태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010-1111-1111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java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js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typeScript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010-2222-2222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java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C++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kotlin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30906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윤설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/>
                        <a:t>010-3333-3333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java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c#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js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이남수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010-4444-4444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java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js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swift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072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DA392E83-7315-4088-825F-65ABEA0BA78C}"/>
              </a:ext>
            </a:extLst>
          </p:cNvPr>
          <p:cNvSpPr txBox="1">
            <a:spLocks/>
          </p:cNvSpPr>
          <p:nvPr/>
        </p:nvSpPr>
        <p:spPr>
          <a:xfrm>
            <a:off x="7614793" y="1522795"/>
            <a:ext cx="1841852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>
                <a:solidFill>
                  <a:srgbClr val="FF5B5B"/>
                </a:solidFill>
              </a:rPr>
              <a:t>반복 그룹</a:t>
            </a:r>
            <a:endParaRPr lang="en-US" altLang="ko-KR" sz="2800" dirty="0">
              <a:solidFill>
                <a:srgbClr val="FF5B5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A640A2-E424-4EF6-ADA7-32EE071A9711}"/>
              </a:ext>
            </a:extLst>
          </p:cNvPr>
          <p:cNvSpPr/>
          <p:nvPr/>
        </p:nvSpPr>
        <p:spPr>
          <a:xfrm>
            <a:off x="6911439" y="2084060"/>
            <a:ext cx="3248561" cy="3751995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3715E9-C5A3-41E5-AFB3-8DF19BC0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70" y="5752686"/>
            <a:ext cx="500414" cy="50041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BA3B9B6-489F-4360-AC33-B91DE7D70810}"/>
              </a:ext>
            </a:extLst>
          </p:cNvPr>
          <p:cNvSpPr txBox="1">
            <a:spLocks/>
          </p:cNvSpPr>
          <p:nvPr/>
        </p:nvSpPr>
        <p:spPr>
          <a:xfrm>
            <a:off x="1582132" y="1667015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60341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46282C-BFA7-4812-812C-E474F7D58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15604"/>
              </p:ext>
            </p:extLst>
          </p:nvPr>
        </p:nvGraphicFramePr>
        <p:xfrm>
          <a:off x="730711" y="2317955"/>
          <a:ext cx="4203290" cy="3751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695">
                  <a:extLst>
                    <a:ext uri="{9D8B030D-6E8A-4147-A177-3AD203B41FA5}">
                      <a16:colId xmlns:a16="http://schemas.microsoft.com/office/drawing/2014/main" val="1483210609"/>
                    </a:ext>
                  </a:extLst>
                </a:gridCol>
                <a:gridCol w="983309">
                  <a:extLst>
                    <a:ext uri="{9D8B030D-6E8A-4147-A177-3AD203B41FA5}">
                      <a16:colId xmlns:a16="http://schemas.microsoft.com/office/drawing/2014/main" val="907357512"/>
                    </a:ext>
                  </a:extLst>
                </a:gridCol>
                <a:gridCol w="2439286">
                  <a:extLst>
                    <a:ext uri="{9D8B030D-6E8A-4147-A177-3AD203B41FA5}">
                      <a16:colId xmlns:a16="http://schemas.microsoft.com/office/drawing/2014/main" val="1717984086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phoneNumber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김근태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010-1111-1111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010-2222-2222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30906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윤설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010-3333-3333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이남수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010-4444-4444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0723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0680C66-04F5-4091-97A0-7245034C5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306"/>
              </p:ext>
            </p:extLst>
          </p:nvPr>
        </p:nvGraphicFramePr>
        <p:xfrm>
          <a:off x="8909560" y="1328228"/>
          <a:ext cx="2422759" cy="47417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5477">
                  <a:extLst>
                    <a:ext uri="{9D8B030D-6E8A-4147-A177-3AD203B41FA5}">
                      <a16:colId xmlns:a16="http://schemas.microsoft.com/office/drawing/2014/main" val="1367123881"/>
                    </a:ext>
                  </a:extLst>
                </a:gridCol>
                <a:gridCol w="1607282">
                  <a:extLst>
                    <a:ext uri="{9D8B030D-6E8A-4147-A177-3AD203B41FA5}">
                      <a16:colId xmlns:a16="http://schemas.microsoft.com/office/drawing/2014/main" val="2300546160"/>
                    </a:ext>
                  </a:extLst>
                </a:gridCol>
              </a:tblGrid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name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722060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java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802414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js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079482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typeScript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13819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C++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264628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744216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FCC85F93-168A-4BE2-8C02-4F5E19E6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92607"/>
              </p:ext>
            </p:extLst>
          </p:nvPr>
        </p:nvGraphicFramePr>
        <p:xfrm>
          <a:off x="5807033" y="1328228"/>
          <a:ext cx="2229495" cy="47417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588">
                  <a:extLst>
                    <a:ext uri="{9D8B030D-6E8A-4147-A177-3AD203B41FA5}">
                      <a16:colId xmlns:a16="http://schemas.microsoft.com/office/drawing/2014/main" val="1367123881"/>
                    </a:ext>
                  </a:extLst>
                </a:gridCol>
                <a:gridCol w="1103907">
                  <a:extLst>
                    <a:ext uri="{9D8B030D-6E8A-4147-A177-3AD203B41FA5}">
                      <a16:colId xmlns:a16="http://schemas.microsoft.com/office/drawing/2014/main" val="2300546160"/>
                    </a:ext>
                  </a:extLst>
                </a:gridCol>
              </a:tblGrid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dev_no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skill_no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722060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802414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079482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13819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264628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37865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7673128-E535-48C0-9483-AA26E0FF6BBA}"/>
              </a:ext>
            </a:extLst>
          </p:cNvPr>
          <p:cNvSpPr txBox="1">
            <a:spLocks/>
          </p:cNvSpPr>
          <p:nvPr/>
        </p:nvSpPr>
        <p:spPr>
          <a:xfrm>
            <a:off x="412952" y="225532"/>
            <a:ext cx="2669459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제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정규화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9FAC9-D4E1-45A1-A31B-68C59A0B5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1" y="5948346"/>
            <a:ext cx="500414" cy="500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CE4FB3-A96B-4393-BA05-AF49BE8DF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8346"/>
            <a:ext cx="500414" cy="5004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D3E180-484E-4712-B5DA-6113B3E5E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07" y="5948346"/>
            <a:ext cx="500414" cy="500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18C8DF-6FF7-4B83-A049-E548C0B10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124" y="5948346"/>
            <a:ext cx="500414" cy="50041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56F0D1E-0940-4C7F-A7E1-385DAABDA445}"/>
              </a:ext>
            </a:extLst>
          </p:cNvPr>
          <p:cNvSpPr txBox="1">
            <a:spLocks/>
          </p:cNvSpPr>
          <p:nvPr/>
        </p:nvSpPr>
        <p:spPr>
          <a:xfrm>
            <a:off x="643981" y="1903520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93261F9-08D3-422B-9F93-160CDD611B02}"/>
              </a:ext>
            </a:extLst>
          </p:cNvPr>
          <p:cNvSpPr txBox="1">
            <a:spLocks/>
          </p:cNvSpPr>
          <p:nvPr/>
        </p:nvSpPr>
        <p:spPr>
          <a:xfrm>
            <a:off x="5731352" y="869924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developer_skill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5D7F5AD-9018-42C8-AB9E-6D224900723B}"/>
              </a:ext>
            </a:extLst>
          </p:cNvPr>
          <p:cNvSpPr txBox="1">
            <a:spLocks/>
          </p:cNvSpPr>
          <p:nvPr/>
        </p:nvSpPr>
        <p:spPr>
          <a:xfrm>
            <a:off x="8850185" y="908575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</a:t>
            </a:r>
          </a:p>
        </p:txBody>
      </p:sp>
    </p:spTree>
    <p:extLst>
      <p:ext uri="{BB962C8B-B14F-4D97-AF65-F5344CB8AC3E}">
        <p14:creationId xmlns:p14="http://schemas.microsoft.com/office/powerpoint/2010/main" val="14809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2084060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제</a:t>
            </a:r>
            <a:r>
              <a:rPr lang="en-US" altLang="ko-KR" b="1" dirty="0"/>
              <a:t>2</a:t>
            </a:r>
            <a:r>
              <a:rPr lang="ko-KR" altLang="en-US" b="1" dirty="0"/>
              <a:t>정규화</a:t>
            </a:r>
            <a:r>
              <a:rPr lang="en-US" altLang="ko-KR" b="1" dirty="0"/>
              <a:t>(2NF)</a:t>
            </a:r>
          </a:p>
          <a:p>
            <a:r>
              <a:rPr lang="en-US" altLang="ko-KR" sz="2800" dirty="0"/>
              <a:t>Key word ! </a:t>
            </a:r>
            <a:r>
              <a:rPr lang="ko-KR" altLang="en-US" sz="2800" dirty="0">
                <a:solidFill>
                  <a:srgbClr val="FF5B5B"/>
                </a:solidFill>
              </a:rPr>
              <a:t>부분종속</a:t>
            </a:r>
            <a:endParaRPr lang="en-US" altLang="ko-KR" sz="2800" dirty="0">
              <a:solidFill>
                <a:srgbClr val="FF5B5B"/>
              </a:solidFill>
            </a:endParaRPr>
          </a:p>
          <a:p>
            <a:endParaRPr lang="en-US" altLang="ko-KR" sz="2800" dirty="0"/>
          </a:p>
          <a:p>
            <a:r>
              <a:rPr lang="ko-KR" altLang="en-US" sz="2800" dirty="0"/>
              <a:t>모든 속성은 반드시 모든 기본키에 종속되어야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81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4D49A8A8-54D8-4820-A90B-83D9CC3B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55763"/>
              </p:ext>
            </p:extLst>
          </p:nvPr>
        </p:nvGraphicFramePr>
        <p:xfrm>
          <a:off x="1416623" y="1345347"/>
          <a:ext cx="9314687" cy="4502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0703">
                  <a:extLst>
                    <a:ext uri="{9D8B030D-6E8A-4147-A177-3AD203B41FA5}">
                      <a16:colId xmlns:a16="http://schemas.microsoft.com/office/drawing/2014/main" val="1483210609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907357512"/>
                    </a:ext>
                  </a:extLst>
                </a:gridCol>
                <a:gridCol w="1615044">
                  <a:extLst>
                    <a:ext uri="{9D8B030D-6E8A-4147-A177-3AD203B41FA5}">
                      <a16:colId xmlns:a16="http://schemas.microsoft.com/office/drawing/2014/main" val="1717984086"/>
                    </a:ext>
                  </a:extLst>
                </a:gridCol>
                <a:gridCol w="3244012">
                  <a:extLst>
                    <a:ext uri="{9D8B030D-6E8A-4147-A177-3AD203B41FA5}">
                      <a16:colId xmlns:a16="http://schemas.microsoft.com/office/drawing/2014/main" val="1930518954"/>
                    </a:ext>
                  </a:extLst>
                </a:gridCol>
                <a:gridCol w="2361141">
                  <a:extLst>
                    <a:ext uri="{9D8B030D-6E8A-4147-A177-3AD203B41FA5}">
                      <a16:colId xmlns:a16="http://schemas.microsoft.com/office/drawing/2014/main" val="1799466061"/>
                    </a:ext>
                  </a:extLst>
                </a:gridCol>
              </a:tblGrid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project_no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project_name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phoneNumber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80898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김근태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best driver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010-1111-1111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773124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박예진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best driver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010-2222-2222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930906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윤설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Happy House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010-3333-3333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81025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이남수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Happy House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010-4444-4444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0723"/>
                  </a:ext>
                </a:extLst>
              </a:tr>
              <a:tr h="75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이남수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/>
                        <a:t>일타싸피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010-4444-4444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261411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F976A399-0E28-4096-8A71-F07F43CBC578}"/>
              </a:ext>
            </a:extLst>
          </p:cNvPr>
          <p:cNvSpPr txBox="1">
            <a:spLocks/>
          </p:cNvSpPr>
          <p:nvPr/>
        </p:nvSpPr>
        <p:spPr>
          <a:xfrm>
            <a:off x="1320875" y="927204"/>
            <a:ext cx="1851545" cy="64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0F6C06-23F7-40DA-9D0A-A32D575CAD45}"/>
              </a:ext>
            </a:extLst>
          </p:cNvPr>
          <p:cNvSpPr/>
          <p:nvPr/>
        </p:nvSpPr>
        <p:spPr>
          <a:xfrm>
            <a:off x="1416622" y="1345347"/>
            <a:ext cx="756952" cy="4502394"/>
          </a:xfrm>
          <a:prstGeom prst="rect">
            <a:avLst/>
          </a:prstGeom>
          <a:noFill/>
          <a:ln w="27940">
            <a:solidFill>
              <a:srgbClr val="F3F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78B668-AED2-4ECC-9027-C718DD8FF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50" y="5765470"/>
            <a:ext cx="500414" cy="5004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089F5C-4AC9-460C-B8A4-B018F272AE41}"/>
              </a:ext>
            </a:extLst>
          </p:cNvPr>
          <p:cNvSpPr/>
          <p:nvPr/>
        </p:nvSpPr>
        <p:spPr>
          <a:xfrm>
            <a:off x="3522689" y="1345347"/>
            <a:ext cx="1603946" cy="4502394"/>
          </a:xfrm>
          <a:prstGeom prst="rect">
            <a:avLst/>
          </a:prstGeom>
          <a:noFill/>
          <a:ln w="27940">
            <a:solidFill>
              <a:srgbClr val="F3F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00CD7F-9031-424B-9CAF-D64CC0AC8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69" y="5765470"/>
            <a:ext cx="500414" cy="5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7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606</Words>
  <Application>Microsoft Office PowerPoint</Application>
  <PresentationFormat>와이드스크린</PresentationFormat>
  <Paragraphs>325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Apple SD Gothic Neo</vt:lpstr>
      <vt:lpstr>맑은 고딕</vt:lpstr>
      <vt:lpstr>Arial</vt:lpstr>
      <vt:lpstr>Office 테마</vt:lpstr>
      <vt:lpstr>정규화 종류와 장단점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380</cp:revision>
  <dcterms:created xsi:type="dcterms:W3CDTF">2021-08-08T03:37:08Z</dcterms:created>
  <dcterms:modified xsi:type="dcterms:W3CDTF">2021-11-12T12:10:47Z</dcterms:modified>
</cp:coreProperties>
</file>