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551" r:id="rId3"/>
    <p:sldId id="588" r:id="rId4"/>
    <p:sldId id="590" r:id="rId5"/>
    <p:sldId id="591" r:id="rId6"/>
    <p:sldId id="604" r:id="rId7"/>
    <p:sldId id="595" r:id="rId8"/>
    <p:sldId id="594" r:id="rId9"/>
    <p:sldId id="593" r:id="rId10"/>
    <p:sldId id="602" r:id="rId11"/>
    <p:sldId id="592" r:id="rId12"/>
    <p:sldId id="596" r:id="rId13"/>
    <p:sldId id="597" r:id="rId14"/>
    <p:sldId id="598" r:id="rId15"/>
    <p:sldId id="599" r:id="rId16"/>
    <p:sldId id="600" r:id="rId17"/>
    <p:sldId id="601" r:id="rId18"/>
    <p:sldId id="603" r:id="rId19"/>
    <p:sldId id="58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3F81C"/>
    <a:srgbClr val="D0E1F2"/>
    <a:srgbClr val="FFFFFF"/>
    <a:srgbClr val="CFD6F6"/>
    <a:srgbClr val="E9ECFA"/>
    <a:srgbClr val="D5E3CF"/>
    <a:srgbClr val="EBF1E9"/>
    <a:srgbClr val="EEA41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2" autoAdjust="0"/>
    <p:restoredTop sz="72684" autoAdjust="0"/>
  </p:normalViewPr>
  <p:slideViewPr>
    <p:cSldViewPr snapToGrid="0">
      <p:cViewPr varScale="1">
        <p:scale>
          <a:sx n="78" d="100"/>
          <a:sy n="78" d="100"/>
        </p:scale>
        <p:origin x="24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02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minor</a:t>
            </a:r>
            <a:r>
              <a:rPr lang="ko-KR" altLang="en-US" dirty="0"/>
              <a:t> </a:t>
            </a:r>
            <a:r>
              <a:rPr lang="en-US" altLang="ko-KR" dirty="0"/>
              <a:t>GC</a:t>
            </a:r>
            <a:r>
              <a:rPr lang="ko-KR" altLang="en-US" dirty="0"/>
              <a:t> 발생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67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52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27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</a:t>
            </a:r>
            <a:r>
              <a:rPr lang="en-US" altLang="ko-KR" dirty="0"/>
              <a:t>minor GC</a:t>
            </a:r>
            <a:r>
              <a:rPr lang="ko-KR" altLang="en-US" dirty="0"/>
              <a:t>가 발생 할 때마다 </a:t>
            </a:r>
            <a:r>
              <a:rPr lang="en-US" altLang="ko-KR" dirty="0"/>
              <a:t>Survivor</a:t>
            </a:r>
            <a:r>
              <a:rPr lang="ko-KR" altLang="en-US" dirty="0"/>
              <a:t>영역을 왔다 갔다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93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age</a:t>
            </a:r>
            <a:r>
              <a:rPr lang="ko-KR" altLang="en-US" dirty="0"/>
              <a:t>증가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26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이런식으로</a:t>
            </a:r>
            <a:r>
              <a:rPr lang="ko-KR" altLang="en-US" dirty="0"/>
              <a:t> 진행하다 보면 객체의 </a:t>
            </a:r>
            <a:r>
              <a:rPr lang="en-US" altLang="ko-KR" dirty="0"/>
              <a:t>age</a:t>
            </a:r>
            <a:r>
              <a:rPr lang="ko-KR" altLang="en-US" dirty="0"/>
              <a:t>가 점점 늘어나는데</a:t>
            </a:r>
            <a:r>
              <a:rPr lang="en-US" altLang="ko-KR" dirty="0"/>
              <a:t>, </a:t>
            </a:r>
            <a:r>
              <a:rPr lang="ko-KR" altLang="en-US" dirty="0"/>
              <a:t>어떤 특정한 임계점이 되면 </a:t>
            </a:r>
            <a:r>
              <a:rPr lang="en-US" altLang="ko-KR" dirty="0"/>
              <a:t>old generation</a:t>
            </a:r>
            <a:r>
              <a:rPr lang="ko-KR" altLang="en-US" dirty="0"/>
              <a:t>으로 이동한다</a:t>
            </a:r>
            <a:r>
              <a:rPr lang="en-US" altLang="ko-KR" dirty="0"/>
              <a:t>. </a:t>
            </a:r>
            <a:r>
              <a:rPr lang="ko-KR" altLang="en-US" dirty="0"/>
              <a:t>이걸 </a:t>
            </a:r>
            <a:r>
              <a:rPr lang="en-US" altLang="ko-KR" dirty="0"/>
              <a:t>promoted</a:t>
            </a:r>
            <a:r>
              <a:rPr lang="ko-KR" altLang="en-US" dirty="0"/>
              <a:t>하고 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83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major</a:t>
            </a:r>
            <a:r>
              <a:rPr lang="ko-KR" altLang="en-US" dirty="0"/>
              <a:t> </a:t>
            </a:r>
            <a:r>
              <a:rPr lang="en-US" altLang="ko-KR" dirty="0"/>
              <a:t>GC </a:t>
            </a:r>
            <a:r>
              <a:rPr lang="ko-KR" altLang="en-US" dirty="0"/>
              <a:t>발생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4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GC</a:t>
            </a:r>
            <a:r>
              <a:rPr lang="ko-KR" altLang="en-US" dirty="0"/>
              <a:t>방식에 따라 </a:t>
            </a:r>
            <a:r>
              <a:rPr lang="en-US" altLang="ko-KR" dirty="0"/>
              <a:t>stop the world </a:t>
            </a:r>
            <a:r>
              <a:rPr lang="ko-KR" altLang="en-US" dirty="0"/>
              <a:t>시간이나</a:t>
            </a:r>
            <a:r>
              <a:rPr lang="en-US" altLang="ko-KR" dirty="0"/>
              <a:t>, GC</a:t>
            </a:r>
            <a:r>
              <a:rPr lang="ko-KR" altLang="en-US" dirty="0"/>
              <a:t>알고리즘에 차이가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어플리케이션 성능을 끌어올리고 싶다면 </a:t>
            </a:r>
            <a:r>
              <a:rPr lang="en-US" altLang="ko-KR" dirty="0"/>
              <a:t>GC</a:t>
            </a:r>
            <a:r>
              <a:rPr lang="ko-KR" altLang="en-US" dirty="0"/>
              <a:t>튜닝도 방법 중 하나이다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39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https://d2.naver.com/helloworld/1329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0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JVM</a:t>
            </a:r>
            <a:r>
              <a:rPr lang="ko-KR" altLang="en-US" dirty="0"/>
              <a:t>중 </a:t>
            </a:r>
            <a:r>
              <a:rPr lang="en-US" altLang="ko-KR" dirty="0"/>
              <a:t>heap</a:t>
            </a:r>
            <a:r>
              <a:rPr lang="ko-KR" altLang="en-US" dirty="0"/>
              <a:t>영역에서 일어나는 일이다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00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상황은 정확하게 말하면 </a:t>
            </a:r>
            <a:r>
              <a:rPr lang="en-US" altLang="ko-KR" dirty="0"/>
              <a:t>heap</a:t>
            </a:r>
            <a:r>
              <a:rPr lang="ko-KR" altLang="en-US" dirty="0"/>
              <a:t>내부에 있는 </a:t>
            </a:r>
            <a:r>
              <a:rPr lang="en-US" altLang="ko-KR" dirty="0"/>
              <a:t>string pool</a:t>
            </a:r>
            <a:r>
              <a:rPr lang="ko-KR" altLang="en-US" dirty="0"/>
              <a:t>영역임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75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보면 이러하다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01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GC</a:t>
            </a:r>
            <a:r>
              <a:rPr lang="ko-KR" altLang="en-US" sz="1200" dirty="0"/>
              <a:t>를 실행하기 위한 </a:t>
            </a:r>
            <a:r>
              <a:rPr lang="en-US" altLang="ko-KR" sz="1200" dirty="0"/>
              <a:t>Thread</a:t>
            </a:r>
            <a:r>
              <a:rPr lang="ko-KR" altLang="en-US" sz="1200" dirty="0"/>
              <a:t>를 제외하고 이외의 모든 </a:t>
            </a:r>
            <a:r>
              <a:rPr lang="en-US" altLang="ko-KR" sz="1200" dirty="0"/>
              <a:t>Thread</a:t>
            </a:r>
            <a:r>
              <a:rPr lang="ko-KR" altLang="en-US" sz="1200" dirty="0"/>
              <a:t>는 멈추고 </a:t>
            </a:r>
            <a:r>
              <a:rPr lang="en-US" altLang="ko-KR" sz="1200" dirty="0"/>
              <a:t>GC</a:t>
            </a:r>
            <a:r>
              <a:rPr lang="ko-KR" altLang="en-US" sz="1200" dirty="0"/>
              <a:t>가 완료된 이후에나 다시 </a:t>
            </a:r>
            <a:r>
              <a:rPr lang="en-US" altLang="ko-KR" sz="1200" dirty="0"/>
              <a:t>Thread</a:t>
            </a:r>
            <a:r>
              <a:rPr lang="ko-KR" altLang="en-US" sz="1200" dirty="0"/>
              <a:t>가 실행 상태로 돌아가게 된다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stop the world </a:t>
            </a:r>
            <a:r>
              <a:rPr lang="ko-KR" altLang="en-US" sz="1200" dirty="0"/>
              <a:t>시간을 줄이는 것이 </a:t>
            </a:r>
            <a:r>
              <a:rPr lang="en-US" altLang="ko-KR" sz="1200" dirty="0"/>
              <a:t>GC </a:t>
            </a:r>
            <a:r>
              <a:rPr lang="ko-KR" altLang="en-US" sz="1200" dirty="0"/>
              <a:t>튜닝이다</a:t>
            </a:r>
            <a:r>
              <a:rPr lang="en-US" altLang="ko-KR" sz="1200" dirty="0"/>
              <a:t>!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806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485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4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JVM</a:t>
            </a:r>
            <a:r>
              <a:rPr lang="ko-KR" altLang="en-US" dirty="0"/>
              <a:t>의 </a:t>
            </a:r>
            <a:r>
              <a:rPr lang="en-US" altLang="ko-KR" dirty="0"/>
              <a:t>heap</a:t>
            </a:r>
            <a:r>
              <a:rPr lang="ko-KR" altLang="en-US" dirty="0"/>
              <a:t>영역은 처음 설계될 때 다음의 </a:t>
            </a:r>
            <a:r>
              <a:rPr lang="en-US" altLang="ko-KR" dirty="0"/>
              <a:t>2</a:t>
            </a:r>
            <a:r>
              <a:rPr lang="ko-KR" altLang="en-US" dirty="0"/>
              <a:t>가지를 전제로 설계되었음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64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Young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Generation -&gt; Eden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두개의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Survivor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영역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chemeClr val="tx1"/>
                </a:solidFill>
              </a:rPr>
              <a:t>Old</a:t>
            </a:r>
            <a:r>
              <a:rPr lang="ko-KR" altLang="en-US" sz="1200" b="0" dirty="0">
                <a:solidFill>
                  <a:schemeClr val="tx1"/>
                </a:solidFill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</a:rPr>
              <a:t>Generation</a:t>
            </a:r>
            <a:endParaRPr lang="ko-KR" altLang="en-US" sz="1200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98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F9F9-1FBA-4698-A0FB-084FEBACA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656" y="1122363"/>
            <a:ext cx="9314688" cy="2387600"/>
          </a:xfrm>
        </p:spPr>
        <p:txBody>
          <a:bodyPr/>
          <a:lstStyle/>
          <a:p>
            <a:r>
              <a:rPr lang="en-US" altLang="ko-KR" b="1" dirty="0"/>
              <a:t>Garbage Collection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D411F-CFF1-459A-ABA9-8F3D65AA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7312" y="2303654"/>
            <a:ext cx="4858138" cy="53142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/>
              <a:t>오류 지적 환영</a:t>
            </a:r>
            <a:endParaRPr lang="en-US" altLang="ko-KR" sz="1600" dirty="0"/>
          </a:p>
          <a:p>
            <a:pPr algn="r"/>
            <a:r>
              <a:rPr lang="en-US" altLang="ko-KR" sz="1600"/>
              <a:t>20211116 </a:t>
            </a:r>
            <a:r>
              <a:rPr lang="ko-KR" altLang="en-US" sz="1600" dirty="0"/>
              <a:t>박예진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875BF7-3AC3-44B6-9E26-45C333CBE8D9}"/>
              </a:ext>
            </a:extLst>
          </p:cNvPr>
          <p:cNvSpPr txBox="1"/>
          <p:nvPr/>
        </p:nvSpPr>
        <p:spPr>
          <a:xfrm>
            <a:off x="4591164" y="4383666"/>
            <a:ext cx="15783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/>
              <a:t>Young Generation</a:t>
            </a:r>
            <a:endParaRPr kumimoji="1" lang="ko-KR" altLang="en-US" sz="1500" dirty="0"/>
          </a:p>
        </p:txBody>
      </p:sp>
      <p:graphicFrame>
        <p:nvGraphicFramePr>
          <p:cNvPr id="6" name="표 60">
            <a:extLst>
              <a:ext uri="{FF2B5EF4-FFF2-40B4-BE49-F238E27FC236}">
                <a16:creationId xmlns:a16="http://schemas.microsoft.com/office/drawing/2014/main" id="{5238626D-8DDB-4CEC-8848-38E6CDF351C9}"/>
              </a:ext>
            </a:extLst>
          </p:cNvPr>
          <p:cNvGraphicFramePr>
            <a:graphicFrameLocks noGrp="1"/>
          </p:cNvGraphicFramePr>
          <p:nvPr/>
        </p:nvGraphicFramePr>
        <p:xfrm>
          <a:off x="3160448" y="2599014"/>
          <a:ext cx="6161415" cy="1410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80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205380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205380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</a:tblGrid>
              <a:tr h="7053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tx1"/>
                          </a:solidFill>
                        </a:rPr>
                        <a:t>Eden</a:t>
                      </a:r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tx1"/>
                          </a:solidFill>
                        </a:rPr>
                        <a:t>Survivor 1</a:t>
                      </a:r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tx1"/>
                          </a:solidFill>
                        </a:rPr>
                        <a:t>Old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200" b="0" dirty="0">
                          <a:solidFill>
                            <a:schemeClr val="tx1"/>
                          </a:solidFill>
                        </a:rPr>
                        <a:t>Generation</a:t>
                      </a:r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  <a:tr h="7053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tx1"/>
                          </a:solidFill>
                        </a:rPr>
                        <a:t>Survivor 2</a:t>
                      </a:r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29079"/>
                  </a:ext>
                </a:extLst>
              </a:tr>
            </a:tbl>
          </a:graphicData>
        </a:graphic>
      </p:graphicFrame>
      <p:cxnSp>
        <p:nvCxnSpPr>
          <p:cNvPr id="7" name="직선 연결선[R] 14">
            <a:extLst>
              <a:ext uri="{FF2B5EF4-FFF2-40B4-BE49-F238E27FC236}">
                <a16:creationId xmlns:a16="http://schemas.microsoft.com/office/drawing/2014/main" id="{D405ED3F-DC42-4620-BE78-AF607A48A4F6}"/>
              </a:ext>
            </a:extLst>
          </p:cNvPr>
          <p:cNvCxnSpPr>
            <a:cxnSpLocks/>
          </p:cNvCxnSpPr>
          <p:nvPr/>
        </p:nvCxnSpPr>
        <p:spPr>
          <a:xfrm flipH="1">
            <a:off x="3160449" y="4023087"/>
            <a:ext cx="1" cy="53096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15">
            <a:extLst>
              <a:ext uri="{FF2B5EF4-FFF2-40B4-BE49-F238E27FC236}">
                <a16:creationId xmlns:a16="http://schemas.microsoft.com/office/drawing/2014/main" id="{DE329BE2-8864-47C3-9F6C-4B5BF496904F}"/>
              </a:ext>
            </a:extLst>
          </p:cNvPr>
          <p:cNvCxnSpPr>
            <a:cxnSpLocks/>
          </p:cNvCxnSpPr>
          <p:nvPr/>
        </p:nvCxnSpPr>
        <p:spPr>
          <a:xfrm flipH="1">
            <a:off x="7254161" y="4023087"/>
            <a:ext cx="1" cy="53096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9AE4F1-F3BA-409B-87CD-4363C00A259C}"/>
              </a:ext>
            </a:extLst>
          </p:cNvPr>
          <p:cNvCxnSpPr>
            <a:cxnSpLocks/>
          </p:cNvCxnSpPr>
          <p:nvPr/>
        </p:nvCxnSpPr>
        <p:spPr>
          <a:xfrm>
            <a:off x="3167559" y="4379591"/>
            <a:ext cx="4093712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79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875BF7-3AC3-44B6-9E26-45C333CBE8D9}"/>
              </a:ext>
            </a:extLst>
          </p:cNvPr>
          <p:cNvSpPr txBox="1"/>
          <p:nvPr/>
        </p:nvSpPr>
        <p:spPr>
          <a:xfrm>
            <a:off x="4591164" y="4383666"/>
            <a:ext cx="15783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/>
              <a:t>Young Generation</a:t>
            </a:r>
            <a:endParaRPr kumimoji="1" lang="ko-KR" altLang="en-US" sz="1500" dirty="0"/>
          </a:p>
        </p:txBody>
      </p:sp>
      <p:graphicFrame>
        <p:nvGraphicFramePr>
          <p:cNvPr id="6" name="표 60">
            <a:extLst>
              <a:ext uri="{FF2B5EF4-FFF2-40B4-BE49-F238E27FC236}">
                <a16:creationId xmlns:a16="http://schemas.microsoft.com/office/drawing/2014/main" id="{5238626D-8DDB-4CEC-8848-38E6CDF35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67094"/>
              </p:ext>
            </p:extLst>
          </p:nvPr>
        </p:nvGraphicFramePr>
        <p:xfrm>
          <a:off x="3160448" y="2599014"/>
          <a:ext cx="6161415" cy="1410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80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205380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205380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</a:tblGrid>
              <a:tr h="705377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  <a:tr h="7053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29079"/>
                  </a:ext>
                </a:extLst>
              </a:tr>
            </a:tbl>
          </a:graphicData>
        </a:graphic>
      </p:graphicFrame>
      <p:cxnSp>
        <p:nvCxnSpPr>
          <p:cNvPr id="7" name="직선 연결선[R] 14">
            <a:extLst>
              <a:ext uri="{FF2B5EF4-FFF2-40B4-BE49-F238E27FC236}">
                <a16:creationId xmlns:a16="http://schemas.microsoft.com/office/drawing/2014/main" id="{D405ED3F-DC42-4620-BE78-AF607A48A4F6}"/>
              </a:ext>
            </a:extLst>
          </p:cNvPr>
          <p:cNvCxnSpPr>
            <a:cxnSpLocks/>
          </p:cNvCxnSpPr>
          <p:nvPr/>
        </p:nvCxnSpPr>
        <p:spPr>
          <a:xfrm flipH="1">
            <a:off x="3160449" y="4023087"/>
            <a:ext cx="1" cy="53096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15">
            <a:extLst>
              <a:ext uri="{FF2B5EF4-FFF2-40B4-BE49-F238E27FC236}">
                <a16:creationId xmlns:a16="http://schemas.microsoft.com/office/drawing/2014/main" id="{DE329BE2-8864-47C3-9F6C-4B5BF496904F}"/>
              </a:ext>
            </a:extLst>
          </p:cNvPr>
          <p:cNvCxnSpPr>
            <a:cxnSpLocks/>
          </p:cNvCxnSpPr>
          <p:nvPr/>
        </p:nvCxnSpPr>
        <p:spPr>
          <a:xfrm flipH="1">
            <a:off x="7254161" y="4023087"/>
            <a:ext cx="1" cy="53096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9AE4F1-F3BA-409B-87CD-4363C00A259C}"/>
              </a:ext>
            </a:extLst>
          </p:cNvPr>
          <p:cNvCxnSpPr>
            <a:cxnSpLocks/>
          </p:cNvCxnSpPr>
          <p:nvPr/>
        </p:nvCxnSpPr>
        <p:spPr>
          <a:xfrm>
            <a:off x="3167559" y="4379591"/>
            <a:ext cx="4093712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7B3052-5E0B-4B81-BBFB-B5DA384A0CB3}"/>
              </a:ext>
            </a:extLst>
          </p:cNvPr>
          <p:cNvSpPr/>
          <p:nvPr/>
        </p:nvSpPr>
        <p:spPr>
          <a:xfrm>
            <a:off x="3298189" y="2714982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8D4463-9305-4856-A291-F8D560649459}"/>
              </a:ext>
            </a:extLst>
          </p:cNvPr>
          <p:cNvSpPr/>
          <p:nvPr/>
        </p:nvSpPr>
        <p:spPr>
          <a:xfrm>
            <a:off x="3926334" y="2714982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2ADBCD-B0D1-46DC-BB89-62135B20625B}"/>
              </a:ext>
            </a:extLst>
          </p:cNvPr>
          <p:cNvSpPr/>
          <p:nvPr/>
        </p:nvSpPr>
        <p:spPr>
          <a:xfrm>
            <a:off x="4560726" y="2714982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97688B-80A7-4AC2-B839-050CE4E5BEE2}"/>
              </a:ext>
            </a:extLst>
          </p:cNvPr>
          <p:cNvSpPr/>
          <p:nvPr/>
        </p:nvSpPr>
        <p:spPr>
          <a:xfrm>
            <a:off x="3298189" y="3338344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F2BC4F-38BB-48EC-BC1D-521C39B7CE30}"/>
              </a:ext>
            </a:extLst>
          </p:cNvPr>
          <p:cNvSpPr/>
          <p:nvPr/>
        </p:nvSpPr>
        <p:spPr>
          <a:xfrm>
            <a:off x="3926334" y="3338344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0E3A36-AE8D-4875-A1DA-225978D4A455}"/>
              </a:ext>
            </a:extLst>
          </p:cNvPr>
          <p:cNvSpPr/>
          <p:nvPr/>
        </p:nvSpPr>
        <p:spPr>
          <a:xfrm>
            <a:off x="4560726" y="3338344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73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875BF7-3AC3-44B6-9E26-45C333CBE8D9}"/>
              </a:ext>
            </a:extLst>
          </p:cNvPr>
          <p:cNvSpPr txBox="1"/>
          <p:nvPr/>
        </p:nvSpPr>
        <p:spPr>
          <a:xfrm>
            <a:off x="4591164" y="4383666"/>
            <a:ext cx="15783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/>
              <a:t>Young Generation</a:t>
            </a:r>
            <a:endParaRPr kumimoji="1" lang="ko-KR" altLang="en-US" sz="1500" dirty="0"/>
          </a:p>
        </p:txBody>
      </p:sp>
      <p:graphicFrame>
        <p:nvGraphicFramePr>
          <p:cNvPr id="6" name="표 60">
            <a:extLst>
              <a:ext uri="{FF2B5EF4-FFF2-40B4-BE49-F238E27FC236}">
                <a16:creationId xmlns:a16="http://schemas.microsoft.com/office/drawing/2014/main" id="{5238626D-8DDB-4CEC-8848-38E6CDF35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66298"/>
              </p:ext>
            </p:extLst>
          </p:nvPr>
        </p:nvGraphicFramePr>
        <p:xfrm>
          <a:off x="3160448" y="2599014"/>
          <a:ext cx="6161415" cy="1410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80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205380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205380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</a:tblGrid>
              <a:tr h="705377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  <a:tr h="7053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29079"/>
                  </a:ext>
                </a:extLst>
              </a:tr>
            </a:tbl>
          </a:graphicData>
        </a:graphic>
      </p:graphicFrame>
      <p:cxnSp>
        <p:nvCxnSpPr>
          <p:cNvPr id="7" name="직선 연결선[R] 14">
            <a:extLst>
              <a:ext uri="{FF2B5EF4-FFF2-40B4-BE49-F238E27FC236}">
                <a16:creationId xmlns:a16="http://schemas.microsoft.com/office/drawing/2014/main" id="{D405ED3F-DC42-4620-BE78-AF607A48A4F6}"/>
              </a:ext>
            </a:extLst>
          </p:cNvPr>
          <p:cNvCxnSpPr>
            <a:cxnSpLocks/>
          </p:cNvCxnSpPr>
          <p:nvPr/>
        </p:nvCxnSpPr>
        <p:spPr>
          <a:xfrm flipH="1">
            <a:off x="3160449" y="4023087"/>
            <a:ext cx="1" cy="53096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15">
            <a:extLst>
              <a:ext uri="{FF2B5EF4-FFF2-40B4-BE49-F238E27FC236}">
                <a16:creationId xmlns:a16="http://schemas.microsoft.com/office/drawing/2014/main" id="{DE329BE2-8864-47C3-9F6C-4B5BF496904F}"/>
              </a:ext>
            </a:extLst>
          </p:cNvPr>
          <p:cNvCxnSpPr>
            <a:cxnSpLocks/>
          </p:cNvCxnSpPr>
          <p:nvPr/>
        </p:nvCxnSpPr>
        <p:spPr>
          <a:xfrm flipH="1">
            <a:off x="7254161" y="4023087"/>
            <a:ext cx="1" cy="53096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9AE4F1-F3BA-409B-87CD-4363C00A259C}"/>
              </a:ext>
            </a:extLst>
          </p:cNvPr>
          <p:cNvCxnSpPr>
            <a:cxnSpLocks/>
          </p:cNvCxnSpPr>
          <p:nvPr/>
        </p:nvCxnSpPr>
        <p:spPr>
          <a:xfrm>
            <a:off x="3167559" y="4379591"/>
            <a:ext cx="4093712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7B3052-5E0B-4B81-BBFB-B5DA384A0CB3}"/>
              </a:ext>
            </a:extLst>
          </p:cNvPr>
          <p:cNvSpPr/>
          <p:nvPr/>
        </p:nvSpPr>
        <p:spPr>
          <a:xfrm>
            <a:off x="3298189" y="2714982"/>
            <a:ext cx="555207" cy="5552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8D4463-9305-4856-A291-F8D560649459}"/>
              </a:ext>
            </a:extLst>
          </p:cNvPr>
          <p:cNvSpPr/>
          <p:nvPr/>
        </p:nvSpPr>
        <p:spPr>
          <a:xfrm>
            <a:off x="3926334" y="2714982"/>
            <a:ext cx="555207" cy="5552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2ADBCD-B0D1-46DC-BB89-62135B20625B}"/>
              </a:ext>
            </a:extLst>
          </p:cNvPr>
          <p:cNvSpPr/>
          <p:nvPr/>
        </p:nvSpPr>
        <p:spPr>
          <a:xfrm>
            <a:off x="4560726" y="2714982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97688B-80A7-4AC2-B839-050CE4E5BEE2}"/>
              </a:ext>
            </a:extLst>
          </p:cNvPr>
          <p:cNvSpPr/>
          <p:nvPr/>
        </p:nvSpPr>
        <p:spPr>
          <a:xfrm>
            <a:off x="3298189" y="3338344"/>
            <a:ext cx="555207" cy="5552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F2BC4F-38BB-48EC-BC1D-521C39B7CE30}"/>
              </a:ext>
            </a:extLst>
          </p:cNvPr>
          <p:cNvSpPr/>
          <p:nvPr/>
        </p:nvSpPr>
        <p:spPr>
          <a:xfrm>
            <a:off x="3926334" y="3338344"/>
            <a:ext cx="555207" cy="5552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0E3A36-AE8D-4875-A1DA-225978D4A455}"/>
              </a:ext>
            </a:extLst>
          </p:cNvPr>
          <p:cNvSpPr/>
          <p:nvPr/>
        </p:nvSpPr>
        <p:spPr>
          <a:xfrm>
            <a:off x="4560726" y="3338344"/>
            <a:ext cx="555207" cy="5552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10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208 L 0.0612 -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FC57EB-182C-40B3-8569-7A0E1ED0E06E}"/>
              </a:ext>
            </a:extLst>
          </p:cNvPr>
          <p:cNvSpPr/>
          <p:nvPr/>
        </p:nvSpPr>
        <p:spPr>
          <a:xfrm>
            <a:off x="5310014" y="2679436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75BF7-3AC3-44B6-9E26-45C333CBE8D9}"/>
              </a:ext>
            </a:extLst>
          </p:cNvPr>
          <p:cNvSpPr txBox="1"/>
          <p:nvPr/>
        </p:nvSpPr>
        <p:spPr>
          <a:xfrm>
            <a:off x="4591164" y="4383666"/>
            <a:ext cx="15783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/>
              <a:t>Young Generation</a:t>
            </a:r>
            <a:endParaRPr kumimoji="1" lang="ko-KR" altLang="en-US" sz="1500" dirty="0"/>
          </a:p>
        </p:txBody>
      </p:sp>
      <p:graphicFrame>
        <p:nvGraphicFramePr>
          <p:cNvPr id="6" name="표 60">
            <a:extLst>
              <a:ext uri="{FF2B5EF4-FFF2-40B4-BE49-F238E27FC236}">
                <a16:creationId xmlns:a16="http://schemas.microsoft.com/office/drawing/2014/main" id="{5238626D-8DDB-4CEC-8848-38E6CDF351C9}"/>
              </a:ext>
            </a:extLst>
          </p:cNvPr>
          <p:cNvGraphicFramePr>
            <a:graphicFrameLocks noGrp="1"/>
          </p:cNvGraphicFramePr>
          <p:nvPr/>
        </p:nvGraphicFramePr>
        <p:xfrm>
          <a:off x="3160448" y="2599014"/>
          <a:ext cx="6161415" cy="1410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80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205380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205380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</a:tblGrid>
              <a:tr h="705377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  <a:tr h="7053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29079"/>
                  </a:ext>
                </a:extLst>
              </a:tr>
            </a:tbl>
          </a:graphicData>
        </a:graphic>
      </p:graphicFrame>
      <p:cxnSp>
        <p:nvCxnSpPr>
          <p:cNvPr id="7" name="직선 연결선[R] 14">
            <a:extLst>
              <a:ext uri="{FF2B5EF4-FFF2-40B4-BE49-F238E27FC236}">
                <a16:creationId xmlns:a16="http://schemas.microsoft.com/office/drawing/2014/main" id="{D405ED3F-DC42-4620-BE78-AF607A48A4F6}"/>
              </a:ext>
            </a:extLst>
          </p:cNvPr>
          <p:cNvCxnSpPr>
            <a:cxnSpLocks/>
          </p:cNvCxnSpPr>
          <p:nvPr/>
        </p:nvCxnSpPr>
        <p:spPr>
          <a:xfrm flipH="1">
            <a:off x="3160449" y="4023087"/>
            <a:ext cx="1" cy="53096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15">
            <a:extLst>
              <a:ext uri="{FF2B5EF4-FFF2-40B4-BE49-F238E27FC236}">
                <a16:creationId xmlns:a16="http://schemas.microsoft.com/office/drawing/2014/main" id="{DE329BE2-8864-47C3-9F6C-4B5BF496904F}"/>
              </a:ext>
            </a:extLst>
          </p:cNvPr>
          <p:cNvCxnSpPr>
            <a:cxnSpLocks/>
          </p:cNvCxnSpPr>
          <p:nvPr/>
        </p:nvCxnSpPr>
        <p:spPr>
          <a:xfrm flipH="1">
            <a:off x="7254161" y="4023087"/>
            <a:ext cx="1" cy="53096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9AE4F1-F3BA-409B-87CD-4363C00A259C}"/>
              </a:ext>
            </a:extLst>
          </p:cNvPr>
          <p:cNvCxnSpPr>
            <a:cxnSpLocks/>
          </p:cNvCxnSpPr>
          <p:nvPr/>
        </p:nvCxnSpPr>
        <p:spPr>
          <a:xfrm>
            <a:off x="3167559" y="4379591"/>
            <a:ext cx="4093712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5F544D-E679-481D-897B-856E2F55819D}"/>
              </a:ext>
            </a:extLst>
          </p:cNvPr>
          <p:cNvSpPr/>
          <p:nvPr/>
        </p:nvSpPr>
        <p:spPr>
          <a:xfrm>
            <a:off x="5310014" y="2672777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AF1DE3-41C4-4B34-9FBB-D0C9E08EE97F}"/>
              </a:ext>
            </a:extLst>
          </p:cNvPr>
          <p:cNvSpPr/>
          <p:nvPr/>
        </p:nvSpPr>
        <p:spPr>
          <a:xfrm>
            <a:off x="3298189" y="2714982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DED4E9-218A-410F-B429-89E7752B8173}"/>
              </a:ext>
            </a:extLst>
          </p:cNvPr>
          <p:cNvSpPr/>
          <p:nvPr/>
        </p:nvSpPr>
        <p:spPr>
          <a:xfrm>
            <a:off x="3926334" y="2714982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D6A60-D6D0-4369-A741-B3F5FE19BAE8}"/>
              </a:ext>
            </a:extLst>
          </p:cNvPr>
          <p:cNvSpPr/>
          <p:nvPr/>
        </p:nvSpPr>
        <p:spPr>
          <a:xfrm>
            <a:off x="4560726" y="2714982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30F2B7-2F2A-4B41-A1C6-BF74678F8C01}"/>
              </a:ext>
            </a:extLst>
          </p:cNvPr>
          <p:cNvSpPr/>
          <p:nvPr/>
        </p:nvSpPr>
        <p:spPr>
          <a:xfrm>
            <a:off x="3298189" y="3338344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F90ACD-CA4D-4B32-914F-309F5E9E8C01}"/>
              </a:ext>
            </a:extLst>
          </p:cNvPr>
          <p:cNvSpPr/>
          <p:nvPr/>
        </p:nvSpPr>
        <p:spPr>
          <a:xfrm>
            <a:off x="3926334" y="3338344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7CAE26-B15E-49EC-BFD5-B9D52E724E93}"/>
              </a:ext>
            </a:extLst>
          </p:cNvPr>
          <p:cNvSpPr/>
          <p:nvPr/>
        </p:nvSpPr>
        <p:spPr>
          <a:xfrm>
            <a:off x="4560726" y="3338344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57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0">
            <a:extLst>
              <a:ext uri="{FF2B5EF4-FFF2-40B4-BE49-F238E27FC236}">
                <a16:creationId xmlns:a16="http://schemas.microsoft.com/office/drawing/2014/main" id="{5238626D-8DDB-4CEC-8848-38E6CDF351C9}"/>
              </a:ext>
            </a:extLst>
          </p:cNvPr>
          <p:cNvGraphicFramePr>
            <a:graphicFrameLocks noGrp="1"/>
          </p:cNvGraphicFramePr>
          <p:nvPr/>
        </p:nvGraphicFramePr>
        <p:xfrm>
          <a:off x="3160448" y="2599014"/>
          <a:ext cx="6161415" cy="1410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80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205380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205380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</a:tblGrid>
              <a:tr h="705377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  <a:tr h="7053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290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875BF7-3AC3-44B6-9E26-45C333CBE8D9}"/>
              </a:ext>
            </a:extLst>
          </p:cNvPr>
          <p:cNvSpPr txBox="1"/>
          <p:nvPr/>
        </p:nvSpPr>
        <p:spPr>
          <a:xfrm>
            <a:off x="4591164" y="4383666"/>
            <a:ext cx="15783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/>
              <a:t>Young Generation</a:t>
            </a:r>
            <a:endParaRPr kumimoji="1" lang="ko-KR" altLang="en-US" sz="1500" dirty="0"/>
          </a:p>
        </p:txBody>
      </p:sp>
      <p:cxnSp>
        <p:nvCxnSpPr>
          <p:cNvPr id="7" name="직선 연결선[R] 14">
            <a:extLst>
              <a:ext uri="{FF2B5EF4-FFF2-40B4-BE49-F238E27FC236}">
                <a16:creationId xmlns:a16="http://schemas.microsoft.com/office/drawing/2014/main" id="{D405ED3F-DC42-4620-BE78-AF607A48A4F6}"/>
              </a:ext>
            </a:extLst>
          </p:cNvPr>
          <p:cNvCxnSpPr>
            <a:cxnSpLocks/>
          </p:cNvCxnSpPr>
          <p:nvPr/>
        </p:nvCxnSpPr>
        <p:spPr>
          <a:xfrm flipH="1">
            <a:off x="3160449" y="4023087"/>
            <a:ext cx="1" cy="53096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15">
            <a:extLst>
              <a:ext uri="{FF2B5EF4-FFF2-40B4-BE49-F238E27FC236}">
                <a16:creationId xmlns:a16="http://schemas.microsoft.com/office/drawing/2014/main" id="{DE329BE2-8864-47C3-9F6C-4B5BF496904F}"/>
              </a:ext>
            </a:extLst>
          </p:cNvPr>
          <p:cNvCxnSpPr>
            <a:cxnSpLocks/>
          </p:cNvCxnSpPr>
          <p:nvPr/>
        </p:nvCxnSpPr>
        <p:spPr>
          <a:xfrm flipH="1">
            <a:off x="7254161" y="4023087"/>
            <a:ext cx="1" cy="53096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9AE4F1-F3BA-409B-87CD-4363C00A259C}"/>
              </a:ext>
            </a:extLst>
          </p:cNvPr>
          <p:cNvCxnSpPr>
            <a:cxnSpLocks/>
          </p:cNvCxnSpPr>
          <p:nvPr/>
        </p:nvCxnSpPr>
        <p:spPr>
          <a:xfrm>
            <a:off x="3167559" y="4379591"/>
            <a:ext cx="4093712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5F544D-E679-481D-897B-856E2F55819D}"/>
              </a:ext>
            </a:extLst>
          </p:cNvPr>
          <p:cNvSpPr/>
          <p:nvPr/>
        </p:nvSpPr>
        <p:spPr>
          <a:xfrm>
            <a:off x="5305855" y="2670755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AF1DE3-41C4-4B34-9FBB-D0C9E08EE97F}"/>
              </a:ext>
            </a:extLst>
          </p:cNvPr>
          <p:cNvSpPr/>
          <p:nvPr/>
        </p:nvSpPr>
        <p:spPr>
          <a:xfrm>
            <a:off x="3298189" y="2714982"/>
            <a:ext cx="555207" cy="5552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DED4E9-218A-410F-B429-89E7752B8173}"/>
              </a:ext>
            </a:extLst>
          </p:cNvPr>
          <p:cNvSpPr/>
          <p:nvPr/>
        </p:nvSpPr>
        <p:spPr>
          <a:xfrm>
            <a:off x="3926334" y="2714982"/>
            <a:ext cx="555207" cy="5552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D6A60-D6D0-4369-A741-B3F5FE19BAE8}"/>
              </a:ext>
            </a:extLst>
          </p:cNvPr>
          <p:cNvSpPr/>
          <p:nvPr/>
        </p:nvSpPr>
        <p:spPr>
          <a:xfrm>
            <a:off x="4546488" y="2714982"/>
            <a:ext cx="555207" cy="5552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30F2B7-2F2A-4B41-A1C6-BF74678F8C01}"/>
              </a:ext>
            </a:extLst>
          </p:cNvPr>
          <p:cNvSpPr/>
          <p:nvPr/>
        </p:nvSpPr>
        <p:spPr>
          <a:xfrm>
            <a:off x="3298189" y="3338344"/>
            <a:ext cx="555207" cy="5552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F90ACD-CA4D-4B32-914F-309F5E9E8C01}"/>
              </a:ext>
            </a:extLst>
          </p:cNvPr>
          <p:cNvSpPr/>
          <p:nvPr/>
        </p:nvSpPr>
        <p:spPr>
          <a:xfrm>
            <a:off x="3926334" y="3338344"/>
            <a:ext cx="555207" cy="5552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7CAE26-B15E-49EC-BFD5-B9D52E724E93}"/>
              </a:ext>
            </a:extLst>
          </p:cNvPr>
          <p:cNvSpPr/>
          <p:nvPr/>
        </p:nvSpPr>
        <p:spPr>
          <a:xfrm>
            <a:off x="4560726" y="3338344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CC854E-EC00-4CE9-BE84-64428A315D14}"/>
              </a:ext>
            </a:extLst>
          </p:cNvPr>
          <p:cNvSpPr/>
          <p:nvPr/>
        </p:nvSpPr>
        <p:spPr>
          <a:xfrm>
            <a:off x="5305855" y="3368529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00A37A-6653-4DD6-95FD-18D987F4E094}"/>
              </a:ext>
            </a:extLst>
          </p:cNvPr>
          <p:cNvSpPr/>
          <p:nvPr/>
        </p:nvSpPr>
        <p:spPr>
          <a:xfrm>
            <a:off x="5974396" y="3368529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47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0">
            <a:extLst>
              <a:ext uri="{FF2B5EF4-FFF2-40B4-BE49-F238E27FC236}">
                <a16:creationId xmlns:a16="http://schemas.microsoft.com/office/drawing/2014/main" id="{5238626D-8DDB-4CEC-8848-38E6CDF351C9}"/>
              </a:ext>
            </a:extLst>
          </p:cNvPr>
          <p:cNvGraphicFramePr>
            <a:graphicFrameLocks noGrp="1"/>
          </p:cNvGraphicFramePr>
          <p:nvPr/>
        </p:nvGraphicFramePr>
        <p:xfrm>
          <a:off x="3160448" y="2599014"/>
          <a:ext cx="6161415" cy="1410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80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205380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205380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</a:tblGrid>
              <a:tr h="705377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  <a:tr h="7053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290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875BF7-3AC3-44B6-9E26-45C333CBE8D9}"/>
              </a:ext>
            </a:extLst>
          </p:cNvPr>
          <p:cNvSpPr txBox="1"/>
          <p:nvPr/>
        </p:nvSpPr>
        <p:spPr>
          <a:xfrm>
            <a:off x="4591164" y="4383666"/>
            <a:ext cx="15783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/>
              <a:t>Young Generation</a:t>
            </a:r>
            <a:endParaRPr kumimoji="1" lang="ko-KR" altLang="en-US" sz="1500" dirty="0"/>
          </a:p>
        </p:txBody>
      </p:sp>
      <p:cxnSp>
        <p:nvCxnSpPr>
          <p:cNvPr id="7" name="직선 연결선[R] 14">
            <a:extLst>
              <a:ext uri="{FF2B5EF4-FFF2-40B4-BE49-F238E27FC236}">
                <a16:creationId xmlns:a16="http://schemas.microsoft.com/office/drawing/2014/main" id="{D405ED3F-DC42-4620-BE78-AF607A48A4F6}"/>
              </a:ext>
            </a:extLst>
          </p:cNvPr>
          <p:cNvCxnSpPr>
            <a:cxnSpLocks/>
          </p:cNvCxnSpPr>
          <p:nvPr/>
        </p:nvCxnSpPr>
        <p:spPr>
          <a:xfrm flipH="1">
            <a:off x="3160449" y="4023087"/>
            <a:ext cx="1" cy="53096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15">
            <a:extLst>
              <a:ext uri="{FF2B5EF4-FFF2-40B4-BE49-F238E27FC236}">
                <a16:creationId xmlns:a16="http://schemas.microsoft.com/office/drawing/2014/main" id="{DE329BE2-8864-47C3-9F6C-4B5BF496904F}"/>
              </a:ext>
            </a:extLst>
          </p:cNvPr>
          <p:cNvCxnSpPr>
            <a:cxnSpLocks/>
          </p:cNvCxnSpPr>
          <p:nvPr/>
        </p:nvCxnSpPr>
        <p:spPr>
          <a:xfrm flipH="1">
            <a:off x="7254161" y="4023087"/>
            <a:ext cx="1" cy="53096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9AE4F1-F3BA-409B-87CD-4363C00A259C}"/>
              </a:ext>
            </a:extLst>
          </p:cNvPr>
          <p:cNvCxnSpPr>
            <a:cxnSpLocks/>
          </p:cNvCxnSpPr>
          <p:nvPr/>
        </p:nvCxnSpPr>
        <p:spPr>
          <a:xfrm>
            <a:off x="3167559" y="4379591"/>
            <a:ext cx="4093712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CC854E-EC00-4CE9-BE84-64428A315D14}"/>
              </a:ext>
            </a:extLst>
          </p:cNvPr>
          <p:cNvSpPr/>
          <p:nvPr/>
        </p:nvSpPr>
        <p:spPr>
          <a:xfrm>
            <a:off x="5305855" y="3368529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00A37A-6653-4DD6-95FD-18D987F4E094}"/>
              </a:ext>
            </a:extLst>
          </p:cNvPr>
          <p:cNvSpPr/>
          <p:nvPr/>
        </p:nvSpPr>
        <p:spPr>
          <a:xfrm>
            <a:off x="5974396" y="3368529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06F76A-078D-48F8-8CDE-D928AFE7AA4A}"/>
              </a:ext>
            </a:extLst>
          </p:cNvPr>
          <p:cNvSpPr/>
          <p:nvPr/>
        </p:nvSpPr>
        <p:spPr>
          <a:xfrm>
            <a:off x="5305855" y="3364455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41B321-EC5B-4707-AD72-05B7C28302EF}"/>
              </a:ext>
            </a:extLst>
          </p:cNvPr>
          <p:cNvSpPr/>
          <p:nvPr/>
        </p:nvSpPr>
        <p:spPr>
          <a:xfrm>
            <a:off x="5974396" y="3364455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091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0">
            <a:extLst>
              <a:ext uri="{FF2B5EF4-FFF2-40B4-BE49-F238E27FC236}">
                <a16:creationId xmlns:a16="http://schemas.microsoft.com/office/drawing/2014/main" id="{5238626D-8DDB-4CEC-8848-38E6CDF351C9}"/>
              </a:ext>
            </a:extLst>
          </p:cNvPr>
          <p:cNvGraphicFramePr>
            <a:graphicFrameLocks noGrp="1"/>
          </p:cNvGraphicFramePr>
          <p:nvPr/>
        </p:nvGraphicFramePr>
        <p:xfrm>
          <a:off x="3160448" y="2599014"/>
          <a:ext cx="6161415" cy="1410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80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205380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205380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</a:tblGrid>
              <a:tr h="705377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  <a:tr h="7053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290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875BF7-3AC3-44B6-9E26-45C333CBE8D9}"/>
              </a:ext>
            </a:extLst>
          </p:cNvPr>
          <p:cNvSpPr txBox="1"/>
          <p:nvPr/>
        </p:nvSpPr>
        <p:spPr>
          <a:xfrm>
            <a:off x="4591164" y="4383666"/>
            <a:ext cx="15783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/>
              <a:t>Young Generation</a:t>
            </a:r>
            <a:endParaRPr kumimoji="1" lang="ko-KR" altLang="en-US" sz="1500" dirty="0"/>
          </a:p>
        </p:txBody>
      </p:sp>
      <p:cxnSp>
        <p:nvCxnSpPr>
          <p:cNvPr id="7" name="직선 연결선[R] 14">
            <a:extLst>
              <a:ext uri="{FF2B5EF4-FFF2-40B4-BE49-F238E27FC236}">
                <a16:creationId xmlns:a16="http://schemas.microsoft.com/office/drawing/2014/main" id="{D405ED3F-DC42-4620-BE78-AF607A48A4F6}"/>
              </a:ext>
            </a:extLst>
          </p:cNvPr>
          <p:cNvCxnSpPr>
            <a:cxnSpLocks/>
          </p:cNvCxnSpPr>
          <p:nvPr/>
        </p:nvCxnSpPr>
        <p:spPr>
          <a:xfrm flipH="1">
            <a:off x="3160449" y="4023087"/>
            <a:ext cx="1" cy="53096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15">
            <a:extLst>
              <a:ext uri="{FF2B5EF4-FFF2-40B4-BE49-F238E27FC236}">
                <a16:creationId xmlns:a16="http://schemas.microsoft.com/office/drawing/2014/main" id="{DE329BE2-8864-47C3-9F6C-4B5BF496904F}"/>
              </a:ext>
            </a:extLst>
          </p:cNvPr>
          <p:cNvCxnSpPr>
            <a:cxnSpLocks/>
          </p:cNvCxnSpPr>
          <p:nvPr/>
        </p:nvCxnSpPr>
        <p:spPr>
          <a:xfrm flipH="1">
            <a:off x="7254161" y="4023087"/>
            <a:ext cx="1" cy="53096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9AE4F1-F3BA-409B-87CD-4363C00A259C}"/>
              </a:ext>
            </a:extLst>
          </p:cNvPr>
          <p:cNvCxnSpPr>
            <a:cxnSpLocks/>
          </p:cNvCxnSpPr>
          <p:nvPr/>
        </p:nvCxnSpPr>
        <p:spPr>
          <a:xfrm>
            <a:off x="3167559" y="4379591"/>
            <a:ext cx="4093712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00A37A-6653-4DD6-95FD-18D987F4E094}"/>
              </a:ext>
            </a:extLst>
          </p:cNvPr>
          <p:cNvSpPr/>
          <p:nvPr/>
        </p:nvSpPr>
        <p:spPr>
          <a:xfrm>
            <a:off x="5974396" y="3368529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41B321-EC5B-4707-AD72-05B7C28302EF}"/>
              </a:ext>
            </a:extLst>
          </p:cNvPr>
          <p:cNvSpPr/>
          <p:nvPr/>
        </p:nvSpPr>
        <p:spPr>
          <a:xfrm>
            <a:off x="5974396" y="3364455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3A5818-50B3-4BAC-8024-C1AAD1CFE442}"/>
              </a:ext>
            </a:extLst>
          </p:cNvPr>
          <p:cNvSpPr/>
          <p:nvPr/>
        </p:nvSpPr>
        <p:spPr>
          <a:xfrm>
            <a:off x="5305855" y="3364454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5B5B"/>
                </a:solidFill>
              </a:rPr>
              <a:t>10</a:t>
            </a:r>
            <a:endParaRPr lang="ko-KR" altLang="en-US" b="1" dirty="0">
              <a:solidFill>
                <a:srgbClr val="FF5B5B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B609D8-C477-40FD-9C56-F6C9305BC3C0}"/>
              </a:ext>
            </a:extLst>
          </p:cNvPr>
          <p:cNvSpPr/>
          <p:nvPr/>
        </p:nvSpPr>
        <p:spPr>
          <a:xfrm>
            <a:off x="7378495" y="2703464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5B5B"/>
                </a:solidFill>
              </a:rPr>
              <a:t>10</a:t>
            </a:r>
            <a:endParaRPr lang="ko-KR" altLang="en-US" b="1" dirty="0">
              <a:solidFill>
                <a:srgbClr val="FF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2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0">
            <a:extLst>
              <a:ext uri="{FF2B5EF4-FFF2-40B4-BE49-F238E27FC236}">
                <a16:creationId xmlns:a16="http://schemas.microsoft.com/office/drawing/2014/main" id="{5238626D-8DDB-4CEC-8848-38E6CDF351C9}"/>
              </a:ext>
            </a:extLst>
          </p:cNvPr>
          <p:cNvGraphicFramePr>
            <a:graphicFrameLocks noGrp="1"/>
          </p:cNvGraphicFramePr>
          <p:nvPr/>
        </p:nvGraphicFramePr>
        <p:xfrm>
          <a:off x="3160448" y="2599014"/>
          <a:ext cx="6161415" cy="1410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80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205380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205380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</a:tblGrid>
              <a:tr h="705377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  <a:tr h="7053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290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875BF7-3AC3-44B6-9E26-45C333CBE8D9}"/>
              </a:ext>
            </a:extLst>
          </p:cNvPr>
          <p:cNvSpPr txBox="1"/>
          <p:nvPr/>
        </p:nvSpPr>
        <p:spPr>
          <a:xfrm>
            <a:off x="4591164" y="4383666"/>
            <a:ext cx="15783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/>
              <a:t>Young Generation</a:t>
            </a:r>
            <a:endParaRPr kumimoji="1" lang="ko-KR" altLang="en-US" sz="1500" dirty="0"/>
          </a:p>
        </p:txBody>
      </p:sp>
      <p:cxnSp>
        <p:nvCxnSpPr>
          <p:cNvPr id="7" name="직선 연결선[R] 14">
            <a:extLst>
              <a:ext uri="{FF2B5EF4-FFF2-40B4-BE49-F238E27FC236}">
                <a16:creationId xmlns:a16="http://schemas.microsoft.com/office/drawing/2014/main" id="{D405ED3F-DC42-4620-BE78-AF607A48A4F6}"/>
              </a:ext>
            </a:extLst>
          </p:cNvPr>
          <p:cNvCxnSpPr>
            <a:cxnSpLocks/>
          </p:cNvCxnSpPr>
          <p:nvPr/>
        </p:nvCxnSpPr>
        <p:spPr>
          <a:xfrm flipH="1">
            <a:off x="3160449" y="4023087"/>
            <a:ext cx="1" cy="53096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15">
            <a:extLst>
              <a:ext uri="{FF2B5EF4-FFF2-40B4-BE49-F238E27FC236}">
                <a16:creationId xmlns:a16="http://schemas.microsoft.com/office/drawing/2014/main" id="{DE329BE2-8864-47C3-9F6C-4B5BF496904F}"/>
              </a:ext>
            </a:extLst>
          </p:cNvPr>
          <p:cNvCxnSpPr>
            <a:cxnSpLocks/>
          </p:cNvCxnSpPr>
          <p:nvPr/>
        </p:nvCxnSpPr>
        <p:spPr>
          <a:xfrm flipH="1">
            <a:off x="7254161" y="4023087"/>
            <a:ext cx="1" cy="53096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9AE4F1-F3BA-409B-87CD-4363C00A259C}"/>
              </a:ext>
            </a:extLst>
          </p:cNvPr>
          <p:cNvCxnSpPr>
            <a:cxnSpLocks/>
          </p:cNvCxnSpPr>
          <p:nvPr/>
        </p:nvCxnSpPr>
        <p:spPr>
          <a:xfrm>
            <a:off x="3167559" y="4379591"/>
            <a:ext cx="4093712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00A37A-6653-4DD6-95FD-18D987F4E094}"/>
              </a:ext>
            </a:extLst>
          </p:cNvPr>
          <p:cNvSpPr/>
          <p:nvPr/>
        </p:nvSpPr>
        <p:spPr>
          <a:xfrm>
            <a:off x="5974396" y="3368529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41B321-EC5B-4707-AD72-05B7C28302EF}"/>
              </a:ext>
            </a:extLst>
          </p:cNvPr>
          <p:cNvSpPr/>
          <p:nvPr/>
        </p:nvSpPr>
        <p:spPr>
          <a:xfrm>
            <a:off x="5974396" y="3364455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290DDC-1A3E-4B03-844A-F48023539B24}"/>
              </a:ext>
            </a:extLst>
          </p:cNvPr>
          <p:cNvSpPr/>
          <p:nvPr/>
        </p:nvSpPr>
        <p:spPr>
          <a:xfrm>
            <a:off x="7388066" y="2714982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5B5B"/>
                </a:solidFill>
              </a:rPr>
              <a:t>10</a:t>
            </a:r>
            <a:endParaRPr lang="ko-KR" altLang="en-US" b="1" dirty="0">
              <a:solidFill>
                <a:srgbClr val="FF5B5B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2CAB1D-4FED-4E04-A4C7-FD722F755DF9}"/>
              </a:ext>
            </a:extLst>
          </p:cNvPr>
          <p:cNvSpPr/>
          <p:nvPr/>
        </p:nvSpPr>
        <p:spPr>
          <a:xfrm>
            <a:off x="8016211" y="2714982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5B5B"/>
                </a:solidFill>
              </a:rPr>
              <a:t>10</a:t>
            </a:r>
            <a:endParaRPr lang="ko-KR" altLang="en-US" b="1" dirty="0">
              <a:solidFill>
                <a:srgbClr val="FF5B5B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DC5F39-2602-42FC-8E29-8D8ED09983F8}"/>
              </a:ext>
            </a:extLst>
          </p:cNvPr>
          <p:cNvSpPr/>
          <p:nvPr/>
        </p:nvSpPr>
        <p:spPr>
          <a:xfrm>
            <a:off x="8650603" y="2714982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5B5B"/>
                </a:solidFill>
              </a:rPr>
              <a:t>10</a:t>
            </a:r>
            <a:endParaRPr lang="ko-KR" altLang="en-US" b="1" dirty="0">
              <a:solidFill>
                <a:srgbClr val="FF5B5B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DC1FE8-15F8-4BCB-929C-6C37E09FA3D0}"/>
              </a:ext>
            </a:extLst>
          </p:cNvPr>
          <p:cNvSpPr/>
          <p:nvPr/>
        </p:nvSpPr>
        <p:spPr>
          <a:xfrm>
            <a:off x="7388066" y="3338344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5B5B"/>
                </a:solidFill>
              </a:rPr>
              <a:t>10</a:t>
            </a:r>
            <a:endParaRPr lang="ko-KR" altLang="en-US" b="1" dirty="0">
              <a:solidFill>
                <a:srgbClr val="FF5B5B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8F518C4-49AD-4244-B900-E76859D083E6}"/>
              </a:ext>
            </a:extLst>
          </p:cNvPr>
          <p:cNvSpPr/>
          <p:nvPr/>
        </p:nvSpPr>
        <p:spPr>
          <a:xfrm>
            <a:off x="8016211" y="3338344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5B5B"/>
                </a:solidFill>
              </a:rPr>
              <a:t>10</a:t>
            </a:r>
            <a:endParaRPr lang="ko-KR" altLang="en-US" b="1" dirty="0">
              <a:solidFill>
                <a:srgbClr val="FF5B5B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F2CCB1-B27E-4966-9943-48B58539EB60}"/>
              </a:ext>
            </a:extLst>
          </p:cNvPr>
          <p:cNvSpPr/>
          <p:nvPr/>
        </p:nvSpPr>
        <p:spPr>
          <a:xfrm>
            <a:off x="8650603" y="3338344"/>
            <a:ext cx="555207" cy="555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5B5B"/>
                </a:solidFill>
              </a:rPr>
              <a:t>10</a:t>
            </a:r>
            <a:endParaRPr lang="ko-KR" altLang="en-US" b="1" dirty="0">
              <a:solidFill>
                <a:srgbClr val="FF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7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3711484-AFD9-49D8-9B6A-657E1296AC5E}"/>
              </a:ext>
            </a:extLst>
          </p:cNvPr>
          <p:cNvSpPr txBox="1">
            <a:spLocks/>
          </p:cNvSpPr>
          <p:nvPr/>
        </p:nvSpPr>
        <p:spPr>
          <a:xfrm>
            <a:off x="1282583" y="1077156"/>
            <a:ext cx="9314688" cy="4703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GC</a:t>
            </a:r>
            <a:r>
              <a:rPr lang="ko-KR" altLang="en-US" b="1" dirty="0"/>
              <a:t> 방식</a:t>
            </a:r>
            <a:endParaRPr lang="en-US" altLang="ko-KR" b="1" dirty="0"/>
          </a:p>
          <a:p>
            <a:endParaRPr lang="en-US" altLang="ko-KR" b="1" dirty="0"/>
          </a:p>
          <a:p>
            <a:pPr marL="514350" indent="-514350">
              <a:buAutoNum type="arabicPeriod"/>
            </a:pPr>
            <a:r>
              <a:rPr lang="en-US" altLang="ko-KR" sz="2800" dirty="0"/>
              <a:t>Serial GC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en-US" altLang="ko-KR" sz="2800" dirty="0"/>
              <a:t>Parallel GC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en-US" altLang="ko-KR" sz="2800" dirty="0"/>
              <a:t>Parallel Old GC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en-US" altLang="ko-KR" sz="2800" dirty="0"/>
              <a:t>CMS GC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761036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3711484-AFD9-49D8-9B6A-657E1296AC5E}"/>
              </a:ext>
            </a:extLst>
          </p:cNvPr>
          <p:cNvSpPr txBox="1">
            <a:spLocks/>
          </p:cNvSpPr>
          <p:nvPr/>
        </p:nvSpPr>
        <p:spPr>
          <a:xfrm>
            <a:off x="5365667" y="2858706"/>
            <a:ext cx="1460665" cy="1140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끗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769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3711484-AFD9-49D8-9B6A-657E1296AC5E}"/>
              </a:ext>
            </a:extLst>
          </p:cNvPr>
          <p:cNvSpPr txBox="1">
            <a:spLocks/>
          </p:cNvSpPr>
          <p:nvPr/>
        </p:nvSpPr>
        <p:spPr>
          <a:xfrm>
            <a:off x="1282583" y="2084060"/>
            <a:ext cx="9314688" cy="3032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Garbage Collection?</a:t>
            </a:r>
          </a:p>
          <a:p>
            <a:endParaRPr lang="en-US" altLang="ko-KR" b="1" dirty="0"/>
          </a:p>
          <a:p>
            <a:r>
              <a:rPr lang="ko-KR" altLang="en-US" sz="2800" dirty="0"/>
              <a:t>동적으로 할당한 메모리 영역 중 사용하지 않는 영역을 탐지하여 해제하는 기능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JVM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이 수행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36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D7C415-A1D9-4850-BE01-D1C329F8E759}"/>
              </a:ext>
            </a:extLst>
          </p:cNvPr>
          <p:cNvSpPr/>
          <p:nvPr/>
        </p:nvSpPr>
        <p:spPr>
          <a:xfrm>
            <a:off x="5074005" y="1313057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Loader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ED6AD6-EF4B-48A6-B890-128C84E1D865}"/>
              </a:ext>
            </a:extLst>
          </p:cNvPr>
          <p:cNvSpPr/>
          <p:nvPr/>
        </p:nvSpPr>
        <p:spPr>
          <a:xfrm>
            <a:off x="2467906" y="4582178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Execution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Engine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0581E2-3AAD-4EF8-AE55-B532E407FA79}"/>
              </a:ext>
            </a:extLst>
          </p:cNvPr>
          <p:cNvSpPr/>
          <p:nvPr/>
        </p:nvSpPr>
        <p:spPr>
          <a:xfrm>
            <a:off x="2307000" y="2535573"/>
            <a:ext cx="7499782" cy="14980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2589509-C61E-411F-A1DC-9204497FD5D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50541" y="2128067"/>
            <a:ext cx="6350" cy="407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60">
            <a:extLst>
              <a:ext uri="{FF2B5EF4-FFF2-40B4-BE49-F238E27FC236}">
                <a16:creationId xmlns:a16="http://schemas.microsoft.com/office/drawing/2014/main" id="{EFA55C85-9CED-4553-91E5-ABB40828F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5081"/>
              </p:ext>
            </p:extLst>
          </p:nvPr>
        </p:nvGraphicFramePr>
        <p:xfrm>
          <a:off x="2484336" y="2906856"/>
          <a:ext cx="7112625" cy="97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2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2183832354"/>
                    </a:ext>
                  </a:extLst>
                </a:gridCol>
                <a:gridCol w="1422525">
                  <a:extLst>
                    <a:ext uri="{9D8B030D-6E8A-4147-A177-3AD203B41FA5}">
                      <a16:colId xmlns:a16="http://schemas.microsoft.com/office/drawing/2014/main" val="1381691041"/>
                    </a:ext>
                  </a:extLst>
                </a:gridCol>
              </a:tblGrid>
              <a:tr h="977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Static Area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Native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8D67D27-73B1-4C2C-BEC4-E0035CB9CFDC}"/>
              </a:ext>
            </a:extLst>
          </p:cNvPr>
          <p:cNvSpPr txBox="1"/>
          <p:nvPr/>
        </p:nvSpPr>
        <p:spPr>
          <a:xfrm>
            <a:off x="6368143" y="2549099"/>
            <a:ext cx="23785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/>
              <a:t>Runtime Data Area</a:t>
            </a:r>
            <a:endParaRPr kumimoji="1" lang="ko-KR" altLang="en-US" sz="15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78EAE9-F0F7-4D53-8AC9-7866F1FDECD9}"/>
              </a:ext>
            </a:extLst>
          </p:cNvPr>
          <p:cNvSpPr/>
          <p:nvPr/>
        </p:nvSpPr>
        <p:spPr>
          <a:xfrm>
            <a:off x="5074005" y="4582178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Interface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(JNI)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850895-7F6C-4D5F-A5E9-BB1FC66DA46E}"/>
              </a:ext>
            </a:extLst>
          </p:cNvPr>
          <p:cNvSpPr/>
          <p:nvPr/>
        </p:nvSpPr>
        <p:spPr>
          <a:xfrm>
            <a:off x="7631189" y="4594185"/>
            <a:ext cx="1965772" cy="81501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Native Method</a:t>
            </a:r>
          </a:p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Library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01EBFBB-555B-4D61-8CF8-1B676FE2A074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6056891" y="4033605"/>
            <a:ext cx="0" cy="5485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B88DBEB-041D-4CE1-8542-F28EE2D52C6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450792" y="4032804"/>
            <a:ext cx="0" cy="5493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E614588-DD1F-47CD-ABAD-76DFFA4D009C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 flipV="1">
            <a:off x="7039777" y="4989683"/>
            <a:ext cx="591412" cy="1200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A0D0CA-75D1-439B-A682-CB44A12CC80F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flipH="1">
            <a:off x="4433678" y="4989683"/>
            <a:ext cx="64032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67EBD1-DC6E-4163-8826-D26FD1C5FF59}"/>
              </a:ext>
            </a:extLst>
          </p:cNvPr>
          <p:cNvSpPr/>
          <p:nvPr/>
        </p:nvSpPr>
        <p:spPr>
          <a:xfrm>
            <a:off x="1983361" y="1096735"/>
            <a:ext cx="8225275" cy="466453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A10617-5085-4F2C-B640-59E66DC7AB62}"/>
              </a:ext>
            </a:extLst>
          </p:cNvPr>
          <p:cNvSpPr txBox="1"/>
          <p:nvPr/>
        </p:nvSpPr>
        <p:spPr>
          <a:xfrm>
            <a:off x="2015093" y="1143609"/>
            <a:ext cx="5838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JVM</a:t>
            </a:r>
            <a:endParaRPr kumimoji="1"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945E0EE-36C6-47AC-83B5-3299E03460E9}"/>
              </a:ext>
            </a:extLst>
          </p:cNvPr>
          <p:cNvSpPr/>
          <p:nvPr/>
        </p:nvSpPr>
        <p:spPr>
          <a:xfrm>
            <a:off x="3807005" y="2804613"/>
            <a:ext cx="1636998" cy="1181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486AF1-2F1B-4699-A9F3-D019721FA0FC}"/>
              </a:ext>
            </a:extLst>
          </p:cNvPr>
          <p:cNvSpPr txBox="1"/>
          <p:nvPr/>
        </p:nvSpPr>
        <p:spPr>
          <a:xfrm>
            <a:off x="3606482" y="2523498"/>
            <a:ext cx="880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여기</a:t>
            </a:r>
            <a:r>
              <a:rPr kumimoji="1" lang="en-US" altLang="ko-KR" sz="1500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593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78A47E-27B8-4612-838B-8E15E755D461}"/>
              </a:ext>
            </a:extLst>
          </p:cNvPr>
          <p:cNvSpPr/>
          <p:nvPr/>
        </p:nvSpPr>
        <p:spPr>
          <a:xfrm>
            <a:off x="2166608" y="2229228"/>
            <a:ext cx="3369156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A85014-FCEA-402B-82C3-7C3A2E26C097}"/>
              </a:ext>
            </a:extLst>
          </p:cNvPr>
          <p:cNvSpPr txBox="1"/>
          <p:nvPr/>
        </p:nvSpPr>
        <p:spPr>
          <a:xfrm>
            <a:off x="3256646" y="6202550"/>
            <a:ext cx="118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Java Stack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8C3229-8F6E-4707-8D01-73D8A5A9CCA1}"/>
              </a:ext>
            </a:extLst>
          </p:cNvPr>
          <p:cNvSpPr/>
          <p:nvPr/>
        </p:nvSpPr>
        <p:spPr>
          <a:xfrm>
            <a:off x="6718478" y="2229228"/>
            <a:ext cx="3500294" cy="384881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0E3C23-CDB3-41B5-8DF3-4D67C74F683E}"/>
              </a:ext>
            </a:extLst>
          </p:cNvPr>
          <p:cNvSpPr txBox="1"/>
          <p:nvPr/>
        </p:nvSpPr>
        <p:spPr>
          <a:xfrm>
            <a:off x="7968712" y="6206595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Heap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D647DD-7B06-4A5E-84AE-A5B45CF9C9E3}"/>
              </a:ext>
            </a:extLst>
          </p:cNvPr>
          <p:cNvSpPr/>
          <p:nvPr/>
        </p:nvSpPr>
        <p:spPr>
          <a:xfrm>
            <a:off x="2367776" y="5045523"/>
            <a:ext cx="2966072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err="1">
                <a:solidFill>
                  <a:sysClr val="windowText" lastClr="000000"/>
                </a:solidFill>
              </a:rPr>
              <a:t>url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E5A2D63-C55B-40D6-BC03-8D523A43035F}"/>
              </a:ext>
            </a:extLst>
          </p:cNvPr>
          <p:cNvSpPr/>
          <p:nvPr/>
        </p:nvSpPr>
        <p:spPr>
          <a:xfrm>
            <a:off x="6869386" y="3672051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866131-04EB-47B9-8324-559B3BFD86DF}"/>
              </a:ext>
            </a:extLst>
          </p:cNvPr>
          <p:cNvSpPr/>
          <p:nvPr/>
        </p:nvSpPr>
        <p:spPr>
          <a:xfrm>
            <a:off x="7719411" y="3672051"/>
            <a:ext cx="2311120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Hello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C2A28DE-C22F-41C7-86F5-B2C39B561B4D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5333848" y="5022715"/>
            <a:ext cx="1541633" cy="36047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617921-C971-4334-9E23-2679CD0F3A29}"/>
              </a:ext>
            </a:extLst>
          </p:cNvPr>
          <p:cNvSpPr/>
          <p:nvPr/>
        </p:nvSpPr>
        <p:spPr>
          <a:xfrm>
            <a:off x="6875481" y="4685049"/>
            <a:ext cx="850026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String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72345D6-C27B-4488-A4BA-622C62632C79}"/>
              </a:ext>
            </a:extLst>
          </p:cNvPr>
          <p:cNvSpPr/>
          <p:nvPr/>
        </p:nvSpPr>
        <p:spPr>
          <a:xfrm>
            <a:off x="7725506" y="4685049"/>
            <a:ext cx="2311120" cy="67533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ysClr val="windowText" lastClr="000000"/>
                </a:solidFill>
              </a:rPr>
              <a:t>Hello C World!</a:t>
            </a:r>
            <a:endParaRPr kumimoji="1"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9A8867D-BFE7-4905-AAE4-B5B3140922C5}"/>
              </a:ext>
            </a:extLst>
          </p:cNvPr>
          <p:cNvSpPr/>
          <p:nvPr/>
        </p:nvSpPr>
        <p:spPr>
          <a:xfrm>
            <a:off x="6662935" y="4475936"/>
            <a:ext cx="3768383" cy="1131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0E5DCC-4F97-4231-8965-371A735076E3}"/>
              </a:ext>
            </a:extLst>
          </p:cNvPr>
          <p:cNvSpPr txBox="1"/>
          <p:nvPr/>
        </p:nvSpPr>
        <p:spPr>
          <a:xfrm>
            <a:off x="6248567" y="5720855"/>
            <a:ext cx="5072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rgbClr val="FF0000"/>
                </a:solidFill>
              </a:rPr>
              <a:t>새로 할당</a:t>
            </a:r>
            <a:endParaRPr kumimoji="1" lang="en-US" altLang="ko-KR" sz="15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BD6851-9E1B-4A51-AB4E-60E9C6C778DD}"/>
              </a:ext>
            </a:extLst>
          </p:cNvPr>
          <p:cNvSpPr txBox="1"/>
          <p:nvPr/>
        </p:nvSpPr>
        <p:spPr>
          <a:xfrm>
            <a:off x="7416606" y="3299475"/>
            <a:ext cx="2104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Unreachable Object</a:t>
            </a:r>
            <a:endParaRPr kumimoji="1" lang="ko-KR" altLang="en-US" sz="1600" b="1" dirty="0">
              <a:latin typeface="+mj-ea"/>
              <a:ea typeface="+mj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DB5726D-10B5-4F06-8BFE-CC74934F0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607" y="416516"/>
            <a:ext cx="5432364" cy="158032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BBD45A-122A-4AA7-9B37-B8D2AD436F08}"/>
              </a:ext>
            </a:extLst>
          </p:cNvPr>
          <p:cNvSpPr/>
          <p:nvPr/>
        </p:nvSpPr>
        <p:spPr>
          <a:xfrm>
            <a:off x="4167812" y="813981"/>
            <a:ext cx="3768383" cy="209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B68652-7C28-4153-8F5B-F701604EB852}"/>
              </a:ext>
            </a:extLst>
          </p:cNvPr>
          <p:cNvSpPr/>
          <p:nvPr/>
        </p:nvSpPr>
        <p:spPr>
          <a:xfrm>
            <a:off x="4167812" y="1043290"/>
            <a:ext cx="3768383" cy="209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91FA0F1-07A0-4AFC-ABFE-9A859E56706B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5333848" y="4009717"/>
            <a:ext cx="1535538" cy="12046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11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2" grpId="0" animBg="1"/>
      <p:bldP spid="43" grpId="0" animBg="1"/>
      <p:bldP spid="44" grpId="0" animBg="1"/>
      <p:bldP spid="45" grpId="0"/>
      <p:bldP spid="14" grpId="0"/>
      <p:bldP spid="17" grpId="0" animBg="1"/>
      <p:bldP spid="17" grpId="1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3711484-AFD9-49D8-9B6A-657E1296AC5E}"/>
              </a:ext>
            </a:extLst>
          </p:cNvPr>
          <p:cNvSpPr txBox="1">
            <a:spLocks/>
          </p:cNvSpPr>
          <p:nvPr/>
        </p:nvSpPr>
        <p:spPr>
          <a:xfrm>
            <a:off x="1282583" y="1116344"/>
            <a:ext cx="9314688" cy="4625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/>
              <a:t>가비지</a:t>
            </a:r>
            <a:r>
              <a:rPr lang="ko-KR" altLang="en-US" b="1" dirty="0"/>
              <a:t> 컬렉션 과정</a:t>
            </a:r>
            <a:endParaRPr lang="en-US" altLang="ko-KR" b="1" dirty="0"/>
          </a:p>
          <a:p>
            <a:endParaRPr lang="en-US" altLang="ko-KR" b="1" dirty="0"/>
          </a:p>
          <a:p>
            <a:pPr marL="514350" indent="-514350">
              <a:buAutoNum type="arabicPeriod"/>
            </a:pPr>
            <a:r>
              <a:rPr lang="en-US" altLang="ko-KR" sz="2800" b="1" dirty="0"/>
              <a:t>Stop The World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 err="1"/>
              <a:t>가비지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컬렉터가</a:t>
            </a:r>
            <a:r>
              <a:rPr lang="ko-KR" altLang="en-US" sz="2800" dirty="0"/>
              <a:t> </a:t>
            </a:r>
            <a:r>
              <a:rPr lang="en-US" altLang="ko-KR" sz="2800" dirty="0"/>
              <a:t>stack</a:t>
            </a:r>
            <a:r>
              <a:rPr lang="ko-KR" altLang="en-US" sz="2800" dirty="0"/>
              <a:t>의 모든 변수를 스캔하면서 각각 어떤 객체를 참조하고 있는지 찾아서 마킹</a:t>
            </a: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en-US" altLang="ko-KR" sz="2800" dirty="0"/>
              <a:t>Reachable Object</a:t>
            </a:r>
            <a:r>
              <a:rPr lang="ko-KR" altLang="en-US" sz="2800" dirty="0"/>
              <a:t>가 참조하고 있는 개체도 찾아가서 마킹</a:t>
            </a:r>
            <a:r>
              <a:rPr lang="en-US" altLang="ko-KR" sz="2800" dirty="0"/>
              <a:t>(mark)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마킹 되지 않은 객체를 </a:t>
            </a:r>
            <a:r>
              <a:rPr lang="en-US" altLang="ko-KR" sz="2800" dirty="0"/>
              <a:t>Heap</a:t>
            </a:r>
            <a:r>
              <a:rPr lang="ko-KR" altLang="en-US" sz="2800" dirty="0"/>
              <a:t>에서 제거</a:t>
            </a:r>
            <a:r>
              <a:rPr lang="en-US" altLang="ko-KR" sz="2800" dirty="0"/>
              <a:t>(Sweep)</a:t>
            </a:r>
          </a:p>
        </p:txBody>
      </p:sp>
    </p:spTree>
    <p:extLst>
      <p:ext uri="{BB962C8B-B14F-4D97-AF65-F5344CB8AC3E}">
        <p14:creationId xmlns:p14="http://schemas.microsoft.com/office/powerpoint/2010/main" val="69697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3711484-AFD9-49D8-9B6A-657E1296AC5E}"/>
              </a:ext>
            </a:extLst>
          </p:cNvPr>
          <p:cNvSpPr txBox="1">
            <a:spLocks/>
          </p:cNvSpPr>
          <p:nvPr/>
        </p:nvSpPr>
        <p:spPr>
          <a:xfrm>
            <a:off x="1282583" y="1618735"/>
            <a:ext cx="9314688" cy="419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Stop The World</a:t>
            </a:r>
          </a:p>
          <a:p>
            <a:endParaRPr lang="en-US" altLang="ko-KR" b="1" dirty="0"/>
          </a:p>
          <a:p>
            <a:endParaRPr lang="en-US" altLang="ko-KR" sz="2800" dirty="0"/>
          </a:p>
          <a:p>
            <a:r>
              <a:rPr lang="en-US" altLang="ko-KR" sz="2800" dirty="0"/>
              <a:t>GC</a:t>
            </a:r>
            <a:r>
              <a:rPr lang="ko-KR" altLang="en-US" sz="2800" dirty="0"/>
              <a:t>를 실행하기 위한 </a:t>
            </a:r>
            <a:r>
              <a:rPr lang="en-US" altLang="ko-KR" sz="2800" dirty="0"/>
              <a:t>Thread</a:t>
            </a:r>
            <a:r>
              <a:rPr lang="ko-KR" altLang="en-US" sz="2800" dirty="0"/>
              <a:t>를 제외하고 </a:t>
            </a:r>
            <a:endParaRPr lang="en-US" altLang="ko-KR" sz="2800" dirty="0"/>
          </a:p>
          <a:p>
            <a:r>
              <a:rPr lang="ko-KR" altLang="en-US" sz="2800" dirty="0"/>
              <a:t>모든 </a:t>
            </a:r>
            <a:r>
              <a:rPr lang="en-US" altLang="ko-KR" sz="2800" dirty="0"/>
              <a:t>Thread</a:t>
            </a:r>
            <a:r>
              <a:rPr lang="ko-KR" altLang="en-US" sz="2800" dirty="0"/>
              <a:t>의 작업이 멈추는 상태</a:t>
            </a:r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41243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875BF7-3AC3-44B6-9E26-45C333CBE8D9}"/>
              </a:ext>
            </a:extLst>
          </p:cNvPr>
          <p:cNvSpPr txBox="1"/>
          <p:nvPr/>
        </p:nvSpPr>
        <p:spPr>
          <a:xfrm>
            <a:off x="4591164" y="4383666"/>
            <a:ext cx="15783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/>
              <a:t>Young Generation</a:t>
            </a:r>
            <a:endParaRPr kumimoji="1" lang="ko-KR" altLang="en-US" sz="1500" dirty="0"/>
          </a:p>
        </p:txBody>
      </p:sp>
      <p:graphicFrame>
        <p:nvGraphicFramePr>
          <p:cNvPr id="6" name="표 60">
            <a:extLst>
              <a:ext uri="{FF2B5EF4-FFF2-40B4-BE49-F238E27FC236}">
                <a16:creationId xmlns:a16="http://schemas.microsoft.com/office/drawing/2014/main" id="{5238626D-8DDB-4CEC-8848-38E6CDF351C9}"/>
              </a:ext>
            </a:extLst>
          </p:cNvPr>
          <p:cNvGraphicFramePr>
            <a:graphicFrameLocks noGrp="1"/>
          </p:cNvGraphicFramePr>
          <p:nvPr/>
        </p:nvGraphicFramePr>
        <p:xfrm>
          <a:off x="3160448" y="2599014"/>
          <a:ext cx="6161415" cy="1410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805">
                  <a:extLst>
                    <a:ext uri="{9D8B030D-6E8A-4147-A177-3AD203B41FA5}">
                      <a16:colId xmlns:a16="http://schemas.microsoft.com/office/drawing/2014/main" val="1984374231"/>
                    </a:ext>
                  </a:extLst>
                </a:gridCol>
                <a:gridCol w="2053805">
                  <a:extLst>
                    <a:ext uri="{9D8B030D-6E8A-4147-A177-3AD203B41FA5}">
                      <a16:colId xmlns:a16="http://schemas.microsoft.com/office/drawing/2014/main" val="3617654366"/>
                    </a:ext>
                  </a:extLst>
                </a:gridCol>
                <a:gridCol w="2053805">
                  <a:extLst>
                    <a:ext uri="{9D8B030D-6E8A-4147-A177-3AD203B41FA5}">
                      <a16:colId xmlns:a16="http://schemas.microsoft.com/office/drawing/2014/main" val="6896235"/>
                    </a:ext>
                  </a:extLst>
                </a:gridCol>
              </a:tblGrid>
              <a:tr h="7053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tx1"/>
                          </a:solidFill>
                        </a:rPr>
                        <a:t>Eden</a:t>
                      </a:r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tx1"/>
                          </a:solidFill>
                        </a:rPr>
                        <a:t>Survivor 1</a:t>
                      </a:r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tx1"/>
                          </a:solidFill>
                        </a:rPr>
                        <a:t>Old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200" b="0" dirty="0">
                          <a:solidFill>
                            <a:schemeClr val="tx1"/>
                          </a:solidFill>
                        </a:rPr>
                        <a:t>Generation</a:t>
                      </a:r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796303"/>
                  </a:ext>
                </a:extLst>
              </a:tr>
              <a:tr h="7053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tx1"/>
                          </a:solidFill>
                        </a:rPr>
                        <a:t>Survivor 2</a:t>
                      </a:r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32019" marR="132019" marT="66009" marB="66009" anchor="ctr"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29079"/>
                  </a:ext>
                </a:extLst>
              </a:tr>
            </a:tbl>
          </a:graphicData>
        </a:graphic>
      </p:graphicFrame>
      <p:cxnSp>
        <p:nvCxnSpPr>
          <p:cNvPr id="7" name="직선 연결선[R] 14">
            <a:extLst>
              <a:ext uri="{FF2B5EF4-FFF2-40B4-BE49-F238E27FC236}">
                <a16:creationId xmlns:a16="http://schemas.microsoft.com/office/drawing/2014/main" id="{D405ED3F-DC42-4620-BE78-AF607A48A4F6}"/>
              </a:ext>
            </a:extLst>
          </p:cNvPr>
          <p:cNvCxnSpPr>
            <a:cxnSpLocks/>
          </p:cNvCxnSpPr>
          <p:nvPr/>
        </p:nvCxnSpPr>
        <p:spPr>
          <a:xfrm flipH="1">
            <a:off x="3160449" y="4023087"/>
            <a:ext cx="1" cy="53096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15">
            <a:extLst>
              <a:ext uri="{FF2B5EF4-FFF2-40B4-BE49-F238E27FC236}">
                <a16:creationId xmlns:a16="http://schemas.microsoft.com/office/drawing/2014/main" id="{DE329BE2-8864-47C3-9F6C-4B5BF496904F}"/>
              </a:ext>
            </a:extLst>
          </p:cNvPr>
          <p:cNvCxnSpPr>
            <a:cxnSpLocks/>
          </p:cNvCxnSpPr>
          <p:nvPr/>
        </p:nvCxnSpPr>
        <p:spPr>
          <a:xfrm flipH="1">
            <a:off x="7254161" y="4023087"/>
            <a:ext cx="1" cy="53096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9AE4F1-F3BA-409B-87CD-4363C00A259C}"/>
              </a:ext>
            </a:extLst>
          </p:cNvPr>
          <p:cNvCxnSpPr>
            <a:cxnSpLocks/>
          </p:cNvCxnSpPr>
          <p:nvPr/>
        </p:nvCxnSpPr>
        <p:spPr>
          <a:xfrm>
            <a:off x="3167559" y="4379591"/>
            <a:ext cx="4093712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808EB3-6489-48B8-848E-87885749B523}"/>
              </a:ext>
            </a:extLst>
          </p:cNvPr>
          <p:cNvSpPr/>
          <p:nvPr/>
        </p:nvSpPr>
        <p:spPr>
          <a:xfrm>
            <a:off x="3288890" y="2620391"/>
            <a:ext cx="3952568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Young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Generation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26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3711484-AFD9-49D8-9B6A-657E1296AC5E}"/>
              </a:ext>
            </a:extLst>
          </p:cNvPr>
          <p:cNvSpPr txBox="1">
            <a:spLocks/>
          </p:cNvSpPr>
          <p:nvPr/>
        </p:nvSpPr>
        <p:spPr>
          <a:xfrm>
            <a:off x="1282583" y="1148580"/>
            <a:ext cx="9314688" cy="456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두가지 </a:t>
            </a:r>
            <a:r>
              <a:rPr lang="en-US" altLang="ko-KR" b="1" dirty="0"/>
              <a:t>GC</a:t>
            </a:r>
          </a:p>
          <a:p>
            <a:endParaRPr lang="en-US" altLang="ko-KR" b="1" dirty="0"/>
          </a:p>
          <a:p>
            <a:pPr marL="514350" indent="-514350">
              <a:buFontTx/>
              <a:buAutoNum type="arabicPeriod"/>
            </a:pPr>
            <a:r>
              <a:rPr lang="en-US" altLang="ko-KR" sz="2800" dirty="0"/>
              <a:t>Miner</a:t>
            </a:r>
            <a:r>
              <a:rPr lang="ko-KR" altLang="en-US" sz="2800" dirty="0"/>
              <a:t> </a:t>
            </a:r>
            <a:r>
              <a:rPr lang="en-US" altLang="ko-KR" sz="2800" dirty="0"/>
              <a:t>GC    -&gt;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Young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Generation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찼을 때 발생</a:t>
            </a: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FontTx/>
              <a:buAutoNum type="arabicPeriod"/>
            </a:pPr>
            <a:r>
              <a:rPr lang="en-US" altLang="ko-KR" sz="2800" dirty="0"/>
              <a:t>Major</a:t>
            </a:r>
            <a:r>
              <a:rPr lang="ko-KR" altLang="en-US" sz="2800" dirty="0"/>
              <a:t> </a:t>
            </a:r>
            <a:r>
              <a:rPr lang="en-US" altLang="ko-KR" sz="2800" dirty="0"/>
              <a:t>GC    -&gt; 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Old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Generation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찼을 때 발생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1464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3711484-AFD9-49D8-9B6A-657E1296AC5E}"/>
              </a:ext>
            </a:extLst>
          </p:cNvPr>
          <p:cNvSpPr txBox="1">
            <a:spLocks/>
          </p:cNvSpPr>
          <p:nvPr/>
        </p:nvSpPr>
        <p:spPr>
          <a:xfrm>
            <a:off x="1282583" y="1148580"/>
            <a:ext cx="9314688" cy="456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Weak Generational Hypothesis</a:t>
            </a:r>
          </a:p>
          <a:p>
            <a:endParaRPr lang="en-US" altLang="ko-KR" b="1" dirty="0"/>
          </a:p>
          <a:p>
            <a:pPr marL="514350" indent="-514350">
              <a:buAutoNum type="arabicPeriod"/>
            </a:pPr>
            <a:r>
              <a:rPr lang="en-US" altLang="ko-KR" sz="2800" dirty="0"/>
              <a:t>Most allocated objects are not referenced (considered live) for long, that is, they die young.</a:t>
            </a:r>
          </a:p>
          <a:p>
            <a:r>
              <a:rPr lang="en-US" altLang="ko-KR" sz="2800" dirty="0"/>
              <a:t>	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대부분의 객체는 금방 접근 불가능한 상태가 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 startAt="2"/>
            </a:pPr>
            <a:r>
              <a:rPr lang="en-US" altLang="ko-KR" sz="2800" dirty="0"/>
              <a:t>Few references from older to younger objects exist.</a:t>
            </a:r>
          </a:p>
          <a:p>
            <a:r>
              <a:rPr lang="en-US" altLang="ko-KR" sz="2800" dirty="0"/>
              <a:t>	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오래된 객체에서 젊은 객체로의 참조는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아주 적게 존재한다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91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8819</TotalTime>
  <Words>443</Words>
  <Application>Microsoft Office PowerPoint</Application>
  <PresentationFormat>와이드스크린</PresentationFormat>
  <Paragraphs>147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Garbage Collection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박예진</cp:lastModifiedBy>
  <cp:revision>413</cp:revision>
  <dcterms:created xsi:type="dcterms:W3CDTF">2021-08-08T03:37:08Z</dcterms:created>
  <dcterms:modified xsi:type="dcterms:W3CDTF">2021-11-16T10:13:11Z</dcterms:modified>
</cp:coreProperties>
</file>