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58" r:id="rId3"/>
    <p:sldId id="697" r:id="rId4"/>
    <p:sldId id="708" r:id="rId5"/>
    <p:sldId id="713" r:id="rId6"/>
    <p:sldId id="709" r:id="rId7"/>
    <p:sldId id="710" r:id="rId8"/>
    <p:sldId id="711" r:id="rId9"/>
    <p:sldId id="707" r:id="rId10"/>
    <p:sldId id="715" r:id="rId11"/>
    <p:sldId id="714" r:id="rId12"/>
    <p:sldId id="716" r:id="rId13"/>
    <p:sldId id="5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3" autoAdjust="0"/>
    <p:restoredTop sz="90801" autoAdjust="0"/>
  </p:normalViewPr>
  <p:slideViewPr>
    <p:cSldViewPr snapToGrid="0">
      <p:cViewPr varScale="1">
        <p:scale>
          <a:sx n="75" d="100"/>
          <a:sy n="75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5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4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7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3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3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06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0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0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HTTP Header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5E139-3AAC-46DC-B360-584C7531EF7A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쿠키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15A55-F5B9-4536-8BE3-4B8B6FC28F38}"/>
              </a:ext>
            </a:extLst>
          </p:cNvPr>
          <p:cNvSpPr txBox="1"/>
          <p:nvPr/>
        </p:nvSpPr>
        <p:spPr>
          <a:xfrm>
            <a:off x="426765" y="1366213"/>
            <a:ext cx="3698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>
                <a:latin typeface="Noto Sans Demilight"/>
              </a:rPr>
              <a:t>Secure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일반적으로 </a:t>
            </a:r>
            <a:r>
              <a:rPr lang="en-US" altLang="ko-KR" sz="1400" b="1" dirty="0" err="1">
                <a:latin typeface="Noto Sans Demilight"/>
              </a:rPr>
              <a:t>http,https</a:t>
            </a:r>
            <a:r>
              <a:rPr lang="ko-KR" altLang="en-US" sz="1400" b="1" dirty="0">
                <a:latin typeface="Noto Sans Demilight"/>
              </a:rPr>
              <a:t>를 구분하지 않고 전송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Secure</a:t>
            </a:r>
            <a:r>
              <a:rPr lang="ko-KR" altLang="en-US" sz="1400" b="1" dirty="0">
                <a:latin typeface="Noto Sans Demilight"/>
              </a:rPr>
              <a:t>적용시 </a:t>
            </a:r>
            <a:r>
              <a:rPr lang="en-US" altLang="ko-KR" sz="1400" b="1" dirty="0">
                <a:latin typeface="Noto Sans Demilight"/>
              </a:rPr>
              <a:t>https</a:t>
            </a:r>
            <a:r>
              <a:rPr lang="ko-KR" altLang="en-US" sz="1400" b="1" dirty="0">
                <a:latin typeface="Noto Sans Demilight"/>
              </a:rPr>
              <a:t>인 경우에만 </a:t>
            </a:r>
            <a:r>
              <a:rPr lang="ko-KR" altLang="en-US" sz="1400" b="1" dirty="0" err="1">
                <a:latin typeface="Noto Sans Demilight"/>
              </a:rPr>
              <a:t>저송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840F4-F98A-4D23-95EB-9A703F121E4E}"/>
              </a:ext>
            </a:extLst>
          </p:cNvPr>
          <p:cNvSpPr txBox="1"/>
          <p:nvPr/>
        </p:nvSpPr>
        <p:spPr>
          <a:xfrm>
            <a:off x="426765" y="2320320"/>
            <a:ext cx="3309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>
                <a:latin typeface="Noto Sans Demilight"/>
              </a:rPr>
              <a:t>Http-Only</a:t>
            </a:r>
          </a:p>
          <a:p>
            <a:r>
              <a:rPr lang="en-US" altLang="ko-KR" sz="1400" b="1" dirty="0">
                <a:latin typeface="Noto Sans Demilight"/>
              </a:rPr>
              <a:t>- XSS</a:t>
            </a:r>
            <a:r>
              <a:rPr lang="ko-KR" altLang="en-US" sz="1400" b="1" dirty="0">
                <a:latin typeface="Noto Sans Demilight"/>
              </a:rPr>
              <a:t>공격 방지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JS</a:t>
            </a:r>
            <a:r>
              <a:rPr lang="ko-KR" altLang="en-US" sz="1400" b="1" dirty="0">
                <a:latin typeface="Noto Sans Demilight"/>
              </a:rPr>
              <a:t>에서 접근 불가</a:t>
            </a:r>
            <a:r>
              <a:rPr lang="en-US" altLang="ko-KR" sz="1400" b="1" dirty="0">
                <a:latin typeface="Noto Sans Demilight"/>
              </a:rPr>
              <a:t>, HTTP</a:t>
            </a:r>
            <a:r>
              <a:rPr lang="ko-KR" altLang="en-US" sz="1400" b="1" dirty="0">
                <a:latin typeface="Noto Sans Demilight"/>
              </a:rPr>
              <a:t>전송에만 사용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5F566-3D59-4E04-A5AD-0F45F09A3AE3}"/>
              </a:ext>
            </a:extLst>
          </p:cNvPr>
          <p:cNvSpPr txBox="1"/>
          <p:nvPr/>
        </p:nvSpPr>
        <p:spPr>
          <a:xfrm>
            <a:off x="426765" y="3274427"/>
            <a:ext cx="4868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 err="1">
                <a:latin typeface="Noto Sans Demilight"/>
              </a:rPr>
              <a:t>SameSite</a:t>
            </a:r>
            <a:r>
              <a:rPr lang="en-US" altLang="ko-KR" sz="2400" b="1" dirty="0">
                <a:latin typeface="Noto Sans Demilight"/>
              </a:rPr>
              <a:t>=</a:t>
            </a:r>
          </a:p>
          <a:p>
            <a:r>
              <a:rPr lang="en-US" altLang="ko-KR" sz="1400" b="1" dirty="0">
                <a:latin typeface="Noto Sans Demilight"/>
              </a:rPr>
              <a:t>- XSRF </a:t>
            </a:r>
            <a:r>
              <a:rPr lang="ko-KR" altLang="en-US" sz="1400" b="1" dirty="0">
                <a:latin typeface="Noto Sans Demilight"/>
              </a:rPr>
              <a:t>공격 방지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요청 도메인과 쿠키에 설정된 도메인이 같은 경우에만 전송</a:t>
            </a:r>
            <a:endParaRPr lang="en-US" altLang="ko-KR" sz="1400" b="1" dirty="0"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5B319E-99B2-4470-BD66-6C06A53E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1" y="4425612"/>
            <a:ext cx="11528664" cy="10758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187112-6D8F-4EE9-A2BB-976B67B57F5A}"/>
              </a:ext>
            </a:extLst>
          </p:cNvPr>
          <p:cNvSpPr/>
          <p:nvPr/>
        </p:nvSpPr>
        <p:spPr>
          <a:xfrm>
            <a:off x="1462068" y="4988548"/>
            <a:ext cx="710861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6C02BE-62F5-49BC-94F0-EFAFB3507621}"/>
              </a:ext>
            </a:extLst>
          </p:cNvPr>
          <p:cNvSpPr/>
          <p:nvPr/>
        </p:nvSpPr>
        <p:spPr>
          <a:xfrm>
            <a:off x="9499939" y="4990022"/>
            <a:ext cx="710861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A0572C-7A74-4C97-9893-FC83A2BE534F}"/>
              </a:ext>
            </a:extLst>
          </p:cNvPr>
          <p:cNvSpPr/>
          <p:nvPr/>
        </p:nvSpPr>
        <p:spPr>
          <a:xfrm>
            <a:off x="1462068" y="5262602"/>
            <a:ext cx="710861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332AAF-8531-44A1-B24D-76BC4AD9E656}"/>
              </a:ext>
            </a:extLst>
          </p:cNvPr>
          <p:cNvSpPr/>
          <p:nvPr/>
        </p:nvSpPr>
        <p:spPr>
          <a:xfrm>
            <a:off x="2172929" y="5247833"/>
            <a:ext cx="710861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4E6D4F-AD6B-4C41-B19C-F09EF12C7678}"/>
              </a:ext>
            </a:extLst>
          </p:cNvPr>
          <p:cNvSpPr/>
          <p:nvPr/>
        </p:nvSpPr>
        <p:spPr>
          <a:xfrm>
            <a:off x="3962357" y="5257554"/>
            <a:ext cx="710861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0E1D2D-9ACC-4C0A-B427-66F26BF42B58}"/>
              </a:ext>
            </a:extLst>
          </p:cNvPr>
          <p:cNvSpPr/>
          <p:nvPr/>
        </p:nvSpPr>
        <p:spPr>
          <a:xfrm>
            <a:off x="4753853" y="5262471"/>
            <a:ext cx="710861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6C17DD-4EE7-44EC-9535-2B5AA864F19F}"/>
              </a:ext>
            </a:extLst>
          </p:cNvPr>
          <p:cNvSpPr/>
          <p:nvPr/>
        </p:nvSpPr>
        <p:spPr>
          <a:xfrm>
            <a:off x="6898711" y="5267247"/>
            <a:ext cx="780283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A5FD81E-837A-463A-9BB9-CACDA18F5411}"/>
              </a:ext>
            </a:extLst>
          </p:cNvPr>
          <p:cNvGrpSpPr/>
          <p:nvPr/>
        </p:nvGrpSpPr>
        <p:grpSpPr>
          <a:xfrm>
            <a:off x="4968722" y="902938"/>
            <a:ext cx="6940347" cy="1880656"/>
            <a:chOff x="4928553" y="1916092"/>
            <a:chExt cx="6940347" cy="18806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179FCBB-6308-47FC-9CA0-A2E76C75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8554" y="1944982"/>
              <a:ext cx="6836681" cy="172487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F899599-ADD7-4A98-82BA-C3849F8CCA59}"/>
                </a:ext>
              </a:extLst>
            </p:cNvPr>
            <p:cNvSpPr/>
            <p:nvPr/>
          </p:nvSpPr>
          <p:spPr>
            <a:xfrm>
              <a:off x="4928553" y="1916092"/>
              <a:ext cx="6940347" cy="18806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F2AE284-791B-4C85-8D53-370F113B783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829403" y="2783594"/>
            <a:ext cx="6609493" cy="1050081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5E139-3AAC-46DC-B360-584C7531EF7A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쿠키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5CBA0-BC03-4349-A6B3-961C9AD1F179}"/>
              </a:ext>
            </a:extLst>
          </p:cNvPr>
          <p:cNvSpPr txBox="1"/>
          <p:nvPr/>
        </p:nvSpPr>
        <p:spPr>
          <a:xfrm>
            <a:off x="630670" y="1235372"/>
            <a:ext cx="4825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Cookie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en-US" altLang="ko-KR" sz="2400" b="1" dirty="0">
                <a:latin typeface="Noto Sans Demilight"/>
              </a:rPr>
              <a:t>HTTP</a:t>
            </a:r>
            <a:r>
              <a:rPr lang="ko-KR" altLang="en-US" sz="2400" b="1" dirty="0">
                <a:latin typeface="Noto Sans Demilight"/>
              </a:rPr>
              <a:t>요청 시 서버로 전달</a:t>
            </a:r>
            <a:endParaRPr lang="en-US" altLang="ko-KR" sz="2400" b="1" dirty="0">
              <a:latin typeface="Noto Sans Demi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808045-4736-4794-B656-F13DA72B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35" y="2266423"/>
            <a:ext cx="11086196" cy="40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2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576348" y="353961"/>
            <a:ext cx="1103930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ans KR"/>
              </a:rPr>
              <a:t>모든 개발자를 위한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HTTP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ans KR"/>
              </a:rPr>
              <a:t>웹 기본 지식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ans KR"/>
              </a:rPr>
              <a:t>- </a:t>
            </a:r>
            <a:r>
              <a:rPr lang="en-US" altLang="ko-KR" sz="1600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ko-KR" altLang="en-US" sz="1600" dirty="0" err="1">
                <a:solidFill>
                  <a:srgbClr val="222426"/>
                </a:solidFill>
                <a:latin typeface="-apple-system"/>
              </a:rPr>
              <a:t>인프런</a:t>
            </a:r>
            <a:r>
              <a:rPr lang="ko-KR" altLang="en-US" sz="1600" dirty="0">
                <a:solidFill>
                  <a:srgbClr val="222426"/>
                </a:solidFill>
                <a:latin typeface="-apple-system"/>
              </a:rPr>
              <a:t> 김영한</a:t>
            </a:r>
            <a:endParaRPr lang="en-US" altLang="ko-KR" sz="1600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70" y="3075057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 Header</a:t>
            </a: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76949-2808-47D8-8B03-B6411AD19006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표현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5D6B4-8808-4C65-99EB-231C694B5379}"/>
              </a:ext>
            </a:extLst>
          </p:cNvPr>
          <p:cNvSpPr txBox="1"/>
          <p:nvPr/>
        </p:nvSpPr>
        <p:spPr>
          <a:xfrm>
            <a:off x="544170" y="1335924"/>
            <a:ext cx="47486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Content-Type : </a:t>
            </a:r>
            <a:r>
              <a:rPr lang="ko-KR" altLang="en-US" sz="2400" b="1" dirty="0">
                <a:latin typeface="Noto Sans Demilight"/>
              </a:rPr>
              <a:t>표현 데이터 형식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미디어 타입</a:t>
            </a:r>
            <a:r>
              <a:rPr lang="en-US" altLang="ko-KR" sz="1400" b="1" dirty="0">
                <a:latin typeface="Noto Sans Demilight"/>
              </a:rPr>
              <a:t>,</a:t>
            </a:r>
            <a:r>
              <a:rPr lang="ko-KR" altLang="en-US" sz="1400" b="1" dirty="0">
                <a:latin typeface="Noto Sans Demilight"/>
              </a:rPr>
              <a:t>문자 인코딩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text/html; charset=utf-8</a:t>
            </a:r>
          </a:p>
          <a:p>
            <a:r>
              <a:rPr lang="en-US" altLang="ko-KR" sz="1400" b="1" dirty="0">
                <a:latin typeface="Noto Sans Demilight"/>
              </a:rPr>
              <a:t>- application/json</a:t>
            </a:r>
          </a:p>
          <a:p>
            <a:r>
              <a:rPr lang="en-US" altLang="ko-KR" sz="1400" b="1" dirty="0">
                <a:latin typeface="Noto Sans Demilight"/>
              </a:rPr>
              <a:t>- image/</a:t>
            </a:r>
            <a:r>
              <a:rPr lang="en-US" altLang="ko-KR" sz="1400" b="1" dirty="0" err="1">
                <a:latin typeface="Noto Sans Demilight"/>
              </a:rPr>
              <a:t>png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8FBF3-4663-4B05-AE76-20809A4AB431}"/>
              </a:ext>
            </a:extLst>
          </p:cNvPr>
          <p:cNvSpPr txBox="1"/>
          <p:nvPr/>
        </p:nvSpPr>
        <p:spPr>
          <a:xfrm>
            <a:off x="544170" y="3753244"/>
            <a:ext cx="6089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Content-Language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표현 데이터 자연언어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표현언어의 자연언어 표현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ko, </a:t>
            </a:r>
            <a:r>
              <a:rPr lang="en-US" altLang="ko-KR" sz="1400" b="1" dirty="0" err="1">
                <a:latin typeface="Noto Sans Demilight"/>
              </a:rPr>
              <a:t>en</a:t>
            </a:r>
            <a:r>
              <a:rPr lang="en-US" altLang="ko-KR" sz="1400" b="1" dirty="0">
                <a:latin typeface="Noto Sans Demilight"/>
              </a:rPr>
              <a:t>, </a:t>
            </a:r>
            <a:r>
              <a:rPr lang="en-US" altLang="ko-KR" sz="1400" b="1" dirty="0" err="1">
                <a:latin typeface="Noto Sans Demilight"/>
              </a:rPr>
              <a:t>en</a:t>
            </a:r>
            <a:r>
              <a:rPr lang="en-US" altLang="ko-KR" sz="1400" b="1" dirty="0">
                <a:latin typeface="Noto Sans Demilight"/>
              </a:rPr>
              <a:t>-US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87FB64-154C-44C3-8F29-28EC043486B9}"/>
              </a:ext>
            </a:extLst>
          </p:cNvPr>
          <p:cNvSpPr txBox="1"/>
          <p:nvPr/>
        </p:nvSpPr>
        <p:spPr>
          <a:xfrm>
            <a:off x="544170" y="2730364"/>
            <a:ext cx="603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Content-Encoding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표현 데이터 압축방식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보내는 쪽에서 압축</a:t>
            </a:r>
            <a:r>
              <a:rPr lang="en-US" altLang="ko-KR" sz="1400" b="1" dirty="0">
                <a:latin typeface="Noto Sans Demilight"/>
              </a:rPr>
              <a:t>, </a:t>
            </a:r>
            <a:r>
              <a:rPr lang="ko-KR" altLang="en-US" sz="1400" b="1" dirty="0">
                <a:latin typeface="Noto Sans Demilight"/>
              </a:rPr>
              <a:t>받는 쪽에서 압축정보로 해제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en-US" altLang="ko-KR" sz="1400" b="1" dirty="0" err="1">
                <a:latin typeface="Noto Sans Demilight"/>
              </a:rPr>
              <a:t>gzip</a:t>
            </a:r>
            <a:r>
              <a:rPr lang="en-US" altLang="ko-KR" sz="1400" b="1" dirty="0">
                <a:latin typeface="Noto Sans Demilight"/>
              </a:rPr>
              <a:t>, deflate, identity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777E5-35C3-49A8-ADFF-A7AF1A852667}"/>
              </a:ext>
            </a:extLst>
          </p:cNvPr>
          <p:cNvSpPr txBox="1"/>
          <p:nvPr/>
        </p:nvSpPr>
        <p:spPr>
          <a:xfrm>
            <a:off x="544170" y="4776124"/>
            <a:ext cx="507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Content-Length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표현 데이터 길이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바이트 단위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Transfer-Encoding</a:t>
            </a:r>
            <a:r>
              <a:rPr lang="ko-KR" altLang="en-US" sz="1400" b="1" dirty="0">
                <a:latin typeface="Noto Sans Demilight"/>
              </a:rPr>
              <a:t>을 사용하면 </a:t>
            </a:r>
            <a:r>
              <a:rPr lang="en-US" altLang="ko-KR" sz="1400" b="1" dirty="0">
                <a:latin typeface="Noto Sans Demilight"/>
              </a:rPr>
              <a:t>Content-Length</a:t>
            </a:r>
            <a:r>
              <a:rPr lang="ko-KR" altLang="en-US" sz="1400" b="1" dirty="0">
                <a:latin typeface="Noto Sans Demilight"/>
              </a:rPr>
              <a:t>를 사용하면 안됨</a:t>
            </a:r>
            <a:endParaRPr lang="en-US" altLang="ko-KR" sz="1400" b="1" dirty="0">
              <a:latin typeface="Noto Sans Demiligh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73F67-7182-4CD1-BA0F-329E109D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19" y="1431028"/>
            <a:ext cx="4974949" cy="4600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FD0D9C-32BF-4512-A518-5B0831F72400}"/>
              </a:ext>
            </a:extLst>
          </p:cNvPr>
          <p:cNvSpPr/>
          <p:nvPr/>
        </p:nvSpPr>
        <p:spPr>
          <a:xfrm>
            <a:off x="7039896" y="5069135"/>
            <a:ext cx="4741472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1565-F703-4BC8-B6D8-75F646A93C66}"/>
              </a:ext>
            </a:extLst>
          </p:cNvPr>
          <p:cNvSpPr txBox="1"/>
          <p:nvPr/>
        </p:nvSpPr>
        <p:spPr>
          <a:xfrm>
            <a:off x="544170" y="5977535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Demilight"/>
              </a:rPr>
              <a:t>요청과 응답에 둘 다 사용한다</a:t>
            </a:r>
            <a:r>
              <a:rPr lang="en-US" altLang="ko-KR" sz="2400" b="1" dirty="0">
                <a:latin typeface="Noto Sans Demilight"/>
              </a:rPr>
              <a:t>.</a:t>
            </a:r>
            <a:endParaRPr lang="ko-KR" altLang="en-US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9202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8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E5D5C-685D-467D-B1E0-EA5A4BBF12B5}"/>
              </a:ext>
            </a:extLst>
          </p:cNvPr>
          <p:cNvSpPr txBox="1"/>
          <p:nvPr/>
        </p:nvSpPr>
        <p:spPr>
          <a:xfrm>
            <a:off x="179265" y="712152"/>
            <a:ext cx="50701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콘텐츠 협상 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Client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가 선호하는 표현요청</a:t>
            </a:r>
            <a:endParaRPr lang="en-US" altLang="ko-KR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7F006-89C5-45E6-8FDA-BCC7CBBF0C2D}"/>
              </a:ext>
            </a:extLst>
          </p:cNvPr>
          <p:cNvSpPr txBox="1"/>
          <p:nvPr/>
        </p:nvSpPr>
        <p:spPr>
          <a:xfrm>
            <a:off x="544170" y="1335924"/>
            <a:ext cx="6034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Accept :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가 선호하는 미디어타입전달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text/*, text/plain, text/</a:t>
            </a:r>
            <a:r>
              <a:rPr lang="en-US" altLang="ko-KR" sz="1400" b="1" dirty="0" err="1">
                <a:latin typeface="Noto Sans Demilight"/>
              </a:rPr>
              <a:t>plain;format</a:t>
            </a:r>
            <a:r>
              <a:rPr lang="en-US" altLang="ko-KR" sz="1400" b="1" dirty="0">
                <a:latin typeface="Noto Sans Demilight"/>
              </a:rPr>
              <a:t>=flowed, */*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AF04B-C068-4DD0-ACC1-7D31D36F152B}"/>
              </a:ext>
            </a:extLst>
          </p:cNvPr>
          <p:cNvSpPr txBox="1"/>
          <p:nvPr/>
        </p:nvSpPr>
        <p:spPr>
          <a:xfrm>
            <a:off x="543784" y="2659363"/>
            <a:ext cx="6975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Accept-Encoding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가 선호하는 압축 인코딩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text/*, text/plain, text/</a:t>
            </a:r>
            <a:r>
              <a:rPr lang="en-US" altLang="ko-KR" sz="1400" b="1" dirty="0" err="1">
                <a:latin typeface="Noto Sans Demilight"/>
              </a:rPr>
              <a:t>plain;format</a:t>
            </a:r>
            <a:r>
              <a:rPr lang="en-US" altLang="ko-KR" sz="1400" b="1" dirty="0">
                <a:latin typeface="Noto Sans Demilight"/>
              </a:rPr>
              <a:t>=flowed, */*</a:t>
            </a:r>
            <a:r>
              <a:rPr lang="ko-KR" altLang="en-US" sz="2400" b="1" dirty="0">
                <a:latin typeface="Noto Sans Demilight"/>
              </a:rPr>
              <a:t> 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16DB2-CF6C-4D56-AE14-C3834BEDB66C}"/>
              </a:ext>
            </a:extLst>
          </p:cNvPr>
          <p:cNvSpPr txBox="1"/>
          <p:nvPr/>
        </p:nvSpPr>
        <p:spPr>
          <a:xfrm>
            <a:off x="544170" y="2074588"/>
            <a:ext cx="6824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Accept-Charset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가 선호하는 문자 인코딩 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FF716-EECE-4915-A1BB-548983B80D4E}"/>
              </a:ext>
            </a:extLst>
          </p:cNvPr>
          <p:cNvSpPr txBox="1"/>
          <p:nvPr/>
        </p:nvSpPr>
        <p:spPr>
          <a:xfrm>
            <a:off x="543784" y="3616273"/>
            <a:ext cx="67953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Noto Sans Demilight"/>
              </a:rPr>
              <a:t>Accept_Language</a:t>
            </a:r>
            <a:r>
              <a:rPr lang="en-US" altLang="ko-KR" sz="2800" b="1" dirty="0">
                <a:latin typeface="Noto Sans Demilight"/>
              </a:rPr>
              <a:t>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가 선호하는 자연 언어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da-DK" altLang="ko-KR" b="1" dirty="0">
                <a:latin typeface="Noto Sans Demilight"/>
              </a:rPr>
              <a:t>ko-KR,ko;q=0.9,en-US;q=0.8,en;q=0.7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9ADC5-E09B-4C44-BF07-EB501873700B}"/>
              </a:ext>
            </a:extLst>
          </p:cNvPr>
          <p:cNvSpPr txBox="1"/>
          <p:nvPr/>
        </p:nvSpPr>
        <p:spPr>
          <a:xfrm>
            <a:off x="543784" y="5871042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Demilight"/>
              </a:rPr>
              <a:t>요청시에만 사용한다</a:t>
            </a:r>
            <a:r>
              <a:rPr lang="en-US" altLang="ko-KR" sz="2400" b="1" dirty="0">
                <a:latin typeface="Noto Sans Demilight"/>
              </a:rPr>
              <a:t>.</a:t>
            </a:r>
            <a:endParaRPr lang="ko-KR" altLang="en-US" sz="2400" b="1" dirty="0"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CDE57-1FCB-4E02-90A3-B6D32FF3B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106" y="4198245"/>
            <a:ext cx="4467225" cy="2400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3E850A-626D-4536-982D-583571D9D837}"/>
              </a:ext>
            </a:extLst>
          </p:cNvPr>
          <p:cNvSpPr/>
          <p:nvPr/>
        </p:nvSpPr>
        <p:spPr>
          <a:xfrm>
            <a:off x="7571342" y="5761089"/>
            <a:ext cx="4234989" cy="837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0E891-B1DF-41A3-8285-E6A2D4808724}"/>
              </a:ext>
            </a:extLst>
          </p:cNvPr>
          <p:cNvSpPr txBox="1"/>
          <p:nvPr/>
        </p:nvSpPr>
        <p:spPr>
          <a:xfrm>
            <a:off x="543784" y="4634602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Demilight"/>
              </a:rPr>
              <a:t>우선 순위 적용가능</a:t>
            </a:r>
            <a:r>
              <a:rPr lang="en-US" altLang="ko-KR" sz="2400" b="1" dirty="0">
                <a:latin typeface="Noto Sans Demilight"/>
              </a:rPr>
              <a:t>.</a:t>
            </a:r>
            <a:endParaRPr lang="ko-KR" altLang="en-US" sz="2400" b="1" dirty="0">
              <a:latin typeface="Noto Sans Demi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303FD-9F7E-4912-9348-316885383463}"/>
              </a:ext>
            </a:extLst>
          </p:cNvPr>
          <p:cNvSpPr txBox="1"/>
          <p:nvPr/>
        </p:nvSpPr>
        <p:spPr>
          <a:xfrm>
            <a:off x="543784" y="5252822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Demilight"/>
              </a:rPr>
              <a:t>구체적일수록 우선</a:t>
            </a:r>
            <a:r>
              <a:rPr lang="en-US" altLang="ko-KR" sz="2400" b="1" dirty="0">
                <a:latin typeface="Noto Sans Demilight"/>
              </a:rPr>
              <a:t>.</a:t>
            </a:r>
            <a:endParaRPr lang="ko-KR" altLang="en-US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55475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E5D5C-685D-467D-B1E0-EA5A4BBF12B5}"/>
              </a:ext>
            </a:extLst>
          </p:cNvPr>
          <p:cNvSpPr txBox="1"/>
          <p:nvPr/>
        </p:nvSpPr>
        <p:spPr>
          <a:xfrm>
            <a:off x="179265" y="712152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전송방식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73E20-79AE-437A-A61A-5CDF71EC6C7E}"/>
              </a:ext>
            </a:extLst>
          </p:cNvPr>
          <p:cNvSpPr txBox="1"/>
          <p:nvPr/>
        </p:nvSpPr>
        <p:spPr>
          <a:xfrm>
            <a:off x="544170" y="1335924"/>
            <a:ext cx="2008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단순전송</a:t>
            </a:r>
            <a:endParaRPr lang="en-US" altLang="ko-KR" sz="28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Content-Length</a:t>
            </a:r>
            <a:r>
              <a:rPr lang="ko-KR" altLang="en-US" sz="1400" b="1" dirty="0">
                <a:latin typeface="Noto Sans Demilight"/>
              </a:rPr>
              <a:t>만 사용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F9123-A992-4358-A2C2-6722B12B643F}"/>
              </a:ext>
            </a:extLst>
          </p:cNvPr>
          <p:cNvSpPr txBox="1"/>
          <p:nvPr/>
        </p:nvSpPr>
        <p:spPr>
          <a:xfrm>
            <a:off x="544170" y="3493153"/>
            <a:ext cx="2627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분할전송</a:t>
            </a:r>
            <a:endParaRPr lang="en-US" altLang="ko-KR" sz="28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데이터를 나누어 전송 </a:t>
            </a:r>
            <a:r>
              <a:rPr lang="en-US" altLang="ko-KR" sz="1400" b="1" dirty="0">
                <a:latin typeface="Noto Sans Demilight"/>
              </a:rPr>
              <a:t>(Chunk)</a:t>
            </a:r>
          </a:p>
          <a:p>
            <a:r>
              <a:rPr lang="en-US" altLang="ko-KR" sz="1400" b="1" dirty="0">
                <a:latin typeface="Noto Sans Demilight"/>
              </a:rPr>
              <a:t>- Content-Length</a:t>
            </a:r>
            <a:r>
              <a:rPr lang="ko-KR" altLang="en-US" sz="1400" b="1" dirty="0">
                <a:latin typeface="Noto Sans Demilight"/>
              </a:rPr>
              <a:t>를 보내면 안됨 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94D03-FACC-4895-8127-84DE338DE731}"/>
              </a:ext>
            </a:extLst>
          </p:cNvPr>
          <p:cNvSpPr txBox="1"/>
          <p:nvPr/>
        </p:nvSpPr>
        <p:spPr>
          <a:xfrm>
            <a:off x="544170" y="2413278"/>
            <a:ext cx="3811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압축전송</a:t>
            </a:r>
            <a:endParaRPr lang="en-US" altLang="ko-KR" sz="28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Content-Length</a:t>
            </a:r>
            <a:r>
              <a:rPr lang="ko-KR" altLang="en-US" sz="1400" b="1" dirty="0">
                <a:latin typeface="Noto Sans Demilight"/>
              </a:rPr>
              <a:t>와 </a:t>
            </a:r>
            <a:r>
              <a:rPr lang="en-US" altLang="ko-KR" sz="1400" b="1" dirty="0">
                <a:latin typeface="Noto Sans Demilight"/>
              </a:rPr>
              <a:t>Content-Encoding</a:t>
            </a:r>
            <a:r>
              <a:rPr lang="ko-KR" altLang="en-US" sz="1400" b="1" dirty="0">
                <a:latin typeface="Noto Sans Demilight"/>
              </a:rPr>
              <a:t> 둘 다 사용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AB686-5925-470A-AB5B-437DC8BF127F}"/>
              </a:ext>
            </a:extLst>
          </p:cNvPr>
          <p:cNvSpPr txBox="1"/>
          <p:nvPr/>
        </p:nvSpPr>
        <p:spPr>
          <a:xfrm>
            <a:off x="544170" y="4788471"/>
            <a:ext cx="5077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범위전송</a:t>
            </a:r>
            <a:endParaRPr lang="en-US" altLang="ko-KR" sz="28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바이트 단위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Transfer-Encoding</a:t>
            </a:r>
            <a:r>
              <a:rPr lang="ko-KR" altLang="en-US" sz="1400" b="1" dirty="0">
                <a:latin typeface="Noto Sans Demilight"/>
              </a:rPr>
              <a:t>을 사용하면 </a:t>
            </a:r>
            <a:r>
              <a:rPr lang="en-US" altLang="ko-KR" sz="1400" b="1" dirty="0">
                <a:latin typeface="Noto Sans Demilight"/>
              </a:rPr>
              <a:t>Content-Length</a:t>
            </a:r>
            <a:r>
              <a:rPr lang="ko-KR" altLang="en-US" sz="1400" b="1" dirty="0">
                <a:latin typeface="Noto Sans Demilight"/>
              </a:rPr>
              <a:t>를 사용하면 안됨</a:t>
            </a:r>
            <a:endParaRPr lang="en-US" altLang="ko-KR" sz="1400" b="1" dirty="0">
              <a:latin typeface="Noto Sans D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643BA-80AA-4159-B88E-B90BF5A3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16" y="2646271"/>
            <a:ext cx="3184503" cy="20957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FF3904-4B66-4248-A682-16641986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572" y="4818507"/>
            <a:ext cx="3215147" cy="120834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B1886D-F56F-450A-9722-C087C6CDF36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31923" y="3694141"/>
            <a:ext cx="5387293" cy="11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B65022-F3D6-4820-A773-499D04A1D44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1279" y="5023765"/>
            <a:ext cx="5387293" cy="3989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5AE6B-9340-41FF-AE62-72E1321FE993}"/>
              </a:ext>
            </a:extLst>
          </p:cNvPr>
          <p:cNvSpPr txBox="1"/>
          <p:nvPr/>
        </p:nvSpPr>
        <p:spPr>
          <a:xfrm>
            <a:off x="179265" y="712152"/>
            <a:ext cx="17027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일반 정보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664CF-FEE9-4E04-85AE-9113790F77F0}"/>
              </a:ext>
            </a:extLst>
          </p:cNvPr>
          <p:cNvSpPr txBox="1"/>
          <p:nvPr/>
        </p:nvSpPr>
        <p:spPr>
          <a:xfrm>
            <a:off x="544170" y="1335924"/>
            <a:ext cx="40134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From : </a:t>
            </a:r>
            <a:r>
              <a:rPr lang="en-US" altLang="ko-KR" sz="2400" b="1" dirty="0"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의 이메일 정보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검색엔진 같은 곳에서 주로사용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잘 사용하지 않음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요청 시 사용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F4028-2F87-48E2-907E-D9D8C744AD92}"/>
              </a:ext>
            </a:extLst>
          </p:cNvPr>
          <p:cNvSpPr txBox="1"/>
          <p:nvPr/>
        </p:nvSpPr>
        <p:spPr>
          <a:xfrm>
            <a:off x="544170" y="3538174"/>
            <a:ext cx="548855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User-Agent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en-US" altLang="ko-KR" sz="2400" b="1" dirty="0"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 애플리케이션 정보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Client</a:t>
            </a:r>
            <a:r>
              <a:rPr lang="ko-KR" altLang="en-US" sz="1400" b="1" dirty="0">
                <a:latin typeface="Noto Sans Demilight"/>
              </a:rPr>
              <a:t>의 </a:t>
            </a:r>
            <a:r>
              <a:rPr lang="en-US" altLang="ko-KR" sz="1400" b="1" dirty="0">
                <a:latin typeface="Noto Sans Demilight"/>
              </a:rPr>
              <a:t>Application</a:t>
            </a:r>
            <a:r>
              <a:rPr lang="ko-KR" altLang="en-US" sz="1400" b="1" dirty="0">
                <a:latin typeface="Noto Sans Demilight"/>
              </a:rPr>
              <a:t>정보</a:t>
            </a:r>
            <a:r>
              <a:rPr lang="en-US" altLang="ko-KR" sz="1400" b="1" dirty="0">
                <a:latin typeface="Noto Sans Demilight"/>
              </a:rPr>
              <a:t>(</a:t>
            </a:r>
            <a:r>
              <a:rPr lang="ko-KR" altLang="en-US" sz="1400" b="1" dirty="0">
                <a:latin typeface="Noto Sans Demilight"/>
              </a:rPr>
              <a:t>웹 브라우저 정보</a:t>
            </a:r>
            <a:r>
              <a:rPr lang="en-US" altLang="ko-KR" sz="1400" b="1" dirty="0">
                <a:latin typeface="Noto Sans Demilight"/>
              </a:rPr>
              <a:t>, </a:t>
            </a:r>
            <a:r>
              <a:rPr lang="ko-KR" altLang="en-US" sz="1400" b="1" dirty="0">
                <a:latin typeface="Noto Sans Demilight"/>
              </a:rPr>
              <a:t>통계 정보</a:t>
            </a:r>
            <a:r>
              <a:rPr lang="en-US" altLang="ko-KR" sz="1400" b="1" dirty="0">
                <a:latin typeface="Noto Sans Demilight"/>
              </a:rPr>
              <a:t>)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서버에서 어느 브라우저에서 장애가 발생하는지 파악 가능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요청 시 사용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C9272-A7DB-4780-8DD4-F06D7EDAE2B7}"/>
              </a:ext>
            </a:extLst>
          </p:cNvPr>
          <p:cNvSpPr txBox="1"/>
          <p:nvPr/>
        </p:nvSpPr>
        <p:spPr>
          <a:xfrm>
            <a:off x="544170" y="2550807"/>
            <a:ext cx="4170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Noto Sans Demilight"/>
              </a:rPr>
              <a:t>Referer</a:t>
            </a:r>
            <a:r>
              <a:rPr lang="en-US" altLang="ko-KR" sz="2800" b="1" dirty="0">
                <a:latin typeface="Noto Sans Demilight"/>
              </a:rPr>
              <a:t>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이전 웹페이지 주소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A-&gt;B</a:t>
            </a:r>
            <a:r>
              <a:rPr lang="ko-KR" altLang="en-US" sz="1400" b="1" dirty="0">
                <a:latin typeface="Noto Sans Demilight"/>
              </a:rPr>
              <a:t>로 이동시 </a:t>
            </a:r>
            <a:r>
              <a:rPr lang="en-US" altLang="ko-KR" sz="1400" b="1" dirty="0">
                <a:latin typeface="Noto Sans Demilight"/>
              </a:rPr>
              <a:t>B</a:t>
            </a:r>
            <a:r>
              <a:rPr lang="ko-KR" altLang="en-US" sz="1400" b="1" dirty="0">
                <a:latin typeface="Noto Sans Demilight"/>
              </a:rPr>
              <a:t>요청</a:t>
            </a:r>
            <a:r>
              <a:rPr lang="en-US" altLang="ko-KR" sz="1400" b="1" dirty="0">
                <a:latin typeface="Noto Sans Demilight"/>
              </a:rPr>
              <a:t>, </a:t>
            </a:r>
            <a:r>
              <a:rPr lang="en-US" altLang="ko-KR" sz="1400" b="1" dirty="0" err="1">
                <a:latin typeface="Noto Sans Demilight"/>
              </a:rPr>
              <a:t>Referer:A</a:t>
            </a:r>
            <a:r>
              <a:rPr lang="ko-KR" altLang="en-US" sz="1400" b="1" dirty="0">
                <a:latin typeface="Noto Sans Demilight"/>
              </a:rPr>
              <a:t>를 포함해 요청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요청에서 사용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8E9A0-5999-4FB9-9D02-AFB190745E0F}"/>
              </a:ext>
            </a:extLst>
          </p:cNvPr>
          <p:cNvSpPr txBox="1"/>
          <p:nvPr/>
        </p:nvSpPr>
        <p:spPr>
          <a:xfrm>
            <a:off x="544170" y="4776124"/>
            <a:ext cx="77875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Server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요청을 처리하는 </a:t>
            </a:r>
            <a:r>
              <a:rPr lang="en-US" altLang="ko-KR" sz="2400" b="1" dirty="0">
                <a:latin typeface="Noto Sans Demilight"/>
              </a:rPr>
              <a:t>Origin</a:t>
            </a:r>
            <a:r>
              <a:rPr lang="ko-KR" altLang="en-US" sz="2400" b="1" dirty="0">
                <a:latin typeface="Noto Sans Demilight"/>
              </a:rPr>
              <a:t> 서버의 소프트웨어 정보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캐시 서버가 아닌 진짜 서버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2BB0-F637-42CE-B82E-9A61925097BF}"/>
              </a:ext>
            </a:extLst>
          </p:cNvPr>
          <p:cNvSpPr txBox="1"/>
          <p:nvPr/>
        </p:nvSpPr>
        <p:spPr>
          <a:xfrm>
            <a:off x="544170" y="5607239"/>
            <a:ext cx="391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Noto Sans Demilight"/>
              </a:rPr>
              <a:t>Date : </a:t>
            </a:r>
            <a:r>
              <a:rPr lang="ko-KR" altLang="en-US" sz="2400" b="1" dirty="0">
                <a:latin typeface="Noto Sans Demilight"/>
              </a:rPr>
              <a:t>메시지가 생성된 날짜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응답에서 사용</a:t>
            </a:r>
            <a:endParaRPr lang="en-US" altLang="ko-KR" sz="1400" b="1" dirty="0"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B40BB-3A9F-4BCB-99EE-A6D05DC12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10"/>
          <a:stretch/>
        </p:blipFill>
        <p:spPr>
          <a:xfrm>
            <a:off x="5768597" y="1940916"/>
            <a:ext cx="3597706" cy="73487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0679EC-6251-4884-A3E7-066A5C59D607}"/>
              </a:ext>
            </a:extLst>
          </p:cNvPr>
          <p:cNvCxnSpPr>
            <a:cxnSpLocks/>
          </p:cNvCxnSpPr>
          <p:nvPr/>
        </p:nvCxnSpPr>
        <p:spPr>
          <a:xfrm flipV="1">
            <a:off x="4714927" y="2550807"/>
            <a:ext cx="899109" cy="265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B1AD71-ECE7-412A-A9DA-0FA545CF551B}"/>
              </a:ext>
            </a:extLst>
          </p:cNvPr>
          <p:cNvSpPr/>
          <p:nvPr/>
        </p:nvSpPr>
        <p:spPr>
          <a:xfrm>
            <a:off x="5771911" y="2204921"/>
            <a:ext cx="2365886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7364EE-8D19-4486-873A-71C1121B3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87"/>
          <a:stretch/>
        </p:blipFill>
        <p:spPr>
          <a:xfrm>
            <a:off x="5768597" y="2663279"/>
            <a:ext cx="3597706" cy="3924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84BB4B-840F-4D25-916F-9E1774182800}"/>
              </a:ext>
            </a:extLst>
          </p:cNvPr>
          <p:cNvSpPr/>
          <p:nvPr/>
        </p:nvSpPr>
        <p:spPr>
          <a:xfrm>
            <a:off x="5768597" y="2844194"/>
            <a:ext cx="2365886" cy="234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0FDDC2-65BC-4EF7-A027-71476C92BD4F}"/>
              </a:ext>
            </a:extLst>
          </p:cNvPr>
          <p:cNvGrpSpPr/>
          <p:nvPr/>
        </p:nvGrpSpPr>
        <p:grpSpPr>
          <a:xfrm>
            <a:off x="6472105" y="3290991"/>
            <a:ext cx="5430698" cy="914411"/>
            <a:chOff x="4359345" y="4500115"/>
            <a:chExt cx="5430698" cy="91441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DC3A08-D38E-49BB-9BBD-C17E7FA60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7282" b="86305"/>
            <a:stretch/>
          </p:blipFill>
          <p:spPr>
            <a:xfrm>
              <a:off x="4359345" y="4500115"/>
              <a:ext cx="5430698" cy="57171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4A7567C-4183-49DC-8FDE-A4AD1592F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1950" r="27282" b="-159"/>
            <a:stretch/>
          </p:blipFill>
          <p:spPr>
            <a:xfrm>
              <a:off x="4359345" y="5071824"/>
              <a:ext cx="5430698" cy="342702"/>
            </a:xfrm>
            <a:prstGeom prst="rect">
              <a:avLst/>
            </a:prstGeom>
          </p:spPr>
        </p:pic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6DE3D3-DA22-4C1C-8A93-60D2FA8A4D03}"/>
              </a:ext>
            </a:extLst>
          </p:cNvPr>
          <p:cNvCxnSpPr>
            <a:cxnSpLocks/>
          </p:cNvCxnSpPr>
          <p:nvPr/>
        </p:nvCxnSpPr>
        <p:spPr>
          <a:xfrm flipV="1">
            <a:off x="5929503" y="3825697"/>
            <a:ext cx="49081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89D1FE-AC14-4DCB-A200-93DE238A4D02}"/>
              </a:ext>
            </a:extLst>
          </p:cNvPr>
          <p:cNvSpPr/>
          <p:nvPr/>
        </p:nvSpPr>
        <p:spPr>
          <a:xfrm>
            <a:off x="6472104" y="3980815"/>
            <a:ext cx="5430697" cy="231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 animBg="1"/>
      <p:bldP spid="1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149C1-53CC-4053-A363-0D80EF4F9AF6}"/>
              </a:ext>
            </a:extLst>
          </p:cNvPr>
          <p:cNvSpPr txBox="1"/>
          <p:nvPr/>
        </p:nvSpPr>
        <p:spPr>
          <a:xfrm>
            <a:off x="179265" y="712152"/>
            <a:ext cx="20617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특별한 정보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CBA2C-E8C5-4D46-BCF7-57282950655D}"/>
              </a:ext>
            </a:extLst>
          </p:cNvPr>
          <p:cNvSpPr txBox="1"/>
          <p:nvPr/>
        </p:nvSpPr>
        <p:spPr>
          <a:xfrm>
            <a:off x="544170" y="1335924"/>
            <a:ext cx="4075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Host : </a:t>
            </a:r>
            <a:r>
              <a:rPr lang="ko-KR" altLang="en-US" sz="2400" b="1" dirty="0">
                <a:latin typeface="Noto Sans Demilight"/>
              </a:rPr>
              <a:t>요청한 호스트 정보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요청에서 사용</a:t>
            </a:r>
            <a:r>
              <a:rPr lang="en-US" altLang="ko-KR" sz="1400" b="1" dirty="0">
                <a:latin typeface="Noto Sans Demilight"/>
              </a:rPr>
              <a:t>, </a:t>
            </a:r>
            <a:r>
              <a:rPr lang="ko-KR" altLang="en-US" sz="1400" b="1" dirty="0">
                <a:latin typeface="Noto Sans Demilight"/>
              </a:rPr>
              <a:t>필수</a:t>
            </a:r>
            <a:r>
              <a:rPr lang="en-US" altLang="ko-KR" sz="1400" b="1" dirty="0">
                <a:latin typeface="Noto Sans Demilight"/>
              </a:rPr>
              <a:t>!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하나의 서버가 여러 도메인을 처리해야할 때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하나의 </a:t>
            </a:r>
            <a:r>
              <a:rPr lang="en-US" altLang="ko-KR" sz="1400" b="1" dirty="0">
                <a:latin typeface="Noto Sans Demilight"/>
              </a:rPr>
              <a:t>IP</a:t>
            </a:r>
            <a:r>
              <a:rPr lang="ko-KR" altLang="en-US" sz="1400" b="1" dirty="0">
                <a:latin typeface="Noto Sans Demilight"/>
              </a:rPr>
              <a:t>주소에 여러 도메인이 적용되어 있을 때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2CB0E-BE22-4B36-84FA-B667E2FADA5C}"/>
              </a:ext>
            </a:extLst>
          </p:cNvPr>
          <p:cNvSpPr txBox="1"/>
          <p:nvPr/>
        </p:nvSpPr>
        <p:spPr>
          <a:xfrm>
            <a:off x="544170" y="3753244"/>
            <a:ext cx="4523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Allow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허용가능한 </a:t>
            </a:r>
            <a:r>
              <a:rPr lang="en-US" altLang="ko-KR" sz="2400" b="1" dirty="0">
                <a:latin typeface="Noto Sans Demilight"/>
              </a:rPr>
              <a:t>HTTP</a:t>
            </a:r>
            <a:r>
              <a:rPr lang="ko-KR" altLang="en-US" sz="2400" b="1" dirty="0">
                <a:latin typeface="Noto Sans Demilight"/>
              </a:rPr>
              <a:t>메서드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- 405(Method Not Allowed)</a:t>
            </a:r>
            <a:r>
              <a:rPr lang="ko-KR" altLang="en-US" sz="1400" b="1" dirty="0">
                <a:latin typeface="Noto Sans Demilight"/>
              </a:rPr>
              <a:t>에서 응답에 </a:t>
            </a:r>
            <a:r>
              <a:rPr lang="ko-KR" altLang="en-US" sz="1400" b="1" dirty="0" err="1">
                <a:latin typeface="Noto Sans Demilight"/>
              </a:rPr>
              <a:t>포함해야함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Allow : GET,HEAD,PUT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7E165-1786-4052-9963-85B120556782}"/>
              </a:ext>
            </a:extLst>
          </p:cNvPr>
          <p:cNvSpPr txBox="1"/>
          <p:nvPr/>
        </p:nvSpPr>
        <p:spPr>
          <a:xfrm>
            <a:off x="544170" y="2512692"/>
            <a:ext cx="5037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Location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페이지 </a:t>
            </a:r>
            <a:r>
              <a:rPr lang="en-US" altLang="ko-KR" sz="2400" b="1" dirty="0">
                <a:latin typeface="Noto Sans Demilight"/>
              </a:rPr>
              <a:t>Redirection</a:t>
            </a:r>
          </a:p>
          <a:p>
            <a:r>
              <a:rPr lang="en-US" altLang="ko-KR" sz="1400" b="1" dirty="0">
                <a:latin typeface="Noto Sans Demilight"/>
              </a:rPr>
              <a:t>- 3XX</a:t>
            </a:r>
            <a:r>
              <a:rPr lang="ko-KR" altLang="en-US" sz="1400" b="1" dirty="0">
                <a:latin typeface="Noto Sans Demilight"/>
              </a:rPr>
              <a:t>응답코드에서 요청을 자동으로 </a:t>
            </a:r>
            <a:r>
              <a:rPr lang="en-US" altLang="ko-KR" sz="1400" b="1" dirty="0">
                <a:latin typeface="Noto Sans Demilight"/>
              </a:rPr>
              <a:t>Redirection</a:t>
            </a:r>
            <a:r>
              <a:rPr lang="ko-KR" altLang="en-US" sz="1400" b="1" dirty="0">
                <a:latin typeface="Noto Sans Demilight"/>
              </a:rPr>
              <a:t>하기 위한 헤더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- 201</a:t>
            </a:r>
            <a:r>
              <a:rPr lang="ko-KR" altLang="en-US" sz="1400" b="1" dirty="0">
                <a:latin typeface="Noto Sans Demilight"/>
              </a:rPr>
              <a:t>응답코드에서는 요청에 의해 생성된 리소스 </a:t>
            </a:r>
            <a:r>
              <a:rPr lang="en-US" altLang="ko-KR" sz="1400" b="1" dirty="0" err="1">
                <a:latin typeface="Noto Sans Demilight"/>
              </a:rPr>
              <a:t>url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FD51D-9637-4F6F-BB19-45134B81757D}"/>
              </a:ext>
            </a:extLst>
          </p:cNvPr>
          <p:cNvSpPr txBox="1"/>
          <p:nvPr/>
        </p:nvSpPr>
        <p:spPr>
          <a:xfrm>
            <a:off x="544170" y="4776124"/>
            <a:ext cx="876983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Retry-After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en-US" altLang="ko-KR" sz="2400" b="1" dirty="0"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가 다음 요청을 하기까지 기다려야하는 시간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- 503(Service-Unavailable)</a:t>
            </a:r>
            <a:r>
              <a:rPr lang="ko-KR" altLang="en-US" sz="1400" b="1" dirty="0">
                <a:latin typeface="Noto Sans Demilight"/>
              </a:rPr>
              <a:t>에서 서비스가 언제까지 불능인지 알려줄 수 있다</a:t>
            </a:r>
            <a:r>
              <a:rPr lang="en-US" altLang="ko-KR" sz="1400" b="1" dirty="0">
                <a:latin typeface="Noto Sans Demilight"/>
              </a:rPr>
              <a:t>.</a:t>
            </a:r>
          </a:p>
          <a:p>
            <a:r>
              <a:rPr lang="en-US" altLang="ko-KR" sz="1400" b="1" dirty="0">
                <a:latin typeface="Noto Sans Demilight"/>
              </a:rPr>
              <a:t>- Retry-After: Fri, 31 Dec 1999 23:59:59 GMT (</a:t>
            </a:r>
            <a:r>
              <a:rPr lang="ko-KR" altLang="en-US" sz="1400" b="1" dirty="0">
                <a:latin typeface="Noto Sans Demilight"/>
              </a:rPr>
              <a:t>날짜 표기</a:t>
            </a:r>
            <a:r>
              <a:rPr lang="en-US" altLang="ko-KR" sz="1400" b="1" dirty="0">
                <a:latin typeface="Noto Sans Demilight"/>
              </a:rPr>
              <a:t>) </a:t>
            </a:r>
          </a:p>
          <a:p>
            <a:r>
              <a:rPr lang="en-US" altLang="ko-KR" sz="1400" b="1" dirty="0">
                <a:latin typeface="Noto Sans Demilight"/>
              </a:rPr>
              <a:t>- Retry-After: 120 (</a:t>
            </a:r>
            <a:r>
              <a:rPr lang="ko-KR" altLang="en-US" sz="1400" b="1" dirty="0" err="1">
                <a:latin typeface="Noto Sans Demilight"/>
              </a:rPr>
              <a:t>초단위</a:t>
            </a:r>
            <a:r>
              <a:rPr lang="ko-KR" altLang="en-US" sz="1400" b="1" dirty="0">
                <a:latin typeface="Noto Sans Demilight"/>
              </a:rPr>
              <a:t> 표기</a:t>
            </a:r>
            <a:r>
              <a:rPr lang="en-US" altLang="ko-KR" sz="1400" b="1" dirty="0">
                <a:latin typeface="Noto Sans Demi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8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93C6E-209F-44CE-8A62-08C5599C5C01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인증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0D79F-0227-4B63-A9D9-A5FD88A9273C}"/>
              </a:ext>
            </a:extLst>
          </p:cNvPr>
          <p:cNvSpPr txBox="1"/>
          <p:nvPr/>
        </p:nvSpPr>
        <p:spPr>
          <a:xfrm>
            <a:off x="544170" y="1335924"/>
            <a:ext cx="7065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Authorization : </a:t>
            </a:r>
            <a:r>
              <a:rPr lang="en-US" altLang="ko-KR" sz="2400" b="1" dirty="0"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인증정보를 서버에 전달가능</a:t>
            </a:r>
            <a:endParaRPr lang="en-US" altLang="ko-KR" sz="2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Authorization: Basic </a:t>
            </a:r>
            <a:r>
              <a:rPr lang="en-US" altLang="ko-KR" sz="1400" b="1" dirty="0" err="1">
                <a:latin typeface="Noto Sans Demilight"/>
              </a:rPr>
              <a:t>xxxxxxxxxxxx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49B55-9386-438E-83D9-27169F4921E5}"/>
              </a:ext>
            </a:extLst>
          </p:cNvPr>
          <p:cNvSpPr txBox="1"/>
          <p:nvPr/>
        </p:nvSpPr>
        <p:spPr>
          <a:xfrm>
            <a:off x="544170" y="2512692"/>
            <a:ext cx="78477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WWW-Authenticate </a:t>
            </a:r>
            <a:r>
              <a:rPr lang="en-US" altLang="ko-KR" sz="3200" b="1" dirty="0">
                <a:latin typeface="Noto Sans Demilight"/>
              </a:rPr>
              <a:t>: </a:t>
            </a:r>
            <a:r>
              <a:rPr lang="ko-KR" altLang="en-US" sz="2400" b="1" dirty="0">
                <a:latin typeface="Noto Sans Demilight"/>
              </a:rPr>
              <a:t>페이지 </a:t>
            </a:r>
            <a:r>
              <a:rPr lang="en-US" altLang="ko-KR" sz="2400" b="1" dirty="0">
                <a:latin typeface="Noto Sans Demilight"/>
              </a:rPr>
              <a:t>Redirection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리소스 접근 시 필요한 인증 방법 정의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- 401(Unauthorized)</a:t>
            </a:r>
            <a:r>
              <a:rPr lang="ko-KR" altLang="en-US" sz="1400" b="1" dirty="0">
                <a:latin typeface="Noto Sans Demilight"/>
              </a:rPr>
              <a:t>응답코드와 함께 사용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WWW-Authenticate: </a:t>
            </a:r>
            <a:r>
              <a:rPr lang="en-US" altLang="ko-KR" sz="1400" b="1" dirty="0" err="1">
                <a:latin typeface="Noto Sans Demilight"/>
              </a:rPr>
              <a:t>Newauth</a:t>
            </a:r>
            <a:r>
              <a:rPr lang="en-US" altLang="ko-KR" sz="1400" b="1" dirty="0">
                <a:latin typeface="Noto Sans Demilight"/>
              </a:rPr>
              <a:t> realm="apps", type=1, title="Login to \"apps\"", Basic realm="simple"</a:t>
            </a:r>
          </a:p>
        </p:txBody>
      </p:sp>
    </p:spTree>
    <p:extLst>
      <p:ext uri="{BB962C8B-B14F-4D97-AF65-F5344CB8AC3E}">
        <p14:creationId xmlns:p14="http://schemas.microsoft.com/office/powerpoint/2010/main" val="33831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 Header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5E139-3AAC-46DC-B360-584C7531EF7A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쿠키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0546A-55DC-47C7-8D77-BAB313B2EF34}"/>
              </a:ext>
            </a:extLst>
          </p:cNvPr>
          <p:cNvSpPr txBox="1"/>
          <p:nvPr/>
        </p:nvSpPr>
        <p:spPr>
          <a:xfrm>
            <a:off x="544170" y="1335924"/>
            <a:ext cx="5970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>
                <a:latin typeface="Noto Sans Demilight"/>
              </a:rPr>
              <a:t>Server</a:t>
            </a:r>
            <a:r>
              <a:rPr lang="ko-KR" altLang="en-US" sz="2400" b="1" dirty="0">
                <a:latin typeface="Noto Sans Demilight"/>
              </a:rPr>
              <a:t>에서 </a:t>
            </a:r>
            <a:r>
              <a:rPr lang="en-US" altLang="ko-KR" sz="2400" b="1" dirty="0">
                <a:latin typeface="Noto Sans Demilight"/>
              </a:rPr>
              <a:t>Client</a:t>
            </a:r>
            <a:r>
              <a:rPr lang="ko-KR" altLang="en-US" sz="2400" b="1" dirty="0">
                <a:latin typeface="Noto Sans Demilight"/>
              </a:rPr>
              <a:t>로 쿠키 전달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0696A-7A93-4F81-924C-453EA5E8E9AF}"/>
              </a:ext>
            </a:extLst>
          </p:cNvPr>
          <p:cNvSpPr txBox="1"/>
          <p:nvPr/>
        </p:nvSpPr>
        <p:spPr>
          <a:xfrm>
            <a:off x="544170" y="1859144"/>
            <a:ext cx="7360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>
                <a:latin typeface="Noto Sans Demilight"/>
              </a:rPr>
              <a:t>expires=</a:t>
            </a:r>
            <a:r>
              <a:rPr lang="en-US" altLang="ko-KR" sz="2400" b="1" i="0" dirty="0">
                <a:effectLst/>
                <a:latin typeface="Noto Sans Demilight"/>
              </a:rPr>
              <a:t>Mon, 14-Nov-2022 08:47:36 GMT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만료일 지정</a:t>
            </a:r>
            <a:r>
              <a:rPr lang="en-US" altLang="ko-KR" sz="1400" b="1" dirty="0">
                <a:latin typeface="Noto Sans Demilight"/>
              </a:rPr>
              <a:t>, </a:t>
            </a:r>
            <a:r>
              <a:rPr lang="ko-KR" altLang="en-US" sz="1400" b="1" dirty="0">
                <a:latin typeface="Noto Sans Demilight"/>
              </a:rPr>
              <a:t>생략 시 브라우저 종료 시 까지만 유지</a:t>
            </a:r>
            <a:r>
              <a:rPr lang="en-US" altLang="ko-KR" sz="1400" b="1" dirty="0">
                <a:latin typeface="Noto Sans Demilight"/>
              </a:rPr>
              <a:t>(</a:t>
            </a:r>
            <a:r>
              <a:rPr lang="ko-KR" altLang="en-US" sz="1400" b="1" dirty="0" err="1">
                <a:latin typeface="Noto Sans Demilight"/>
              </a:rPr>
              <a:t>세션쿠키</a:t>
            </a:r>
            <a:r>
              <a:rPr lang="en-US" altLang="ko-KR" sz="1400" b="1" dirty="0">
                <a:latin typeface="Noto Sans Demilight"/>
              </a:rPr>
              <a:t>)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만료일 지나면 쿠키 삭제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03A8D-0B6F-4048-833D-F201DDD0783B}"/>
              </a:ext>
            </a:extLst>
          </p:cNvPr>
          <p:cNvSpPr txBox="1"/>
          <p:nvPr/>
        </p:nvSpPr>
        <p:spPr>
          <a:xfrm>
            <a:off x="544170" y="2815183"/>
            <a:ext cx="3911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>
                <a:latin typeface="Noto Sans Demilight"/>
              </a:rPr>
              <a:t>max-age=3600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초 단위 지정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세팅 시간이 지나면 쿠키삭제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5A7D1-3328-4460-83E0-E58C98857DB0}"/>
              </a:ext>
            </a:extLst>
          </p:cNvPr>
          <p:cNvSpPr txBox="1"/>
          <p:nvPr/>
        </p:nvSpPr>
        <p:spPr>
          <a:xfrm>
            <a:off x="544170" y="4735868"/>
            <a:ext cx="4030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>
                <a:latin typeface="Noto Sans Demilight"/>
              </a:rPr>
              <a:t>path=/home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일반적으로 </a:t>
            </a:r>
            <a:r>
              <a:rPr lang="en-US" altLang="ko-KR" sz="1400" b="1" dirty="0">
                <a:latin typeface="Noto Sans Demilight"/>
              </a:rPr>
              <a:t>/(</a:t>
            </a:r>
            <a:r>
              <a:rPr lang="ko-KR" altLang="en-US" sz="1400" b="1" dirty="0">
                <a:latin typeface="Noto Sans Demilight"/>
              </a:rPr>
              <a:t>루트</a:t>
            </a:r>
            <a:r>
              <a:rPr lang="en-US" altLang="ko-KR" sz="1400" b="1" dirty="0">
                <a:latin typeface="Noto Sans Demilight"/>
              </a:rPr>
              <a:t>)</a:t>
            </a:r>
            <a:r>
              <a:rPr lang="ko-KR" altLang="en-US" sz="1400" b="1" dirty="0">
                <a:latin typeface="Noto Sans Demilight"/>
              </a:rPr>
              <a:t>로 지정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해당경로를 포함한 하위 경로페이지만 접근가능</a:t>
            </a:r>
            <a:endParaRPr lang="en-US" altLang="ko-KR" sz="1400" b="1" dirty="0">
              <a:latin typeface="Noto Sans Demi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A3B17-1024-4CF0-996B-3AFF7866CCDC}"/>
              </a:ext>
            </a:extLst>
          </p:cNvPr>
          <p:cNvSpPr txBox="1"/>
          <p:nvPr/>
        </p:nvSpPr>
        <p:spPr>
          <a:xfrm>
            <a:off x="544170" y="3781761"/>
            <a:ext cx="49584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Set-Cookie : </a:t>
            </a:r>
            <a:r>
              <a:rPr lang="en-US" altLang="ko-KR" sz="2400" b="1" dirty="0">
                <a:latin typeface="Noto Sans Demilight"/>
              </a:rPr>
              <a:t>domain=.google.com</a:t>
            </a: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도메인 명시 </a:t>
            </a:r>
            <a:r>
              <a:rPr lang="en-US" altLang="ko-KR" sz="1400" b="1" dirty="0">
                <a:latin typeface="Noto Sans Demilight"/>
              </a:rPr>
              <a:t>: </a:t>
            </a:r>
            <a:r>
              <a:rPr lang="ko-KR" altLang="en-US" sz="1400" b="1" dirty="0">
                <a:latin typeface="Noto Sans Demilight"/>
              </a:rPr>
              <a:t>해당 도메인의 서브도메인까지 쿠키 접근 가능</a:t>
            </a:r>
            <a:endParaRPr lang="en-US" altLang="ko-KR" sz="1400" b="1" dirty="0">
              <a:latin typeface="Noto Sans Demilight"/>
            </a:endParaRPr>
          </a:p>
          <a:p>
            <a:r>
              <a:rPr lang="en-US" altLang="ko-KR" sz="1400" b="1" dirty="0">
                <a:latin typeface="Noto Sans Demilight"/>
              </a:rPr>
              <a:t>- </a:t>
            </a:r>
            <a:r>
              <a:rPr lang="ko-KR" altLang="en-US" sz="1400" b="1" dirty="0">
                <a:latin typeface="Noto Sans Demilight"/>
              </a:rPr>
              <a:t>도메인 생략 </a:t>
            </a:r>
            <a:r>
              <a:rPr lang="en-US" altLang="ko-KR" sz="1400" b="1" dirty="0">
                <a:latin typeface="Noto Sans Demilight"/>
              </a:rPr>
              <a:t>: </a:t>
            </a:r>
            <a:r>
              <a:rPr lang="ko-KR" altLang="en-US" sz="1400" b="1" dirty="0">
                <a:latin typeface="Noto Sans Demilight"/>
              </a:rPr>
              <a:t>현재 도매인에서만 쿠키 접근 가능</a:t>
            </a:r>
            <a:endParaRPr lang="en-US" altLang="ko-KR" sz="1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1553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38055</TotalTime>
  <Words>751</Words>
  <Application>Microsoft Office PowerPoint</Application>
  <PresentationFormat>와이드스크린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Noto Sans Demilight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92</cp:revision>
  <dcterms:created xsi:type="dcterms:W3CDTF">2021-08-07T08:11:24Z</dcterms:created>
  <dcterms:modified xsi:type="dcterms:W3CDTF">2021-11-16T10:50:58Z</dcterms:modified>
</cp:coreProperties>
</file>