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4" r:id="rId3"/>
    <p:sldId id="271" r:id="rId4"/>
    <p:sldId id="273" r:id="rId5"/>
    <p:sldId id="274" r:id="rId6"/>
    <p:sldId id="305" r:id="rId7"/>
    <p:sldId id="279" r:id="rId8"/>
    <p:sldId id="280" r:id="rId9"/>
    <p:sldId id="281" r:id="rId10"/>
    <p:sldId id="304" r:id="rId11"/>
    <p:sldId id="282" r:id="rId12"/>
    <p:sldId id="257" r:id="rId13"/>
    <p:sldId id="299" r:id="rId14"/>
    <p:sldId id="303" r:id="rId15"/>
    <p:sldId id="300" r:id="rId16"/>
    <p:sldId id="306" r:id="rId17"/>
    <p:sldId id="285" r:id="rId18"/>
    <p:sldId id="291" r:id="rId19"/>
    <p:sldId id="292" r:id="rId20"/>
    <p:sldId id="295" r:id="rId21"/>
    <p:sldId id="296" r:id="rId22"/>
    <p:sldId id="284" r:id="rId23"/>
    <p:sldId id="298" r:id="rId24"/>
    <p:sldId id="290" r:id="rId25"/>
    <p:sldId id="297" r:id="rId26"/>
    <p:sldId id="286" r:id="rId27"/>
    <p:sldId id="293" r:id="rId28"/>
    <p:sldId id="301" r:id="rId29"/>
    <p:sldId id="294" r:id="rId30"/>
    <p:sldId id="287" r:id="rId31"/>
    <p:sldId id="28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9EFD4EF-6A15-490A-B446-875F3C70659F}">
          <p14:sldIdLst>
            <p14:sldId id="256"/>
            <p14:sldId id="264"/>
            <p14:sldId id="271"/>
            <p14:sldId id="273"/>
            <p14:sldId id="274"/>
            <p14:sldId id="305"/>
            <p14:sldId id="279"/>
            <p14:sldId id="280"/>
            <p14:sldId id="281"/>
            <p14:sldId id="304"/>
            <p14:sldId id="282"/>
            <p14:sldId id="257"/>
            <p14:sldId id="299"/>
            <p14:sldId id="303"/>
            <p14:sldId id="300"/>
            <p14:sldId id="306"/>
            <p14:sldId id="285"/>
            <p14:sldId id="291"/>
            <p14:sldId id="292"/>
            <p14:sldId id="295"/>
            <p14:sldId id="296"/>
            <p14:sldId id="284"/>
            <p14:sldId id="298"/>
            <p14:sldId id="290"/>
            <p14:sldId id="297"/>
            <p14:sldId id="286"/>
            <p14:sldId id="293"/>
            <p14:sldId id="301"/>
            <p14:sldId id="294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65059" autoAdjust="0"/>
  </p:normalViewPr>
  <p:slideViewPr>
    <p:cSldViewPr snapToGrid="0">
      <p:cViewPr varScale="1">
        <p:scale>
          <a:sx n="74" d="100"/>
          <a:sy n="74" d="100"/>
        </p:scale>
        <p:origin x="19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8BD76-2FD9-4866-9A79-705BE4BD38C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418FA-6D37-49B8-A8BE-D91BD545C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3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418FA-6D37-49B8-A8BE-D91BD545C4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6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에서 예외 처리를 하지 않는 이유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개발자가 예외 상황을 인지하고</a:t>
            </a:r>
            <a:r>
              <a:rPr lang="en-US" altLang="ko-KR" dirty="0"/>
              <a:t>, </a:t>
            </a:r>
            <a:r>
              <a:rPr lang="ko-KR" altLang="en-US" dirty="0"/>
              <a:t>적절히 대처할 수 있도록 하기 위해서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</a:t>
            </a:r>
            <a:r>
              <a:rPr lang="ko-KR" altLang="en-US" dirty="0"/>
              <a:t>만약 예외 상황을 </a:t>
            </a:r>
            <a:r>
              <a:rPr lang="en-US" altLang="ko-KR" dirty="0"/>
              <a:t>API </a:t>
            </a:r>
            <a:r>
              <a:rPr lang="ko-KR" altLang="en-US" dirty="0"/>
              <a:t>단계에서 처리한다면</a:t>
            </a:r>
            <a:r>
              <a:rPr lang="en-US" altLang="ko-KR" dirty="0"/>
              <a:t>, API</a:t>
            </a:r>
            <a:r>
              <a:rPr lang="ko-KR" altLang="en-US" dirty="0"/>
              <a:t>를 사용하는 개발자는 예외 발생에 대해 인지하지 못할 것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418FA-6D37-49B8-A8BE-D91BD545C46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96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418FA-6D37-49B8-A8BE-D91BD545C46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2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에서 예외는 객체지향 언어 답게</a:t>
            </a:r>
            <a:r>
              <a:rPr lang="en-US" altLang="ko-KR" dirty="0"/>
              <a:t> </a:t>
            </a:r>
            <a:r>
              <a:rPr lang="ko-KR" altLang="en-US" dirty="0"/>
              <a:t>클래스 형태를 이루고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에서 오류 상황은 </a:t>
            </a:r>
            <a:r>
              <a:rPr lang="en-US" altLang="ko-KR" dirty="0"/>
              <a:t>Throwable</a:t>
            </a:r>
            <a:r>
              <a:rPr lang="ko-KR" altLang="en-US" dirty="0"/>
              <a:t>이라는 클래스를 상속하고 있는데</a:t>
            </a:r>
            <a:r>
              <a:rPr lang="en-US" altLang="ko-KR" dirty="0"/>
              <a:t>, </a:t>
            </a:r>
            <a:r>
              <a:rPr lang="ko-KR" altLang="en-US" dirty="0"/>
              <a:t>그렇기 때문에 예외를 </a:t>
            </a:r>
            <a:r>
              <a:rPr lang="en-US" altLang="ko-KR" dirty="0"/>
              <a:t>‘</a:t>
            </a:r>
            <a:r>
              <a:rPr lang="ko-KR" altLang="en-US" dirty="0"/>
              <a:t>던진다</a:t>
            </a:r>
            <a:r>
              <a:rPr lang="en-US" altLang="ko-KR" dirty="0"/>
              <a:t>’, </a:t>
            </a:r>
            <a:r>
              <a:rPr lang="ko-KR" altLang="en-US" dirty="0"/>
              <a:t>예외를 </a:t>
            </a:r>
            <a:r>
              <a:rPr lang="en-US" altLang="ko-KR" dirty="0"/>
              <a:t>‘</a:t>
            </a:r>
            <a:r>
              <a:rPr lang="ko-KR" altLang="en-US" dirty="0"/>
              <a:t>잡는다</a:t>
            </a:r>
            <a:r>
              <a:rPr lang="en-US" altLang="ko-KR" dirty="0"/>
              <a:t>’ </a:t>
            </a:r>
            <a:r>
              <a:rPr lang="ko-KR" altLang="en-US" dirty="0"/>
              <a:t>라고 통상적으로 얘기함</a:t>
            </a:r>
            <a:endParaRPr lang="en-US" altLang="ko-KR" dirty="0"/>
          </a:p>
          <a:p>
            <a:r>
              <a:rPr lang="en-US" altLang="ko-KR" dirty="0"/>
              <a:t>Error</a:t>
            </a:r>
            <a:r>
              <a:rPr lang="ko-KR" altLang="en-US" dirty="0"/>
              <a:t>는 이전에 말한대로 시스템 레벨에서 생기는 오류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Exception(</a:t>
            </a:r>
            <a:r>
              <a:rPr lang="ko-KR" altLang="en-US" dirty="0"/>
              <a:t>예외</a:t>
            </a:r>
            <a:r>
              <a:rPr lang="en-US" altLang="ko-KR" dirty="0"/>
              <a:t>)</a:t>
            </a:r>
            <a:r>
              <a:rPr lang="ko-KR" altLang="en-US" dirty="0"/>
              <a:t>는 기본적으로 </a:t>
            </a:r>
            <a:r>
              <a:rPr lang="en-US" altLang="ko-KR" dirty="0"/>
              <a:t>Checked, Unchecked</a:t>
            </a:r>
            <a:r>
              <a:rPr lang="ko-KR" altLang="en-US" dirty="0"/>
              <a:t>라고 하며</a:t>
            </a:r>
            <a:r>
              <a:rPr lang="en-US" altLang="ko-KR" dirty="0"/>
              <a:t>, Unchecked Exception</a:t>
            </a:r>
            <a:r>
              <a:rPr lang="ko-KR" altLang="en-US" dirty="0"/>
              <a:t>은 </a:t>
            </a:r>
            <a:r>
              <a:rPr lang="en-US" altLang="ko-KR" dirty="0"/>
              <a:t>Runtime Exception</a:t>
            </a:r>
            <a:r>
              <a:rPr lang="ko-KR" altLang="en-US" dirty="0"/>
              <a:t>을 상속받는 형태를 가지고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Checked</a:t>
            </a:r>
            <a:r>
              <a:rPr lang="ko-KR" altLang="en-US" dirty="0"/>
              <a:t> </a:t>
            </a:r>
            <a:r>
              <a:rPr lang="en-US" altLang="ko-KR" dirty="0"/>
              <a:t>Exception</a:t>
            </a:r>
            <a:r>
              <a:rPr lang="ko-KR" altLang="en-US" dirty="0"/>
              <a:t>은 </a:t>
            </a:r>
            <a:r>
              <a:rPr lang="en-US" altLang="ko-KR" dirty="0"/>
              <a:t>Exception </a:t>
            </a:r>
            <a:r>
              <a:rPr lang="ko-KR" altLang="en-US" dirty="0"/>
              <a:t>클래스를 상속 받는 형태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418FA-6D37-49B8-A8BE-D91BD545C46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ko-KR" sz="1600" dirty="0"/>
              <a:t>Checked Exception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컴파일 시점에서 체크하는 예외 상황</a:t>
            </a:r>
            <a:endParaRPr lang="en-US" altLang="ko-KR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Checked</a:t>
            </a:r>
            <a:r>
              <a:rPr lang="ko-KR" altLang="en-US" dirty="0"/>
              <a:t> </a:t>
            </a:r>
            <a:r>
              <a:rPr lang="en-US" altLang="ko-KR" dirty="0"/>
              <a:t>Exception</a:t>
            </a:r>
            <a:r>
              <a:rPr lang="ko-KR" altLang="en-US" dirty="0"/>
              <a:t>을 </a:t>
            </a:r>
            <a:r>
              <a:rPr lang="en-US" altLang="ko-KR" dirty="0"/>
              <a:t>throws</a:t>
            </a:r>
            <a:r>
              <a:rPr lang="ko-KR" altLang="en-US" dirty="0"/>
              <a:t>하는 메소드 사용 시 프로그래머가 </a:t>
            </a:r>
            <a:r>
              <a:rPr lang="en-US" altLang="ko-KR" dirty="0">
                <a:highlight>
                  <a:srgbClr val="FF0000"/>
                </a:highlight>
              </a:rPr>
              <a:t>try-catch </a:t>
            </a:r>
            <a:r>
              <a:rPr lang="ko-KR" altLang="en-US" dirty="0">
                <a:highlight>
                  <a:srgbClr val="FF0000"/>
                </a:highlight>
              </a:rPr>
              <a:t>혹은 </a:t>
            </a:r>
            <a:r>
              <a:rPr lang="en-US" altLang="ko-KR" dirty="0">
                <a:highlight>
                  <a:srgbClr val="FF0000"/>
                </a:highlight>
              </a:rPr>
              <a:t>throws</a:t>
            </a:r>
            <a:r>
              <a:rPr lang="ko-KR" altLang="en-US" dirty="0">
                <a:highlight>
                  <a:srgbClr val="FF0000"/>
                </a:highlight>
              </a:rPr>
              <a:t>등의 적절한 조치</a:t>
            </a:r>
            <a:r>
              <a:rPr lang="ko-KR" altLang="en-US" dirty="0"/>
              <a:t>가 필요</a:t>
            </a:r>
            <a:endParaRPr lang="en-US" altLang="ko-KR" dirty="0"/>
          </a:p>
          <a:p>
            <a:pPr algn="l"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컴파일 시점</a:t>
            </a:r>
            <a:r>
              <a:rPr lang="en-US" altLang="ko-KR" dirty="0"/>
              <a:t>)</a:t>
            </a:r>
          </a:p>
          <a:p>
            <a:pPr marL="285750" indent="-285750" algn="l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대표적으로 </a:t>
            </a:r>
            <a:r>
              <a:rPr lang="en-US" altLang="ko-KR" dirty="0" err="1"/>
              <a:t>BufferedReader</a:t>
            </a:r>
            <a:r>
              <a:rPr lang="ko-KR" altLang="en-US" dirty="0"/>
              <a:t>의 </a:t>
            </a:r>
            <a:r>
              <a:rPr lang="en-US" altLang="ko-KR" dirty="0" err="1"/>
              <a:t>readLine</a:t>
            </a:r>
            <a:r>
              <a:rPr lang="en-US" altLang="ko-KR" dirty="0"/>
              <a:t> </a:t>
            </a:r>
            <a:r>
              <a:rPr lang="ko-KR" altLang="en-US" dirty="0"/>
              <a:t>메소드는 </a:t>
            </a:r>
            <a:r>
              <a:rPr lang="en-US" altLang="ko-KR" dirty="0" err="1"/>
              <a:t>IOException</a:t>
            </a:r>
            <a:r>
              <a:rPr lang="ko-KR" altLang="en-US" dirty="0"/>
              <a:t>을 </a:t>
            </a:r>
            <a:r>
              <a:rPr lang="en-US" altLang="ko-KR" dirty="0"/>
              <a:t>throws</a:t>
            </a:r>
            <a:r>
              <a:rPr lang="ko-KR" altLang="en-US" dirty="0"/>
              <a:t>하기 때문에</a:t>
            </a:r>
            <a:r>
              <a:rPr lang="en-US" altLang="ko-KR" dirty="0"/>
              <a:t>, </a:t>
            </a:r>
            <a:r>
              <a:rPr lang="ko-KR" altLang="en-US" dirty="0"/>
              <a:t>이를 사용하는 개발자는 </a:t>
            </a:r>
            <a:r>
              <a:rPr lang="en-US" altLang="ko-KR" dirty="0"/>
              <a:t>try-catch</a:t>
            </a:r>
            <a:r>
              <a:rPr lang="ko-KR" altLang="en-US" dirty="0"/>
              <a:t>문으로 감싸거나</a:t>
            </a:r>
            <a:r>
              <a:rPr lang="en-US" altLang="ko-KR" dirty="0"/>
              <a:t>, </a:t>
            </a:r>
            <a:r>
              <a:rPr lang="ko-KR" altLang="en-US" dirty="0"/>
              <a:t>외부로 </a:t>
            </a:r>
            <a:r>
              <a:rPr lang="en-US" altLang="ko-KR" dirty="0"/>
              <a:t>throws</a:t>
            </a:r>
            <a:r>
              <a:rPr lang="ko-KR" altLang="en-US" dirty="0"/>
              <a:t>할 수 있어야함</a:t>
            </a:r>
            <a:r>
              <a:rPr lang="en-US" altLang="ko-KR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418FA-6D37-49B8-A8BE-D91BD545C4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7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418FA-6D37-49B8-A8BE-D91BD545C4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53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418FA-6D37-49B8-A8BE-D91BD545C4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3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현재 메소드 안에서 처리한 후 상위 메소드에 </a:t>
            </a:r>
            <a:r>
              <a:rPr lang="en-US" altLang="ko-KR" dirty="0"/>
              <a:t>exception </a:t>
            </a:r>
            <a:r>
              <a:rPr lang="ko-KR" altLang="en-US" dirty="0"/>
              <a:t>정보를 전달하기 위해 사용되기도 함 상위 메소드에서도 에러가 발생한 것을 감지할 수 있도록 사용되기도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418FA-6D37-49B8-A8BE-D91BD545C46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4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418FA-6D37-49B8-A8BE-D91BD545C46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7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418FA-6D37-49B8-A8BE-D91BD545C46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42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https://gem1n1.tistory.com/46</a:t>
            </a:r>
          </a:p>
          <a:p>
            <a:r>
              <a:rPr lang="en-US" altLang="ko-KR" dirty="0"/>
              <a:t>https://www.nextree.co.kr/p3239/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418FA-6D37-49B8-A8BE-D91BD545C46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6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32D1D-A395-477B-A5EF-D5423D7D3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7336B6-4B5F-4527-80AB-615B29ED2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621BC-93C2-4602-8465-BEA1C316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952D-3021-48AF-AC69-931C1B071044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580DF-C622-4930-869F-A9A31942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48549-947A-4F46-B884-C415D94D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6E9A-3CDE-485B-A617-9AE07980C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4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81CC1-F7D3-473A-BC38-9A57BC6C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3BA71A-3B46-44BC-B2AE-604A72A03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F571D-5D91-4BD3-AF82-CB44026F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952D-3021-48AF-AC69-931C1B071044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F5C03-2C0A-41EE-9388-E43C8721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1142B-25DC-4C86-8649-945BD21B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6E9A-3CDE-485B-A617-9AE07980C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0CB1D1-09FB-46B2-AE99-365BB32EC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7122D-4547-4CAB-BC57-3D8969576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61847-18C6-48BA-A072-1E4C7BE2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952D-3021-48AF-AC69-931C1B071044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C76E1-7D29-4229-9291-ABD78318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D5F4A-48F1-448B-97E4-61CA63DF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6E9A-3CDE-485B-A617-9AE07980C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0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0D70C-3F77-44DA-8EF9-A81AE535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D5013-FC29-42CD-96E2-AAD8A4FB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8FB24-2025-4560-83B5-A3287FA2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952D-3021-48AF-AC69-931C1B071044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5C0E2-E10D-49FF-B2E6-F4443297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68DDE-5AA8-4A83-B791-91CF1B36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6E9A-3CDE-485B-A617-9AE07980C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3003-F352-41C3-B883-AF1BC135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F80D2-CD2F-464C-B604-A3368E28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47639-31D7-4EDE-8AF5-D0FB07C8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952D-3021-48AF-AC69-931C1B071044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F24CB-14B9-493C-9639-8E8C3044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F64B3-D730-422A-AC06-6D2DC9D6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6E9A-3CDE-485B-A617-9AE07980C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3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B91E-0234-4247-AA6B-A3EDF8C4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7C5D-AB62-4206-AE6D-3A9456B00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2C0E1-3B3C-4380-8E2B-9B9D93AF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E4452-E24C-4A85-983B-B1551842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952D-3021-48AF-AC69-931C1B071044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4C9D37-2223-4BF4-955C-6156E24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F1D7BE-DEAC-4411-A5E0-E439C316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6E9A-3CDE-485B-A617-9AE07980C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7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10B49-35D4-4D61-B2C2-23C08034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948E2-025A-472C-8143-400F9FB1C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01228-27E3-40FB-8799-4F03D6FC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A51399-C24C-4366-A7F1-9A583D618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A7E234-42B5-4C2D-86AA-32E27A589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01BA49-DB22-4E34-B246-C36095B1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952D-3021-48AF-AC69-931C1B071044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F58D23-99E3-4D07-8385-B8E73244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B24297-BFB3-42FA-B4C1-B27FF874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6E9A-3CDE-485B-A617-9AE07980C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1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4BB88-CA5F-4753-A15F-8C16F374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5C71A-7B27-475A-A820-A0F6E1CD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952D-3021-48AF-AC69-931C1B071044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7AF181-4D6B-429D-839E-62F8994F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2D081B-1C3E-4C50-94DA-B4BC6699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6E9A-3CDE-485B-A617-9AE07980C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1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90BE31-E92B-4B54-881A-951A1D41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952D-3021-48AF-AC69-931C1B071044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0C9D5F-C1A6-4399-AB0F-F96C43C4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2346E8-ECEB-49AA-BF0B-B5144565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6E9A-3CDE-485B-A617-9AE07980C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4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7AA2D-9809-4958-B9D5-4D329E37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366FE-A769-4F83-9F5F-ACC3BAB45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AE6EA7-B9B1-425E-B521-FCB1E77C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3EF64-3C32-4C4F-BA74-8525CF97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952D-3021-48AF-AC69-931C1B071044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15988-F440-4DAB-B21C-6B69A69F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7A3CC-A7BB-4531-A369-8CABBC21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6E9A-3CDE-485B-A617-9AE07980C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299BC-B552-440A-B227-9E234BFE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2A9357-3B8E-4D28-ADF0-56B328CC9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DD65E-C247-4A33-9D39-11ACCE58E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55FDA-168C-4558-AC76-15E97EC2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952D-3021-48AF-AC69-931C1B071044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19235A-19D7-4362-93CF-AF16FBB4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C355A-77DE-40E4-AE8D-A8A5E8EB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6E9A-3CDE-485B-A617-9AE07980C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2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6C1EA6-C9DF-4D16-B357-90974970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E6A91-78F0-4EDF-90DC-7A77568D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BE463-280B-4226-8757-897708B75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952D-3021-48AF-AC69-931C1B071044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01216-202E-4FF5-9B25-71FA4878D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38DF7-E722-46E4-92C2-EE2C176A0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6E9A-3CDE-485B-A617-9AE07980C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1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31067-4431-475E-90E4-E31F37D5C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BEBF87-E607-41D0-9B88-83F93983F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64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87C21-233D-494D-942A-249E5495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Exception(</a:t>
            </a:r>
            <a:r>
              <a:rPr lang="ko-KR" altLang="en-US" dirty="0"/>
              <a:t>예외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D870D-85B3-4044-BFD9-83A379556345}"/>
              </a:ext>
            </a:extLst>
          </p:cNvPr>
          <p:cNvSpPr txBox="1"/>
          <p:nvPr/>
        </p:nvSpPr>
        <p:spPr>
          <a:xfrm>
            <a:off x="6897879" y="1955359"/>
            <a:ext cx="5046242" cy="29472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에러와 다르게 발생하더라도 수습될 수 있는 수준의 오류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예외는 발생하더라도 프로그래머의 적절한 선제 조치로 </a:t>
            </a:r>
            <a:r>
              <a:rPr lang="ko-KR" altLang="en-US" dirty="0">
                <a:highlight>
                  <a:srgbClr val="FFFF00"/>
                </a:highlight>
              </a:rPr>
              <a:t>프로그램의 비정상적 종료를 막을 수 있음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대표적인 예 </a:t>
            </a:r>
            <a:r>
              <a:rPr lang="en-US" altLang="ko-KR" dirty="0"/>
              <a:t>: </a:t>
            </a:r>
            <a:r>
              <a:rPr lang="en-US" altLang="ko-KR" dirty="0" err="1"/>
              <a:t>IOException</a:t>
            </a:r>
            <a:r>
              <a:rPr lang="en-US" altLang="ko-KR" dirty="0"/>
              <a:t>(</a:t>
            </a:r>
            <a:r>
              <a:rPr lang="ko-KR" altLang="en-US" dirty="0"/>
              <a:t>입출력 예외</a:t>
            </a:r>
            <a:r>
              <a:rPr lang="en-US" altLang="ko-KR" dirty="0"/>
              <a:t>), </a:t>
            </a:r>
            <a:r>
              <a:rPr lang="en-US" altLang="ko-KR" dirty="0" err="1"/>
              <a:t>IndexOutOfBoundsException</a:t>
            </a:r>
            <a:r>
              <a:rPr lang="en-US" altLang="ko-KR" dirty="0"/>
              <a:t>(</a:t>
            </a:r>
            <a:r>
              <a:rPr lang="ko-KR" altLang="en-US" dirty="0"/>
              <a:t>인덱스 예외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1B0A33-7269-4C8B-8791-7CB08632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8" y="1476957"/>
            <a:ext cx="5955299" cy="52055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DA5248-E3FF-47BE-89FD-471341EA4575}"/>
              </a:ext>
            </a:extLst>
          </p:cNvPr>
          <p:cNvSpPr txBox="1"/>
          <p:nvPr/>
        </p:nvSpPr>
        <p:spPr>
          <a:xfrm>
            <a:off x="7737446" y="6581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https://rollbar.com/blog/java-exceptions-hierarchy-explained/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B48923-B3F8-40CA-B9B5-971345FAB697}"/>
              </a:ext>
            </a:extLst>
          </p:cNvPr>
          <p:cNvSpPr/>
          <p:nvPr/>
        </p:nvSpPr>
        <p:spPr>
          <a:xfrm>
            <a:off x="-110836" y="-175491"/>
            <a:ext cx="12506036" cy="7342909"/>
          </a:xfrm>
          <a:prstGeom prst="rect">
            <a:avLst/>
          </a:prstGeom>
          <a:solidFill>
            <a:schemeClr val="bg1">
              <a:lumMod val="65000"/>
              <a:alpha val="8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C6D2F-7D8A-4D93-85BA-DFBA3F676BAC}"/>
              </a:ext>
            </a:extLst>
          </p:cNvPr>
          <p:cNvSpPr txBox="1"/>
          <p:nvPr/>
        </p:nvSpPr>
        <p:spPr>
          <a:xfrm>
            <a:off x="3048000" y="2327951"/>
            <a:ext cx="6188364" cy="23360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예외 처리의 중요성 </a:t>
            </a:r>
            <a:r>
              <a:rPr lang="en-US" altLang="ko-KR" sz="28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r>
              <a:rPr lang="ko-KR" altLang="en-US" sz="28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줄 요약</a:t>
            </a:r>
            <a:endParaRPr lang="en-US" altLang="ko-KR" sz="28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프로그램의 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비정상적인 </a:t>
            </a:r>
            <a:r>
              <a:rPr lang="ko-KR" altLang="en-US" dirty="0" err="1">
                <a:solidFill>
                  <a:schemeClr val="bg1"/>
                </a:solidFill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셧다운을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방지</a:t>
            </a:r>
            <a:r>
              <a:rPr lang="ko-KR" altLang="en-US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한다</a:t>
            </a:r>
            <a:r>
              <a:rPr lang="en-US" altLang="ko-KR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예외 상황에 대한 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기록 및 추적</a:t>
            </a:r>
            <a:r>
              <a:rPr lang="ko-KR" altLang="en-US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을 통해 개발자로 하여금 </a:t>
            </a:r>
            <a:endParaRPr lang="en-US" altLang="ko-KR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오류를 인지</a:t>
            </a:r>
            <a:r>
              <a:rPr lang="ko-KR" altLang="en-US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하고 경중에 따라 </a:t>
            </a:r>
            <a:endParaRPr lang="en-US" altLang="ko-KR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이에 따른 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적절한 조치를 취할 수 있다</a:t>
            </a:r>
            <a:r>
              <a:rPr lang="en-US" altLang="ko-KR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551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87C21-233D-494D-942A-249E5495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예외의 계층 관계 </a:t>
            </a:r>
          </a:p>
        </p:txBody>
      </p:sp>
    </p:spTree>
    <p:extLst>
      <p:ext uri="{BB962C8B-B14F-4D97-AF65-F5344CB8AC3E}">
        <p14:creationId xmlns:p14="http://schemas.microsoft.com/office/powerpoint/2010/main" val="344939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F95DD9-EBCD-4B85-B856-F2B0BDE22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05" y="888975"/>
            <a:ext cx="5036438" cy="574697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EF31E9-B700-4BB0-BE75-6D40E7F324A0}"/>
              </a:ext>
            </a:extLst>
          </p:cNvPr>
          <p:cNvSpPr/>
          <p:nvPr/>
        </p:nvSpPr>
        <p:spPr>
          <a:xfrm>
            <a:off x="4110606" y="3429000"/>
            <a:ext cx="4637836" cy="3206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79B6FF-1215-4733-AAA0-B290B0AD4CAC}"/>
              </a:ext>
            </a:extLst>
          </p:cNvPr>
          <p:cNvSpPr/>
          <p:nvPr/>
        </p:nvSpPr>
        <p:spPr>
          <a:xfrm>
            <a:off x="4110605" y="2122415"/>
            <a:ext cx="2155971" cy="1306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1F695F-2C8A-4D5B-8BE3-BB729BC08E17}"/>
              </a:ext>
            </a:extLst>
          </p:cNvPr>
          <p:cNvSpPr/>
          <p:nvPr/>
        </p:nvSpPr>
        <p:spPr>
          <a:xfrm>
            <a:off x="6266576" y="1578529"/>
            <a:ext cx="2481866" cy="1850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072020-D768-4A8C-A2BC-3ED7C0F18D66}"/>
              </a:ext>
            </a:extLst>
          </p:cNvPr>
          <p:cNvSpPr/>
          <p:nvPr/>
        </p:nvSpPr>
        <p:spPr>
          <a:xfrm>
            <a:off x="2934757" y="2356957"/>
            <a:ext cx="1369689" cy="837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Checked Exception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6FD3CF-53BB-46FA-A08C-9B4EEC29DE39}"/>
              </a:ext>
            </a:extLst>
          </p:cNvPr>
          <p:cNvSpPr/>
          <p:nvPr/>
        </p:nvSpPr>
        <p:spPr>
          <a:xfrm>
            <a:off x="8462198" y="2085014"/>
            <a:ext cx="1369689" cy="837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Error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FF9B0B-27DB-4474-A15A-54E0C925A8AF}"/>
              </a:ext>
            </a:extLst>
          </p:cNvPr>
          <p:cNvSpPr/>
          <p:nvPr/>
        </p:nvSpPr>
        <p:spPr>
          <a:xfrm>
            <a:off x="3425760" y="4967332"/>
            <a:ext cx="1369689" cy="837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Unchecked Exception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C7E44-7706-4C9E-8624-7D631ADDBA28}"/>
              </a:ext>
            </a:extLst>
          </p:cNvPr>
          <p:cNvSpPr txBox="1"/>
          <p:nvPr/>
        </p:nvSpPr>
        <p:spPr>
          <a:xfrm>
            <a:off x="71305" y="6491609"/>
            <a:ext cx="40392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https://www.javatpoint.com/exception-handling-in-java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D5175C-582A-4A12-9A08-94DD661C0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" t="21463" r="49286" b="55802"/>
          <a:stretch/>
        </p:blipFill>
        <p:spPr>
          <a:xfrm>
            <a:off x="4110604" y="2122414"/>
            <a:ext cx="2155971" cy="13065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841FA4-9AD5-4EBA-BEA7-63E188B3C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3" t="44174" r="6340" b="610"/>
          <a:stretch/>
        </p:blipFill>
        <p:spPr>
          <a:xfrm>
            <a:off x="4396849" y="3428998"/>
            <a:ext cx="4034087" cy="31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7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7841FA4-9AD5-4EBA-BEA7-63E188B3C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3" t="44174" r="6340" b="610"/>
          <a:stretch/>
        </p:blipFill>
        <p:spPr>
          <a:xfrm>
            <a:off x="4396849" y="3428998"/>
            <a:ext cx="4034087" cy="3173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F95DD9-EBCD-4B85-B856-F2B0BDE22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05" y="888975"/>
            <a:ext cx="5036438" cy="574697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EF31E9-B700-4BB0-BE75-6D40E7F324A0}"/>
              </a:ext>
            </a:extLst>
          </p:cNvPr>
          <p:cNvSpPr/>
          <p:nvPr/>
        </p:nvSpPr>
        <p:spPr>
          <a:xfrm>
            <a:off x="4110606" y="3429000"/>
            <a:ext cx="4637836" cy="3206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1F695F-2C8A-4D5B-8BE3-BB729BC08E17}"/>
              </a:ext>
            </a:extLst>
          </p:cNvPr>
          <p:cNvSpPr/>
          <p:nvPr/>
        </p:nvSpPr>
        <p:spPr>
          <a:xfrm>
            <a:off x="6266576" y="1578529"/>
            <a:ext cx="2481866" cy="1850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6FD3CF-53BB-46FA-A08C-9B4EEC29DE39}"/>
              </a:ext>
            </a:extLst>
          </p:cNvPr>
          <p:cNvSpPr/>
          <p:nvPr/>
        </p:nvSpPr>
        <p:spPr>
          <a:xfrm>
            <a:off x="8462198" y="2085014"/>
            <a:ext cx="1369689" cy="837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Error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FF9B0B-27DB-4474-A15A-54E0C925A8AF}"/>
              </a:ext>
            </a:extLst>
          </p:cNvPr>
          <p:cNvSpPr/>
          <p:nvPr/>
        </p:nvSpPr>
        <p:spPr>
          <a:xfrm>
            <a:off x="3425760" y="4967332"/>
            <a:ext cx="1369689" cy="837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Unchecked Exception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C7E44-7706-4C9E-8624-7D631ADDBA28}"/>
              </a:ext>
            </a:extLst>
          </p:cNvPr>
          <p:cNvSpPr txBox="1"/>
          <p:nvPr/>
        </p:nvSpPr>
        <p:spPr>
          <a:xfrm>
            <a:off x="71305" y="6491609"/>
            <a:ext cx="40392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https://www.javatpoint.com/exception-handling-in-java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357A06-3A81-41CB-8285-4679A11A457F}"/>
              </a:ext>
            </a:extLst>
          </p:cNvPr>
          <p:cNvSpPr/>
          <p:nvPr/>
        </p:nvSpPr>
        <p:spPr>
          <a:xfrm>
            <a:off x="-157018" y="-344056"/>
            <a:ext cx="12506036" cy="7342909"/>
          </a:xfrm>
          <a:prstGeom prst="rect">
            <a:avLst/>
          </a:prstGeom>
          <a:solidFill>
            <a:schemeClr val="bg1">
              <a:lumMod val="65000"/>
              <a:alpha val="8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5C70CA-CA83-435B-86F2-B011D1577B9B}"/>
              </a:ext>
            </a:extLst>
          </p:cNvPr>
          <p:cNvSpPr/>
          <p:nvPr/>
        </p:nvSpPr>
        <p:spPr>
          <a:xfrm>
            <a:off x="6568321" y="115910"/>
            <a:ext cx="4932728" cy="637569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Checked Exception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컴파일 시점에서 체크하는 예외 상황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Checked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Exception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을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throws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하는 메소드 사용 시 프로그래머가 </a:t>
            </a:r>
            <a:r>
              <a:rPr lang="en-US" altLang="ko-KR" dirty="0"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try-catch </a:t>
            </a:r>
            <a:r>
              <a:rPr lang="ko-KR" altLang="en-US" dirty="0"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혹은 </a:t>
            </a:r>
            <a:r>
              <a:rPr lang="en-US" altLang="ko-KR" dirty="0"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throws</a:t>
            </a:r>
            <a:r>
              <a:rPr lang="ko-KR" altLang="en-US" dirty="0"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등의 적절한 조치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가 필요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컴파일 시점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BufferedReader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의 </a:t>
            </a:r>
            <a:r>
              <a:rPr lang="en-US" altLang="ko-KR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readLine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메소드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79B6FF-1215-4733-AAA0-B290B0AD4CAC}"/>
              </a:ext>
            </a:extLst>
          </p:cNvPr>
          <p:cNvSpPr/>
          <p:nvPr/>
        </p:nvSpPr>
        <p:spPr>
          <a:xfrm>
            <a:off x="4110605" y="2122415"/>
            <a:ext cx="2155971" cy="13065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D5175C-582A-4A12-9A08-94DD661C0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" t="21463" r="49286" b="55802"/>
          <a:stretch/>
        </p:blipFill>
        <p:spPr>
          <a:xfrm>
            <a:off x="4110604" y="2122414"/>
            <a:ext cx="2155971" cy="130658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072020-D768-4A8C-A2BC-3ED7C0F18D66}"/>
              </a:ext>
            </a:extLst>
          </p:cNvPr>
          <p:cNvSpPr/>
          <p:nvPr/>
        </p:nvSpPr>
        <p:spPr>
          <a:xfrm>
            <a:off x="2934757" y="2356957"/>
            <a:ext cx="1369689" cy="837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Checked Exception</a:t>
            </a:r>
          </a:p>
        </p:txBody>
      </p:sp>
    </p:spTree>
    <p:extLst>
      <p:ext uri="{BB962C8B-B14F-4D97-AF65-F5344CB8AC3E}">
        <p14:creationId xmlns:p14="http://schemas.microsoft.com/office/powerpoint/2010/main" val="90784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65714CE-3840-489E-BF48-F42A0A216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4" y="494157"/>
            <a:ext cx="6725589" cy="24196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0C6C35-0366-495B-9F0D-BD94CA111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4" y="3532032"/>
            <a:ext cx="6725589" cy="243874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92E46AE-B979-434E-9604-4C4F537F147A}"/>
              </a:ext>
            </a:extLst>
          </p:cNvPr>
          <p:cNvSpPr/>
          <p:nvPr/>
        </p:nvSpPr>
        <p:spPr>
          <a:xfrm>
            <a:off x="6057362" y="1558343"/>
            <a:ext cx="3009363" cy="3477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7C778BE-7219-47F3-8A65-CCD546AF5397}"/>
              </a:ext>
            </a:extLst>
          </p:cNvPr>
          <p:cNvSpPr/>
          <p:nvPr/>
        </p:nvSpPr>
        <p:spPr>
          <a:xfrm>
            <a:off x="2733204" y="3596427"/>
            <a:ext cx="3009363" cy="3477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53B2EDF-4972-4CD6-8411-D55F5B6E12B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flipH="1">
            <a:off x="4237886" y="1906072"/>
            <a:ext cx="3324158" cy="1690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07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1F695F-2C8A-4D5B-8BE3-BB729BC08E17}"/>
              </a:ext>
            </a:extLst>
          </p:cNvPr>
          <p:cNvSpPr/>
          <p:nvPr/>
        </p:nvSpPr>
        <p:spPr>
          <a:xfrm>
            <a:off x="6266576" y="1578529"/>
            <a:ext cx="2481866" cy="1850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D5175C-582A-4A12-9A08-94DD661C0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" t="21463" r="49286" b="55802"/>
          <a:stretch/>
        </p:blipFill>
        <p:spPr>
          <a:xfrm>
            <a:off x="4110604" y="2122414"/>
            <a:ext cx="2155971" cy="130658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79B6FF-1215-4733-AAA0-B290B0AD4CAC}"/>
              </a:ext>
            </a:extLst>
          </p:cNvPr>
          <p:cNvSpPr/>
          <p:nvPr/>
        </p:nvSpPr>
        <p:spPr>
          <a:xfrm>
            <a:off x="4110605" y="2122415"/>
            <a:ext cx="2155971" cy="1306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6FD3CF-53BB-46FA-A08C-9B4EEC29DE39}"/>
              </a:ext>
            </a:extLst>
          </p:cNvPr>
          <p:cNvSpPr/>
          <p:nvPr/>
        </p:nvSpPr>
        <p:spPr>
          <a:xfrm>
            <a:off x="8462197" y="2085014"/>
            <a:ext cx="1369689" cy="837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Error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072020-D768-4A8C-A2BC-3ED7C0F18D66}"/>
              </a:ext>
            </a:extLst>
          </p:cNvPr>
          <p:cNvSpPr/>
          <p:nvPr/>
        </p:nvSpPr>
        <p:spPr>
          <a:xfrm>
            <a:off x="2934757" y="2356957"/>
            <a:ext cx="1369689" cy="837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Checked Exception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F95DD9-EBCD-4B85-B856-F2B0BDE22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05" y="888975"/>
            <a:ext cx="5036438" cy="57469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357A06-3A81-41CB-8285-4679A11A457F}"/>
              </a:ext>
            </a:extLst>
          </p:cNvPr>
          <p:cNvSpPr/>
          <p:nvPr/>
        </p:nvSpPr>
        <p:spPr>
          <a:xfrm>
            <a:off x="-157018" y="-316347"/>
            <a:ext cx="12506036" cy="7342909"/>
          </a:xfrm>
          <a:prstGeom prst="rect">
            <a:avLst/>
          </a:prstGeom>
          <a:solidFill>
            <a:schemeClr val="bg1">
              <a:lumMod val="65000"/>
              <a:alpha val="8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EF31E9-B700-4BB0-BE75-6D40E7F324A0}"/>
              </a:ext>
            </a:extLst>
          </p:cNvPr>
          <p:cNvSpPr/>
          <p:nvPr/>
        </p:nvSpPr>
        <p:spPr>
          <a:xfrm>
            <a:off x="4110606" y="3429000"/>
            <a:ext cx="4637836" cy="32069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FF9B0B-27DB-4474-A15A-54E0C925A8AF}"/>
              </a:ext>
            </a:extLst>
          </p:cNvPr>
          <p:cNvSpPr/>
          <p:nvPr/>
        </p:nvSpPr>
        <p:spPr>
          <a:xfrm>
            <a:off x="3425760" y="4967332"/>
            <a:ext cx="1369689" cy="837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Unchecked Exception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5C70CA-CA83-435B-86F2-B011D1577B9B}"/>
              </a:ext>
            </a:extLst>
          </p:cNvPr>
          <p:cNvSpPr/>
          <p:nvPr/>
        </p:nvSpPr>
        <p:spPr>
          <a:xfrm>
            <a:off x="1574547" y="78744"/>
            <a:ext cx="9042906" cy="32069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Unc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hecked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Exception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예외에 대한 대처코드가 없더라도 컴파일이 되는 예외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실행단계에서 발생되는 예외</a:t>
            </a:r>
            <a:endParaRPr lang="en-US" altLang="ko-KR" dirty="0">
              <a:highlight>
                <a:srgbClr val="FF0000"/>
              </a:highlight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대부분의 경우 개발자의 로직에서의 문제가 원인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대처코드 없이도 실행이 되는 예외이기 때문에 </a:t>
            </a:r>
            <a:r>
              <a:rPr lang="ko-KR" altLang="en-US" dirty="0"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명시적인 예외처리가 필수는 아니다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=&gt;</a:t>
            </a:r>
            <a:r>
              <a:rPr lang="en-US" altLang="ko-KR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NullPointerException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en-US" altLang="ko-KR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IndexOutOfBoundsException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7841FA4-9AD5-4EBA-BEA7-63E188B3C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3" t="44174" r="6340" b="610"/>
          <a:stretch/>
        </p:blipFill>
        <p:spPr>
          <a:xfrm>
            <a:off x="4396849" y="3428998"/>
            <a:ext cx="4034087" cy="31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1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F95DD9-EBCD-4B85-B856-F2B0BDE22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05" y="888975"/>
            <a:ext cx="5036438" cy="574697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EF31E9-B700-4BB0-BE75-6D40E7F324A0}"/>
              </a:ext>
            </a:extLst>
          </p:cNvPr>
          <p:cNvSpPr/>
          <p:nvPr/>
        </p:nvSpPr>
        <p:spPr>
          <a:xfrm>
            <a:off x="4110606" y="3429000"/>
            <a:ext cx="4637836" cy="3206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79B6FF-1215-4733-AAA0-B290B0AD4CAC}"/>
              </a:ext>
            </a:extLst>
          </p:cNvPr>
          <p:cNvSpPr/>
          <p:nvPr/>
        </p:nvSpPr>
        <p:spPr>
          <a:xfrm>
            <a:off x="4110605" y="2122415"/>
            <a:ext cx="2155971" cy="1306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1F695F-2C8A-4D5B-8BE3-BB729BC08E17}"/>
              </a:ext>
            </a:extLst>
          </p:cNvPr>
          <p:cNvSpPr/>
          <p:nvPr/>
        </p:nvSpPr>
        <p:spPr>
          <a:xfrm>
            <a:off x="6266576" y="1578529"/>
            <a:ext cx="2481866" cy="1850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072020-D768-4A8C-A2BC-3ED7C0F18D66}"/>
              </a:ext>
            </a:extLst>
          </p:cNvPr>
          <p:cNvSpPr/>
          <p:nvPr/>
        </p:nvSpPr>
        <p:spPr>
          <a:xfrm>
            <a:off x="2934757" y="2356957"/>
            <a:ext cx="1369689" cy="837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Checked Exception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6FD3CF-53BB-46FA-A08C-9B4EEC29DE39}"/>
              </a:ext>
            </a:extLst>
          </p:cNvPr>
          <p:cNvSpPr/>
          <p:nvPr/>
        </p:nvSpPr>
        <p:spPr>
          <a:xfrm>
            <a:off x="8462198" y="2085014"/>
            <a:ext cx="1369689" cy="837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Error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FF9B0B-27DB-4474-A15A-54E0C925A8AF}"/>
              </a:ext>
            </a:extLst>
          </p:cNvPr>
          <p:cNvSpPr/>
          <p:nvPr/>
        </p:nvSpPr>
        <p:spPr>
          <a:xfrm>
            <a:off x="3425760" y="4967332"/>
            <a:ext cx="1369689" cy="837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Unchecked Exception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C7E44-7706-4C9E-8624-7D631ADDBA28}"/>
              </a:ext>
            </a:extLst>
          </p:cNvPr>
          <p:cNvSpPr txBox="1"/>
          <p:nvPr/>
        </p:nvSpPr>
        <p:spPr>
          <a:xfrm>
            <a:off x="71305" y="6491609"/>
            <a:ext cx="40392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https://www.javatpoint.com/exception-handling-in-java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D5175C-582A-4A12-9A08-94DD661C0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" t="21463" r="49286" b="55802"/>
          <a:stretch/>
        </p:blipFill>
        <p:spPr>
          <a:xfrm>
            <a:off x="4110604" y="2122414"/>
            <a:ext cx="2155971" cy="13065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841FA4-9AD5-4EBA-BEA7-63E188B3C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3" t="44174" r="6340" b="610"/>
          <a:stretch/>
        </p:blipFill>
        <p:spPr>
          <a:xfrm>
            <a:off x="4396849" y="3428998"/>
            <a:ext cx="4034087" cy="317321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7256B-0DE1-4C69-AE6F-54D6099165E2}"/>
              </a:ext>
            </a:extLst>
          </p:cNvPr>
          <p:cNvSpPr/>
          <p:nvPr/>
        </p:nvSpPr>
        <p:spPr>
          <a:xfrm>
            <a:off x="-157018" y="-316347"/>
            <a:ext cx="12506036" cy="7342909"/>
          </a:xfrm>
          <a:prstGeom prst="rect">
            <a:avLst/>
          </a:prstGeom>
          <a:solidFill>
            <a:schemeClr val="bg1">
              <a:lumMod val="65000"/>
              <a:alpha val="8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0127869-E731-46B9-9426-989AB8D67D3B}"/>
              </a:ext>
            </a:extLst>
          </p:cNvPr>
          <p:cNvSpPr/>
          <p:nvPr/>
        </p:nvSpPr>
        <p:spPr>
          <a:xfrm>
            <a:off x="6568321" y="-1"/>
            <a:ext cx="4932728" cy="637569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Unchecked Exception</a:t>
            </a:r>
          </a:p>
          <a:p>
            <a:pPr algn="ctr">
              <a:lnSpc>
                <a:spcPct val="150000"/>
              </a:lnSpc>
            </a:pPr>
            <a:endParaRPr lang="en-US" altLang="ko-KR" sz="24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실행단계에서 발생하는 예외 상황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컴파일 단계에서 체크되는 예외 상황이 아니기 때문에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ko-KR" altLang="en-US" dirty="0"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명시적인 처리가 필수는 아니다</a:t>
            </a:r>
            <a:r>
              <a:rPr lang="en-US" altLang="ko-KR" dirty="0"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개발자의 부주의로 생기는 경우가 대부분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트랜잭션의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roll-back 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발생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5578B22-E07C-436A-980C-62C3398E6F42}"/>
              </a:ext>
            </a:extLst>
          </p:cNvPr>
          <p:cNvSpPr/>
          <p:nvPr/>
        </p:nvSpPr>
        <p:spPr>
          <a:xfrm>
            <a:off x="945224" y="79023"/>
            <a:ext cx="4932728" cy="637569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Checked Exception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컴파일 시점에서 체크하는 예외 상황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Checked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Exception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을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throws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하는 메소드 사용 시 프로그래머가 </a:t>
            </a:r>
            <a:r>
              <a:rPr lang="en-US" altLang="ko-KR" dirty="0"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try-catch </a:t>
            </a:r>
            <a:r>
              <a:rPr lang="ko-KR" altLang="en-US" dirty="0"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혹은 </a:t>
            </a:r>
            <a:r>
              <a:rPr lang="en-US" altLang="ko-KR" dirty="0"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throws</a:t>
            </a:r>
            <a:r>
              <a:rPr lang="ko-KR" altLang="en-US" dirty="0"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등의 적절한 처리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가 필요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컴파일 시점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작성된 코드의 문제보단 실행상황에 따라 발생할 수 있는 예외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트럔잭션의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roll-back 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발생하지 않음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480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87C21-233D-494D-942A-249E5495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예외 관련 </a:t>
            </a:r>
            <a:r>
              <a:rPr lang="en-US" altLang="ko-KR" dirty="0"/>
              <a:t>Keyword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39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3353062-6F7B-430D-8613-0729D34D1E38}"/>
              </a:ext>
            </a:extLst>
          </p:cNvPr>
          <p:cNvSpPr/>
          <p:nvPr/>
        </p:nvSpPr>
        <p:spPr>
          <a:xfrm>
            <a:off x="6443335" y="801576"/>
            <a:ext cx="4800600" cy="4000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090F4F26-A503-49C6-873B-19A660D7B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04" y="1476263"/>
            <a:ext cx="5087060" cy="16004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36C4572-2C99-4BFD-A1D6-4906EA37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try-catch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90F410-D290-486C-8C9E-2E3B0DF24E7E}"/>
              </a:ext>
            </a:extLst>
          </p:cNvPr>
          <p:cNvSpPr/>
          <p:nvPr/>
        </p:nvSpPr>
        <p:spPr>
          <a:xfrm>
            <a:off x="448350" y="1873518"/>
            <a:ext cx="3898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①</a:t>
            </a: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9C1C6066-798D-49E9-96E9-7847D92D7D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36" b="71835"/>
          <a:stretch/>
        </p:blipFill>
        <p:spPr>
          <a:xfrm>
            <a:off x="6837911" y="1209354"/>
            <a:ext cx="4020590" cy="114834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3390E5-999F-4753-B020-37A6E1855898}"/>
              </a:ext>
            </a:extLst>
          </p:cNvPr>
          <p:cNvSpPr/>
          <p:nvPr/>
        </p:nvSpPr>
        <p:spPr>
          <a:xfrm>
            <a:off x="8384200" y="2280355"/>
            <a:ext cx="2295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B01CB1C-2E0B-43A2-A258-0B95A9B3F0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9"/>
          <a:stretch/>
        </p:blipFill>
        <p:spPr>
          <a:xfrm>
            <a:off x="6647794" y="3429000"/>
            <a:ext cx="4391682" cy="924054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02B4822-A53C-4CAF-8633-825BE50CFD72}"/>
              </a:ext>
            </a:extLst>
          </p:cNvPr>
          <p:cNvSpPr/>
          <p:nvPr/>
        </p:nvSpPr>
        <p:spPr>
          <a:xfrm>
            <a:off x="7305675" y="1921416"/>
            <a:ext cx="1078525" cy="1738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186172-DFEF-421B-810B-56D07FB46816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4937" y="2095256"/>
            <a:ext cx="1" cy="133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9F5FF6D-E050-492F-B642-2E606870B02D}"/>
              </a:ext>
            </a:extLst>
          </p:cNvPr>
          <p:cNvSpPr/>
          <p:nvPr/>
        </p:nvSpPr>
        <p:spPr>
          <a:xfrm>
            <a:off x="7305675" y="3943350"/>
            <a:ext cx="2714624" cy="220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5FB08F2-AC29-45F2-A23E-005C6729C379}"/>
              </a:ext>
            </a:extLst>
          </p:cNvPr>
          <p:cNvCxnSpPr>
            <a:cxnSpLocks/>
          </p:cNvCxnSpPr>
          <p:nvPr/>
        </p:nvCxnSpPr>
        <p:spPr>
          <a:xfrm flipH="1" flipV="1">
            <a:off x="1619250" y="2412904"/>
            <a:ext cx="5686427" cy="164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D57367-48FE-449D-BCF1-1D9FD93EA027}"/>
              </a:ext>
            </a:extLst>
          </p:cNvPr>
          <p:cNvSpPr/>
          <p:nvPr/>
        </p:nvSpPr>
        <p:spPr>
          <a:xfrm>
            <a:off x="448350" y="2463272"/>
            <a:ext cx="3898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②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B9D135B-1081-4FAF-BA17-E2CEF8A76F33}"/>
              </a:ext>
            </a:extLst>
          </p:cNvPr>
          <p:cNvSpPr/>
          <p:nvPr/>
        </p:nvSpPr>
        <p:spPr>
          <a:xfrm>
            <a:off x="6837911" y="535993"/>
            <a:ext cx="2767664" cy="5368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BufferedReader</a:t>
            </a:r>
            <a:r>
              <a:rPr lang="en-US" altLang="ko-KR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.java</a:t>
            </a:r>
            <a:endParaRPr lang="en-US" altLang="ko-KR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2F54E8-42DC-4D5D-84E0-2D25A5C28BC5}"/>
              </a:ext>
            </a:extLst>
          </p:cNvPr>
          <p:cNvSpPr txBox="1"/>
          <p:nvPr/>
        </p:nvSpPr>
        <p:spPr>
          <a:xfrm>
            <a:off x="299343" y="3429000"/>
            <a:ext cx="564765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예외 상황이 발생할 것 같은 코드 수행을 감싸서 예외 상황 발생 시 </a:t>
            </a:r>
            <a:r>
              <a:rPr lang="ko-KR" altLang="en-US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프로그램 종료 대신 예외를 처리하는 키워드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try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문에서 실행되는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method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에서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exception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을 던질 경우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catch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괄호 내의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exception 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클래스와 맞는지 확인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catch 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괄호 내의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exception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일 경우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catch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문 실행 후 정상 작동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괄호 내의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exception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이 아닐 경우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프로그램 종료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EB0A477-A8BF-44D1-AA59-10E27DC73FF1}"/>
              </a:ext>
            </a:extLst>
          </p:cNvPr>
          <p:cNvCxnSpPr>
            <a:cxnSpLocks/>
          </p:cNvCxnSpPr>
          <p:nvPr/>
        </p:nvCxnSpPr>
        <p:spPr>
          <a:xfrm flipV="1">
            <a:off x="1841679" y="1431104"/>
            <a:ext cx="4899972" cy="61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78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C4572-2C99-4BFD-A1D6-4906EA37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try-catch-finally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C52B7-8BEF-43DA-BB22-E30F51E52F32}"/>
              </a:ext>
            </a:extLst>
          </p:cNvPr>
          <p:cNvSpPr txBox="1"/>
          <p:nvPr/>
        </p:nvSpPr>
        <p:spPr>
          <a:xfrm>
            <a:off x="6096000" y="2967737"/>
            <a:ext cx="564765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예외 상황이 발생하더라도 </a:t>
            </a:r>
            <a:r>
              <a:rPr lang="ko-KR" altLang="en-US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자원을 꼭 회수해야 할 때 사용되는 구문</a:t>
            </a:r>
            <a:endParaRPr lang="en-US" altLang="ko-KR" dirty="0">
              <a:highlight>
                <a:srgbClr val="FFFF00"/>
              </a:highlight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기존의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try-catch 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문은 그대로 사용하되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finally 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블록을 추가함으로써 일정 오류가 발생되었더라도 사용한 자원을 반납할 때 주로 사용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22B1366-A9D8-42CB-BA91-0F15360A57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3"/>
          <a:stretch/>
        </p:blipFill>
        <p:spPr>
          <a:xfrm>
            <a:off x="448350" y="2967737"/>
            <a:ext cx="5647650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5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87C21-233D-494D-942A-249E5495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A91BD-8269-4ED7-BB2A-5072B2D1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Error vs Exception</a:t>
            </a:r>
          </a:p>
          <a:p>
            <a:r>
              <a:rPr lang="ko-KR" altLang="en-US" dirty="0"/>
              <a:t>예외의 계층 관계</a:t>
            </a:r>
            <a:endParaRPr lang="en-US" altLang="ko-KR" dirty="0"/>
          </a:p>
          <a:p>
            <a:r>
              <a:rPr lang="ko-KR" altLang="en-US" dirty="0"/>
              <a:t>예외 관련 </a:t>
            </a:r>
            <a:r>
              <a:rPr lang="en-US" altLang="ko-KR" dirty="0"/>
              <a:t>keyword </a:t>
            </a:r>
            <a:r>
              <a:rPr lang="ko-KR" altLang="en-US" dirty="0"/>
              <a:t>정리</a:t>
            </a:r>
            <a:endParaRPr lang="en-US" altLang="ko-KR" dirty="0"/>
          </a:p>
          <a:p>
            <a:r>
              <a:rPr lang="ko-KR" altLang="en-US" dirty="0"/>
              <a:t>예외를 </a:t>
            </a:r>
            <a:r>
              <a:rPr lang="en-US" altLang="ko-KR" dirty="0"/>
              <a:t>“</a:t>
            </a:r>
            <a:r>
              <a:rPr lang="ko-KR" altLang="en-US" dirty="0"/>
              <a:t>처리</a:t>
            </a:r>
            <a:r>
              <a:rPr lang="en-US" altLang="ko-KR" dirty="0"/>
              <a:t>”</a:t>
            </a:r>
            <a:r>
              <a:rPr lang="ko-KR" altLang="en-US" dirty="0"/>
              <a:t>한다는 것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Try-Catch-Finally vs Try resources</a:t>
            </a:r>
          </a:p>
          <a:p>
            <a:r>
              <a:rPr lang="ko-KR" altLang="en-US" dirty="0"/>
              <a:t>추후 희망 스터디 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1383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26D9-1E9B-47F6-BE2C-3EE65477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5F98C-E6E9-449F-9DD3-E128B4F9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800725" cy="43513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4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현재 메소드 내에서 직접 </a:t>
            </a:r>
            <a:r>
              <a:rPr lang="en-US" altLang="ko-KR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exception</a:t>
            </a:r>
            <a:r>
              <a:rPr lang="ko-KR" altLang="en-US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을 </a:t>
            </a:r>
            <a:r>
              <a:rPr lang="ko-KR" altLang="en-US" sz="2400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발생시켜</a:t>
            </a:r>
            <a:r>
              <a:rPr lang="ko-KR" altLang="en-US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상위 메소드로 </a:t>
            </a:r>
            <a:r>
              <a:rPr lang="ko-KR" altLang="en-US" sz="2400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예외를 던지는 것</a:t>
            </a:r>
            <a:endParaRPr lang="en-US" altLang="ko-KR" sz="2400" dirty="0">
              <a:highlight>
                <a:srgbClr val="FFFF00"/>
              </a:highlight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현재 메소드 안에서 처리한 후 상위 메소드에 </a:t>
            </a:r>
            <a:r>
              <a:rPr lang="en-US" altLang="ko-KR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exception </a:t>
            </a:r>
            <a:r>
              <a:rPr lang="ko-KR" altLang="en-US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정보를 전달하기 위해 사용되기도 한다</a:t>
            </a:r>
            <a:r>
              <a:rPr lang="en-US" altLang="ko-KR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개발자가 주체</a:t>
            </a:r>
            <a:r>
              <a:rPr lang="en-US" altLang="ko-KR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</a:t>
            </a:r>
            <a:r>
              <a:rPr lang="ko-KR" altLang="en-US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직접 발생시킴</a:t>
            </a:r>
            <a:r>
              <a:rPr lang="en-US" altLang="ko-KR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5F03F55-D19E-4782-A861-A405B82858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2"/>
          <a:stretch/>
        </p:blipFill>
        <p:spPr>
          <a:xfrm>
            <a:off x="672093" y="1690688"/>
            <a:ext cx="5171002" cy="435133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C102E3-29E7-4A4E-ABA7-64294BF9E384}"/>
              </a:ext>
            </a:extLst>
          </p:cNvPr>
          <p:cNvSpPr/>
          <p:nvPr/>
        </p:nvSpPr>
        <p:spPr>
          <a:xfrm>
            <a:off x="2987923" y="3071613"/>
            <a:ext cx="1987750" cy="3573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7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2C4D2-B3B9-44F4-A95C-5CCCDFC4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throws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140B2-0FFC-4A78-B966-8652C4CE0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82603"/>
            <a:ext cx="10515599" cy="209436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메소드 내에서 발생된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exception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을 직접 처리하지 않고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메소드를 호출한 당사자에게 </a:t>
            </a:r>
            <a:r>
              <a:rPr lang="en-US" altLang="ko-KR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exception</a:t>
            </a:r>
            <a:r>
              <a:rPr lang="ko-KR" altLang="en-US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을 전달할 때 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사용되는 키워드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일어난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exception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을 전가하고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처리를 위임</a:t>
            </a:r>
            <a:endParaRPr lang="en-US" altLang="ko-KR" dirty="0">
              <a:highlight>
                <a:srgbClr val="FFFF00"/>
              </a:highlight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main method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가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throws 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한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exception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은 어디로 갈까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46D399-43DD-4C40-89BB-B305A48C7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51" y="2159884"/>
            <a:ext cx="10550294" cy="145352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2D9A142-892F-4245-83D3-FC33E2106022}"/>
              </a:ext>
            </a:extLst>
          </p:cNvPr>
          <p:cNvSpPr/>
          <p:nvPr/>
        </p:nvSpPr>
        <p:spPr>
          <a:xfrm>
            <a:off x="5798376" y="2257024"/>
            <a:ext cx="2186525" cy="3573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71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87C21-233D-494D-942A-249E5495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예외를 </a:t>
            </a:r>
            <a:r>
              <a:rPr lang="en-US" altLang="ko-KR" dirty="0"/>
              <a:t>“</a:t>
            </a:r>
            <a:r>
              <a:rPr lang="ko-KR" altLang="en-US" dirty="0"/>
              <a:t>처리</a:t>
            </a:r>
            <a:r>
              <a:rPr lang="en-US" altLang="ko-KR" dirty="0"/>
              <a:t>” </a:t>
            </a:r>
            <a:r>
              <a:rPr lang="ko-KR" altLang="en-US" dirty="0"/>
              <a:t>한다는 것</a:t>
            </a:r>
          </a:p>
        </p:txBody>
      </p:sp>
    </p:spTree>
    <p:extLst>
      <p:ext uri="{BB962C8B-B14F-4D97-AF65-F5344CB8AC3E}">
        <p14:creationId xmlns:p14="http://schemas.microsoft.com/office/powerpoint/2010/main" val="3169014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2C4D2-B3B9-44F4-A95C-5CCCDFC4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예외 복구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140B2-0FFC-4A78-B966-8652C4CE0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510" y="1690688"/>
            <a:ext cx="5257800" cy="4351338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예외가 발생하면 다른 작업 흐름으로 유도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예외 발생 가능성 있는 코드를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try 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블록으로 묶고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발생 시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catch 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블록에서 받아 처리한다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프로그램이 정상적으로 수행되게 하는 것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현재 메소드에서 예외를 처리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99C5305-B37B-421E-9569-1C09D2AAE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0" y="2570033"/>
            <a:ext cx="5939970" cy="171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85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C4572-2C99-4BFD-A1D6-4906EA37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예외처리 회피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8D23A-38CD-4884-92FB-B00F2EB1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693" y="1838504"/>
            <a:ext cx="5047445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예외 복구를 하지 않고 호출한 쪽으로 </a:t>
            </a:r>
            <a:r>
              <a:rPr lang="en-US" altLang="ko-KR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throws (</a:t>
            </a:r>
            <a:r>
              <a:rPr lang="ko-KR" altLang="en-US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예외 처리 전가</a:t>
            </a:r>
            <a:r>
              <a:rPr lang="en-US" altLang="ko-KR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현재 메소드에서 처리하는 것 보단 호출한 쪽에서 처리하는 것이 가장 효과적이라고 생각될 때 사용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API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설계 및 구현 시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API 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사용자가 예외 상황을 인지하고 대처할 수 있도록 하기 위해 해당 방법 사용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35019E3-4CFB-4A01-B4C4-3E21179C2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62" y="2875666"/>
            <a:ext cx="5691483" cy="2212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01E427-EEAA-4D43-9171-91536AE240C9}"/>
              </a:ext>
            </a:extLst>
          </p:cNvPr>
          <p:cNvSpPr txBox="1"/>
          <p:nvPr/>
        </p:nvSpPr>
        <p:spPr>
          <a:xfrm>
            <a:off x="3213544" y="4718408"/>
            <a:ext cx="288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BufferedReader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-&gt; close()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336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46F9C-469C-4914-86AA-98972078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예외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D821A-A042-4380-8067-3F0BBEE1C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205" y="1690688"/>
            <a:ext cx="52578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호출한 쪽으로 던질 때 명확한 의미를 전달하기 위해 다른 예외로 전환하여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throw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상위 메소드에 보다 </a:t>
            </a:r>
            <a:r>
              <a:rPr lang="ko-KR" altLang="en-US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더 자세한 예외 상황을 전달하기 위해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서 사용되는 방법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Catch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를 통해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Exception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을 잡고 추가적인 로직을 통해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사용자 정의 예외를 전달하는 방식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16ED0A5-F9E0-4539-85C0-E5EECFED4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1" y="3203874"/>
            <a:ext cx="5837349" cy="132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24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87C21-233D-494D-942A-249E5495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try-finally vs try-with-resources</a:t>
            </a:r>
          </a:p>
        </p:txBody>
      </p:sp>
    </p:spTree>
    <p:extLst>
      <p:ext uri="{BB962C8B-B14F-4D97-AF65-F5344CB8AC3E}">
        <p14:creationId xmlns:p14="http://schemas.microsoft.com/office/powerpoint/2010/main" val="1120575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C4572-2C99-4BFD-A1D6-4906EA37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try-finally</a:t>
            </a:r>
            <a:r>
              <a:rPr lang="ko-KR" altLang="en-US" dirty="0"/>
              <a:t>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8D23A-38CD-4884-92FB-B00F2EB1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23" y="4537678"/>
            <a:ext cx="9310352" cy="46406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try-finally</a:t>
            </a:r>
            <a:r>
              <a:rPr lang="ko-KR" altLang="en-US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는 기본적으로 리소스를 반납하기 위해 사용되지만</a:t>
            </a:r>
            <a:r>
              <a:rPr lang="en-US" altLang="ko-KR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리소스를 닫아주는 작업에서 </a:t>
            </a:r>
            <a:r>
              <a:rPr lang="en-US" altLang="ko-KR" sz="2400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try-finally</a:t>
            </a:r>
            <a:r>
              <a:rPr lang="ko-KR" altLang="en-US" sz="2400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의 중첩</a:t>
            </a:r>
            <a:r>
              <a:rPr lang="ko-KR" altLang="en-US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으로 이뤄진다</a:t>
            </a:r>
            <a:r>
              <a:rPr lang="en-US" altLang="ko-KR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리소스가 많아지면 </a:t>
            </a:r>
            <a:r>
              <a:rPr lang="ko-KR" altLang="en-US" sz="2400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코드가 더러워지는 것</a:t>
            </a:r>
            <a:r>
              <a:rPr lang="ko-KR" altLang="en-US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을 확인할 수 있음</a:t>
            </a:r>
            <a:r>
              <a:rPr lang="en-US" altLang="ko-KR" sz="24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4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FFF29B9-938B-48AB-A24F-48197A4A4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0" y="1731449"/>
            <a:ext cx="5477639" cy="252447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5A6B93B-E325-4748-B342-30A666254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693" y="1690688"/>
            <a:ext cx="4890327" cy="25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87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2B947-634B-429C-8177-109650F7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Try-with-resources</a:t>
            </a:r>
            <a:r>
              <a:rPr lang="ko-KR" altLang="en-US" dirty="0"/>
              <a:t>의 장점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A6CA625-6421-4C72-9692-40955C495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76" y="1690688"/>
            <a:ext cx="7731648" cy="2327520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F7DF4DD-FCB2-4913-ADCC-ED759587948C}"/>
              </a:ext>
            </a:extLst>
          </p:cNvPr>
          <p:cNvSpPr txBox="1">
            <a:spLocks/>
          </p:cNvSpPr>
          <p:nvPr/>
        </p:nvSpPr>
        <p:spPr>
          <a:xfrm>
            <a:off x="1440824" y="4395252"/>
            <a:ext cx="9310352" cy="464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Try-finally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를 사용할 때 보다 훨씬 간결한 코드를 짤 수 있음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개발자의 실수로 빼먹을 수 있는 자원을 닫아주는 수행을 자동으로 해준다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918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052F985-4397-4D59-998D-7F4086844C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53"/>
          <a:stretch/>
        </p:blipFill>
        <p:spPr>
          <a:xfrm>
            <a:off x="358722" y="1298484"/>
            <a:ext cx="5076163" cy="26682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36C4572-2C99-4BFD-A1D6-4906EA37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Try-with-resources</a:t>
            </a:r>
            <a:r>
              <a:rPr lang="ko-KR" altLang="en-US" dirty="0"/>
              <a:t>의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8D23A-38CD-4884-92FB-B00F2EB1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Try-with-resources 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예외 처리를 사용하기 위해선</a:t>
            </a:r>
            <a:r>
              <a:rPr lang="en-US" altLang="ko-KR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en-US" altLang="ko-KR" dirty="0" err="1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Autocloseable</a:t>
            </a:r>
            <a:r>
              <a:rPr lang="en-US" altLang="ko-KR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ko-KR" altLang="en-US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인터페이스를 반드시 </a:t>
            </a:r>
            <a:r>
              <a:rPr lang="ko-KR" altLang="en-US" dirty="0" err="1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구현</a:t>
            </a:r>
            <a:r>
              <a:rPr lang="ko-KR" altLang="en-US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해야함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Autocloseable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은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close()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라고하는 메소드를 정의하는 인터페이스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816A01C-598F-401A-82D0-D91EE1C0F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2" y="4433903"/>
            <a:ext cx="5411013" cy="210306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CDC624B-079A-413F-AB0F-BDA75D173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2" y="2624047"/>
            <a:ext cx="5271723" cy="130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D4E80E-6D2B-40B9-AD9E-74547E030EDF}"/>
              </a:ext>
            </a:extLst>
          </p:cNvPr>
          <p:cNvSpPr txBox="1"/>
          <p:nvPr/>
        </p:nvSpPr>
        <p:spPr>
          <a:xfrm>
            <a:off x="2178477" y="2398043"/>
            <a:ext cx="342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Reader(</a:t>
            </a:r>
            <a:r>
              <a:rPr lang="en-US" altLang="ko-KR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BufferedReader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의 조상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)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39770-E142-4698-9529-797C198E63BE}"/>
              </a:ext>
            </a:extLst>
          </p:cNvPr>
          <p:cNvSpPr txBox="1"/>
          <p:nvPr/>
        </p:nvSpPr>
        <p:spPr>
          <a:xfrm>
            <a:off x="1979015" y="3337042"/>
            <a:ext cx="36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Closeable-</a:t>
            </a:r>
            <a:r>
              <a:rPr lang="en-US" altLang="ko-KR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Autocloseable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Extends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335DD5-7C25-4F7E-BE31-FFD0C399F268}"/>
              </a:ext>
            </a:extLst>
          </p:cNvPr>
          <p:cNvSpPr txBox="1"/>
          <p:nvPr/>
        </p:nvSpPr>
        <p:spPr>
          <a:xfrm>
            <a:off x="1629545" y="6197221"/>
            <a:ext cx="397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BufferedReader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가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Override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한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close()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78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87C21-233D-494D-942A-249E5495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오류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F3D8590-EB1A-4E70-8B56-076693378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25" y="0"/>
            <a:ext cx="10301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71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87C21-233D-494D-942A-249E5495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추후 희망 스터디 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707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C4572-2C99-4BFD-A1D6-4906EA37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스터디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8D23A-38CD-4884-92FB-B00F2EB1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Exception</a:t>
            </a:r>
            <a:r>
              <a:rPr lang="ko-KR" altLang="en-US" dirty="0"/>
              <a:t>과 </a:t>
            </a:r>
            <a:r>
              <a:rPr lang="en-US" altLang="ko-KR" dirty="0"/>
              <a:t>Transaction</a:t>
            </a:r>
            <a:r>
              <a:rPr lang="ko-KR" altLang="en-US" dirty="0"/>
              <a:t>의 연관성</a:t>
            </a:r>
            <a:endParaRPr lang="en-US" altLang="ko-KR" dirty="0"/>
          </a:p>
          <a:p>
            <a:r>
              <a:rPr lang="en-US" altLang="ko-KR" dirty="0"/>
              <a:t>Checked Exception</a:t>
            </a:r>
            <a:r>
              <a:rPr lang="ko-KR" altLang="en-US" dirty="0"/>
              <a:t>과 </a:t>
            </a:r>
            <a:r>
              <a:rPr lang="en-US" altLang="ko-KR" dirty="0"/>
              <a:t>Unchecked Exception </a:t>
            </a:r>
            <a:r>
              <a:rPr lang="ko-KR" altLang="en-US" dirty="0"/>
              <a:t>의 롤백</a:t>
            </a:r>
            <a:endParaRPr lang="en-US" altLang="ko-KR" dirty="0"/>
          </a:p>
          <a:p>
            <a:r>
              <a:rPr lang="ko-KR" altLang="en-US" dirty="0"/>
              <a:t>트랜잭션 전파방식</a:t>
            </a:r>
            <a:r>
              <a:rPr lang="en-US" altLang="ko-KR" dirty="0"/>
              <a:t>, </a:t>
            </a:r>
            <a:r>
              <a:rPr lang="ko-KR" altLang="en-US" dirty="0"/>
              <a:t>롤백 규칙에 대한 추가적인 스터디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33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87C21-233D-494D-942A-249E5495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오류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8C815DF-1690-4A58-B9C6-5DD1F6B63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87" y="1523999"/>
            <a:ext cx="4475913" cy="411941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084A6C4-EF23-4212-B243-50892A6B9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58"/>
          <a:stretch/>
        </p:blipFill>
        <p:spPr>
          <a:xfrm>
            <a:off x="4876800" y="1440872"/>
            <a:ext cx="7182170" cy="202619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B079CD1-C4EF-48FF-81C2-AA7377CBF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31" y="3723716"/>
            <a:ext cx="6393439" cy="3134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B85AB2-7A93-490E-ADBE-8DCAC88CBF2F}"/>
              </a:ext>
            </a:extLst>
          </p:cNvPr>
          <p:cNvSpPr txBox="1"/>
          <p:nvPr/>
        </p:nvSpPr>
        <p:spPr>
          <a:xfrm>
            <a:off x="46645" y="5852467"/>
            <a:ext cx="51843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sz="1100" dirty="0"/>
            </a:br>
            <a:r>
              <a:rPr lang="en-US" altLang="ko-KR" sz="1100" dirty="0"/>
              <a:t>https://persistentminds.com/2017/10/26/stackoverflowerror-and-the-concept-of-infinite-recursion-in-java/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7901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87C21-233D-494D-942A-249E5495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오류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8C815DF-1690-4A58-B9C6-5DD1F6B63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87" y="1523999"/>
            <a:ext cx="4475913" cy="411941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084A6C4-EF23-4212-B243-50892A6B9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58"/>
          <a:stretch/>
        </p:blipFill>
        <p:spPr>
          <a:xfrm>
            <a:off x="4876800" y="1440872"/>
            <a:ext cx="7182170" cy="202619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B079CD1-C4EF-48FF-81C2-AA7377CBF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31" y="3723716"/>
            <a:ext cx="6393439" cy="313428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8FB26BD-34E5-4833-B127-47FBC4D10C46}"/>
              </a:ext>
            </a:extLst>
          </p:cNvPr>
          <p:cNvSpPr/>
          <p:nvPr/>
        </p:nvSpPr>
        <p:spPr>
          <a:xfrm>
            <a:off x="-110836" y="-175491"/>
            <a:ext cx="12506036" cy="7342909"/>
          </a:xfrm>
          <a:prstGeom prst="rect">
            <a:avLst/>
          </a:prstGeom>
          <a:solidFill>
            <a:schemeClr val="bg1">
              <a:lumMod val="65000"/>
              <a:alpha val="8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F3F1C-F848-4E79-8BDA-5C932B037E5A}"/>
              </a:ext>
            </a:extLst>
          </p:cNvPr>
          <p:cNvSpPr txBox="1"/>
          <p:nvPr/>
        </p:nvSpPr>
        <p:spPr>
          <a:xfrm>
            <a:off x="3048000" y="3172798"/>
            <a:ext cx="618836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수 많은 요인으로 인해 프로그램 오류가 생길 수 있으며 </a:t>
            </a:r>
            <a:endParaRPr lang="en-US" altLang="ko-KR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정도</a:t>
            </a:r>
            <a:r>
              <a:rPr lang="en-US" altLang="ko-KR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상황에 따라 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프로그래머가 취해야 하는 액션</a:t>
            </a:r>
            <a:r>
              <a:rPr lang="ko-KR" altLang="en-US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이 달라야 한다</a:t>
            </a:r>
            <a:r>
              <a:rPr lang="en-US" altLang="ko-KR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37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87C21-233D-494D-942A-249E5495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Error vs Exception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66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87C21-233D-494D-942A-249E5495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9CA3EE1-9871-4A91-A4CF-E3ECF75DF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58"/>
          <a:stretch/>
        </p:blipFill>
        <p:spPr>
          <a:xfrm>
            <a:off x="357591" y="1482817"/>
            <a:ext cx="6132855" cy="1730167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1F159CE-8900-4AEE-A9EC-0015702AD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8" y="3212984"/>
            <a:ext cx="6393439" cy="3134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54A55A-CDE7-4CB2-9F4A-5719DB8021E2}"/>
              </a:ext>
            </a:extLst>
          </p:cNvPr>
          <p:cNvSpPr txBox="1"/>
          <p:nvPr/>
        </p:nvSpPr>
        <p:spPr>
          <a:xfrm>
            <a:off x="4282469" y="2808380"/>
            <a:ext cx="220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OutOfMemoryError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A25F6-8A07-4331-B0DF-C62875E39442}"/>
              </a:ext>
            </a:extLst>
          </p:cNvPr>
          <p:cNvSpPr txBox="1"/>
          <p:nvPr/>
        </p:nvSpPr>
        <p:spPr>
          <a:xfrm>
            <a:off x="4327674" y="6308209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StackOverflowError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D870D-85B3-4044-BFD9-83A379556345}"/>
              </a:ext>
            </a:extLst>
          </p:cNvPr>
          <p:cNvSpPr txBox="1"/>
          <p:nvPr/>
        </p:nvSpPr>
        <p:spPr>
          <a:xfrm>
            <a:off x="6897879" y="1747610"/>
            <a:ext cx="5046242" cy="3362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프로그램 코드 수준에서 수습될 수 있지 않은 심각한 오류 상황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시스템 레벨에서 발생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대부분 개발자가 미리 예측할 수 없고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방지할 수 없는 것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프로그램의 비정상적 종료를 막을 길이 없음</a:t>
            </a:r>
            <a:endParaRPr lang="en-US" altLang="ko-KR" dirty="0">
              <a:highlight>
                <a:srgbClr val="FFFF00"/>
              </a:highlight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대표적인 예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: </a:t>
            </a:r>
            <a:r>
              <a:rPr lang="en-US" altLang="ko-KR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OutOfMemoryError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메모리 부족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), </a:t>
            </a:r>
            <a:r>
              <a:rPr lang="en-US" altLang="ko-KR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StackOverflowError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</a:t>
            </a:r>
            <a:r>
              <a:rPr lang="ko-KR" altLang="en-US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스택오버플로우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)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63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87C21-233D-494D-942A-249E5495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Exception(</a:t>
            </a:r>
            <a:r>
              <a:rPr lang="ko-KR" altLang="en-US" dirty="0"/>
              <a:t>예외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D870D-85B3-4044-BFD9-83A379556345}"/>
              </a:ext>
            </a:extLst>
          </p:cNvPr>
          <p:cNvSpPr txBox="1"/>
          <p:nvPr/>
        </p:nvSpPr>
        <p:spPr>
          <a:xfrm>
            <a:off x="6897879" y="1960906"/>
            <a:ext cx="5046242" cy="29361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에러와 다르게 발생하더라도 수습될 수 있는 수준의 오류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개발자가 구현한 로직에서 발생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예외는 발생하더라도 프로그래머의 적절한 선제 조치로 </a:t>
            </a:r>
            <a:r>
              <a:rPr lang="ko-KR" altLang="en-US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프로그램의 비정상적 종료를 막을 수 있음</a:t>
            </a:r>
            <a:r>
              <a:rPr lang="en-US" altLang="ko-KR" dirty="0">
                <a:highlight>
                  <a:srgbClr val="FFFF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대표적인 예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: </a:t>
            </a:r>
            <a:r>
              <a:rPr lang="en-US" altLang="ko-KR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IOException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입출력 예외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), </a:t>
            </a:r>
            <a:r>
              <a:rPr lang="en-US" altLang="ko-KR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IndexOutOfBoundsException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인덱스 예외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)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1B0A33-7269-4C8B-8791-7CB08632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8" y="1476957"/>
            <a:ext cx="5955299" cy="52055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DA5248-E3FF-47BE-89FD-471341EA4575}"/>
              </a:ext>
            </a:extLst>
          </p:cNvPr>
          <p:cNvSpPr txBox="1"/>
          <p:nvPr/>
        </p:nvSpPr>
        <p:spPr>
          <a:xfrm>
            <a:off x="7737446" y="6581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https://rollbar.com/blog/java-exceptions-hierarchy-explained/</a:t>
            </a:r>
          </a:p>
        </p:txBody>
      </p:sp>
    </p:spTree>
    <p:extLst>
      <p:ext uri="{BB962C8B-B14F-4D97-AF65-F5344CB8AC3E}">
        <p14:creationId xmlns:p14="http://schemas.microsoft.com/office/powerpoint/2010/main" val="282566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87C21-233D-494D-942A-249E5495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Exception(</a:t>
            </a:r>
            <a:r>
              <a:rPr lang="ko-KR" altLang="en-US" dirty="0"/>
              <a:t>예외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D870D-85B3-4044-BFD9-83A379556345}"/>
              </a:ext>
            </a:extLst>
          </p:cNvPr>
          <p:cNvSpPr txBox="1"/>
          <p:nvPr/>
        </p:nvSpPr>
        <p:spPr>
          <a:xfrm>
            <a:off x="6897879" y="1955359"/>
            <a:ext cx="5046242" cy="29472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에러와 다르게 발생하더라도 수습될 수 있는 수준의 오류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예외는 발생하더라도 프로그래머의 적절한 선제 조치로 </a:t>
            </a:r>
            <a:r>
              <a:rPr lang="ko-KR" altLang="en-US" dirty="0">
                <a:highlight>
                  <a:srgbClr val="FFFF00"/>
                </a:highlight>
              </a:rPr>
              <a:t>프로그램의 비정상적 종료를 막을 수 있음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대표적인 예 </a:t>
            </a:r>
            <a:r>
              <a:rPr lang="en-US" altLang="ko-KR" dirty="0"/>
              <a:t>: </a:t>
            </a:r>
            <a:r>
              <a:rPr lang="en-US" altLang="ko-KR" dirty="0" err="1"/>
              <a:t>IOException</a:t>
            </a:r>
            <a:r>
              <a:rPr lang="en-US" altLang="ko-KR" dirty="0"/>
              <a:t>(</a:t>
            </a:r>
            <a:r>
              <a:rPr lang="ko-KR" altLang="en-US" dirty="0"/>
              <a:t>입출력 예외</a:t>
            </a:r>
            <a:r>
              <a:rPr lang="en-US" altLang="ko-KR" dirty="0"/>
              <a:t>), </a:t>
            </a:r>
            <a:r>
              <a:rPr lang="en-US" altLang="ko-KR" dirty="0" err="1"/>
              <a:t>IndexOutOfBoundsException</a:t>
            </a:r>
            <a:r>
              <a:rPr lang="en-US" altLang="ko-KR" dirty="0"/>
              <a:t>(</a:t>
            </a:r>
            <a:r>
              <a:rPr lang="ko-KR" altLang="en-US" dirty="0"/>
              <a:t>인덱스 예외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1B0A33-7269-4C8B-8791-7CB08632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8" y="1476957"/>
            <a:ext cx="5955299" cy="52055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DA5248-E3FF-47BE-89FD-471341EA4575}"/>
              </a:ext>
            </a:extLst>
          </p:cNvPr>
          <p:cNvSpPr txBox="1"/>
          <p:nvPr/>
        </p:nvSpPr>
        <p:spPr>
          <a:xfrm>
            <a:off x="7737446" y="6581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https://rollbar.com/blog/java-exceptions-hierarchy-explained/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B48923-B3F8-40CA-B9B5-971345FAB697}"/>
              </a:ext>
            </a:extLst>
          </p:cNvPr>
          <p:cNvSpPr/>
          <p:nvPr/>
        </p:nvSpPr>
        <p:spPr>
          <a:xfrm>
            <a:off x="-110836" y="-175491"/>
            <a:ext cx="12506036" cy="7342909"/>
          </a:xfrm>
          <a:prstGeom prst="rect">
            <a:avLst/>
          </a:prstGeom>
          <a:solidFill>
            <a:schemeClr val="bg1">
              <a:lumMod val="65000"/>
              <a:alpha val="8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C6D2F-7D8A-4D93-85BA-DFBA3F676BAC}"/>
              </a:ext>
            </a:extLst>
          </p:cNvPr>
          <p:cNvSpPr txBox="1"/>
          <p:nvPr/>
        </p:nvSpPr>
        <p:spPr>
          <a:xfrm>
            <a:off x="3048000" y="2618802"/>
            <a:ext cx="618836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Java</a:t>
            </a:r>
            <a:r>
              <a:rPr lang="ko-KR" altLang="en-US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Error</a:t>
            </a:r>
            <a:r>
              <a:rPr lang="ko-KR" altLang="en-US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는 시스템 레벨에서 발생하기 때문에</a:t>
            </a:r>
            <a:r>
              <a:rPr lang="en-US" altLang="ko-KR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프로그래머가 처리를 신경 쓰지 않아도 된다</a:t>
            </a:r>
            <a:r>
              <a:rPr lang="en-US" altLang="ko-KR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 </a:t>
            </a:r>
            <a:r>
              <a:rPr lang="en-US" altLang="ko-KR" i="1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</a:t>
            </a:r>
            <a:r>
              <a:rPr lang="ko-KR" altLang="en-US" i="1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애플리케이션 구현 과정에서</a:t>
            </a:r>
            <a:r>
              <a:rPr lang="en-US" altLang="ko-KR" i="1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하지만</a:t>
            </a:r>
            <a:r>
              <a:rPr lang="en-US" altLang="ko-KR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예외 상황은</a:t>
            </a:r>
            <a:r>
              <a:rPr lang="en-US" altLang="ko-KR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프로그래머의 적절한 로직을 통해 </a:t>
            </a:r>
            <a:endParaRPr lang="en-US" altLang="ko-KR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프로그램의 비정상적 종료를 막을 수 있다</a:t>
            </a:r>
            <a:r>
              <a:rPr lang="en-US" altLang="ko-KR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그렇기 때문에</a:t>
            </a:r>
            <a:r>
              <a:rPr lang="en-US" altLang="ko-KR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예외의 종류와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처리 방식을 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이해하는 것이 중요하다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highlight>
                <a:srgbClr val="FF0000"/>
              </a:highlight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48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1158</Words>
  <Application>Microsoft Office PowerPoint</Application>
  <PresentationFormat>와이드스크린</PresentationFormat>
  <Paragraphs>179</Paragraphs>
  <Slides>31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12롯데마트드림Light</vt:lpstr>
      <vt:lpstr>12롯데마트행복Light</vt:lpstr>
      <vt:lpstr>D2Coding ligature</vt:lpstr>
      <vt:lpstr>맑은 고딕</vt:lpstr>
      <vt:lpstr>Arial</vt:lpstr>
      <vt:lpstr>Symbol</vt:lpstr>
      <vt:lpstr>Office 테마</vt:lpstr>
      <vt:lpstr>예외 처리</vt:lpstr>
      <vt:lpstr>목차</vt:lpstr>
      <vt:lpstr>프로그램 오류</vt:lpstr>
      <vt:lpstr>프로그램 오류</vt:lpstr>
      <vt:lpstr>프로그램 오류</vt:lpstr>
      <vt:lpstr>Error vs Exception</vt:lpstr>
      <vt:lpstr>Error</vt:lpstr>
      <vt:lpstr>Exception(예외)</vt:lpstr>
      <vt:lpstr>Exception(예외)</vt:lpstr>
      <vt:lpstr>Exception(예외)</vt:lpstr>
      <vt:lpstr>예외의 계층 관계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예외 관련 Keyword</vt:lpstr>
      <vt:lpstr>try-catch</vt:lpstr>
      <vt:lpstr>try-catch-finally</vt:lpstr>
      <vt:lpstr>throw</vt:lpstr>
      <vt:lpstr>throws</vt:lpstr>
      <vt:lpstr>예외를 “처리” 한다는 것</vt:lpstr>
      <vt:lpstr>예외 복구</vt:lpstr>
      <vt:lpstr> 예외처리 회피</vt:lpstr>
      <vt:lpstr> 예외 전환</vt:lpstr>
      <vt:lpstr>try-finally vs try-with-resources</vt:lpstr>
      <vt:lpstr>try-finally의 문제점</vt:lpstr>
      <vt:lpstr>Try-with-resources의 장점</vt:lpstr>
      <vt:lpstr>Try-with-resources의 조건</vt:lpstr>
      <vt:lpstr>추후 희망 스터디 주제</vt:lpstr>
      <vt:lpstr>추후 스터디 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예외 처리</dc:title>
  <dc:creator>박 재현</dc:creator>
  <cp:lastModifiedBy>박 재현</cp:lastModifiedBy>
  <cp:revision>5</cp:revision>
  <dcterms:created xsi:type="dcterms:W3CDTF">2021-08-09T08:53:07Z</dcterms:created>
  <dcterms:modified xsi:type="dcterms:W3CDTF">2021-08-10T12:36:21Z</dcterms:modified>
</cp:coreProperties>
</file>