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366694" y="2767280"/>
            <a:ext cx="5458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/>
              <a:t>다형성</a:t>
            </a:r>
            <a:endParaRPr lang="en-US" altLang="ko-KR" sz="4000" b="1" dirty="0"/>
          </a:p>
          <a:p>
            <a:pPr algn="ctr"/>
            <a:r>
              <a:rPr lang="en-US" altLang="ko-KR" sz="4000" b="1" dirty="0"/>
              <a:t>(Polymorphism)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547740" y="904543"/>
            <a:ext cx="376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기능변경 </a:t>
            </a:r>
            <a:r>
              <a:rPr lang="en-US" altLang="ko-KR" dirty="0"/>
              <a:t>/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C2CB2-2206-4CEC-B30F-7F126F4D757E}"/>
              </a:ext>
            </a:extLst>
          </p:cNvPr>
          <p:cNvSpPr txBox="1"/>
          <p:nvPr/>
        </p:nvSpPr>
        <p:spPr>
          <a:xfrm>
            <a:off x="4645502" y="3741875"/>
            <a:ext cx="682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Bus</a:t>
            </a:r>
            <a:r>
              <a:rPr lang="ko-KR" altLang="en-US" dirty="0"/>
              <a:t>클래스의 기능을 변경</a:t>
            </a:r>
            <a:r>
              <a:rPr lang="en-US" altLang="ko-KR" dirty="0"/>
              <a:t>/</a:t>
            </a:r>
            <a:r>
              <a:rPr lang="ko-KR" altLang="en-US" dirty="0"/>
              <a:t>추가하여 </a:t>
            </a:r>
            <a:r>
              <a:rPr lang="en-US" altLang="ko-KR" dirty="0"/>
              <a:t>ver2</a:t>
            </a:r>
            <a:r>
              <a:rPr lang="ko-KR" altLang="en-US" dirty="0"/>
              <a:t>를 만들어야 한다면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941AFD1-0641-4585-869D-AC0FC76C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" y="1345545"/>
            <a:ext cx="3943350" cy="48196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6BB81-2AF8-49DF-B594-0311BE73E510}"/>
              </a:ext>
            </a:extLst>
          </p:cNvPr>
          <p:cNvSpPr/>
          <p:nvPr/>
        </p:nvSpPr>
        <p:spPr>
          <a:xfrm>
            <a:off x="547740" y="4411559"/>
            <a:ext cx="2867813" cy="54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4E277A9-12C3-45D6-9EAD-0A8A45AA7BEE}"/>
              </a:ext>
            </a:extLst>
          </p:cNvPr>
          <p:cNvCxnSpPr>
            <a:cxnSpLocks/>
          </p:cNvCxnSpPr>
          <p:nvPr/>
        </p:nvCxnSpPr>
        <p:spPr>
          <a:xfrm flipH="1">
            <a:off x="2841812" y="3926541"/>
            <a:ext cx="18736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19F2DD-AA05-4FFF-989D-57DFF0A32E86}"/>
              </a:ext>
            </a:extLst>
          </p:cNvPr>
          <p:cNvSpPr txBox="1"/>
          <p:nvPr/>
        </p:nvSpPr>
        <p:spPr>
          <a:xfrm>
            <a:off x="4645501" y="4368976"/>
            <a:ext cx="682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Vehicle</a:t>
            </a:r>
            <a:r>
              <a:rPr lang="ko-KR" altLang="en-US" dirty="0"/>
              <a:t>을 상속한 </a:t>
            </a:r>
            <a:r>
              <a:rPr lang="en-US" altLang="ko-KR" dirty="0"/>
              <a:t>Bus_ver2</a:t>
            </a:r>
            <a:r>
              <a:rPr lang="ko-KR" altLang="en-US" dirty="0"/>
              <a:t>클래스를 만들어 추가하면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A56523B-9B96-40D9-9F13-64CE443E5C28}"/>
              </a:ext>
            </a:extLst>
          </p:cNvPr>
          <p:cNvCxnSpPr>
            <a:cxnSpLocks/>
          </p:cNvCxnSpPr>
          <p:nvPr/>
        </p:nvCxnSpPr>
        <p:spPr>
          <a:xfrm flipH="1">
            <a:off x="3415553" y="4553642"/>
            <a:ext cx="12998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85185E-6 L 2.77556E-17 -0.0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2844225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instanceof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38468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76025" y="764413"/>
            <a:ext cx="12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instanceof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960E5A6-9916-48DC-B665-F6890124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76" y="2055859"/>
            <a:ext cx="5438448" cy="2746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12DAE2-E653-4212-B51D-986607F540DB}"/>
              </a:ext>
            </a:extLst>
          </p:cNvPr>
          <p:cNvSpPr txBox="1"/>
          <p:nvPr/>
        </p:nvSpPr>
        <p:spPr>
          <a:xfrm>
            <a:off x="793376" y="5724255"/>
            <a:ext cx="106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프로그램의 안정적 동작을 위해 객체의 형변환시 변환하려는 참조변수의 타입을 확인할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213B5-6FBD-4398-B613-59C20DF24E0C}"/>
              </a:ext>
            </a:extLst>
          </p:cNvPr>
          <p:cNvSpPr txBox="1"/>
          <p:nvPr/>
        </p:nvSpPr>
        <p:spPr>
          <a:xfrm>
            <a:off x="1999128" y="1545471"/>
            <a:ext cx="81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Instanceof</a:t>
            </a:r>
            <a:r>
              <a:rPr lang="ko-KR" altLang="en-US" dirty="0"/>
              <a:t>는 변수의 타입을 확인할 수 있는 예약어로 </a:t>
            </a:r>
            <a:r>
              <a:rPr lang="en-US" altLang="ko-KR" dirty="0"/>
              <a:t>true/false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89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3529122" y="3136612"/>
            <a:ext cx="5133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Overloading / Overriding</a:t>
            </a:r>
          </a:p>
        </p:txBody>
      </p:sp>
    </p:spTree>
    <p:extLst>
      <p:ext uri="{BB962C8B-B14F-4D97-AF65-F5344CB8AC3E}">
        <p14:creationId xmlns:p14="http://schemas.microsoft.com/office/powerpoint/2010/main" val="252649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C2CB2-2206-4CEC-B30F-7F126F4D757E}"/>
              </a:ext>
            </a:extLst>
          </p:cNvPr>
          <p:cNvSpPr txBox="1"/>
          <p:nvPr/>
        </p:nvSpPr>
        <p:spPr>
          <a:xfrm>
            <a:off x="476025" y="700379"/>
            <a:ext cx="61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Overloading  - </a:t>
            </a:r>
            <a:r>
              <a:rPr lang="ko-KR" altLang="en-US" dirty="0"/>
              <a:t>이름이 같은 함수를 여러 개 선언하는 것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305BFA-0D61-4776-B7C8-0C5A99B8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" y="1200964"/>
            <a:ext cx="6166825" cy="9709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4ADF85-CAC0-4143-B5BF-7367F28D26F5}"/>
              </a:ext>
            </a:extLst>
          </p:cNvPr>
          <p:cNvSpPr/>
          <p:nvPr/>
        </p:nvSpPr>
        <p:spPr>
          <a:xfrm>
            <a:off x="547740" y="1851130"/>
            <a:ext cx="2177531" cy="320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컴퓨터, 스크린샷이(가) 표시된 사진&#10;&#10;자동 생성된 설명">
            <a:extLst>
              <a:ext uri="{FF2B5EF4-FFF2-40B4-BE49-F238E27FC236}">
                <a16:creationId xmlns:a16="http://schemas.microsoft.com/office/drawing/2014/main" id="{1D4D86C8-76EC-476F-8BB0-6B81E3632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63" t="67974" r="14478"/>
          <a:stretch/>
        </p:blipFill>
        <p:spPr>
          <a:xfrm>
            <a:off x="1289719" y="2303195"/>
            <a:ext cx="9612561" cy="3494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B96FB-FE1D-4056-8D55-1EED1C33A77C}"/>
              </a:ext>
            </a:extLst>
          </p:cNvPr>
          <p:cNvSpPr txBox="1"/>
          <p:nvPr/>
        </p:nvSpPr>
        <p:spPr>
          <a:xfrm>
            <a:off x="4025152" y="6045169"/>
            <a:ext cx="414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한가지 예로 </a:t>
            </a:r>
            <a:r>
              <a:rPr lang="en-US" altLang="ko-KR" dirty="0" err="1"/>
              <a:t>println</a:t>
            </a:r>
            <a:r>
              <a:rPr lang="ko-KR" altLang="en-US" dirty="0"/>
              <a:t>함수를 살펴봅시다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23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C2CB2-2206-4CEC-B30F-7F126F4D757E}"/>
              </a:ext>
            </a:extLst>
          </p:cNvPr>
          <p:cNvSpPr txBox="1"/>
          <p:nvPr/>
        </p:nvSpPr>
        <p:spPr>
          <a:xfrm>
            <a:off x="476025" y="700379"/>
            <a:ext cx="61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Overloading  - </a:t>
            </a:r>
            <a:r>
              <a:rPr lang="ko-KR" altLang="en-US" dirty="0"/>
              <a:t>이름이 같은 함수를 여러 개 선언하는 것 </a:t>
            </a: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B1D29647-61A1-4405-80D0-321B6112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25" y="1140781"/>
            <a:ext cx="5225975" cy="51879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D15C7C-3A15-4DC8-90F5-168D5BF7BC1E}"/>
              </a:ext>
            </a:extLst>
          </p:cNvPr>
          <p:cNvSpPr txBox="1"/>
          <p:nvPr/>
        </p:nvSpPr>
        <p:spPr>
          <a:xfrm>
            <a:off x="6790765" y="2483224"/>
            <a:ext cx="485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</a:t>
            </a:r>
            <a:r>
              <a:rPr lang="ko-KR" altLang="en-US" dirty="0"/>
              <a:t>함수에 </a:t>
            </a:r>
            <a:r>
              <a:rPr lang="en-US" altLang="ko-KR" dirty="0"/>
              <a:t>newline</a:t>
            </a:r>
            <a:r>
              <a:rPr lang="ko-KR" altLang="en-US" dirty="0"/>
              <a:t>함수가 이어져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5D210B-7E49-4399-BE63-B3705F46BEA1}"/>
              </a:ext>
            </a:extLst>
          </p:cNvPr>
          <p:cNvSpPr txBox="1"/>
          <p:nvPr/>
        </p:nvSpPr>
        <p:spPr>
          <a:xfrm>
            <a:off x="6490448" y="3429000"/>
            <a:ext cx="545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아직 잘 모르겠으니 한 단계 더 들어가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3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C2CB2-2206-4CEC-B30F-7F126F4D757E}"/>
              </a:ext>
            </a:extLst>
          </p:cNvPr>
          <p:cNvSpPr txBox="1"/>
          <p:nvPr/>
        </p:nvSpPr>
        <p:spPr>
          <a:xfrm>
            <a:off x="476025" y="700379"/>
            <a:ext cx="61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Overloading  - </a:t>
            </a:r>
            <a:r>
              <a:rPr lang="ko-KR" altLang="en-US" dirty="0"/>
              <a:t>이름이 같은 함수를 여러 개 선언하는 것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DDC8CAC-7001-4844-BA08-57F296A1A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95" b="2819"/>
          <a:stretch/>
        </p:blipFill>
        <p:spPr>
          <a:xfrm>
            <a:off x="1393452" y="1140781"/>
            <a:ext cx="3344953" cy="556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04DD5-40A2-4B25-A974-37A6106D2072}"/>
              </a:ext>
            </a:extLst>
          </p:cNvPr>
          <p:cNvSpPr txBox="1"/>
          <p:nvPr/>
        </p:nvSpPr>
        <p:spPr>
          <a:xfrm>
            <a:off x="5858434" y="2483224"/>
            <a:ext cx="50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Boolean</a:t>
            </a:r>
            <a:r>
              <a:rPr lang="ko-KR" altLang="en-US" dirty="0"/>
              <a:t>을 매개변수로 받는 </a:t>
            </a:r>
            <a:r>
              <a:rPr lang="en-US" altLang="ko-KR" dirty="0"/>
              <a:t>print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제외하고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473BB-CAAE-4176-A784-0D30D5AE639B}"/>
              </a:ext>
            </a:extLst>
          </p:cNvPr>
          <p:cNvSpPr txBox="1"/>
          <p:nvPr/>
        </p:nvSpPr>
        <p:spPr>
          <a:xfrm>
            <a:off x="5719479" y="3522482"/>
            <a:ext cx="534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</a:t>
            </a:r>
            <a:r>
              <a:rPr lang="ko-KR" altLang="en-US" dirty="0"/>
              <a:t>함수에 </a:t>
            </a:r>
            <a:r>
              <a:rPr lang="en-US" altLang="ko-KR" dirty="0" err="1"/>
              <a:t>String.valueOf</a:t>
            </a:r>
            <a:r>
              <a:rPr lang="ko-KR" altLang="en-US" dirty="0"/>
              <a:t>를 인자로 넘겨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94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C2CB2-2206-4CEC-B30F-7F126F4D757E}"/>
              </a:ext>
            </a:extLst>
          </p:cNvPr>
          <p:cNvSpPr txBox="1"/>
          <p:nvPr/>
        </p:nvSpPr>
        <p:spPr>
          <a:xfrm>
            <a:off x="476025" y="700379"/>
            <a:ext cx="61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Overloading  - </a:t>
            </a:r>
            <a:r>
              <a:rPr lang="ko-KR" altLang="en-US" dirty="0"/>
              <a:t>이름이 같은 함수를 여러 개 선언하는 것 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7821CC64-9A6B-4BC0-AD30-2CE95F43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5" y="1104900"/>
            <a:ext cx="5810250" cy="575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AA41CD-BE87-4A64-9788-CC06FC974AAB}"/>
              </a:ext>
            </a:extLst>
          </p:cNvPr>
          <p:cNvSpPr txBox="1"/>
          <p:nvPr/>
        </p:nvSpPr>
        <p:spPr>
          <a:xfrm>
            <a:off x="6911790" y="2039476"/>
            <a:ext cx="434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valueOf</a:t>
            </a:r>
            <a:r>
              <a:rPr lang="ko-KR" altLang="en-US" dirty="0"/>
              <a:t>함수에서 각자의 데이터타입마다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A7595-2207-4A11-878D-6898A2569ED4}"/>
              </a:ext>
            </a:extLst>
          </p:cNvPr>
          <p:cNvSpPr txBox="1"/>
          <p:nvPr/>
        </p:nvSpPr>
        <p:spPr>
          <a:xfrm>
            <a:off x="6911790" y="2580950"/>
            <a:ext cx="442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다른 동작을 하고 있음을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1A34B-7C42-4312-8378-A2DABBB20A7A}"/>
              </a:ext>
            </a:extLst>
          </p:cNvPr>
          <p:cNvSpPr txBox="1"/>
          <p:nvPr/>
        </p:nvSpPr>
        <p:spPr>
          <a:xfrm>
            <a:off x="6562167" y="38747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크게 </a:t>
            </a:r>
            <a:r>
              <a:rPr lang="ko-KR" altLang="en-US" dirty="0" err="1"/>
              <a:t>신경쓰지</a:t>
            </a:r>
            <a:r>
              <a:rPr lang="ko-KR" altLang="en-US" dirty="0"/>
              <a:t> 않고 </a:t>
            </a:r>
            <a:r>
              <a:rPr lang="en-US" altLang="ko-KR" dirty="0"/>
              <a:t>print</a:t>
            </a:r>
            <a:r>
              <a:rPr lang="ko-KR" altLang="en-US" dirty="0"/>
              <a:t>함수를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1108C-CC50-410E-A36C-89C698A90F60}"/>
              </a:ext>
            </a:extLst>
          </p:cNvPr>
          <p:cNvSpPr txBox="1"/>
          <p:nvPr/>
        </p:nvSpPr>
        <p:spPr>
          <a:xfrm>
            <a:off x="6499414" y="34399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이렇게 구현된 덕분에 개발자는 변수의 데이터타입을</a:t>
            </a:r>
          </a:p>
        </p:txBody>
      </p:sp>
    </p:spTree>
    <p:extLst>
      <p:ext uri="{BB962C8B-B14F-4D97-AF65-F5344CB8AC3E}">
        <p14:creationId xmlns:p14="http://schemas.microsoft.com/office/powerpoint/2010/main" val="259806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C2CB2-2206-4CEC-B30F-7F126F4D757E}"/>
              </a:ext>
            </a:extLst>
          </p:cNvPr>
          <p:cNvSpPr txBox="1"/>
          <p:nvPr/>
        </p:nvSpPr>
        <p:spPr>
          <a:xfrm>
            <a:off x="476025" y="700379"/>
            <a:ext cx="61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Overriding  - </a:t>
            </a:r>
            <a:r>
              <a:rPr lang="ko-KR" altLang="en-US" sz="1800" dirty="0"/>
              <a:t>부모의 메소드를 재정의 하는 것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C2E698C-49A3-4D4B-8B03-E15458B8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0781"/>
            <a:ext cx="8763000" cy="33813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346DFB8-EA10-4B76-95B5-2349AB31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4593226"/>
            <a:ext cx="3486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3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C2CB2-2206-4CEC-B30F-7F126F4D757E}"/>
              </a:ext>
            </a:extLst>
          </p:cNvPr>
          <p:cNvSpPr txBox="1"/>
          <p:nvPr/>
        </p:nvSpPr>
        <p:spPr>
          <a:xfrm>
            <a:off x="476025" y="700379"/>
            <a:ext cx="61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Overriding  - </a:t>
            </a:r>
            <a:r>
              <a:rPr lang="ko-KR" altLang="en-US" sz="1800" dirty="0"/>
              <a:t>부모의 메소드를 재정의 하는 것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1224D2B-6F2E-4F8A-8372-2396C3FA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1" y="1069711"/>
            <a:ext cx="4200525" cy="5781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1AF6D-4492-4216-BF08-3C94EABF82B5}"/>
              </a:ext>
            </a:extLst>
          </p:cNvPr>
          <p:cNvSpPr txBox="1"/>
          <p:nvPr/>
        </p:nvSpPr>
        <p:spPr>
          <a:xfrm>
            <a:off x="5540191" y="19249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여러 종류의 자동차 클래스들이 </a:t>
            </a:r>
            <a:r>
              <a:rPr lang="en-US" altLang="ko-KR" dirty="0"/>
              <a:t>Vehicle</a:t>
            </a:r>
            <a:r>
              <a:rPr lang="ko-KR" altLang="en-US" dirty="0"/>
              <a:t>을 상속받고 있고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5DE1-A590-41B9-967A-2996791C6ACE}"/>
              </a:ext>
            </a:extLst>
          </p:cNvPr>
          <p:cNvSpPr txBox="1"/>
          <p:nvPr/>
        </p:nvSpPr>
        <p:spPr>
          <a:xfrm>
            <a:off x="5979463" y="2780171"/>
            <a:ext cx="521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maxPassenger</a:t>
            </a:r>
            <a:r>
              <a:rPr lang="ko-KR" altLang="en-US" dirty="0"/>
              <a:t>메소드를 </a:t>
            </a:r>
            <a:r>
              <a:rPr lang="en-US" altLang="ko-KR" dirty="0"/>
              <a:t>overriding</a:t>
            </a:r>
            <a:r>
              <a:rPr lang="ko-KR" altLang="en-US" dirty="0"/>
              <a:t>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69306-1A2D-46ED-BD30-1F75F861FFB9}"/>
              </a:ext>
            </a:extLst>
          </p:cNvPr>
          <p:cNvSpPr txBox="1"/>
          <p:nvPr/>
        </p:nvSpPr>
        <p:spPr>
          <a:xfrm>
            <a:off x="6544240" y="4242739"/>
            <a:ext cx="3621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이렇게 구현하면 뭐가 좋을까요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3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5B424F-A8CB-452B-B995-B7435BCF7952}"/>
              </a:ext>
            </a:extLst>
          </p:cNvPr>
          <p:cNvGrpSpPr/>
          <p:nvPr/>
        </p:nvGrpSpPr>
        <p:grpSpPr>
          <a:xfrm>
            <a:off x="1326215" y="851647"/>
            <a:ext cx="8858250" cy="4419600"/>
            <a:chOff x="1326215" y="851647"/>
            <a:chExt cx="8858250" cy="4419600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31D27224-719E-4192-B8EA-744D1A8D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215" y="851647"/>
              <a:ext cx="8858250" cy="441960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0533B2F-6901-4EC3-BDA4-ED439DD74D9D}"/>
                </a:ext>
              </a:extLst>
            </p:cNvPr>
            <p:cNvSpPr/>
            <p:nvPr/>
          </p:nvSpPr>
          <p:spPr>
            <a:xfrm>
              <a:off x="1416424" y="3845859"/>
              <a:ext cx="8668870" cy="13088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61F0538-C41F-4EDA-958A-CF1EDE475C66}"/>
                </a:ext>
              </a:extLst>
            </p:cNvPr>
            <p:cNvCxnSpPr>
              <a:cxnSpLocks/>
            </p:cNvCxnSpPr>
            <p:nvPr/>
          </p:nvCxnSpPr>
          <p:spPr>
            <a:xfrm>
              <a:off x="1622611" y="5029200"/>
              <a:ext cx="623943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1BDF274-ECCC-4139-A72C-DBDE0EB00B5E}"/>
                </a:ext>
              </a:extLst>
            </p:cNvPr>
            <p:cNvCxnSpPr>
              <a:cxnSpLocks/>
            </p:cNvCxnSpPr>
            <p:nvPr/>
          </p:nvCxnSpPr>
          <p:spPr>
            <a:xfrm>
              <a:off x="5585012" y="4742329"/>
              <a:ext cx="43568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058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C2CB2-2206-4CEC-B30F-7F126F4D757E}"/>
              </a:ext>
            </a:extLst>
          </p:cNvPr>
          <p:cNvSpPr txBox="1"/>
          <p:nvPr/>
        </p:nvSpPr>
        <p:spPr>
          <a:xfrm>
            <a:off x="476025" y="700379"/>
            <a:ext cx="61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Overriding  - </a:t>
            </a:r>
            <a:r>
              <a:rPr lang="ko-KR" altLang="en-US" sz="1800" dirty="0"/>
              <a:t>부모의 메소드를 재정의 하는 것</a:t>
            </a:r>
            <a:endParaRPr lang="ko-KR" altLang="en-US" dirty="0"/>
          </a:p>
        </p:txBody>
      </p:sp>
      <p:pic>
        <p:nvPicPr>
          <p:cNvPr id="5" name="그림 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5ECABCD0-8F09-4392-8550-C575D29C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43" y="1309396"/>
            <a:ext cx="4352925" cy="4848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7DB0A-75B9-42F4-921F-31244984B722}"/>
              </a:ext>
            </a:extLst>
          </p:cNvPr>
          <p:cNvSpPr txBox="1"/>
          <p:nvPr/>
        </p:nvSpPr>
        <p:spPr>
          <a:xfrm>
            <a:off x="5477438" y="1378094"/>
            <a:ext cx="671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코드에서 </a:t>
            </a:r>
            <a:r>
              <a:rPr lang="en-US" altLang="ko-KR" dirty="0"/>
              <a:t>v</a:t>
            </a:r>
            <a:r>
              <a:rPr lang="ko-KR" altLang="en-US" dirty="0"/>
              <a:t>변수에 다양한 객체를 생성해서 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4652D-1C1E-4528-8466-0D806677C51D}"/>
              </a:ext>
            </a:extLst>
          </p:cNvPr>
          <p:cNvSpPr txBox="1"/>
          <p:nvPr/>
        </p:nvSpPr>
        <p:spPr>
          <a:xfrm>
            <a:off x="5737414" y="2663640"/>
            <a:ext cx="519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override</a:t>
            </a:r>
            <a:r>
              <a:rPr lang="ko-KR" altLang="en-US" dirty="0"/>
              <a:t>한 메소드가 호출된 것을 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E68D6-0F5C-4C7D-A9A1-3A2C872C398B}"/>
              </a:ext>
            </a:extLst>
          </p:cNvPr>
          <p:cNvSpPr txBox="1"/>
          <p:nvPr/>
        </p:nvSpPr>
        <p:spPr>
          <a:xfrm>
            <a:off x="5737414" y="2113200"/>
            <a:ext cx="671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아래 실행결과를 보면</a:t>
            </a:r>
            <a:r>
              <a:rPr lang="en-US" altLang="ko-KR" dirty="0"/>
              <a:t> </a:t>
            </a:r>
            <a:r>
              <a:rPr lang="ko-KR" altLang="en-US" dirty="0"/>
              <a:t>각자 클래스에서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AF1C9-303C-413A-AC48-0E1829C16C30}"/>
              </a:ext>
            </a:extLst>
          </p:cNvPr>
          <p:cNvSpPr txBox="1"/>
          <p:nvPr/>
        </p:nvSpPr>
        <p:spPr>
          <a:xfrm>
            <a:off x="5737414" y="3256433"/>
            <a:ext cx="519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Override</a:t>
            </a:r>
            <a:r>
              <a:rPr lang="ko-KR" altLang="en-US" dirty="0"/>
              <a:t>를 적절히 활용하면 코드가 유연해지고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8B0BA-A178-418A-A14D-B9966FEB7253}"/>
              </a:ext>
            </a:extLst>
          </p:cNvPr>
          <p:cNvSpPr txBox="1"/>
          <p:nvPr/>
        </p:nvSpPr>
        <p:spPr>
          <a:xfrm>
            <a:off x="5737414" y="3849226"/>
            <a:ext cx="519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유지보수성이 높아지는 효과를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30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5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CF9C95F-0E97-4041-B110-D6D036E4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84" y="2062162"/>
            <a:ext cx="4476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2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F5E1-615A-49F7-B0C4-F5397737B5CD}"/>
              </a:ext>
            </a:extLst>
          </p:cNvPr>
          <p:cNvSpPr txBox="1"/>
          <p:nvPr/>
        </p:nvSpPr>
        <p:spPr>
          <a:xfrm>
            <a:off x="4208929" y="1057833"/>
            <a:ext cx="377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다형성을 구현하는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40D34-ADB1-429A-92FB-DC0928FF4B97}"/>
              </a:ext>
            </a:extLst>
          </p:cNvPr>
          <p:cNvSpPr txBox="1"/>
          <p:nvPr/>
        </p:nvSpPr>
        <p:spPr>
          <a:xfrm flipH="1">
            <a:off x="2552922" y="1523999"/>
            <a:ext cx="70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부모클래스의 인스턴스가 자식클래스의 인스턴스를 참조할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482416-23B4-45B9-AD07-5604ACF4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08" y="1990165"/>
            <a:ext cx="6821581" cy="45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2391170-5B57-46DD-9505-16EA0FB4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09" y="1685364"/>
            <a:ext cx="6821581" cy="4519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F5E1-615A-49F7-B0C4-F5397737B5CD}"/>
              </a:ext>
            </a:extLst>
          </p:cNvPr>
          <p:cNvSpPr txBox="1"/>
          <p:nvPr/>
        </p:nvSpPr>
        <p:spPr>
          <a:xfrm>
            <a:off x="3325906" y="940405"/>
            <a:ext cx="55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반대인 경우는 성립하지 않는다</a:t>
            </a:r>
            <a:r>
              <a:rPr lang="en-US" altLang="ko-KR" dirty="0"/>
              <a:t>.(</a:t>
            </a:r>
            <a:r>
              <a:rPr lang="ko-KR" altLang="en-US" dirty="0"/>
              <a:t>컴파일 오류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91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F5E1-615A-49F7-B0C4-F5397737B5CD}"/>
              </a:ext>
            </a:extLst>
          </p:cNvPr>
          <p:cNvSpPr txBox="1"/>
          <p:nvPr/>
        </p:nvSpPr>
        <p:spPr>
          <a:xfrm>
            <a:off x="2685209" y="983740"/>
            <a:ext cx="682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자체로 객체생성이 불가능한 인터페이스 또한 </a:t>
            </a:r>
            <a:endParaRPr lang="en-US" altLang="ko-KR" dirty="0"/>
          </a:p>
          <a:p>
            <a:pPr algn="ctr"/>
            <a:r>
              <a:rPr lang="ko-KR" altLang="en-US" dirty="0"/>
              <a:t>해당 인터페이스를 </a:t>
            </a:r>
            <a:r>
              <a:rPr lang="en-US" altLang="ko-KR" dirty="0"/>
              <a:t>implements</a:t>
            </a:r>
            <a:r>
              <a:rPr lang="ko-KR" altLang="en-US" dirty="0"/>
              <a:t>한 클래스객체를 참조할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413F5D0-0DAD-4DA9-B880-E0476D02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56" y="1749468"/>
            <a:ext cx="6180885" cy="46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F5E1-615A-49F7-B0C4-F5397737B5CD}"/>
              </a:ext>
            </a:extLst>
          </p:cNvPr>
          <p:cNvSpPr txBox="1"/>
          <p:nvPr/>
        </p:nvSpPr>
        <p:spPr>
          <a:xfrm>
            <a:off x="4215792" y="3244334"/>
            <a:ext cx="376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그렇다면 다형성을 왜 사용할까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26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F5E1-615A-49F7-B0C4-F5397737B5CD}"/>
              </a:ext>
            </a:extLst>
          </p:cNvPr>
          <p:cNvSpPr txBox="1"/>
          <p:nvPr/>
        </p:nvSpPr>
        <p:spPr>
          <a:xfrm>
            <a:off x="5889812" y="5579640"/>
            <a:ext cx="49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클래스가 들어갈지 정해지지 않았다면</a:t>
            </a:r>
            <a:r>
              <a:rPr lang="en-US" altLang="ko-KR" dirty="0"/>
              <a:t>??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1913569-F8E9-42A0-8BC8-A6E3535A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77" y="1282842"/>
            <a:ext cx="4796634" cy="50821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ED5B12-A785-417D-A514-878EEE5A585B}"/>
              </a:ext>
            </a:extLst>
          </p:cNvPr>
          <p:cNvSpPr/>
          <p:nvPr/>
        </p:nvSpPr>
        <p:spPr>
          <a:xfrm>
            <a:off x="3021107" y="5665694"/>
            <a:ext cx="654423" cy="197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2C00B3-D889-40D3-84BD-0C3BE3512FCC}"/>
              </a:ext>
            </a:extLst>
          </p:cNvPr>
          <p:cNvCxnSpPr>
            <a:cxnSpLocks/>
          </p:cNvCxnSpPr>
          <p:nvPr/>
        </p:nvCxnSpPr>
        <p:spPr>
          <a:xfrm flipH="1">
            <a:off x="3675530" y="5764306"/>
            <a:ext cx="22142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547740" y="904543"/>
            <a:ext cx="376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동적할당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D474A-8607-4EED-AFBE-316F856C8893}"/>
              </a:ext>
            </a:extLst>
          </p:cNvPr>
          <p:cNvSpPr/>
          <p:nvPr/>
        </p:nvSpPr>
        <p:spPr>
          <a:xfrm>
            <a:off x="1317812" y="5650451"/>
            <a:ext cx="786780" cy="212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3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76025" y="259977"/>
            <a:ext cx="24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547740" y="904543"/>
            <a:ext cx="376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기능 제한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7B5023F-EBC0-480C-BF8E-966DDDC9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824" y="1273875"/>
            <a:ext cx="5753100" cy="657225"/>
          </a:xfrm>
          <a:prstGeom prst="rect">
            <a:avLst/>
          </a:prstGeom>
        </p:spPr>
      </p:pic>
      <p:pic>
        <p:nvPicPr>
          <p:cNvPr id="9" name="그림 8" descr="텍스트, 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3BF782D1-4F3B-4337-AF28-6259C10F4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9" t="60000" r="31176"/>
          <a:stretch/>
        </p:blipFill>
        <p:spPr>
          <a:xfrm>
            <a:off x="547740" y="1273875"/>
            <a:ext cx="5369859" cy="27432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4E277A9-12C3-45D6-9EAD-0A8A45AA7BEE}"/>
              </a:ext>
            </a:extLst>
          </p:cNvPr>
          <p:cNvCxnSpPr>
            <a:cxnSpLocks/>
          </p:cNvCxnSpPr>
          <p:nvPr/>
        </p:nvCxnSpPr>
        <p:spPr>
          <a:xfrm>
            <a:off x="9017374" y="2026023"/>
            <a:ext cx="0" cy="891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D44397E-BB24-460F-9674-DDE5D430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411" y="3412470"/>
            <a:ext cx="3971925" cy="342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7EE275-01A6-497D-AE66-21C3E30F4972}"/>
              </a:ext>
            </a:extLst>
          </p:cNvPr>
          <p:cNvSpPr txBox="1"/>
          <p:nvPr/>
        </p:nvSpPr>
        <p:spPr>
          <a:xfrm>
            <a:off x="3232669" y="5601178"/>
            <a:ext cx="506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유지보수 및 협업에 효율적으로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C2CB2-2206-4CEC-B30F-7F126F4D757E}"/>
              </a:ext>
            </a:extLst>
          </p:cNvPr>
          <p:cNvSpPr txBox="1"/>
          <p:nvPr/>
        </p:nvSpPr>
        <p:spPr>
          <a:xfrm>
            <a:off x="2502938" y="5236740"/>
            <a:ext cx="682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프로그램이 요구하는 자료구조로 기능을 제한 할 수 있기때문에 </a:t>
            </a:r>
          </a:p>
        </p:txBody>
      </p:sp>
    </p:spTree>
    <p:extLst>
      <p:ext uri="{BB962C8B-B14F-4D97-AF65-F5344CB8AC3E}">
        <p14:creationId xmlns:p14="http://schemas.microsoft.com/office/powerpoint/2010/main" val="142834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393</Words>
  <Application>Microsoft Office PowerPoint</Application>
  <PresentationFormat>와이드스크린</PresentationFormat>
  <Paragraphs>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4</cp:revision>
  <dcterms:created xsi:type="dcterms:W3CDTF">2021-08-07T08:11:24Z</dcterms:created>
  <dcterms:modified xsi:type="dcterms:W3CDTF">2021-08-09T13:31:44Z</dcterms:modified>
</cp:coreProperties>
</file>