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sldIdLst>
    <p:sldId id="274" r:id="rId2"/>
    <p:sldId id="263" r:id="rId3"/>
    <p:sldId id="259" r:id="rId4"/>
    <p:sldId id="262" r:id="rId5"/>
    <p:sldId id="260" r:id="rId6"/>
    <p:sldId id="261" r:id="rId7"/>
    <p:sldId id="258" r:id="rId8"/>
    <p:sldId id="257" r:id="rId9"/>
    <p:sldId id="264" r:id="rId10"/>
    <p:sldId id="265" r:id="rId11"/>
    <p:sldId id="266" r:id="rId12"/>
    <p:sldId id="268" r:id="rId13"/>
    <p:sldId id="270" r:id="rId14"/>
    <p:sldId id="272" r:id="rId15"/>
    <p:sldId id="271" r:id="rId16"/>
    <p:sldId id="275" r:id="rId17"/>
    <p:sldId id="276" r:id="rId18"/>
    <p:sldId id="277" r:id="rId19"/>
    <p:sldId id="278" r:id="rId20"/>
    <p:sldId id="279" r:id="rId21"/>
    <p:sldId id="280" r:id="rId22"/>
    <p:sldId id="273" r:id="rId23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19"/>
    <p:restoredTop sz="81680"/>
  </p:normalViewPr>
  <p:slideViewPr>
    <p:cSldViewPr snapToGrid="0" snapToObjects="1">
      <p:cViewPr varScale="1">
        <p:scale>
          <a:sx n="115" d="100"/>
          <a:sy n="115" d="100"/>
        </p:scale>
        <p:origin x="5264" y="20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3A9F1-D3B3-6D40-BF0F-1015008DBA70}" type="datetimeFigureOut">
              <a:rPr kumimoji="1" lang="ko-KR" altLang="en-US" smtClean="0"/>
              <a:t>2021. 8. 10.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1143000"/>
            <a:ext cx="3482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E5A11-8595-A54E-AE35-558F0F73A0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506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027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Heap</a:t>
            </a:r>
            <a:r>
              <a:rPr kumimoji="1" lang="ko-KR" altLang="en-US" dirty="0"/>
              <a:t> 영역은 동적으로 생성된 객체가 저장되는 영역으로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GC</a:t>
            </a:r>
            <a:r>
              <a:rPr kumimoji="1" lang="ko-KR" altLang="en-US" dirty="0"/>
              <a:t>의 대상이 되는 공간이다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new </a:t>
            </a:r>
            <a:r>
              <a:rPr kumimoji="1" lang="ko-KR" altLang="en-US" dirty="0"/>
              <a:t>연산으로 생성된 인스턴스 변수가 저장되는 영역</a:t>
            </a:r>
            <a:endParaRPr kumimoji="1" lang="en-US" altLang="ko-KR" dirty="0"/>
          </a:p>
          <a:p>
            <a:r>
              <a:rPr kumimoji="1" lang="en-US" altLang="ko-KR" dirty="0"/>
              <a:t>-&gt;</a:t>
            </a:r>
            <a:r>
              <a:rPr kumimoji="1" lang="ko-KR" altLang="en-US" dirty="0"/>
              <a:t> 클래스 객체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배열 등은 해당 객체가 소멸되기 전이나 </a:t>
            </a:r>
            <a:r>
              <a:rPr kumimoji="1" lang="en-US" altLang="ko-KR" dirty="0"/>
              <a:t>GC</a:t>
            </a:r>
            <a:r>
              <a:rPr kumimoji="1" lang="ko-KR" altLang="en-US" dirty="0"/>
              <a:t>가 정리하기 전까지는 이 영역에 남아있으므로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쉽게 소멸되는 데이터가 아니다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* Heap </a:t>
            </a:r>
            <a:r>
              <a:rPr kumimoji="1" lang="ko-KR" altLang="en-US" dirty="0"/>
              <a:t>영역 구조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en-US" altLang="ko-KR" dirty="0"/>
              <a:t>Young Generation</a:t>
            </a:r>
          </a:p>
          <a:p>
            <a:pPr marL="171450" indent="-171450">
              <a:buFontTx/>
              <a:buChar char="-"/>
            </a:pPr>
            <a:r>
              <a:rPr kumimoji="1" lang="en-US" altLang="ko-KR" dirty="0"/>
              <a:t>Eden : new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새로 생성된 객체가 위치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정기적인 쓰레기 수집 후 살아남은 객체들은 </a:t>
            </a:r>
            <a:r>
              <a:rPr kumimoji="1" lang="en-US" altLang="ko-KR" dirty="0"/>
              <a:t>Survivor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en-US" altLang="ko-KR" dirty="0"/>
              <a:t>Survivor1, Survivor2 : </a:t>
            </a:r>
            <a:r>
              <a:rPr kumimoji="1" lang="ko-KR" altLang="en-US" dirty="0"/>
              <a:t>각 영역이 채워지면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살아남은 객체는 비워진 </a:t>
            </a:r>
            <a:r>
              <a:rPr kumimoji="1" lang="en-US" altLang="ko-KR" dirty="0"/>
              <a:t>Survivor</a:t>
            </a:r>
            <a:r>
              <a:rPr kumimoji="1" lang="ko-KR" altLang="en-US" dirty="0"/>
              <a:t>로 이동하고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참조가 없는 객체들은 </a:t>
            </a:r>
            <a:r>
              <a:rPr kumimoji="1" lang="en-US" altLang="ko-KR" dirty="0"/>
              <a:t>Minor GC</a:t>
            </a:r>
            <a:r>
              <a:rPr kumimoji="1" lang="ko-KR" altLang="en-US" dirty="0"/>
              <a:t>로 수집된다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ko-KR" altLang="en-US" dirty="0"/>
              <a:t>따라서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항상 </a:t>
            </a:r>
            <a:r>
              <a:rPr kumimoji="1" lang="en-US" altLang="ko-KR" dirty="0"/>
              <a:t>Survivor1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2</a:t>
            </a:r>
            <a:r>
              <a:rPr kumimoji="1" lang="ko-KR" altLang="en-US" dirty="0"/>
              <a:t>중 한 곳은 </a:t>
            </a:r>
            <a:r>
              <a:rPr kumimoji="1" lang="ko-KR" altLang="en-US" dirty="0" err="1"/>
              <a:t>비워있는</a:t>
            </a:r>
            <a:r>
              <a:rPr kumimoji="1" lang="ko-KR" altLang="en-US" dirty="0"/>
              <a:t> 상태이다</a:t>
            </a:r>
            <a:r>
              <a:rPr kumimoji="1"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kumimoji="1" lang="en-US" altLang="ko-KR" dirty="0"/>
              <a:t>Old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Young Generation</a:t>
            </a:r>
            <a:r>
              <a:rPr kumimoji="1" lang="ko-KR" altLang="en-US" dirty="0"/>
              <a:t>에서 마지막까지 살아남은 객체가 이동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en-US" altLang="ko-KR" dirty="0"/>
              <a:t>Permanent : Class Loader</a:t>
            </a:r>
            <a:r>
              <a:rPr kumimoji="1" lang="ko-KR" altLang="en-US" dirty="0"/>
              <a:t>에 의해 </a:t>
            </a:r>
            <a:r>
              <a:rPr kumimoji="1" lang="en-US" altLang="ko-KR" dirty="0"/>
              <a:t>Load</a:t>
            </a:r>
            <a:r>
              <a:rPr kumimoji="1" lang="ko-KR" altLang="en-US" dirty="0"/>
              <a:t>된 클래스들이 저장되고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프로그램 종료 시까지 살아있어야 하는 메타데이터의 집합이다</a:t>
            </a:r>
            <a:r>
              <a:rPr kumimoji="1"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6796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9537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PC</a:t>
            </a:r>
            <a:r>
              <a:rPr kumimoji="1" lang="ko-KR" altLang="en-US" dirty="0"/>
              <a:t> </a:t>
            </a:r>
            <a:r>
              <a:rPr kumimoji="1" lang="en-US" altLang="ko-KR" dirty="0"/>
              <a:t>Register</a:t>
            </a:r>
            <a:r>
              <a:rPr kumimoji="1" lang="ko-KR" altLang="en-US" dirty="0"/>
              <a:t>는 스레드가 시작될 때 생성되며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현재 수행중인 명령어의 주소를 저장한다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스레드가 어떤 부분을 </a:t>
            </a:r>
            <a:r>
              <a:rPr kumimoji="1" lang="ko-KR" altLang="en-US" dirty="0" err="1"/>
              <a:t>실행중인지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3144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맨 위에 있는 스택 프레임은 </a:t>
            </a:r>
            <a:r>
              <a:rPr kumimoji="1" lang="en-US" altLang="ko-KR" dirty="0"/>
              <a:t>main</a:t>
            </a:r>
            <a:r>
              <a:rPr kumimoji="1" lang="ko-KR" altLang="en-US" dirty="0"/>
              <a:t> 메서드이다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위에서부터 아래로 늘어나는 형식 생각하면 됨</a:t>
            </a:r>
            <a:r>
              <a:rPr kumimoji="1" lang="en-US" altLang="ko-KR" dirty="0"/>
              <a:t>)</a:t>
            </a:r>
            <a:br>
              <a:rPr kumimoji="1" lang="en-US" altLang="ko-KR" dirty="0"/>
            </a:br>
            <a:r>
              <a:rPr kumimoji="1" lang="ko-KR" altLang="en-US" dirty="0"/>
              <a:t>스택 프레임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main</a:t>
            </a:r>
            <a:r>
              <a:rPr kumimoji="1" lang="ko-KR" altLang="en-US" dirty="0"/>
              <a:t> 메서드이고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스택 프레임 </a:t>
            </a:r>
            <a:r>
              <a:rPr kumimoji="1" lang="en-US" altLang="ko-KR" dirty="0"/>
              <a:t>2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메인에서</a:t>
            </a:r>
            <a:r>
              <a:rPr kumimoji="1" lang="ko-KR" altLang="en-US" dirty="0"/>
              <a:t> 호출한 어떤 메서드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아래에 있는 스택 프레임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2</a:t>
            </a:r>
            <a:r>
              <a:rPr kumimoji="1" lang="ko-KR" altLang="en-US" dirty="0"/>
              <a:t>의 메서드에서 호출한 메서드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* </a:t>
            </a:r>
            <a:r>
              <a:rPr kumimoji="1" lang="ko-KR" altLang="en-US" dirty="0"/>
              <a:t>추가 정보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스택 프레임은 메서드가 호출될 때마다 새로 생겨</a:t>
            </a: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 스택에 </a:t>
            </a: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push</a:t>
            </a: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 된다</a:t>
            </a: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스택 프레임은 </a:t>
            </a: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Local</a:t>
            </a: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variables</a:t>
            </a: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array,</a:t>
            </a: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Operand</a:t>
            </a: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stack,</a:t>
            </a: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Data</a:t>
            </a:r>
            <a:r>
              <a:rPr kumimoji="1" lang="ko-KR" altLang="en-US" sz="1200" b="0" dirty="0" err="1">
                <a:solidFill>
                  <a:schemeClr val="bg2">
                    <a:lumMod val="25000"/>
                  </a:schemeClr>
                </a:solidFill>
              </a:rPr>
              <a:t>를</a:t>
            </a: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 갖는다</a:t>
            </a: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Frame Data</a:t>
            </a: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는 </a:t>
            </a: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Constant Pool, </a:t>
            </a: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이전 스택 프레임에 대한 정보</a:t>
            </a: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 현재 메서드가 속한 클래스</a:t>
            </a: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객체에 대한 참조 등의 정보를 갖는다</a:t>
            </a: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(-&gt;</a:t>
            </a: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 쉽게 생각하면</a:t>
            </a: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 바이트 코드가 실행되기 위해 가져야 하는 정보들</a:t>
            </a: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스택 프레임은 </a:t>
            </a:r>
            <a:r>
              <a:rPr kumimoji="1" lang="ko-KR" altLang="en-US" sz="1200" b="0" dirty="0" err="1">
                <a:solidFill>
                  <a:schemeClr val="bg2">
                    <a:lumMod val="25000"/>
                  </a:schemeClr>
                </a:solidFill>
              </a:rPr>
              <a:t>지역변수나</a:t>
            </a: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 메서드의 매개변수</a:t>
            </a: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 임시적으로 사용되는 변수나 메서드의 정보가 저장된다</a:t>
            </a: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endParaRPr kumimoji="1" lang="en-US" altLang="ko-KR" sz="1200" b="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0278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* </a:t>
            </a:r>
            <a:r>
              <a:rPr kumimoji="1" lang="ko-KR" altLang="en-US" dirty="0" err="1"/>
              <a:t>타입별</a:t>
            </a:r>
            <a:r>
              <a:rPr kumimoji="1" lang="ko-KR" altLang="en-US" dirty="0"/>
              <a:t> 저장 영역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원시 타입 </a:t>
            </a:r>
            <a:r>
              <a:rPr kumimoji="1" lang="en-US" altLang="ko-KR" dirty="0"/>
              <a:t>(int, double, ..)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stack</a:t>
            </a:r>
            <a:r>
              <a:rPr kumimoji="1" lang="ko-KR" altLang="en-US" dirty="0"/>
              <a:t>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Reference Type(</a:t>
            </a:r>
            <a:r>
              <a:rPr kumimoji="1" lang="ko-KR" altLang="en-US" dirty="0"/>
              <a:t>객체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배열 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heap</a:t>
            </a:r>
            <a:r>
              <a:rPr kumimoji="1" lang="ko-KR" altLang="en-US" dirty="0"/>
              <a:t>에 저장된다</a:t>
            </a:r>
            <a:r>
              <a:rPr kumimoji="1"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kumimoji="1" lang="en-US" altLang="ko-KR" sz="1200" b="0" dirty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kumimoji="1" lang="en-US" altLang="ko-KR" sz="1200" b="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4136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6073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5508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age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원시타입이므로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값과 함께 스택에 저장되고</a:t>
            </a:r>
            <a:r>
              <a:rPr kumimoji="1" lang="en-US" altLang="ko-KR" dirty="0"/>
              <a:t>,</a:t>
            </a:r>
          </a:p>
          <a:p>
            <a:r>
              <a:rPr kumimoji="1" lang="en-US" altLang="ko-KR" dirty="0"/>
              <a:t>name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Reference Type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String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생성된 변수이므로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힙</a:t>
            </a:r>
            <a:r>
              <a:rPr kumimoji="1" lang="ko-KR" altLang="en-US" dirty="0"/>
              <a:t> 영역에 할당된다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스택에는 </a:t>
            </a:r>
            <a:r>
              <a:rPr kumimoji="1" lang="en-US" altLang="ko-KR" dirty="0"/>
              <a:t>name</a:t>
            </a:r>
            <a:r>
              <a:rPr kumimoji="1" lang="ko-KR" altLang="en-US" dirty="0"/>
              <a:t> 이라는 이름으로 생성된 변수가 </a:t>
            </a:r>
            <a:r>
              <a:rPr kumimoji="1" lang="ko-KR" altLang="en-US" dirty="0" err="1"/>
              <a:t>힙에</a:t>
            </a:r>
            <a:r>
              <a:rPr kumimoji="1" lang="ko-KR" altLang="en-US" dirty="0"/>
              <a:t> 있는 </a:t>
            </a:r>
            <a:r>
              <a:rPr kumimoji="1" lang="en-US" altLang="ko-KR" dirty="0"/>
              <a:t>“</a:t>
            </a:r>
            <a:r>
              <a:rPr kumimoji="1" lang="en-US" altLang="ko-KR" dirty="0" err="1"/>
              <a:t>SejinCho</a:t>
            </a:r>
            <a:r>
              <a:rPr kumimoji="1" lang="en-US" altLang="ko-KR" dirty="0"/>
              <a:t>”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String</a:t>
            </a:r>
            <a:r>
              <a:rPr kumimoji="1" lang="ko-KR" altLang="en-US" dirty="0"/>
              <a:t>을 참조한다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0202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위의 빨간 구문이 실행되면 </a:t>
            </a:r>
            <a:r>
              <a:rPr kumimoji="1" lang="ko-KR" altLang="en-US" dirty="0" err="1"/>
              <a:t>힙에는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https://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가진 </a:t>
            </a:r>
            <a:r>
              <a:rPr kumimoji="1" lang="en-US" altLang="ko-KR" dirty="0"/>
              <a:t>String</a:t>
            </a:r>
            <a:r>
              <a:rPr kumimoji="1" lang="ko-KR" altLang="en-US" dirty="0"/>
              <a:t>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스택에는 </a:t>
            </a:r>
            <a:r>
              <a:rPr kumimoji="1" lang="en-US" altLang="ko-KR" dirty="0"/>
              <a:t>heap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“https://” String</a:t>
            </a:r>
            <a:r>
              <a:rPr kumimoji="1" lang="ko-KR" altLang="en-US" dirty="0"/>
              <a:t>을 참조하는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url</a:t>
            </a:r>
            <a:r>
              <a:rPr kumimoji="1" lang="ko-KR" altLang="en-US" dirty="0"/>
              <a:t>이 저장된다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73979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문자열이 합쳐지는 과정에서 기존 </a:t>
            </a:r>
            <a:r>
              <a:rPr kumimoji="1" lang="en-US" altLang="ko-KR" dirty="0" err="1"/>
              <a:t>url</a:t>
            </a:r>
            <a:r>
              <a:rPr kumimoji="1" lang="ko-KR" altLang="en-US" dirty="0"/>
              <a:t> 영역에 있던 </a:t>
            </a:r>
            <a:r>
              <a:rPr kumimoji="1" lang="en-US" altLang="ko-KR" dirty="0"/>
              <a:t>String</a:t>
            </a:r>
            <a:r>
              <a:rPr kumimoji="1" lang="ko-KR" altLang="en-US" dirty="0"/>
              <a:t>이 합쳐지는 것이 아니라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새롭게 </a:t>
            </a:r>
            <a:r>
              <a:rPr kumimoji="1" lang="en-US" altLang="ko-KR" dirty="0"/>
              <a:t>heap </a:t>
            </a:r>
            <a:r>
              <a:rPr kumimoji="1" lang="ko-KR" altLang="en-US" dirty="0"/>
              <a:t>영역에 할당이 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7787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Java Source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파일을 </a:t>
            </a:r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Java Compiler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가 </a:t>
            </a:r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Java Byte Code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로 바꿔주고</a:t>
            </a:r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.class 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파일을 클래스 </a:t>
            </a:r>
            <a:r>
              <a:rPr kumimoji="1" lang="ko-KR" altLang="en-US" sz="1800" b="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로더가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JVM 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위에 올려놓는다</a:t>
            </a:r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45500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기존 </a:t>
            </a:r>
            <a:r>
              <a:rPr kumimoji="1" lang="en-US" altLang="ko-KR" dirty="0"/>
              <a:t>“https://”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가진 </a:t>
            </a:r>
            <a:r>
              <a:rPr kumimoji="1" lang="en-US" altLang="ko-KR" dirty="0"/>
              <a:t>String</a:t>
            </a:r>
            <a:r>
              <a:rPr kumimoji="1" lang="ko-KR" altLang="en-US" dirty="0"/>
              <a:t>을 참조하는 변수가 없어서 </a:t>
            </a:r>
            <a:r>
              <a:rPr kumimoji="1" lang="en-US" altLang="ko-KR" dirty="0"/>
              <a:t>unreachable object</a:t>
            </a:r>
            <a:r>
              <a:rPr kumimoji="1" lang="ko-KR" altLang="en-US" dirty="0"/>
              <a:t>가 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unreachable object</a:t>
            </a:r>
            <a:r>
              <a:rPr kumimoji="1" lang="ko-KR" altLang="en-US" dirty="0"/>
              <a:t>는 스택이 도달할 수 없는 </a:t>
            </a:r>
            <a:r>
              <a:rPr kumimoji="1" lang="en-US" altLang="ko-KR" dirty="0"/>
              <a:t>heap </a:t>
            </a:r>
            <a:r>
              <a:rPr kumimoji="1" lang="ko-KR" altLang="en-US" dirty="0"/>
              <a:t>영역의 객체이다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JVM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가비지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콜렉터는</a:t>
            </a:r>
            <a:r>
              <a:rPr kumimoji="1" lang="ko-KR" altLang="en-US" dirty="0"/>
              <a:t> 우선적으로 </a:t>
            </a:r>
            <a:r>
              <a:rPr kumimoji="1" lang="en-US" altLang="ko-KR" dirty="0"/>
              <a:t>unreachable object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제거한다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31878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JVM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가비지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콜렉터는</a:t>
            </a:r>
            <a:r>
              <a:rPr kumimoji="1" lang="ko-KR" altLang="en-US" dirty="0"/>
              <a:t> 우선적으로 </a:t>
            </a:r>
            <a:r>
              <a:rPr kumimoji="1" lang="en-US" altLang="ko-KR" dirty="0"/>
              <a:t>unreachable object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제거한다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57604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참고</a:t>
            </a:r>
            <a:r>
              <a:rPr kumimoji="1" lang="en-US" altLang="ko-KR" dirty="0"/>
              <a:t>]</a:t>
            </a:r>
          </a:p>
          <a:p>
            <a:endParaRPr kumimoji="1" lang="en-US" altLang="ko-KR" dirty="0"/>
          </a:p>
          <a:p>
            <a:r>
              <a:rPr kumimoji="1" lang="en" altLang="ko-KR" dirty="0"/>
              <a:t>https://</a:t>
            </a:r>
            <a:r>
              <a:rPr kumimoji="1" lang="en" altLang="ko-KR" dirty="0" err="1"/>
              <a:t>www.youtube.com</a:t>
            </a:r>
            <a:r>
              <a:rPr kumimoji="1" lang="en" altLang="ko-KR" dirty="0"/>
              <a:t>/</a:t>
            </a:r>
            <a:r>
              <a:rPr kumimoji="1" lang="en" altLang="ko-KR" dirty="0" err="1"/>
              <a:t>watch?v</a:t>
            </a:r>
            <a:r>
              <a:rPr kumimoji="1" lang="en" altLang="ko-KR" dirty="0"/>
              <a:t>=</a:t>
            </a:r>
            <a:r>
              <a:rPr kumimoji="1" lang="en" altLang="ko-KR" dirty="0" err="1"/>
              <a:t>UzaGOXKVhwU</a:t>
            </a:r>
            <a:endParaRPr kumimoji="1" lang="en" altLang="ko-KR" dirty="0"/>
          </a:p>
          <a:p>
            <a:r>
              <a:rPr kumimoji="1" lang="en" altLang="ko-KR" dirty="0"/>
              <a:t>https://</a:t>
            </a:r>
            <a:r>
              <a:rPr kumimoji="1" lang="en" altLang="ko-KR" dirty="0" err="1"/>
              <a:t>www.youtube.com</a:t>
            </a:r>
            <a:r>
              <a:rPr kumimoji="1" lang="en" altLang="ko-KR" dirty="0"/>
              <a:t>/</a:t>
            </a:r>
            <a:r>
              <a:rPr kumimoji="1" lang="en" altLang="ko-KR" dirty="0" err="1"/>
              <a:t>watch?v</a:t>
            </a:r>
            <a:r>
              <a:rPr kumimoji="1" lang="en" altLang="ko-KR" dirty="0"/>
              <a:t>=AWXPnMDZ9I0</a:t>
            </a:r>
          </a:p>
          <a:p>
            <a:r>
              <a:rPr kumimoji="1" lang="en" altLang="ko-KR" dirty="0"/>
              <a:t>https://</a:t>
            </a:r>
            <a:r>
              <a:rPr kumimoji="1" lang="en" altLang="ko-KR" dirty="0" err="1"/>
              <a:t>www.youtube.com</a:t>
            </a:r>
            <a:r>
              <a:rPr kumimoji="1" lang="en" altLang="ko-KR" dirty="0"/>
              <a:t>/</a:t>
            </a:r>
            <a:r>
              <a:rPr kumimoji="1" lang="en" altLang="ko-KR" dirty="0" err="1"/>
              <a:t>watch?v</a:t>
            </a:r>
            <a:r>
              <a:rPr kumimoji="1" lang="en" altLang="ko-KR" dirty="0"/>
              <a:t>=8aH54mBTVLQ&amp;t=48s</a:t>
            </a:r>
          </a:p>
          <a:p>
            <a:r>
              <a:rPr kumimoji="1" lang="en" altLang="ko-KR" dirty="0"/>
              <a:t>https://</a:t>
            </a:r>
            <a:r>
              <a:rPr kumimoji="1" lang="en" altLang="ko-KR" dirty="0" err="1"/>
              <a:t>medium.com</a:t>
            </a:r>
            <a:r>
              <a:rPr kumimoji="1" lang="en" altLang="ko-KR" dirty="0"/>
              <a:t>/@lunay0ung/stack-vs-heap-a0a0fe5ec5ce</a:t>
            </a:r>
          </a:p>
          <a:p>
            <a:r>
              <a:rPr kumimoji="1" lang="en" altLang="ko-KR" dirty="0"/>
              <a:t>https://</a:t>
            </a:r>
            <a:r>
              <a:rPr kumimoji="1" lang="en" altLang="ko-KR" dirty="0" err="1"/>
              <a:t>blog.wanzargen.me</a:t>
            </a:r>
            <a:r>
              <a:rPr kumimoji="1" lang="en" altLang="ko-KR" dirty="0"/>
              <a:t>/17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625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Execution Engine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은 </a:t>
            </a:r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Runtime Data Area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에 로딩된 클래스 파일의 </a:t>
            </a:r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byte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코드를 실행하는 엔진이다</a:t>
            </a:r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byte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코드를 실행시키기 위해선 </a:t>
            </a:r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byte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코드를 컴퓨터가 이해할 수 있는 기계어로 바꾸는 작업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0165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byte 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코드를 기계어로 바꾸는 작업을 </a:t>
            </a:r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Interpreter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와</a:t>
            </a:r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JIT Compiler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가 해준다</a:t>
            </a:r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Interpreter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는 명령어를 한 줄씩  읽어 실행한다</a:t>
            </a:r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JIT Compiler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는 인터프리터의 단점을 해결하기 위한 방법으로</a:t>
            </a:r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Runtime 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시간에 한꺼번에 실행하여 변경한다</a:t>
            </a:r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-&gt;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이렇게 기계어로 해석된 것들이 </a:t>
            </a:r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Runtime Data Area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에 배치되어</a:t>
            </a:r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스레드 동기화나 </a:t>
            </a:r>
            <a:r>
              <a:rPr kumimoji="1" lang="ko-KR" altLang="en-US" sz="1800" b="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가비지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컬렉션을 실행한다</a:t>
            </a:r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kumimoji="1" lang="ko-KR" altLang="en-US" sz="1800" b="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0689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Native Method Interface(JNI)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JVM</a:t>
            </a:r>
            <a:r>
              <a:rPr kumimoji="1" lang="ko-KR" altLang="en-US" dirty="0"/>
              <a:t>에 의해 실행되는 코드 중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네이티브로</a:t>
            </a:r>
            <a:r>
              <a:rPr kumimoji="1" lang="ko-KR" altLang="en-US" dirty="0"/>
              <a:t>  실행하는 것이 있다면 해당 </a:t>
            </a:r>
            <a:r>
              <a:rPr kumimoji="1" lang="ko-KR" altLang="en-US" dirty="0" err="1"/>
              <a:t>네이티브</a:t>
            </a:r>
            <a:r>
              <a:rPr kumimoji="1" lang="ko-KR" altLang="en-US" dirty="0"/>
              <a:t> 코드를 호출하거나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호출될 수 있도록  만든 일종의  프레임워크이다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2276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Native Method Library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네이티브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메소드</a:t>
            </a:r>
            <a:r>
              <a:rPr kumimoji="1" lang="ko-KR" altLang="en-US" dirty="0"/>
              <a:t> 실행에 </a:t>
            </a:r>
            <a:r>
              <a:rPr kumimoji="1" lang="ko-KR" altLang="en-US" dirty="0" err="1"/>
              <a:t>필용한</a:t>
            </a:r>
            <a:r>
              <a:rPr kumimoji="1" lang="ko-KR" altLang="en-US" dirty="0"/>
              <a:t> 라이브러리이다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4615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JVM</a:t>
            </a:r>
            <a:r>
              <a:rPr kumimoji="1" lang="ko-KR" altLang="en-US" dirty="0"/>
              <a:t>이 여러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5573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0745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Class Area = Method Area = Static Area</a:t>
            </a:r>
          </a:p>
          <a:p>
            <a:pPr marL="171450" indent="-171450">
              <a:buFontTx/>
              <a:buChar char="-"/>
            </a:pPr>
            <a:r>
              <a:rPr kumimoji="1" lang="ko-KR" altLang="en-US" dirty="0" err="1"/>
              <a:t>전역변수와</a:t>
            </a:r>
            <a:r>
              <a:rPr kumimoji="1" lang="ko-KR" altLang="en-US" dirty="0"/>
              <a:t> 정적 변수</a:t>
            </a:r>
            <a:r>
              <a:rPr kumimoji="1" lang="en-US" altLang="ko-KR" dirty="0"/>
              <a:t>(static </a:t>
            </a:r>
            <a:r>
              <a:rPr kumimoji="1" lang="ko-KR" altLang="en-US" dirty="0"/>
              <a:t>변수</a:t>
            </a:r>
            <a:r>
              <a:rPr kumimoji="1" lang="en-US" altLang="ko-KR" dirty="0"/>
              <a:t>)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이영역에</a:t>
            </a:r>
            <a:r>
              <a:rPr kumimoji="1" lang="ko-KR" altLang="en-US" dirty="0"/>
              <a:t> 저장된다</a:t>
            </a:r>
            <a:r>
              <a:rPr kumimoji="1"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kumimoji="1" lang="en-US" altLang="ko-KR" dirty="0"/>
              <a:t>Static</a:t>
            </a:r>
            <a:r>
              <a:rPr kumimoji="1" lang="ko-KR" altLang="en-US" dirty="0"/>
              <a:t> </a:t>
            </a:r>
            <a:r>
              <a:rPr kumimoji="1" lang="en-US" altLang="ko-KR" dirty="0"/>
              <a:t>Area</a:t>
            </a:r>
            <a:r>
              <a:rPr kumimoji="1" lang="ko-KR" altLang="en-US" dirty="0"/>
              <a:t>는 프로그램의 시작부터 종료가 될 때까지 메모리에 남는다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483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161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68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348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37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491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2021. 8. 10.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294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2021. 8. 10.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2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2021. 8. 10.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213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2021. 8. 10.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215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2021. 8. 10.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861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2021. 8. 10.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661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16F77-DE83-8045-AE0B-D312DFD17589}" type="datetimeFigureOut">
              <a:rPr kumimoji="1" lang="ko-KR" altLang="en-US" smtClean="0"/>
              <a:t>2021. 8. 10.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65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A8AFE9-5C28-4440-AF1A-C42CAAB93539}"/>
              </a:ext>
            </a:extLst>
          </p:cNvPr>
          <p:cNvSpPr/>
          <p:nvPr/>
        </p:nvSpPr>
        <p:spPr>
          <a:xfrm>
            <a:off x="1257678" y="12318609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chemeClr val="tx1"/>
                </a:solidFill>
              </a:rPr>
              <a:t>Garbage</a:t>
            </a:r>
          </a:p>
          <a:p>
            <a:pPr algn="ctr"/>
            <a:r>
              <a:rPr kumimoji="1" lang="en-US" altLang="ko-KR" sz="1500" dirty="0">
                <a:solidFill>
                  <a:schemeClr val="tx1"/>
                </a:solidFill>
              </a:rPr>
              <a:t>Collector</a:t>
            </a:r>
            <a:endParaRPr kumimoji="1"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2EF60E9-C6EC-CB43-B9F0-A638CB42380E}"/>
              </a:ext>
            </a:extLst>
          </p:cNvPr>
          <p:cNvCxnSpPr>
            <a:cxnSpLocks/>
          </p:cNvCxnSpPr>
          <p:nvPr/>
        </p:nvCxnSpPr>
        <p:spPr>
          <a:xfrm>
            <a:off x="3614926" y="12159648"/>
            <a:ext cx="591410" cy="441776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CBC2B4-B885-824D-B4E9-85FA36E8DBB7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2240564" y="13133619"/>
            <a:ext cx="6350" cy="38939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E1D90B5-72F7-4248-980D-A9F4333C19AB}"/>
              </a:ext>
            </a:extLst>
          </p:cNvPr>
          <p:cNvSpPr txBox="1"/>
          <p:nvPr/>
        </p:nvSpPr>
        <p:spPr>
          <a:xfrm>
            <a:off x="855072" y="7637773"/>
            <a:ext cx="38040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kumimoji="1" lang="en-US" altLang="ko-KR" sz="4000" b="1" dirty="0"/>
              <a:t>JVM </a:t>
            </a:r>
            <a:r>
              <a:rPr kumimoji="1" lang="ko-KR" altLang="en-US" sz="4000" b="1" dirty="0"/>
              <a:t>구조</a:t>
            </a:r>
            <a:endParaRPr kumimoji="1" lang="en-US" altLang="ko-KR" sz="4000" b="1" dirty="0"/>
          </a:p>
          <a:p>
            <a:pPr marL="742950" indent="-742950">
              <a:buAutoNum type="arabicPeriod"/>
            </a:pPr>
            <a:r>
              <a:rPr kumimoji="1" lang="ko-KR" altLang="en-US" sz="4000" b="1" dirty="0"/>
              <a:t>메모리 구조</a:t>
            </a:r>
            <a:endParaRPr kumimoji="1" lang="en-US" altLang="ko-KR" sz="4000" b="1" dirty="0"/>
          </a:p>
          <a:p>
            <a:pPr marL="742950" indent="-742950">
              <a:buAutoNum type="arabicPeriod"/>
            </a:pPr>
            <a:r>
              <a:rPr kumimoji="1" lang="en-US" altLang="ko-KR" sz="4000" b="1" dirty="0"/>
              <a:t>Heap</a:t>
            </a:r>
            <a:r>
              <a:rPr kumimoji="1" lang="ko-KR" altLang="en-US" sz="4000" b="1" dirty="0"/>
              <a:t>과 </a:t>
            </a:r>
            <a:r>
              <a:rPr kumimoji="1" lang="en-US" altLang="ko-KR" sz="4000" b="1" dirty="0"/>
              <a:t>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56AF0-9386-AB4A-8F68-46A6711BC980}"/>
              </a:ext>
            </a:extLst>
          </p:cNvPr>
          <p:cNvSpPr txBox="1"/>
          <p:nvPr/>
        </p:nvSpPr>
        <p:spPr>
          <a:xfrm>
            <a:off x="3836407" y="3731452"/>
            <a:ext cx="4519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자바의 메모리 영역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109421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18BE3E-96AB-F341-87E3-08B46634E8D9}"/>
              </a:ext>
            </a:extLst>
          </p:cNvPr>
          <p:cNvSpPr/>
          <p:nvPr/>
        </p:nvSpPr>
        <p:spPr>
          <a:xfrm>
            <a:off x="2608091" y="2909348"/>
            <a:ext cx="3196490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956E69F-9999-4F4B-B1CE-61C185BA8580}"/>
              </a:ext>
            </a:extLst>
          </p:cNvPr>
          <p:cNvSpPr/>
          <p:nvPr/>
        </p:nvSpPr>
        <p:spPr>
          <a:xfrm>
            <a:off x="6387419" y="2909348"/>
            <a:ext cx="3196490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33EC22-0BB7-C340-BA1E-01CEA20CB8B8}"/>
              </a:ext>
            </a:extLst>
          </p:cNvPr>
          <p:cNvSpPr txBox="1"/>
          <p:nvPr/>
        </p:nvSpPr>
        <p:spPr>
          <a:xfrm>
            <a:off x="7637652" y="6329811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Heap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5E814CB-4923-184B-A5BD-849E03F0049F}"/>
              </a:ext>
            </a:extLst>
          </p:cNvPr>
          <p:cNvSpPr/>
          <p:nvPr/>
        </p:nvSpPr>
        <p:spPr>
          <a:xfrm>
            <a:off x="3056569" y="3353283"/>
            <a:ext cx="1116713" cy="109282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data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548E8E8-A2DB-364A-AA7D-DAEEA5AD4612}"/>
              </a:ext>
            </a:extLst>
          </p:cNvPr>
          <p:cNvSpPr/>
          <p:nvPr/>
        </p:nvSpPr>
        <p:spPr>
          <a:xfrm>
            <a:off x="4430575" y="3155604"/>
            <a:ext cx="1116713" cy="109282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data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6A586F3-0843-8C4C-9936-5F850F7DD96B}"/>
              </a:ext>
            </a:extLst>
          </p:cNvPr>
          <p:cNvSpPr/>
          <p:nvPr/>
        </p:nvSpPr>
        <p:spPr>
          <a:xfrm>
            <a:off x="2909412" y="4847597"/>
            <a:ext cx="1116713" cy="109282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data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7C30194-A2EB-8446-BBC1-88D8D4E6B747}"/>
              </a:ext>
            </a:extLst>
          </p:cNvPr>
          <p:cNvSpPr/>
          <p:nvPr/>
        </p:nvSpPr>
        <p:spPr>
          <a:xfrm>
            <a:off x="4360859" y="4637818"/>
            <a:ext cx="1116713" cy="109282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data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8D8225F-7690-9143-840C-4592FC616D3A}"/>
              </a:ext>
            </a:extLst>
          </p:cNvPr>
          <p:cNvSpPr/>
          <p:nvPr/>
        </p:nvSpPr>
        <p:spPr>
          <a:xfrm>
            <a:off x="6242655" y="2776412"/>
            <a:ext cx="3501483" cy="41630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634953-6485-F54A-A99B-E4149C4F2991}"/>
              </a:ext>
            </a:extLst>
          </p:cNvPr>
          <p:cNvSpPr txBox="1"/>
          <p:nvPr/>
        </p:nvSpPr>
        <p:spPr>
          <a:xfrm>
            <a:off x="6460246" y="2155905"/>
            <a:ext cx="3050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FF0000"/>
                </a:solidFill>
              </a:rPr>
              <a:t>프로그램을 실행하면서</a:t>
            </a:r>
            <a:endParaRPr kumimoji="1" lang="en-US" altLang="ko-KR" sz="1500" b="1" dirty="0">
              <a:solidFill>
                <a:srgbClr val="FF0000"/>
              </a:solidFill>
            </a:endParaRPr>
          </a:p>
          <a:p>
            <a:pPr algn="ctr"/>
            <a:r>
              <a:rPr kumimoji="1" lang="ko-KR" altLang="en-US" sz="1500" b="1" dirty="0">
                <a:solidFill>
                  <a:srgbClr val="FF0000"/>
                </a:solidFill>
              </a:rPr>
              <a:t>생성한 모든 객체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인스턴스를 저장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A89A78F-DCBC-B345-8F38-1D7AC451CB28}"/>
              </a:ext>
            </a:extLst>
          </p:cNvPr>
          <p:cNvSpPr/>
          <p:nvPr/>
        </p:nvSpPr>
        <p:spPr>
          <a:xfrm>
            <a:off x="6825307" y="3424852"/>
            <a:ext cx="1106122" cy="895141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object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48A575B-6B2A-9448-AE6A-4711F5D68A30}"/>
              </a:ext>
            </a:extLst>
          </p:cNvPr>
          <p:cNvSpPr/>
          <p:nvPr/>
        </p:nvSpPr>
        <p:spPr>
          <a:xfrm>
            <a:off x="8204608" y="3155413"/>
            <a:ext cx="1106122" cy="895141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object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13FF310-F266-5743-AE27-63FC4C3DD919}"/>
              </a:ext>
            </a:extLst>
          </p:cNvPr>
          <p:cNvSpPr/>
          <p:nvPr/>
        </p:nvSpPr>
        <p:spPr>
          <a:xfrm>
            <a:off x="6677279" y="4637818"/>
            <a:ext cx="1106122" cy="895141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object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11CA6C7-77F0-874B-9D1A-F379EB509A63}"/>
              </a:ext>
            </a:extLst>
          </p:cNvPr>
          <p:cNvSpPr/>
          <p:nvPr/>
        </p:nvSpPr>
        <p:spPr>
          <a:xfrm>
            <a:off x="8204608" y="4386184"/>
            <a:ext cx="1106122" cy="895141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object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7C4984C-2DBC-4F42-930D-DF4907AAE374}"/>
              </a:ext>
            </a:extLst>
          </p:cNvPr>
          <p:cNvSpPr/>
          <p:nvPr/>
        </p:nvSpPr>
        <p:spPr>
          <a:xfrm>
            <a:off x="7577533" y="5391261"/>
            <a:ext cx="1106122" cy="895141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object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56BE75-9AB3-3E43-8A89-6FC52DF8BD6D}"/>
              </a:ext>
            </a:extLst>
          </p:cNvPr>
          <p:cNvSpPr txBox="1"/>
          <p:nvPr/>
        </p:nvSpPr>
        <p:spPr>
          <a:xfrm>
            <a:off x="1159210" y="833456"/>
            <a:ext cx="6682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Method Area &amp; Heap Area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(</a:t>
            </a:r>
            <a:r>
              <a:rPr kumimoji="1" lang="ko-KR" altLang="en-US" sz="2800" b="1" dirty="0"/>
              <a:t>공유하는 부분</a:t>
            </a:r>
            <a:r>
              <a:rPr kumimoji="1" lang="en-US" altLang="ko-KR" sz="2800" b="1" dirty="0"/>
              <a:t>)</a:t>
            </a:r>
            <a:endParaRPr kumimoji="1" lang="ko-KR" altLang="en-US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9953C2-D25A-B740-BE5E-FE2B73E35BEE}"/>
              </a:ext>
            </a:extLst>
          </p:cNvPr>
          <p:cNvSpPr txBox="1"/>
          <p:nvPr/>
        </p:nvSpPr>
        <p:spPr>
          <a:xfrm>
            <a:off x="2760940" y="6329811"/>
            <a:ext cx="2890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Method Area  = Static Area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5CA329D-FC8B-154C-BE83-F007D380BFD9}"/>
              </a:ext>
            </a:extLst>
          </p:cNvPr>
          <p:cNvSpPr/>
          <p:nvPr/>
        </p:nvSpPr>
        <p:spPr>
          <a:xfrm>
            <a:off x="2337571" y="8168963"/>
            <a:ext cx="6346084" cy="205914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869D7D93-1E8E-6648-AF88-6E95BE7BE4BF}"/>
              </a:ext>
            </a:extLst>
          </p:cNvPr>
          <p:cNvCxnSpPr>
            <a:cxnSpLocks/>
          </p:cNvCxnSpPr>
          <p:nvPr/>
        </p:nvCxnSpPr>
        <p:spPr>
          <a:xfrm flipH="1">
            <a:off x="2337571" y="6738715"/>
            <a:ext cx="4049848" cy="143024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87EF2162-74DA-B547-82FA-25284ED16089}"/>
              </a:ext>
            </a:extLst>
          </p:cNvPr>
          <p:cNvCxnSpPr>
            <a:cxnSpLocks/>
          </p:cNvCxnSpPr>
          <p:nvPr/>
        </p:nvCxnSpPr>
        <p:spPr>
          <a:xfrm flipH="1">
            <a:off x="8683655" y="6769659"/>
            <a:ext cx="900254" cy="1418751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8A7190B-0440-1644-BB87-79CDCA65A645}"/>
              </a:ext>
            </a:extLst>
          </p:cNvPr>
          <p:cNvSpPr txBox="1"/>
          <p:nvPr/>
        </p:nvSpPr>
        <p:spPr>
          <a:xfrm>
            <a:off x="3327879" y="9790610"/>
            <a:ext cx="16610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dirty="0"/>
              <a:t>Young Generation</a:t>
            </a:r>
            <a:endParaRPr kumimoji="1" lang="ko-KR" altLang="en-US" sz="1500" dirty="0"/>
          </a:p>
        </p:txBody>
      </p:sp>
      <p:graphicFrame>
        <p:nvGraphicFramePr>
          <p:cNvPr id="51" name="표 60">
            <a:extLst>
              <a:ext uri="{FF2B5EF4-FFF2-40B4-BE49-F238E27FC236}">
                <a16:creationId xmlns:a16="http://schemas.microsoft.com/office/drawing/2014/main" id="{1F17C3C8-1075-9442-8A2C-6305A2395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702869"/>
              </p:ext>
            </p:extLst>
          </p:nvPr>
        </p:nvGraphicFramePr>
        <p:xfrm>
          <a:off x="2675352" y="8478030"/>
          <a:ext cx="5690100" cy="97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525">
                  <a:extLst>
                    <a:ext uri="{9D8B030D-6E8A-4147-A177-3AD203B41FA5}">
                      <a16:colId xmlns:a16="http://schemas.microsoft.com/office/drawing/2014/main" val="1984374231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3617654366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6896235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2183832354"/>
                    </a:ext>
                  </a:extLst>
                </a:gridCol>
              </a:tblGrid>
              <a:tr h="48856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Eden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Survivor 1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Old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Permanent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796303"/>
                  </a:ext>
                </a:extLst>
              </a:tr>
              <a:tr h="4885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Survivor 2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29079"/>
                  </a:ext>
                </a:extLst>
              </a:tr>
            </a:tbl>
          </a:graphicData>
        </a:graphic>
      </p:graphicFrame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080A519B-65F7-6344-92E8-9475B8AD983B}"/>
              </a:ext>
            </a:extLst>
          </p:cNvPr>
          <p:cNvCxnSpPr/>
          <p:nvPr/>
        </p:nvCxnSpPr>
        <p:spPr>
          <a:xfrm>
            <a:off x="2675352" y="9631680"/>
            <a:ext cx="0" cy="367759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912DF756-3719-7A45-8804-7E2FB2648E8A}"/>
              </a:ext>
            </a:extLst>
          </p:cNvPr>
          <p:cNvCxnSpPr/>
          <p:nvPr/>
        </p:nvCxnSpPr>
        <p:spPr>
          <a:xfrm>
            <a:off x="5522112" y="9631680"/>
            <a:ext cx="0" cy="367759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B014D56-39E0-4F44-B993-DFA5E19E5AD5}"/>
              </a:ext>
            </a:extLst>
          </p:cNvPr>
          <p:cNvCxnSpPr>
            <a:cxnSpLocks/>
          </p:cNvCxnSpPr>
          <p:nvPr/>
        </p:nvCxnSpPr>
        <p:spPr>
          <a:xfrm>
            <a:off x="2675352" y="9765792"/>
            <a:ext cx="2871936" cy="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75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606288E-FD4A-7D46-B197-093490779BFA}"/>
              </a:ext>
            </a:extLst>
          </p:cNvPr>
          <p:cNvSpPr/>
          <p:nvPr/>
        </p:nvSpPr>
        <p:spPr>
          <a:xfrm>
            <a:off x="7475806" y="171060"/>
            <a:ext cx="1965771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Source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(.java </a:t>
            </a:r>
            <a:r>
              <a:rPr kumimoji="1" lang="ko-KR" altLang="en-US" sz="1500" dirty="0">
                <a:solidFill>
                  <a:sysClr val="windowText" lastClr="000000"/>
                </a:solidFill>
              </a:rPr>
              <a:t>파일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B5FCD-7473-474E-9AB4-787A99D6E633}"/>
              </a:ext>
            </a:extLst>
          </p:cNvPr>
          <p:cNvSpPr/>
          <p:nvPr/>
        </p:nvSpPr>
        <p:spPr>
          <a:xfrm>
            <a:off x="7472628" y="2516111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Byte Code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(.class </a:t>
            </a:r>
            <a:r>
              <a:rPr kumimoji="1" lang="ko-KR" altLang="en-US" sz="1500" dirty="0">
                <a:solidFill>
                  <a:sysClr val="windowText" lastClr="000000"/>
                </a:solidFill>
              </a:rPr>
              <a:t>파일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3888B5-A3B0-AC41-92A4-FBB6A17A441A}"/>
              </a:ext>
            </a:extLst>
          </p:cNvPr>
          <p:cNvSpPr/>
          <p:nvPr/>
        </p:nvSpPr>
        <p:spPr>
          <a:xfrm>
            <a:off x="1941793" y="1257552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Compiler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</a:t>
            </a:r>
            <a:r>
              <a:rPr kumimoji="1" lang="en-US" altLang="ko-KR" sz="1500" dirty="0" err="1">
                <a:solidFill>
                  <a:sysClr val="windowText" lastClr="000000"/>
                </a:solidFill>
              </a:rPr>
              <a:t>javac.exe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5C51F42-3B6D-9440-9D1F-8559DCA5CF8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455514" y="986072"/>
            <a:ext cx="3176" cy="153004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FDF86DC-48C1-BB45-AE51-C44A999225C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907565" y="1665057"/>
            <a:ext cx="4551124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E6F27A-A4D1-1F4A-A5BF-54586093C8D7}"/>
              </a:ext>
            </a:extLst>
          </p:cNvPr>
          <p:cNvSpPr/>
          <p:nvPr/>
        </p:nvSpPr>
        <p:spPr>
          <a:xfrm>
            <a:off x="1941793" y="2562985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Class Library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348923-103E-7840-BCF8-1B4DF38B83FD}"/>
              </a:ext>
            </a:extLst>
          </p:cNvPr>
          <p:cNvSpPr/>
          <p:nvPr/>
        </p:nvSpPr>
        <p:spPr>
          <a:xfrm>
            <a:off x="4708798" y="3990995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Class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Loader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0C7D2E-710E-8E47-88A6-C25EB4221918}"/>
              </a:ext>
            </a:extLst>
          </p:cNvPr>
          <p:cNvSpPr/>
          <p:nvPr/>
        </p:nvSpPr>
        <p:spPr>
          <a:xfrm>
            <a:off x="2102699" y="7260116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Execution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Engine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B0C9E00A-2B14-424E-8C2E-E0566B222FA9}"/>
              </a:ext>
            </a:extLst>
          </p:cNvPr>
          <p:cNvCxnSpPr>
            <a:cxnSpLocks/>
            <a:stCxn id="16" idx="2"/>
            <a:endCxn id="10" idx="2"/>
          </p:cNvCxnSpPr>
          <p:nvPr/>
        </p:nvCxnSpPr>
        <p:spPr>
          <a:xfrm rot="5400000" flipH="1" flipV="1">
            <a:off x="5666659" y="589142"/>
            <a:ext cx="46874" cy="5530835"/>
          </a:xfrm>
          <a:prstGeom prst="bentConnector3">
            <a:avLst>
              <a:gd name="adj1" fmla="val -48769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02D348D-DFA1-0349-9D6D-26A25EFCAF63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691684" y="3609999"/>
            <a:ext cx="0" cy="38099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32D4CB4-0973-D64A-BDBE-EB3DFDF0A1B6}"/>
              </a:ext>
            </a:extLst>
          </p:cNvPr>
          <p:cNvSpPr/>
          <p:nvPr/>
        </p:nvSpPr>
        <p:spPr>
          <a:xfrm>
            <a:off x="1941793" y="5213511"/>
            <a:ext cx="7499782" cy="149803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B899D2A-A192-A34A-991A-567B6A852767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685334" y="4806005"/>
            <a:ext cx="6350" cy="40750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표 60">
            <a:extLst>
              <a:ext uri="{FF2B5EF4-FFF2-40B4-BE49-F238E27FC236}">
                <a16:creationId xmlns:a16="http://schemas.microsoft.com/office/drawing/2014/main" id="{C7FD5A91-289B-AE40-A534-35511A0A2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649031"/>
              </p:ext>
            </p:extLst>
          </p:nvPr>
        </p:nvGraphicFramePr>
        <p:xfrm>
          <a:off x="2119129" y="5584794"/>
          <a:ext cx="7112625" cy="977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525">
                  <a:extLst>
                    <a:ext uri="{9D8B030D-6E8A-4147-A177-3AD203B41FA5}">
                      <a16:colId xmlns:a16="http://schemas.microsoft.com/office/drawing/2014/main" val="1984374231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3617654366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6896235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2183832354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1381691041"/>
                    </a:ext>
                  </a:extLst>
                </a:gridCol>
              </a:tblGrid>
              <a:tr h="9771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Area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Static Area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Java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PC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Native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796303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844B54E0-123A-A14E-BB9D-DFE74F683466}"/>
              </a:ext>
            </a:extLst>
          </p:cNvPr>
          <p:cNvSpPr/>
          <p:nvPr/>
        </p:nvSpPr>
        <p:spPr>
          <a:xfrm>
            <a:off x="4852477" y="5498603"/>
            <a:ext cx="4518512" cy="1142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9581337-F348-A749-9B53-0598EB6ABE50}"/>
              </a:ext>
            </a:extLst>
          </p:cNvPr>
          <p:cNvSpPr txBox="1"/>
          <p:nvPr/>
        </p:nvSpPr>
        <p:spPr>
          <a:xfrm>
            <a:off x="6177830" y="5227037"/>
            <a:ext cx="16998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b="1" dirty="0"/>
              <a:t>Runtime Data Area</a:t>
            </a:r>
            <a:endParaRPr kumimoji="1" lang="ko-KR" altLang="en-US" sz="15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DC653C-5AF6-3B45-96F5-02FE3AB61ED5}"/>
              </a:ext>
            </a:extLst>
          </p:cNvPr>
          <p:cNvSpPr txBox="1"/>
          <p:nvPr/>
        </p:nvSpPr>
        <p:spPr>
          <a:xfrm>
            <a:off x="8861197" y="5202586"/>
            <a:ext cx="20024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b="1" dirty="0" err="1">
                <a:solidFill>
                  <a:srgbClr val="FF0000"/>
                </a:solidFill>
              </a:rPr>
              <a:t>스레드마다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 각각 생성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1D2B1A0-A2BF-7D4C-9FC3-2F69B210569E}"/>
              </a:ext>
            </a:extLst>
          </p:cNvPr>
          <p:cNvSpPr/>
          <p:nvPr/>
        </p:nvSpPr>
        <p:spPr>
          <a:xfrm>
            <a:off x="4708798" y="7260116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Native Method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Interface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(JNI)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51561F6-4334-C347-9AF4-4F20A6419B6A}"/>
              </a:ext>
            </a:extLst>
          </p:cNvPr>
          <p:cNvSpPr/>
          <p:nvPr/>
        </p:nvSpPr>
        <p:spPr>
          <a:xfrm>
            <a:off x="7265982" y="7272123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Native Method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Library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87B48D2-6441-C243-AE98-D1B1D92E1ED9}"/>
              </a:ext>
            </a:extLst>
          </p:cNvPr>
          <p:cNvCxnSpPr>
            <a:cxnSpLocks/>
            <a:stCxn id="47" idx="2"/>
            <a:endCxn id="26" idx="0"/>
          </p:cNvCxnSpPr>
          <p:nvPr/>
        </p:nvCxnSpPr>
        <p:spPr>
          <a:xfrm>
            <a:off x="5691684" y="6711543"/>
            <a:ext cx="0" cy="54857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4E966ED-68D1-B242-89B9-9A51A180441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085585" y="6710742"/>
            <a:ext cx="0" cy="54937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F7F4682-308A-2B42-8AE2-A4CD3837249F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flipH="1" flipV="1">
            <a:off x="6674570" y="7667621"/>
            <a:ext cx="591412" cy="1200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907C058-63FC-B84F-A078-381E02D404BD}"/>
              </a:ext>
            </a:extLst>
          </p:cNvPr>
          <p:cNvCxnSpPr>
            <a:cxnSpLocks/>
            <a:stCxn id="26" idx="1"/>
            <a:endCxn id="34" idx="3"/>
          </p:cNvCxnSpPr>
          <p:nvPr/>
        </p:nvCxnSpPr>
        <p:spPr>
          <a:xfrm flipH="1">
            <a:off x="4068471" y="7667621"/>
            <a:ext cx="640327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600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18BE3E-96AB-F341-87E3-08B46634E8D9}"/>
              </a:ext>
            </a:extLst>
          </p:cNvPr>
          <p:cNvSpPr/>
          <p:nvPr/>
        </p:nvSpPr>
        <p:spPr>
          <a:xfrm>
            <a:off x="1336852" y="2829868"/>
            <a:ext cx="3196490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DD7BC-85BE-F049-B556-7003E3C7FD87}"/>
              </a:ext>
            </a:extLst>
          </p:cNvPr>
          <p:cNvSpPr txBox="1"/>
          <p:nvPr/>
        </p:nvSpPr>
        <p:spPr>
          <a:xfrm>
            <a:off x="2263986" y="6817429"/>
            <a:ext cx="1305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PC Register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56BE75-9AB3-3E43-8A89-6FC52DF8BD6D}"/>
              </a:ext>
            </a:extLst>
          </p:cNvPr>
          <p:cNvSpPr txBox="1"/>
          <p:nvPr/>
        </p:nvSpPr>
        <p:spPr>
          <a:xfrm>
            <a:off x="1159210" y="833456"/>
            <a:ext cx="4803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/>
              <a:t>스레드 각각 생성 </a:t>
            </a:r>
            <a:r>
              <a:rPr kumimoji="1" lang="en-US" altLang="ko-KR" sz="2800" b="1" dirty="0"/>
              <a:t>- PC Register</a:t>
            </a:r>
            <a:endParaRPr kumimoji="1" lang="ko-KR" altLang="en-US" sz="28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097E0D-B230-794D-A8F6-2D26E33848C2}"/>
              </a:ext>
            </a:extLst>
          </p:cNvPr>
          <p:cNvSpPr/>
          <p:nvPr/>
        </p:nvSpPr>
        <p:spPr>
          <a:xfrm>
            <a:off x="4923828" y="2829868"/>
            <a:ext cx="3369156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D23B99-311A-EC42-8E26-5193878D6451}"/>
              </a:ext>
            </a:extLst>
          </p:cNvPr>
          <p:cNvSpPr txBox="1"/>
          <p:nvPr/>
        </p:nvSpPr>
        <p:spPr>
          <a:xfrm>
            <a:off x="6013866" y="6803190"/>
            <a:ext cx="118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Java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05FA6F-8ADC-C447-BBBC-0EB25F1E0A2A}"/>
              </a:ext>
            </a:extLst>
          </p:cNvPr>
          <p:cNvSpPr/>
          <p:nvPr/>
        </p:nvSpPr>
        <p:spPr>
          <a:xfrm>
            <a:off x="8510804" y="2829868"/>
            <a:ext cx="3196490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B8E756-C68E-D443-9E82-B9B92F2A672B}"/>
              </a:ext>
            </a:extLst>
          </p:cNvPr>
          <p:cNvSpPr txBox="1"/>
          <p:nvPr/>
        </p:nvSpPr>
        <p:spPr>
          <a:xfrm>
            <a:off x="8988325" y="6817429"/>
            <a:ext cx="224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Native Method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637F8E-BF67-444E-8ADD-AEA98F5F8224}"/>
              </a:ext>
            </a:extLst>
          </p:cNvPr>
          <p:cNvSpPr/>
          <p:nvPr/>
        </p:nvSpPr>
        <p:spPr>
          <a:xfrm>
            <a:off x="1744464" y="3473928"/>
            <a:ext cx="2344082" cy="48599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75FBDB-2AC3-E440-BE68-5EC76F215D34}"/>
              </a:ext>
            </a:extLst>
          </p:cNvPr>
          <p:cNvSpPr txBox="1"/>
          <p:nvPr/>
        </p:nvSpPr>
        <p:spPr>
          <a:xfrm>
            <a:off x="2431276" y="3094754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1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008A38C-540B-0241-8C79-D8947F258F9B}"/>
              </a:ext>
            </a:extLst>
          </p:cNvPr>
          <p:cNvSpPr/>
          <p:nvPr/>
        </p:nvSpPr>
        <p:spPr>
          <a:xfrm>
            <a:off x="1744464" y="4452814"/>
            <a:ext cx="2344082" cy="48599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D31A4A-497E-6547-AB47-FC27D69B2A40}"/>
              </a:ext>
            </a:extLst>
          </p:cNvPr>
          <p:cNvSpPr txBox="1"/>
          <p:nvPr/>
        </p:nvSpPr>
        <p:spPr>
          <a:xfrm>
            <a:off x="2431276" y="4073640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2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EE594B5-2448-4D46-B259-F4D4A6C7D7CF}"/>
              </a:ext>
            </a:extLst>
          </p:cNvPr>
          <p:cNvSpPr/>
          <p:nvPr/>
        </p:nvSpPr>
        <p:spPr>
          <a:xfrm>
            <a:off x="1744464" y="5416108"/>
            <a:ext cx="2344082" cy="48599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5D385A-4E28-9E44-B106-24BDFC07A4C4}"/>
              </a:ext>
            </a:extLst>
          </p:cNvPr>
          <p:cNvSpPr txBox="1"/>
          <p:nvPr/>
        </p:nvSpPr>
        <p:spPr>
          <a:xfrm>
            <a:off x="2431276" y="5036934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3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2587D77-0888-9B44-8D08-7A0839E4AC27}"/>
              </a:ext>
            </a:extLst>
          </p:cNvPr>
          <p:cNvSpPr/>
          <p:nvPr/>
        </p:nvSpPr>
        <p:spPr>
          <a:xfrm>
            <a:off x="5141869" y="3435190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E4075B-7BC4-3948-B209-4A2F6CA4F9DC}"/>
              </a:ext>
            </a:extLst>
          </p:cNvPr>
          <p:cNvSpPr txBox="1"/>
          <p:nvPr/>
        </p:nvSpPr>
        <p:spPr>
          <a:xfrm>
            <a:off x="5125542" y="3056016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1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855D19-037B-C34A-871C-8EAAAF69CB88}"/>
              </a:ext>
            </a:extLst>
          </p:cNvPr>
          <p:cNvSpPr/>
          <p:nvPr/>
        </p:nvSpPr>
        <p:spPr>
          <a:xfrm>
            <a:off x="5141869" y="439701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F9161CA-0B9B-4B4E-A692-AF0BCE49813F}"/>
              </a:ext>
            </a:extLst>
          </p:cNvPr>
          <p:cNvSpPr/>
          <p:nvPr/>
        </p:nvSpPr>
        <p:spPr>
          <a:xfrm>
            <a:off x="5141869" y="535884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7E35E6B-AED8-1745-847F-BEA01BD700C6}"/>
              </a:ext>
            </a:extLst>
          </p:cNvPr>
          <p:cNvSpPr/>
          <p:nvPr/>
        </p:nvSpPr>
        <p:spPr>
          <a:xfrm>
            <a:off x="6197265" y="3435190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A3C131-5987-B041-87C9-3ABAA8B3BEC9}"/>
              </a:ext>
            </a:extLst>
          </p:cNvPr>
          <p:cNvSpPr txBox="1"/>
          <p:nvPr/>
        </p:nvSpPr>
        <p:spPr>
          <a:xfrm>
            <a:off x="6180938" y="3056016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2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44D8AF0-78B7-0448-8D74-9344B73574E1}"/>
              </a:ext>
            </a:extLst>
          </p:cNvPr>
          <p:cNvSpPr/>
          <p:nvPr/>
        </p:nvSpPr>
        <p:spPr>
          <a:xfrm>
            <a:off x="6197265" y="439701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E3B7059-0857-C348-AB86-4A5D8E5E20D6}"/>
              </a:ext>
            </a:extLst>
          </p:cNvPr>
          <p:cNvSpPr/>
          <p:nvPr/>
        </p:nvSpPr>
        <p:spPr>
          <a:xfrm>
            <a:off x="6197265" y="535884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83586A9-5DCD-7948-92B5-41CDA2235C2E}"/>
              </a:ext>
            </a:extLst>
          </p:cNvPr>
          <p:cNvSpPr/>
          <p:nvPr/>
        </p:nvSpPr>
        <p:spPr>
          <a:xfrm>
            <a:off x="7245082" y="3435190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41CF90-4BF9-9E4D-A958-662B28FA7A5D}"/>
              </a:ext>
            </a:extLst>
          </p:cNvPr>
          <p:cNvSpPr txBox="1"/>
          <p:nvPr/>
        </p:nvSpPr>
        <p:spPr>
          <a:xfrm>
            <a:off x="7218206" y="3058328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3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1821314-F5A1-B14A-8461-239885F8E966}"/>
              </a:ext>
            </a:extLst>
          </p:cNvPr>
          <p:cNvSpPr/>
          <p:nvPr/>
        </p:nvSpPr>
        <p:spPr>
          <a:xfrm>
            <a:off x="7245082" y="439701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9F5AB159-CF6C-3D4C-AF45-B38D401598C5}"/>
              </a:ext>
            </a:extLst>
          </p:cNvPr>
          <p:cNvCxnSpPr/>
          <p:nvPr/>
        </p:nvCxnSpPr>
        <p:spPr>
          <a:xfrm>
            <a:off x="6084849" y="2966224"/>
            <a:ext cx="0" cy="357954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48185151-99C0-234B-94C9-99AA8E77C4F0}"/>
              </a:ext>
            </a:extLst>
          </p:cNvPr>
          <p:cNvCxnSpPr/>
          <p:nvPr/>
        </p:nvCxnSpPr>
        <p:spPr>
          <a:xfrm>
            <a:off x="7133268" y="2966224"/>
            <a:ext cx="0" cy="357954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7E0F49-C058-F443-9C45-75E8F2010311}"/>
              </a:ext>
            </a:extLst>
          </p:cNvPr>
          <p:cNvCxnSpPr>
            <a:stCxn id="45" idx="2"/>
            <a:endCxn id="50" idx="0"/>
          </p:cNvCxnSpPr>
          <p:nvPr/>
        </p:nvCxnSpPr>
        <p:spPr>
          <a:xfrm>
            <a:off x="5552383" y="4247315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369896E-4B37-AD46-922B-E2C827782BDD}"/>
              </a:ext>
            </a:extLst>
          </p:cNvPr>
          <p:cNvCxnSpPr/>
          <p:nvPr/>
        </p:nvCxnSpPr>
        <p:spPr>
          <a:xfrm>
            <a:off x="5525439" y="5209143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04FD2EB-8FE6-6F46-93CB-B653C70A86A7}"/>
              </a:ext>
            </a:extLst>
          </p:cNvPr>
          <p:cNvCxnSpPr/>
          <p:nvPr/>
        </p:nvCxnSpPr>
        <p:spPr>
          <a:xfrm>
            <a:off x="6636328" y="4247315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5A77D81-9EE9-9244-B7B2-99FB8D4D5146}"/>
              </a:ext>
            </a:extLst>
          </p:cNvPr>
          <p:cNvCxnSpPr/>
          <p:nvPr/>
        </p:nvCxnSpPr>
        <p:spPr>
          <a:xfrm>
            <a:off x="6636328" y="5209143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E056AFB-4A11-F24C-89A4-2295F5D2337A}"/>
              </a:ext>
            </a:extLst>
          </p:cNvPr>
          <p:cNvCxnSpPr/>
          <p:nvPr/>
        </p:nvCxnSpPr>
        <p:spPr>
          <a:xfrm>
            <a:off x="7653598" y="4247315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C0D2CDE-55E5-A246-9D26-567D49AD000A}"/>
              </a:ext>
            </a:extLst>
          </p:cNvPr>
          <p:cNvSpPr/>
          <p:nvPr/>
        </p:nvSpPr>
        <p:spPr>
          <a:xfrm>
            <a:off x="8986767" y="3691748"/>
            <a:ext cx="2344082" cy="194218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B11FC3D-BFD4-E14F-82CA-6D08CA8DD9CB}"/>
              </a:ext>
            </a:extLst>
          </p:cNvPr>
          <p:cNvSpPr txBox="1"/>
          <p:nvPr/>
        </p:nvSpPr>
        <p:spPr>
          <a:xfrm>
            <a:off x="9675137" y="3116184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3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5AC86D-67D4-7F4C-A26B-4ACCBDDA81F7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8066110" y="4803081"/>
            <a:ext cx="920657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689C84C-F998-F944-A6DC-022A9056B8B4}"/>
              </a:ext>
            </a:extLst>
          </p:cNvPr>
          <p:cNvSpPr/>
          <p:nvPr/>
        </p:nvSpPr>
        <p:spPr>
          <a:xfrm>
            <a:off x="1580941" y="3056015"/>
            <a:ext cx="2703501" cy="1017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D4CFAB0-5E01-E141-9D46-1410DC896186}"/>
              </a:ext>
            </a:extLst>
          </p:cNvPr>
          <p:cNvSpPr txBox="1"/>
          <p:nvPr/>
        </p:nvSpPr>
        <p:spPr>
          <a:xfrm>
            <a:off x="687339" y="1894030"/>
            <a:ext cx="50722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FF0000"/>
                </a:solidFill>
              </a:rPr>
              <a:t>각 스레드는 메서드를 실행하고 있고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,</a:t>
            </a:r>
          </a:p>
          <a:p>
            <a:pPr algn="ctr"/>
            <a:r>
              <a:rPr kumimoji="1" lang="en-US" altLang="ko-KR" sz="1500" b="1" dirty="0">
                <a:solidFill>
                  <a:srgbClr val="FF0000"/>
                </a:solidFill>
              </a:rPr>
              <a:t>PC 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레지스터는 그 메서드 안에서 바이트 코드 몇 번째 줄을 실행하고 있는지 나타낸다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2822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18BE3E-96AB-F341-87E3-08B46634E8D9}"/>
              </a:ext>
            </a:extLst>
          </p:cNvPr>
          <p:cNvSpPr/>
          <p:nvPr/>
        </p:nvSpPr>
        <p:spPr>
          <a:xfrm>
            <a:off x="1336852" y="2829868"/>
            <a:ext cx="3196490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DD7BC-85BE-F049-B556-7003E3C7FD87}"/>
              </a:ext>
            </a:extLst>
          </p:cNvPr>
          <p:cNvSpPr txBox="1"/>
          <p:nvPr/>
        </p:nvSpPr>
        <p:spPr>
          <a:xfrm>
            <a:off x="2263986" y="6817429"/>
            <a:ext cx="1305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PC Register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56BE75-9AB3-3E43-8A89-6FC52DF8BD6D}"/>
              </a:ext>
            </a:extLst>
          </p:cNvPr>
          <p:cNvSpPr txBox="1"/>
          <p:nvPr/>
        </p:nvSpPr>
        <p:spPr>
          <a:xfrm>
            <a:off x="1159210" y="833456"/>
            <a:ext cx="4057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/>
              <a:t>스레드 각각 생성 </a:t>
            </a:r>
            <a:r>
              <a:rPr kumimoji="1" lang="en-US" altLang="ko-KR" sz="2800" b="1" dirty="0"/>
              <a:t>- Stack</a:t>
            </a:r>
            <a:endParaRPr kumimoji="1" lang="ko-KR" altLang="en-US" sz="28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097E0D-B230-794D-A8F6-2D26E33848C2}"/>
              </a:ext>
            </a:extLst>
          </p:cNvPr>
          <p:cNvSpPr/>
          <p:nvPr/>
        </p:nvSpPr>
        <p:spPr>
          <a:xfrm>
            <a:off x="4923828" y="2829868"/>
            <a:ext cx="3369156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D23B99-311A-EC42-8E26-5193878D6451}"/>
              </a:ext>
            </a:extLst>
          </p:cNvPr>
          <p:cNvSpPr txBox="1"/>
          <p:nvPr/>
        </p:nvSpPr>
        <p:spPr>
          <a:xfrm>
            <a:off x="6013866" y="6803190"/>
            <a:ext cx="118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Java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05FA6F-8ADC-C447-BBBC-0EB25F1E0A2A}"/>
              </a:ext>
            </a:extLst>
          </p:cNvPr>
          <p:cNvSpPr/>
          <p:nvPr/>
        </p:nvSpPr>
        <p:spPr>
          <a:xfrm>
            <a:off x="8510804" y="2829868"/>
            <a:ext cx="3196490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B8E756-C68E-D443-9E82-B9B92F2A672B}"/>
              </a:ext>
            </a:extLst>
          </p:cNvPr>
          <p:cNvSpPr txBox="1"/>
          <p:nvPr/>
        </p:nvSpPr>
        <p:spPr>
          <a:xfrm>
            <a:off x="8988325" y="6817429"/>
            <a:ext cx="224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Native Method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637F8E-BF67-444E-8ADD-AEA98F5F8224}"/>
              </a:ext>
            </a:extLst>
          </p:cNvPr>
          <p:cNvSpPr/>
          <p:nvPr/>
        </p:nvSpPr>
        <p:spPr>
          <a:xfrm>
            <a:off x="1744464" y="3473928"/>
            <a:ext cx="2344082" cy="48599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75FBDB-2AC3-E440-BE68-5EC76F215D34}"/>
              </a:ext>
            </a:extLst>
          </p:cNvPr>
          <p:cNvSpPr txBox="1"/>
          <p:nvPr/>
        </p:nvSpPr>
        <p:spPr>
          <a:xfrm>
            <a:off x="2431276" y="3094754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1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008A38C-540B-0241-8C79-D8947F258F9B}"/>
              </a:ext>
            </a:extLst>
          </p:cNvPr>
          <p:cNvSpPr/>
          <p:nvPr/>
        </p:nvSpPr>
        <p:spPr>
          <a:xfrm>
            <a:off x="1744464" y="4452814"/>
            <a:ext cx="2344082" cy="48599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D31A4A-497E-6547-AB47-FC27D69B2A40}"/>
              </a:ext>
            </a:extLst>
          </p:cNvPr>
          <p:cNvSpPr txBox="1"/>
          <p:nvPr/>
        </p:nvSpPr>
        <p:spPr>
          <a:xfrm>
            <a:off x="2431276" y="4073640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2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EE594B5-2448-4D46-B259-F4D4A6C7D7CF}"/>
              </a:ext>
            </a:extLst>
          </p:cNvPr>
          <p:cNvSpPr/>
          <p:nvPr/>
        </p:nvSpPr>
        <p:spPr>
          <a:xfrm>
            <a:off x="1744464" y="5416108"/>
            <a:ext cx="2344082" cy="48599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5D385A-4E28-9E44-B106-24BDFC07A4C4}"/>
              </a:ext>
            </a:extLst>
          </p:cNvPr>
          <p:cNvSpPr txBox="1"/>
          <p:nvPr/>
        </p:nvSpPr>
        <p:spPr>
          <a:xfrm>
            <a:off x="2431276" y="5036934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3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2587D77-0888-9B44-8D08-7A0839E4AC27}"/>
              </a:ext>
            </a:extLst>
          </p:cNvPr>
          <p:cNvSpPr/>
          <p:nvPr/>
        </p:nvSpPr>
        <p:spPr>
          <a:xfrm>
            <a:off x="5141869" y="3435190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E4075B-7BC4-3948-B209-4A2F6CA4F9DC}"/>
              </a:ext>
            </a:extLst>
          </p:cNvPr>
          <p:cNvSpPr txBox="1"/>
          <p:nvPr/>
        </p:nvSpPr>
        <p:spPr>
          <a:xfrm>
            <a:off x="5125542" y="3056016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1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855D19-037B-C34A-871C-8EAAAF69CB88}"/>
              </a:ext>
            </a:extLst>
          </p:cNvPr>
          <p:cNvSpPr/>
          <p:nvPr/>
        </p:nvSpPr>
        <p:spPr>
          <a:xfrm>
            <a:off x="5141869" y="439701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frame2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F9161CA-0B9B-4B4E-A692-AF0BCE49813F}"/>
              </a:ext>
            </a:extLst>
          </p:cNvPr>
          <p:cNvSpPr/>
          <p:nvPr/>
        </p:nvSpPr>
        <p:spPr>
          <a:xfrm>
            <a:off x="5141869" y="535884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frame3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7E35E6B-AED8-1745-847F-BEA01BD700C6}"/>
              </a:ext>
            </a:extLst>
          </p:cNvPr>
          <p:cNvSpPr/>
          <p:nvPr/>
        </p:nvSpPr>
        <p:spPr>
          <a:xfrm>
            <a:off x="6197265" y="3435190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A3C131-5987-B041-87C9-3ABAA8B3BEC9}"/>
              </a:ext>
            </a:extLst>
          </p:cNvPr>
          <p:cNvSpPr txBox="1"/>
          <p:nvPr/>
        </p:nvSpPr>
        <p:spPr>
          <a:xfrm>
            <a:off x="6180938" y="3056016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2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44D8AF0-78B7-0448-8D74-9344B73574E1}"/>
              </a:ext>
            </a:extLst>
          </p:cNvPr>
          <p:cNvSpPr/>
          <p:nvPr/>
        </p:nvSpPr>
        <p:spPr>
          <a:xfrm>
            <a:off x="6197265" y="439701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E3B7059-0857-C348-AB86-4A5D8E5E20D6}"/>
              </a:ext>
            </a:extLst>
          </p:cNvPr>
          <p:cNvSpPr/>
          <p:nvPr/>
        </p:nvSpPr>
        <p:spPr>
          <a:xfrm>
            <a:off x="6197265" y="535884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83586A9-5DCD-7948-92B5-41CDA2235C2E}"/>
              </a:ext>
            </a:extLst>
          </p:cNvPr>
          <p:cNvSpPr/>
          <p:nvPr/>
        </p:nvSpPr>
        <p:spPr>
          <a:xfrm>
            <a:off x="7245082" y="3435190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41CF90-4BF9-9E4D-A958-662B28FA7A5D}"/>
              </a:ext>
            </a:extLst>
          </p:cNvPr>
          <p:cNvSpPr txBox="1"/>
          <p:nvPr/>
        </p:nvSpPr>
        <p:spPr>
          <a:xfrm>
            <a:off x="7218206" y="3058328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3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1821314-F5A1-B14A-8461-239885F8E966}"/>
              </a:ext>
            </a:extLst>
          </p:cNvPr>
          <p:cNvSpPr/>
          <p:nvPr/>
        </p:nvSpPr>
        <p:spPr>
          <a:xfrm>
            <a:off x="7245082" y="439701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9F5AB159-CF6C-3D4C-AF45-B38D401598C5}"/>
              </a:ext>
            </a:extLst>
          </p:cNvPr>
          <p:cNvCxnSpPr/>
          <p:nvPr/>
        </p:nvCxnSpPr>
        <p:spPr>
          <a:xfrm>
            <a:off x="6084849" y="2966224"/>
            <a:ext cx="0" cy="357954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48185151-99C0-234B-94C9-99AA8E77C4F0}"/>
              </a:ext>
            </a:extLst>
          </p:cNvPr>
          <p:cNvCxnSpPr/>
          <p:nvPr/>
        </p:nvCxnSpPr>
        <p:spPr>
          <a:xfrm>
            <a:off x="7133268" y="2966224"/>
            <a:ext cx="0" cy="357954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7E0F49-C058-F443-9C45-75E8F2010311}"/>
              </a:ext>
            </a:extLst>
          </p:cNvPr>
          <p:cNvCxnSpPr>
            <a:stCxn id="45" idx="2"/>
            <a:endCxn id="50" idx="0"/>
          </p:cNvCxnSpPr>
          <p:nvPr/>
        </p:nvCxnSpPr>
        <p:spPr>
          <a:xfrm>
            <a:off x="5552383" y="4247315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369896E-4B37-AD46-922B-E2C827782BDD}"/>
              </a:ext>
            </a:extLst>
          </p:cNvPr>
          <p:cNvCxnSpPr/>
          <p:nvPr/>
        </p:nvCxnSpPr>
        <p:spPr>
          <a:xfrm>
            <a:off x="5525439" y="5209143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04FD2EB-8FE6-6F46-93CB-B653C70A86A7}"/>
              </a:ext>
            </a:extLst>
          </p:cNvPr>
          <p:cNvCxnSpPr/>
          <p:nvPr/>
        </p:nvCxnSpPr>
        <p:spPr>
          <a:xfrm>
            <a:off x="6636328" y="4247315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5A77D81-9EE9-9244-B7B2-99FB8D4D5146}"/>
              </a:ext>
            </a:extLst>
          </p:cNvPr>
          <p:cNvCxnSpPr/>
          <p:nvPr/>
        </p:nvCxnSpPr>
        <p:spPr>
          <a:xfrm>
            <a:off x="6636328" y="5209143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E056AFB-4A11-F24C-89A4-2295F5D2337A}"/>
              </a:ext>
            </a:extLst>
          </p:cNvPr>
          <p:cNvCxnSpPr/>
          <p:nvPr/>
        </p:nvCxnSpPr>
        <p:spPr>
          <a:xfrm>
            <a:off x="7653598" y="4247315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C0D2CDE-55E5-A246-9D26-567D49AD000A}"/>
              </a:ext>
            </a:extLst>
          </p:cNvPr>
          <p:cNvSpPr/>
          <p:nvPr/>
        </p:nvSpPr>
        <p:spPr>
          <a:xfrm>
            <a:off x="8986767" y="3691748"/>
            <a:ext cx="2344082" cy="194218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B11FC3D-BFD4-E14F-82CA-6D08CA8DD9CB}"/>
              </a:ext>
            </a:extLst>
          </p:cNvPr>
          <p:cNvSpPr txBox="1"/>
          <p:nvPr/>
        </p:nvSpPr>
        <p:spPr>
          <a:xfrm>
            <a:off x="9675137" y="3116184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3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5AC86D-67D4-7F4C-A26B-4ACCBDDA81F7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8066110" y="4803081"/>
            <a:ext cx="920657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F2600C7-FC93-8D49-B79C-B4B7404C22FF}"/>
              </a:ext>
            </a:extLst>
          </p:cNvPr>
          <p:cNvSpPr/>
          <p:nvPr/>
        </p:nvSpPr>
        <p:spPr>
          <a:xfrm>
            <a:off x="5058734" y="2987006"/>
            <a:ext cx="1007230" cy="3391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B097D0-0CDD-BB49-B8D0-BDD0142D8E25}"/>
              </a:ext>
            </a:extLst>
          </p:cNvPr>
          <p:cNvSpPr txBox="1"/>
          <p:nvPr/>
        </p:nvSpPr>
        <p:spPr>
          <a:xfrm>
            <a:off x="4482188" y="1863075"/>
            <a:ext cx="507222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FF0000"/>
                </a:solidFill>
              </a:rPr>
              <a:t>자바 스택은 스레드 별로 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1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개만 존재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kumimoji="1" lang="ko-KR" altLang="en-US" sz="1500" b="1" dirty="0">
                <a:solidFill>
                  <a:srgbClr val="FF0000"/>
                </a:solidFill>
              </a:rPr>
              <a:t>스택 프레임은 메서드가 호출될 때마다 생성된다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kumimoji="1" lang="ko-KR" altLang="en-US" sz="1500" b="1" dirty="0">
                <a:solidFill>
                  <a:srgbClr val="FF0000"/>
                </a:solidFill>
              </a:rPr>
              <a:t>메서드 실행이 끝나면 스택 프레임은 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pop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 되어 스택에서 제</a:t>
            </a:r>
            <a:endParaRPr kumimoji="1" lang="en-US" altLang="ko-KR" sz="1500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14E1B7-2955-DB4E-9FAE-43E887F9F8E8}"/>
              </a:ext>
            </a:extLst>
          </p:cNvPr>
          <p:cNvSpPr txBox="1"/>
          <p:nvPr/>
        </p:nvSpPr>
        <p:spPr>
          <a:xfrm>
            <a:off x="1336852" y="7769532"/>
            <a:ext cx="90861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sz="1500" b="1" dirty="0">
                <a:solidFill>
                  <a:schemeClr val="bg2">
                    <a:lumMod val="25000"/>
                  </a:schemeClr>
                </a:solidFill>
              </a:rPr>
              <a:t>스택 프레임은 메서드가 호출될 때마다 새로 생겨</a:t>
            </a:r>
            <a:r>
              <a:rPr kumimoji="1" lang="en-US" altLang="ko-KR" sz="1500" b="1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kumimoji="1" lang="ko-KR" altLang="en-US" sz="1500" b="1" dirty="0">
                <a:solidFill>
                  <a:schemeClr val="bg2">
                    <a:lumMod val="25000"/>
                  </a:schemeClr>
                </a:solidFill>
              </a:rPr>
              <a:t> 스택에 </a:t>
            </a:r>
            <a:r>
              <a:rPr kumimoji="1" lang="en-US" altLang="ko-KR" sz="1500" b="1" dirty="0">
                <a:solidFill>
                  <a:schemeClr val="bg2">
                    <a:lumMod val="25000"/>
                  </a:schemeClr>
                </a:solidFill>
              </a:rPr>
              <a:t>push</a:t>
            </a:r>
            <a:r>
              <a:rPr kumimoji="1" lang="ko-KR" altLang="en-US" sz="1500" b="1" dirty="0">
                <a:solidFill>
                  <a:schemeClr val="bg2">
                    <a:lumMod val="25000"/>
                  </a:schemeClr>
                </a:solidFill>
              </a:rPr>
              <a:t> 된다</a:t>
            </a:r>
            <a:r>
              <a:rPr kumimoji="1" lang="en-US" altLang="ko-KR" sz="15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500" b="1" dirty="0">
                <a:solidFill>
                  <a:schemeClr val="bg2">
                    <a:lumMod val="25000"/>
                  </a:schemeClr>
                </a:solidFill>
              </a:rPr>
              <a:t>스택 프레임은 </a:t>
            </a:r>
            <a:r>
              <a:rPr kumimoji="1" lang="ko-KR" altLang="en-US" sz="1500" b="1" u="sng" dirty="0" err="1">
                <a:solidFill>
                  <a:schemeClr val="bg2">
                    <a:lumMod val="25000"/>
                  </a:schemeClr>
                </a:solidFill>
              </a:rPr>
              <a:t>지역변수</a:t>
            </a:r>
            <a:r>
              <a:rPr kumimoji="1" lang="ko-KR" altLang="en-US" sz="1500" b="1" dirty="0" err="1">
                <a:solidFill>
                  <a:schemeClr val="bg2">
                    <a:lumMod val="25000"/>
                  </a:schemeClr>
                </a:solidFill>
              </a:rPr>
              <a:t>나</a:t>
            </a:r>
            <a:r>
              <a:rPr kumimoji="1" lang="ko-KR" altLang="en-US" sz="1500" b="1" dirty="0">
                <a:solidFill>
                  <a:schemeClr val="bg2">
                    <a:lumMod val="25000"/>
                  </a:schemeClr>
                </a:solidFill>
              </a:rPr>
              <a:t> 메서드의 매개변수</a:t>
            </a:r>
            <a:r>
              <a:rPr kumimoji="1" lang="en-US" altLang="ko-KR" sz="1500" b="1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kumimoji="1" lang="ko-KR" altLang="en-US" sz="1500" b="1" dirty="0">
                <a:solidFill>
                  <a:schemeClr val="bg2">
                    <a:lumMod val="25000"/>
                  </a:schemeClr>
                </a:solidFill>
              </a:rPr>
              <a:t> 임시적으로 사용되는 변수나 메서드의 정보가 저장된다</a:t>
            </a:r>
            <a:r>
              <a:rPr kumimoji="1" lang="en-US" altLang="ko-KR" sz="15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lvl="1"/>
            <a:r>
              <a:rPr kumimoji="1" lang="en-US" altLang="ko-KR" sz="1500" b="1" dirty="0">
                <a:solidFill>
                  <a:schemeClr val="bg2">
                    <a:lumMod val="25000"/>
                  </a:schemeClr>
                </a:solidFill>
              </a:rPr>
              <a:t>-&gt;</a:t>
            </a:r>
            <a:r>
              <a:rPr kumimoji="1" lang="ko-KR" altLang="en-US" sz="1500" b="1" dirty="0">
                <a:solidFill>
                  <a:schemeClr val="bg2">
                    <a:lumMod val="25000"/>
                  </a:schemeClr>
                </a:solidFill>
              </a:rPr>
              <a:t> 지역변수</a:t>
            </a:r>
            <a:r>
              <a:rPr kumimoji="1" lang="en-US" altLang="ko-KR" sz="1500" b="1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kumimoji="1" lang="ko-KR" altLang="en-US" sz="1500" b="1" dirty="0">
                <a:solidFill>
                  <a:schemeClr val="bg2">
                    <a:lumMod val="25000"/>
                  </a:schemeClr>
                </a:solidFill>
              </a:rPr>
              <a:t> 매개변수의 특성상 메서드가 끝나면 사라진다</a:t>
            </a:r>
            <a:r>
              <a:rPr kumimoji="1" lang="en-US" altLang="ko-KR" sz="15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kumimoji="1" lang="ko-KR" altLang="en-US" sz="1500" b="1" dirty="0">
                <a:solidFill>
                  <a:schemeClr val="bg2">
                    <a:lumMod val="25000"/>
                  </a:schemeClr>
                </a:solidFill>
              </a:rPr>
              <a:t> 즉</a:t>
            </a:r>
            <a:r>
              <a:rPr kumimoji="1" lang="en-US" altLang="ko-KR" sz="1500" b="1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kumimoji="1" lang="ko-KR" altLang="en-US" sz="1500" b="1" dirty="0">
                <a:solidFill>
                  <a:schemeClr val="bg2">
                    <a:lumMod val="25000"/>
                  </a:schemeClr>
                </a:solidFill>
              </a:rPr>
              <a:t> 금방 사용되고 사라지는 데이터들이다</a:t>
            </a:r>
            <a:r>
              <a:rPr kumimoji="1" lang="en-US" altLang="ko-KR" sz="15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5448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18BE3E-96AB-F341-87E3-08B46634E8D9}"/>
              </a:ext>
            </a:extLst>
          </p:cNvPr>
          <p:cNvSpPr/>
          <p:nvPr/>
        </p:nvSpPr>
        <p:spPr>
          <a:xfrm>
            <a:off x="1336852" y="2829868"/>
            <a:ext cx="3196490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DD7BC-85BE-F049-B556-7003E3C7FD87}"/>
              </a:ext>
            </a:extLst>
          </p:cNvPr>
          <p:cNvSpPr txBox="1"/>
          <p:nvPr/>
        </p:nvSpPr>
        <p:spPr>
          <a:xfrm>
            <a:off x="2263986" y="6817429"/>
            <a:ext cx="1305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PC Register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56BE75-9AB3-3E43-8A89-6FC52DF8BD6D}"/>
              </a:ext>
            </a:extLst>
          </p:cNvPr>
          <p:cNvSpPr txBox="1"/>
          <p:nvPr/>
        </p:nvSpPr>
        <p:spPr>
          <a:xfrm>
            <a:off x="1159210" y="833456"/>
            <a:ext cx="4057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/>
              <a:t>스레드 각각 생성 </a:t>
            </a:r>
            <a:r>
              <a:rPr kumimoji="1" lang="en-US" altLang="ko-KR" sz="2800" b="1" dirty="0"/>
              <a:t>- Stack</a:t>
            </a:r>
            <a:endParaRPr kumimoji="1" lang="ko-KR" altLang="en-US" sz="28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097E0D-B230-794D-A8F6-2D26E33848C2}"/>
              </a:ext>
            </a:extLst>
          </p:cNvPr>
          <p:cNvSpPr/>
          <p:nvPr/>
        </p:nvSpPr>
        <p:spPr>
          <a:xfrm>
            <a:off x="4923828" y="2829868"/>
            <a:ext cx="3369156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D23B99-311A-EC42-8E26-5193878D6451}"/>
              </a:ext>
            </a:extLst>
          </p:cNvPr>
          <p:cNvSpPr txBox="1"/>
          <p:nvPr/>
        </p:nvSpPr>
        <p:spPr>
          <a:xfrm>
            <a:off x="6013866" y="6803190"/>
            <a:ext cx="118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Java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05FA6F-8ADC-C447-BBBC-0EB25F1E0A2A}"/>
              </a:ext>
            </a:extLst>
          </p:cNvPr>
          <p:cNvSpPr/>
          <p:nvPr/>
        </p:nvSpPr>
        <p:spPr>
          <a:xfrm>
            <a:off x="8510804" y="2829868"/>
            <a:ext cx="3196490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B8E756-C68E-D443-9E82-B9B92F2A672B}"/>
              </a:ext>
            </a:extLst>
          </p:cNvPr>
          <p:cNvSpPr txBox="1"/>
          <p:nvPr/>
        </p:nvSpPr>
        <p:spPr>
          <a:xfrm>
            <a:off x="8988325" y="6817429"/>
            <a:ext cx="224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Native Method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637F8E-BF67-444E-8ADD-AEA98F5F8224}"/>
              </a:ext>
            </a:extLst>
          </p:cNvPr>
          <p:cNvSpPr/>
          <p:nvPr/>
        </p:nvSpPr>
        <p:spPr>
          <a:xfrm>
            <a:off x="1744464" y="3473928"/>
            <a:ext cx="2344082" cy="48599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75FBDB-2AC3-E440-BE68-5EC76F215D34}"/>
              </a:ext>
            </a:extLst>
          </p:cNvPr>
          <p:cNvSpPr txBox="1"/>
          <p:nvPr/>
        </p:nvSpPr>
        <p:spPr>
          <a:xfrm>
            <a:off x="2431276" y="3094754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1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008A38C-540B-0241-8C79-D8947F258F9B}"/>
              </a:ext>
            </a:extLst>
          </p:cNvPr>
          <p:cNvSpPr/>
          <p:nvPr/>
        </p:nvSpPr>
        <p:spPr>
          <a:xfrm>
            <a:off x="1744464" y="4452814"/>
            <a:ext cx="2344082" cy="48599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D31A4A-497E-6547-AB47-FC27D69B2A40}"/>
              </a:ext>
            </a:extLst>
          </p:cNvPr>
          <p:cNvSpPr txBox="1"/>
          <p:nvPr/>
        </p:nvSpPr>
        <p:spPr>
          <a:xfrm>
            <a:off x="2431276" y="4073640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2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EE594B5-2448-4D46-B259-F4D4A6C7D7CF}"/>
              </a:ext>
            </a:extLst>
          </p:cNvPr>
          <p:cNvSpPr/>
          <p:nvPr/>
        </p:nvSpPr>
        <p:spPr>
          <a:xfrm>
            <a:off x="1744464" y="5416108"/>
            <a:ext cx="2344082" cy="48599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5D385A-4E28-9E44-B106-24BDFC07A4C4}"/>
              </a:ext>
            </a:extLst>
          </p:cNvPr>
          <p:cNvSpPr txBox="1"/>
          <p:nvPr/>
        </p:nvSpPr>
        <p:spPr>
          <a:xfrm>
            <a:off x="2431276" y="5036934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3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2587D77-0888-9B44-8D08-7A0839E4AC27}"/>
              </a:ext>
            </a:extLst>
          </p:cNvPr>
          <p:cNvSpPr/>
          <p:nvPr/>
        </p:nvSpPr>
        <p:spPr>
          <a:xfrm>
            <a:off x="5141869" y="3435190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E4075B-7BC4-3948-B209-4A2F6CA4F9DC}"/>
              </a:ext>
            </a:extLst>
          </p:cNvPr>
          <p:cNvSpPr txBox="1"/>
          <p:nvPr/>
        </p:nvSpPr>
        <p:spPr>
          <a:xfrm>
            <a:off x="5125542" y="3056016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1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855D19-037B-C34A-871C-8EAAAF69CB88}"/>
              </a:ext>
            </a:extLst>
          </p:cNvPr>
          <p:cNvSpPr/>
          <p:nvPr/>
        </p:nvSpPr>
        <p:spPr>
          <a:xfrm>
            <a:off x="5141869" y="439701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frame2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F9161CA-0B9B-4B4E-A692-AF0BCE49813F}"/>
              </a:ext>
            </a:extLst>
          </p:cNvPr>
          <p:cNvSpPr/>
          <p:nvPr/>
        </p:nvSpPr>
        <p:spPr>
          <a:xfrm>
            <a:off x="5141869" y="535884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frame3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7E35E6B-AED8-1745-847F-BEA01BD700C6}"/>
              </a:ext>
            </a:extLst>
          </p:cNvPr>
          <p:cNvSpPr/>
          <p:nvPr/>
        </p:nvSpPr>
        <p:spPr>
          <a:xfrm>
            <a:off x="6197265" y="3435190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A3C131-5987-B041-87C9-3ABAA8B3BEC9}"/>
              </a:ext>
            </a:extLst>
          </p:cNvPr>
          <p:cNvSpPr txBox="1"/>
          <p:nvPr/>
        </p:nvSpPr>
        <p:spPr>
          <a:xfrm>
            <a:off x="6180938" y="3056016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2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44D8AF0-78B7-0448-8D74-9344B73574E1}"/>
              </a:ext>
            </a:extLst>
          </p:cNvPr>
          <p:cNvSpPr/>
          <p:nvPr/>
        </p:nvSpPr>
        <p:spPr>
          <a:xfrm>
            <a:off x="6197265" y="439701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E3B7059-0857-C348-AB86-4A5D8E5E20D6}"/>
              </a:ext>
            </a:extLst>
          </p:cNvPr>
          <p:cNvSpPr/>
          <p:nvPr/>
        </p:nvSpPr>
        <p:spPr>
          <a:xfrm>
            <a:off x="6197265" y="535884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83586A9-5DCD-7948-92B5-41CDA2235C2E}"/>
              </a:ext>
            </a:extLst>
          </p:cNvPr>
          <p:cNvSpPr/>
          <p:nvPr/>
        </p:nvSpPr>
        <p:spPr>
          <a:xfrm>
            <a:off x="7245082" y="3435190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41CF90-4BF9-9E4D-A958-662B28FA7A5D}"/>
              </a:ext>
            </a:extLst>
          </p:cNvPr>
          <p:cNvSpPr txBox="1"/>
          <p:nvPr/>
        </p:nvSpPr>
        <p:spPr>
          <a:xfrm>
            <a:off x="7218206" y="3058328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3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1821314-F5A1-B14A-8461-239885F8E966}"/>
              </a:ext>
            </a:extLst>
          </p:cNvPr>
          <p:cNvSpPr/>
          <p:nvPr/>
        </p:nvSpPr>
        <p:spPr>
          <a:xfrm>
            <a:off x="7245082" y="439701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9F5AB159-CF6C-3D4C-AF45-B38D401598C5}"/>
              </a:ext>
            </a:extLst>
          </p:cNvPr>
          <p:cNvCxnSpPr/>
          <p:nvPr/>
        </p:nvCxnSpPr>
        <p:spPr>
          <a:xfrm>
            <a:off x="6084849" y="2966224"/>
            <a:ext cx="0" cy="357954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48185151-99C0-234B-94C9-99AA8E77C4F0}"/>
              </a:ext>
            </a:extLst>
          </p:cNvPr>
          <p:cNvCxnSpPr/>
          <p:nvPr/>
        </p:nvCxnSpPr>
        <p:spPr>
          <a:xfrm>
            <a:off x="7133268" y="2966224"/>
            <a:ext cx="0" cy="357954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7E0F49-C058-F443-9C45-75E8F2010311}"/>
              </a:ext>
            </a:extLst>
          </p:cNvPr>
          <p:cNvCxnSpPr>
            <a:stCxn id="45" idx="2"/>
            <a:endCxn id="50" idx="0"/>
          </p:cNvCxnSpPr>
          <p:nvPr/>
        </p:nvCxnSpPr>
        <p:spPr>
          <a:xfrm>
            <a:off x="5552383" y="4247315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369896E-4B37-AD46-922B-E2C827782BDD}"/>
              </a:ext>
            </a:extLst>
          </p:cNvPr>
          <p:cNvCxnSpPr/>
          <p:nvPr/>
        </p:nvCxnSpPr>
        <p:spPr>
          <a:xfrm>
            <a:off x="5525439" y="5209143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04FD2EB-8FE6-6F46-93CB-B653C70A86A7}"/>
              </a:ext>
            </a:extLst>
          </p:cNvPr>
          <p:cNvCxnSpPr/>
          <p:nvPr/>
        </p:nvCxnSpPr>
        <p:spPr>
          <a:xfrm>
            <a:off x="6636328" y="4247315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5A77D81-9EE9-9244-B7B2-99FB8D4D5146}"/>
              </a:ext>
            </a:extLst>
          </p:cNvPr>
          <p:cNvCxnSpPr/>
          <p:nvPr/>
        </p:nvCxnSpPr>
        <p:spPr>
          <a:xfrm>
            <a:off x="6636328" y="5209143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E056AFB-4A11-F24C-89A4-2295F5D2337A}"/>
              </a:ext>
            </a:extLst>
          </p:cNvPr>
          <p:cNvCxnSpPr/>
          <p:nvPr/>
        </p:nvCxnSpPr>
        <p:spPr>
          <a:xfrm>
            <a:off x="7653598" y="4247315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C0D2CDE-55E5-A246-9D26-567D49AD000A}"/>
              </a:ext>
            </a:extLst>
          </p:cNvPr>
          <p:cNvSpPr/>
          <p:nvPr/>
        </p:nvSpPr>
        <p:spPr>
          <a:xfrm>
            <a:off x="8986767" y="3691748"/>
            <a:ext cx="2344082" cy="194218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B11FC3D-BFD4-E14F-82CA-6D08CA8DD9CB}"/>
              </a:ext>
            </a:extLst>
          </p:cNvPr>
          <p:cNvSpPr txBox="1"/>
          <p:nvPr/>
        </p:nvSpPr>
        <p:spPr>
          <a:xfrm>
            <a:off x="9675137" y="3116184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3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5AC86D-67D4-7F4C-A26B-4ACCBDDA81F7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8066110" y="4803081"/>
            <a:ext cx="920657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F2600C7-FC93-8D49-B79C-B4B7404C22FF}"/>
              </a:ext>
            </a:extLst>
          </p:cNvPr>
          <p:cNvSpPr/>
          <p:nvPr/>
        </p:nvSpPr>
        <p:spPr>
          <a:xfrm>
            <a:off x="5058734" y="2987006"/>
            <a:ext cx="1007230" cy="3391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B097D0-0CDD-BB49-B8D0-BDD0142D8E25}"/>
              </a:ext>
            </a:extLst>
          </p:cNvPr>
          <p:cNvSpPr txBox="1"/>
          <p:nvPr/>
        </p:nvSpPr>
        <p:spPr>
          <a:xfrm>
            <a:off x="4482188" y="1863075"/>
            <a:ext cx="507222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FF0000"/>
                </a:solidFill>
              </a:rPr>
              <a:t>자바 스택은 스레드 별로 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1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개만 존재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kumimoji="1" lang="ko-KR" altLang="en-US" sz="1500" b="1" dirty="0">
                <a:solidFill>
                  <a:srgbClr val="FF0000"/>
                </a:solidFill>
              </a:rPr>
              <a:t>스택 프레임은 메서드가 호출될 때마다 생성된다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kumimoji="1" lang="ko-KR" altLang="en-US" sz="1500" b="1" dirty="0">
                <a:solidFill>
                  <a:srgbClr val="FF0000"/>
                </a:solidFill>
              </a:rPr>
              <a:t>메서드 실행이 끝나면 스택 프레임은 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pop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 되어 스택에서 제</a:t>
            </a:r>
            <a:endParaRPr kumimoji="1" lang="en-US" altLang="ko-KR" sz="1500" b="1" dirty="0">
              <a:solidFill>
                <a:srgbClr val="FF0000"/>
              </a:solidFill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8BF22173-B617-6D46-824D-EE67802D1A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52466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7C3E26-9DC7-0F46-84FD-F7E95B674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831" y="7294730"/>
            <a:ext cx="4553169" cy="31060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38118A7-F6D1-D541-A782-11B19DC4E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560976"/>
            <a:ext cx="5319520" cy="26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17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18BE3E-96AB-F341-87E3-08B46634E8D9}"/>
              </a:ext>
            </a:extLst>
          </p:cNvPr>
          <p:cNvSpPr/>
          <p:nvPr/>
        </p:nvSpPr>
        <p:spPr>
          <a:xfrm>
            <a:off x="1336852" y="2829868"/>
            <a:ext cx="3196490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DD7BC-85BE-F049-B556-7003E3C7FD87}"/>
              </a:ext>
            </a:extLst>
          </p:cNvPr>
          <p:cNvSpPr txBox="1"/>
          <p:nvPr/>
        </p:nvSpPr>
        <p:spPr>
          <a:xfrm>
            <a:off x="2263986" y="6817429"/>
            <a:ext cx="1305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PC Register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56BE75-9AB3-3E43-8A89-6FC52DF8BD6D}"/>
              </a:ext>
            </a:extLst>
          </p:cNvPr>
          <p:cNvSpPr txBox="1"/>
          <p:nvPr/>
        </p:nvSpPr>
        <p:spPr>
          <a:xfrm>
            <a:off x="1159210" y="833456"/>
            <a:ext cx="6329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/>
              <a:t>스레드 각각 생성 </a:t>
            </a:r>
            <a:r>
              <a:rPr kumimoji="1" lang="en-US" altLang="ko-KR" sz="2800" b="1" dirty="0"/>
              <a:t>– Native Method Stack</a:t>
            </a:r>
            <a:endParaRPr kumimoji="1" lang="ko-KR" altLang="en-US" sz="28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097E0D-B230-794D-A8F6-2D26E33848C2}"/>
              </a:ext>
            </a:extLst>
          </p:cNvPr>
          <p:cNvSpPr/>
          <p:nvPr/>
        </p:nvSpPr>
        <p:spPr>
          <a:xfrm>
            <a:off x="4923828" y="2829868"/>
            <a:ext cx="3369156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D23B99-311A-EC42-8E26-5193878D6451}"/>
              </a:ext>
            </a:extLst>
          </p:cNvPr>
          <p:cNvSpPr txBox="1"/>
          <p:nvPr/>
        </p:nvSpPr>
        <p:spPr>
          <a:xfrm>
            <a:off x="6013866" y="6803190"/>
            <a:ext cx="118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Java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05FA6F-8ADC-C447-BBBC-0EB25F1E0A2A}"/>
              </a:ext>
            </a:extLst>
          </p:cNvPr>
          <p:cNvSpPr/>
          <p:nvPr/>
        </p:nvSpPr>
        <p:spPr>
          <a:xfrm>
            <a:off x="8510804" y="2829868"/>
            <a:ext cx="3196490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B8E756-C68E-D443-9E82-B9B92F2A672B}"/>
              </a:ext>
            </a:extLst>
          </p:cNvPr>
          <p:cNvSpPr txBox="1"/>
          <p:nvPr/>
        </p:nvSpPr>
        <p:spPr>
          <a:xfrm>
            <a:off x="8988325" y="6817429"/>
            <a:ext cx="224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Native Method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637F8E-BF67-444E-8ADD-AEA98F5F8224}"/>
              </a:ext>
            </a:extLst>
          </p:cNvPr>
          <p:cNvSpPr/>
          <p:nvPr/>
        </p:nvSpPr>
        <p:spPr>
          <a:xfrm>
            <a:off x="1744464" y="3473928"/>
            <a:ext cx="2344082" cy="48599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75FBDB-2AC3-E440-BE68-5EC76F215D34}"/>
              </a:ext>
            </a:extLst>
          </p:cNvPr>
          <p:cNvSpPr txBox="1"/>
          <p:nvPr/>
        </p:nvSpPr>
        <p:spPr>
          <a:xfrm>
            <a:off x="2431276" y="3094754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1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008A38C-540B-0241-8C79-D8947F258F9B}"/>
              </a:ext>
            </a:extLst>
          </p:cNvPr>
          <p:cNvSpPr/>
          <p:nvPr/>
        </p:nvSpPr>
        <p:spPr>
          <a:xfrm>
            <a:off x="1744464" y="4452814"/>
            <a:ext cx="2344082" cy="48599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D31A4A-497E-6547-AB47-FC27D69B2A40}"/>
              </a:ext>
            </a:extLst>
          </p:cNvPr>
          <p:cNvSpPr txBox="1"/>
          <p:nvPr/>
        </p:nvSpPr>
        <p:spPr>
          <a:xfrm>
            <a:off x="2431276" y="4073640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2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EE594B5-2448-4D46-B259-F4D4A6C7D7CF}"/>
              </a:ext>
            </a:extLst>
          </p:cNvPr>
          <p:cNvSpPr/>
          <p:nvPr/>
        </p:nvSpPr>
        <p:spPr>
          <a:xfrm>
            <a:off x="1744464" y="5416108"/>
            <a:ext cx="2344082" cy="48599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5D385A-4E28-9E44-B106-24BDFC07A4C4}"/>
              </a:ext>
            </a:extLst>
          </p:cNvPr>
          <p:cNvSpPr txBox="1"/>
          <p:nvPr/>
        </p:nvSpPr>
        <p:spPr>
          <a:xfrm>
            <a:off x="2431276" y="5036934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3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2587D77-0888-9B44-8D08-7A0839E4AC27}"/>
              </a:ext>
            </a:extLst>
          </p:cNvPr>
          <p:cNvSpPr/>
          <p:nvPr/>
        </p:nvSpPr>
        <p:spPr>
          <a:xfrm>
            <a:off x="5141869" y="3435190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E4075B-7BC4-3948-B209-4A2F6CA4F9DC}"/>
              </a:ext>
            </a:extLst>
          </p:cNvPr>
          <p:cNvSpPr txBox="1"/>
          <p:nvPr/>
        </p:nvSpPr>
        <p:spPr>
          <a:xfrm>
            <a:off x="5125542" y="3056016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1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855D19-037B-C34A-871C-8EAAAF69CB88}"/>
              </a:ext>
            </a:extLst>
          </p:cNvPr>
          <p:cNvSpPr/>
          <p:nvPr/>
        </p:nvSpPr>
        <p:spPr>
          <a:xfrm>
            <a:off x="5141869" y="439701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F9161CA-0B9B-4B4E-A692-AF0BCE49813F}"/>
              </a:ext>
            </a:extLst>
          </p:cNvPr>
          <p:cNvSpPr/>
          <p:nvPr/>
        </p:nvSpPr>
        <p:spPr>
          <a:xfrm>
            <a:off x="5141869" y="535884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7E35E6B-AED8-1745-847F-BEA01BD700C6}"/>
              </a:ext>
            </a:extLst>
          </p:cNvPr>
          <p:cNvSpPr/>
          <p:nvPr/>
        </p:nvSpPr>
        <p:spPr>
          <a:xfrm>
            <a:off x="6197265" y="3435190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A3C131-5987-B041-87C9-3ABAA8B3BEC9}"/>
              </a:ext>
            </a:extLst>
          </p:cNvPr>
          <p:cNvSpPr txBox="1"/>
          <p:nvPr/>
        </p:nvSpPr>
        <p:spPr>
          <a:xfrm>
            <a:off x="6180938" y="3056016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2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44D8AF0-78B7-0448-8D74-9344B73574E1}"/>
              </a:ext>
            </a:extLst>
          </p:cNvPr>
          <p:cNvSpPr/>
          <p:nvPr/>
        </p:nvSpPr>
        <p:spPr>
          <a:xfrm>
            <a:off x="6197265" y="439701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E3B7059-0857-C348-AB86-4A5D8E5E20D6}"/>
              </a:ext>
            </a:extLst>
          </p:cNvPr>
          <p:cNvSpPr/>
          <p:nvPr/>
        </p:nvSpPr>
        <p:spPr>
          <a:xfrm>
            <a:off x="6197265" y="535884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83586A9-5DCD-7948-92B5-41CDA2235C2E}"/>
              </a:ext>
            </a:extLst>
          </p:cNvPr>
          <p:cNvSpPr/>
          <p:nvPr/>
        </p:nvSpPr>
        <p:spPr>
          <a:xfrm>
            <a:off x="7245082" y="3435190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41CF90-4BF9-9E4D-A958-662B28FA7A5D}"/>
              </a:ext>
            </a:extLst>
          </p:cNvPr>
          <p:cNvSpPr txBox="1"/>
          <p:nvPr/>
        </p:nvSpPr>
        <p:spPr>
          <a:xfrm>
            <a:off x="7218206" y="3058328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3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1821314-F5A1-B14A-8461-239885F8E966}"/>
              </a:ext>
            </a:extLst>
          </p:cNvPr>
          <p:cNvSpPr/>
          <p:nvPr/>
        </p:nvSpPr>
        <p:spPr>
          <a:xfrm>
            <a:off x="7245082" y="439701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9F5AB159-CF6C-3D4C-AF45-B38D401598C5}"/>
              </a:ext>
            </a:extLst>
          </p:cNvPr>
          <p:cNvCxnSpPr/>
          <p:nvPr/>
        </p:nvCxnSpPr>
        <p:spPr>
          <a:xfrm>
            <a:off x="6084849" y="2966224"/>
            <a:ext cx="0" cy="357954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48185151-99C0-234B-94C9-99AA8E77C4F0}"/>
              </a:ext>
            </a:extLst>
          </p:cNvPr>
          <p:cNvCxnSpPr/>
          <p:nvPr/>
        </p:nvCxnSpPr>
        <p:spPr>
          <a:xfrm>
            <a:off x="7133268" y="2966224"/>
            <a:ext cx="0" cy="357954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7E0F49-C058-F443-9C45-75E8F2010311}"/>
              </a:ext>
            </a:extLst>
          </p:cNvPr>
          <p:cNvCxnSpPr>
            <a:stCxn id="45" idx="2"/>
            <a:endCxn id="50" idx="0"/>
          </p:cNvCxnSpPr>
          <p:nvPr/>
        </p:nvCxnSpPr>
        <p:spPr>
          <a:xfrm>
            <a:off x="5552383" y="4247315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369896E-4B37-AD46-922B-E2C827782BDD}"/>
              </a:ext>
            </a:extLst>
          </p:cNvPr>
          <p:cNvCxnSpPr/>
          <p:nvPr/>
        </p:nvCxnSpPr>
        <p:spPr>
          <a:xfrm>
            <a:off x="5525439" y="5209143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04FD2EB-8FE6-6F46-93CB-B653C70A86A7}"/>
              </a:ext>
            </a:extLst>
          </p:cNvPr>
          <p:cNvCxnSpPr/>
          <p:nvPr/>
        </p:nvCxnSpPr>
        <p:spPr>
          <a:xfrm>
            <a:off x="6636328" y="4247315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5A77D81-9EE9-9244-B7B2-99FB8D4D5146}"/>
              </a:ext>
            </a:extLst>
          </p:cNvPr>
          <p:cNvCxnSpPr/>
          <p:nvPr/>
        </p:nvCxnSpPr>
        <p:spPr>
          <a:xfrm>
            <a:off x="6636328" y="5209143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E056AFB-4A11-F24C-89A4-2295F5D2337A}"/>
              </a:ext>
            </a:extLst>
          </p:cNvPr>
          <p:cNvCxnSpPr/>
          <p:nvPr/>
        </p:nvCxnSpPr>
        <p:spPr>
          <a:xfrm>
            <a:off x="7653598" y="4247315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C0D2CDE-55E5-A246-9D26-567D49AD000A}"/>
              </a:ext>
            </a:extLst>
          </p:cNvPr>
          <p:cNvSpPr/>
          <p:nvPr/>
        </p:nvSpPr>
        <p:spPr>
          <a:xfrm>
            <a:off x="8986767" y="3691748"/>
            <a:ext cx="2344082" cy="194218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B11FC3D-BFD4-E14F-82CA-6D08CA8DD9CB}"/>
              </a:ext>
            </a:extLst>
          </p:cNvPr>
          <p:cNvSpPr txBox="1"/>
          <p:nvPr/>
        </p:nvSpPr>
        <p:spPr>
          <a:xfrm>
            <a:off x="9675137" y="3116184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3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5AC86D-67D4-7F4C-A26B-4ACCBDDA81F7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8066110" y="4803081"/>
            <a:ext cx="920657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DD59439-FD5D-5F42-BDDB-A194B0036395}"/>
              </a:ext>
            </a:extLst>
          </p:cNvPr>
          <p:cNvSpPr/>
          <p:nvPr/>
        </p:nvSpPr>
        <p:spPr>
          <a:xfrm>
            <a:off x="8765210" y="2966224"/>
            <a:ext cx="2744038" cy="2935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5C7BA2-4222-554F-A282-70E149FC5A2C}"/>
              </a:ext>
            </a:extLst>
          </p:cNvPr>
          <p:cNvSpPr txBox="1"/>
          <p:nvPr/>
        </p:nvSpPr>
        <p:spPr>
          <a:xfrm>
            <a:off x="6839427" y="2098269"/>
            <a:ext cx="5072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FF0000"/>
                </a:solidFill>
              </a:rPr>
              <a:t>Native Method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는 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Java Bytecode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가 아닌</a:t>
            </a:r>
            <a:endParaRPr kumimoji="1" lang="en-US" altLang="ko-KR" sz="1500" b="1" dirty="0">
              <a:solidFill>
                <a:srgbClr val="FF0000"/>
              </a:solidFill>
            </a:endParaRPr>
          </a:p>
          <a:p>
            <a:pPr algn="ctr"/>
            <a:r>
              <a:rPr kumimoji="1" lang="ko-KR" altLang="en-US" sz="1500" b="1" dirty="0">
                <a:solidFill>
                  <a:srgbClr val="FF0000"/>
                </a:solidFill>
              </a:rPr>
              <a:t>다른 언어로 작성된 메서드를 의미 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(ex. C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나 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C++)</a:t>
            </a:r>
          </a:p>
        </p:txBody>
      </p:sp>
    </p:spTree>
    <p:extLst>
      <p:ext uri="{BB962C8B-B14F-4D97-AF65-F5344CB8AC3E}">
        <p14:creationId xmlns:p14="http://schemas.microsoft.com/office/powerpoint/2010/main" val="4026804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E956BE75-9AB3-3E43-8A89-6FC52DF8BD6D}"/>
              </a:ext>
            </a:extLst>
          </p:cNvPr>
          <p:cNvSpPr txBox="1"/>
          <p:nvPr/>
        </p:nvSpPr>
        <p:spPr>
          <a:xfrm>
            <a:off x="1159210" y="833456"/>
            <a:ext cx="2230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Heap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vs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Stack</a:t>
            </a:r>
            <a:endParaRPr kumimoji="1" lang="ko-KR" altLang="en-US" sz="28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E8C48A2-A17C-354B-8B20-23D5492D29A1}"/>
              </a:ext>
            </a:extLst>
          </p:cNvPr>
          <p:cNvSpPr/>
          <p:nvPr/>
        </p:nvSpPr>
        <p:spPr>
          <a:xfrm>
            <a:off x="1660792" y="2634796"/>
            <a:ext cx="3369156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3E6663-4EB3-BF44-B7B6-72C6B198F9A9}"/>
              </a:ext>
            </a:extLst>
          </p:cNvPr>
          <p:cNvSpPr txBox="1"/>
          <p:nvPr/>
        </p:nvSpPr>
        <p:spPr>
          <a:xfrm>
            <a:off x="2750830" y="6608118"/>
            <a:ext cx="118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Java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37A9831-2B92-744B-B0A6-2FC47063C276}"/>
              </a:ext>
            </a:extLst>
          </p:cNvPr>
          <p:cNvSpPr/>
          <p:nvPr/>
        </p:nvSpPr>
        <p:spPr>
          <a:xfrm>
            <a:off x="1878833" y="324011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3FE3D5-2DA0-4F4F-9A1D-91CE29A53628}"/>
              </a:ext>
            </a:extLst>
          </p:cNvPr>
          <p:cNvSpPr txBox="1"/>
          <p:nvPr/>
        </p:nvSpPr>
        <p:spPr>
          <a:xfrm>
            <a:off x="1862506" y="2860944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1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825237E-CE2D-674A-9FE6-ECD2BBB3AB23}"/>
              </a:ext>
            </a:extLst>
          </p:cNvPr>
          <p:cNvSpPr/>
          <p:nvPr/>
        </p:nvSpPr>
        <p:spPr>
          <a:xfrm>
            <a:off x="1878833" y="4201946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6EE4239-6498-594B-8060-AF6A316A078C}"/>
              </a:ext>
            </a:extLst>
          </p:cNvPr>
          <p:cNvSpPr/>
          <p:nvPr/>
        </p:nvSpPr>
        <p:spPr>
          <a:xfrm>
            <a:off x="1878833" y="5163776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4C42B3D-CB10-9044-8CC2-79B231EB0C03}"/>
              </a:ext>
            </a:extLst>
          </p:cNvPr>
          <p:cNvSpPr/>
          <p:nvPr/>
        </p:nvSpPr>
        <p:spPr>
          <a:xfrm>
            <a:off x="2934229" y="324011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8DCFEB-7077-2C47-9DA8-DA7EE69C8123}"/>
              </a:ext>
            </a:extLst>
          </p:cNvPr>
          <p:cNvSpPr txBox="1"/>
          <p:nvPr/>
        </p:nvSpPr>
        <p:spPr>
          <a:xfrm>
            <a:off x="2917902" y="2860944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2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4337AF3-7559-1348-A29F-177BDD6FCDCB}"/>
              </a:ext>
            </a:extLst>
          </p:cNvPr>
          <p:cNvSpPr/>
          <p:nvPr/>
        </p:nvSpPr>
        <p:spPr>
          <a:xfrm>
            <a:off x="2934229" y="4201946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970115E-37FA-234A-BAA7-A678E8D355E7}"/>
              </a:ext>
            </a:extLst>
          </p:cNvPr>
          <p:cNvSpPr/>
          <p:nvPr/>
        </p:nvSpPr>
        <p:spPr>
          <a:xfrm>
            <a:off x="2934229" y="5163776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6DF99E9-516C-264F-8859-9973563BE6F1}"/>
              </a:ext>
            </a:extLst>
          </p:cNvPr>
          <p:cNvSpPr/>
          <p:nvPr/>
        </p:nvSpPr>
        <p:spPr>
          <a:xfrm>
            <a:off x="3982046" y="324011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1DE421B-DF21-5D42-939B-7703073FEF37}"/>
              </a:ext>
            </a:extLst>
          </p:cNvPr>
          <p:cNvSpPr txBox="1"/>
          <p:nvPr/>
        </p:nvSpPr>
        <p:spPr>
          <a:xfrm>
            <a:off x="3955170" y="2863256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3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B00DDEA-32A8-9E4E-92DA-AADEEAF50283}"/>
              </a:ext>
            </a:extLst>
          </p:cNvPr>
          <p:cNvSpPr/>
          <p:nvPr/>
        </p:nvSpPr>
        <p:spPr>
          <a:xfrm>
            <a:off x="3982046" y="4201946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138429B0-07AE-B046-84CC-FFDF1CDA7EC8}"/>
              </a:ext>
            </a:extLst>
          </p:cNvPr>
          <p:cNvCxnSpPr/>
          <p:nvPr/>
        </p:nvCxnSpPr>
        <p:spPr>
          <a:xfrm>
            <a:off x="2821813" y="2771152"/>
            <a:ext cx="0" cy="357954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F169DE5C-66FE-5D43-A6DC-2852C05ECAED}"/>
              </a:ext>
            </a:extLst>
          </p:cNvPr>
          <p:cNvCxnSpPr/>
          <p:nvPr/>
        </p:nvCxnSpPr>
        <p:spPr>
          <a:xfrm>
            <a:off x="3870232" y="2771152"/>
            <a:ext cx="0" cy="357954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02D143B-A9FA-6D41-B3D0-FA7D6AB14592}"/>
              </a:ext>
            </a:extLst>
          </p:cNvPr>
          <p:cNvCxnSpPr>
            <a:stCxn id="43" idx="2"/>
            <a:endCxn id="48" idx="0"/>
          </p:cNvCxnSpPr>
          <p:nvPr/>
        </p:nvCxnSpPr>
        <p:spPr>
          <a:xfrm>
            <a:off x="2289347" y="4052243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E15505D-CBE6-F047-953C-9ED50662ED98}"/>
              </a:ext>
            </a:extLst>
          </p:cNvPr>
          <p:cNvCxnSpPr/>
          <p:nvPr/>
        </p:nvCxnSpPr>
        <p:spPr>
          <a:xfrm>
            <a:off x="2262403" y="5014071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49DF69D-388E-A844-A469-F6EAC57AE0B9}"/>
              </a:ext>
            </a:extLst>
          </p:cNvPr>
          <p:cNvCxnSpPr/>
          <p:nvPr/>
        </p:nvCxnSpPr>
        <p:spPr>
          <a:xfrm>
            <a:off x="3373292" y="4052243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555C65D-A718-CA4D-93C1-E31433F8317D}"/>
              </a:ext>
            </a:extLst>
          </p:cNvPr>
          <p:cNvCxnSpPr/>
          <p:nvPr/>
        </p:nvCxnSpPr>
        <p:spPr>
          <a:xfrm>
            <a:off x="3373292" y="5014071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06439DB-04EC-8442-B287-3A2BF980AD19}"/>
              </a:ext>
            </a:extLst>
          </p:cNvPr>
          <p:cNvCxnSpPr/>
          <p:nvPr/>
        </p:nvCxnSpPr>
        <p:spPr>
          <a:xfrm>
            <a:off x="4390562" y="4052243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8BB59E2-496F-D045-9501-ACF9CD65F6DF}"/>
              </a:ext>
            </a:extLst>
          </p:cNvPr>
          <p:cNvSpPr/>
          <p:nvPr/>
        </p:nvSpPr>
        <p:spPr>
          <a:xfrm>
            <a:off x="7106747" y="2634796"/>
            <a:ext cx="3196490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DB1F8E8-5279-0845-8E7B-FD1BFD74DB32}"/>
              </a:ext>
            </a:extLst>
          </p:cNvPr>
          <p:cNvSpPr txBox="1"/>
          <p:nvPr/>
        </p:nvSpPr>
        <p:spPr>
          <a:xfrm>
            <a:off x="8356980" y="6612163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Heap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8EB25923-F087-DC43-ACE1-6AA0A14B558C}"/>
              </a:ext>
            </a:extLst>
          </p:cNvPr>
          <p:cNvSpPr/>
          <p:nvPr/>
        </p:nvSpPr>
        <p:spPr>
          <a:xfrm>
            <a:off x="7544635" y="3150300"/>
            <a:ext cx="1106122" cy="895141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object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4AA4C77-A31C-D945-B014-9E7322F9A353}"/>
              </a:ext>
            </a:extLst>
          </p:cNvPr>
          <p:cNvSpPr/>
          <p:nvPr/>
        </p:nvSpPr>
        <p:spPr>
          <a:xfrm>
            <a:off x="8923936" y="2880861"/>
            <a:ext cx="1106122" cy="895141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object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026F11E-E174-5947-BF0B-C3605A170699}"/>
              </a:ext>
            </a:extLst>
          </p:cNvPr>
          <p:cNvSpPr/>
          <p:nvPr/>
        </p:nvSpPr>
        <p:spPr>
          <a:xfrm>
            <a:off x="7396607" y="4363266"/>
            <a:ext cx="1106122" cy="895141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object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49F1B83-6004-4941-B2DA-D6123EB3EFE5}"/>
              </a:ext>
            </a:extLst>
          </p:cNvPr>
          <p:cNvSpPr/>
          <p:nvPr/>
        </p:nvSpPr>
        <p:spPr>
          <a:xfrm>
            <a:off x="8923936" y="4111632"/>
            <a:ext cx="1106122" cy="895141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object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91DC13F5-F9C8-8C45-A518-02A7C9C75F7D}"/>
              </a:ext>
            </a:extLst>
          </p:cNvPr>
          <p:cNvSpPr/>
          <p:nvPr/>
        </p:nvSpPr>
        <p:spPr>
          <a:xfrm>
            <a:off x="8296861" y="5116709"/>
            <a:ext cx="1106122" cy="895141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object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63E394-F94D-3940-ADDA-529DF0C45AA8}"/>
              </a:ext>
            </a:extLst>
          </p:cNvPr>
          <p:cNvSpPr txBox="1"/>
          <p:nvPr/>
        </p:nvSpPr>
        <p:spPr>
          <a:xfrm>
            <a:off x="526779" y="7436349"/>
            <a:ext cx="57743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sz="1600" dirty="0" err="1">
                <a:latin typeface="+mj-ea"/>
                <a:ea typeface="+mj-ea"/>
              </a:rPr>
              <a:t>원시타입의</a:t>
            </a:r>
            <a:r>
              <a:rPr kumimoji="1" lang="ko-KR" altLang="en-US" sz="1600" dirty="0">
                <a:latin typeface="+mj-ea"/>
                <a:ea typeface="+mj-ea"/>
              </a:rPr>
              <a:t> 데이터가 값과 저장</a:t>
            </a:r>
            <a:endParaRPr kumimoji="1" lang="en-US" altLang="ko-KR" sz="16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600" dirty="0">
                <a:latin typeface="+mj-ea"/>
                <a:ea typeface="+mj-ea"/>
              </a:rPr>
              <a:t>Heap</a:t>
            </a:r>
            <a:r>
              <a:rPr kumimoji="1" lang="ko-KR" altLang="en-US" sz="1600" dirty="0">
                <a:latin typeface="+mj-ea"/>
                <a:ea typeface="+mj-ea"/>
              </a:rPr>
              <a:t> 영역에 생성된 </a:t>
            </a:r>
            <a:r>
              <a:rPr kumimoji="1" lang="en-US" altLang="ko-KR" sz="1600" dirty="0">
                <a:latin typeface="+mj-ea"/>
                <a:ea typeface="+mj-ea"/>
              </a:rPr>
              <a:t>Object </a:t>
            </a:r>
            <a:r>
              <a:rPr kumimoji="1" lang="ko-KR" altLang="en-US" sz="1600" dirty="0">
                <a:latin typeface="+mj-ea"/>
                <a:ea typeface="+mj-ea"/>
              </a:rPr>
              <a:t>타입의 데이터의 </a:t>
            </a:r>
            <a:r>
              <a:rPr kumimoji="1" lang="ko-KR" altLang="en-US" sz="1600" dirty="0" err="1">
                <a:latin typeface="+mj-ea"/>
                <a:ea typeface="+mj-ea"/>
              </a:rPr>
              <a:t>참조값</a:t>
            </a:r>
            <a:r>
              <a:rPr kumimoji="1" lang="ko-KR" altLang="en-US" sz="1600" dirty="0">
                <a:latin typeface="+mj-ea"/>
                <a:ea typeface="+mj-ea"/>
              </a:rPr>
              <a:t> 저장</a:t>
            </a:r>
            <a:endParaRPr kumimoji="1" lang="en-US" altLang="ko-KR" sz="16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600" dirty="0">
                <a:latin typeface="+mj-ea"/>
                <a:ea typeface="+mj-ea"/>
              </a:rPr>
              <a:t>함수가 호출될 때 사용하는 메모리이고</a:t>
            </a:r>
            <a:r>
              <a:rPr kumimoji="1" lang="en-US" altLang="ko-KR" sz="1600" dirty="0">
                <a:latin typeface="+mj-ea"/>
                <a:ea typeface="+mj-ea"/>
              </a:rPr>
              <a:t>,</a:t>
            </a:r>
            <a:r>
              <a:rPr kumimoji="1" lang="ko-KR" altLang="en-US" sz="1600" dirty="0">
                <a:latin typeface="+mj-ea"/>
                <a:ea typeface="+mj-ea"/>
              </a:rPr>
              <a:t> </a:t>
            </a:r>
            <a:endParaRPr kumimoji="1" lang="en-US" altLang="ko-KR" sz="1600" dirty="0">
              <a:latin typeface="+mj-ea"/>
              <a:ea typeface="+mj-ea"/>
            </a:endParaRPr>
          </a:p>
          <a:p>
            <a:r>
              <a:rPr kumimoji="1" lang="ko-KR" altLang="en-US" sz="1600" dirty="0">
                <a:latin typeface="+mj-ea"/>
                <a:ea typeface="+mj-ea"/>
              </a:rPr>
              <a:t>    기능 수행이 끝나면 자동으로 반환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F61903-44F9-9045-AE46-F1B157C37674}"/>
              </a:ext>
            </a:extLst>
          </p:cNvPr>
          <p:cNvSpPr txBox="1"/>
          <p:nvPr/>
        </p:nvSpPr>
        <p:spPr>
          <a:xfrm>
            <a:off x="6718039" y="7614342"/>
            <a:ext cx="5174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sz="1600" dirty="0">
                <a:latin typeface="+mj-ea"/>
                <a:ea typeface="+mj-ea"/>
              </a:rPr>
              <a:t>Object </a:t>
            </a:r>
            <a:r>
              <a:rPr kumimoji="1" lang="ko-KR" altLang="en-US" sz="1600" dirty="0">
                <a:latin typeface="+mj-ea"/>
                <a:ea typeface="+mj-ea"/>
              </a:rPr>
              <a:t>타입의 데이터가 저장</a:t>
            </a:r>
            <a:endParaRPr kumimoji="1" lang="en-US" altLang="ko-KR" sz="16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600" dirty="0">
                <a:latin typeface="+mj-ea"/>
                <a:ea typeface="+mj-ea"/>
              </a:rPr>
              <a:t>자동으로 관리되지 않는 메모리 영역 </a:t>
            </a:r>
            <a:r>
              <a:rPr kumimoji="1" lang="en-US" altLang="ko-KR" sz="1600" dirty="0">
                <a:latin typeface="+mj-ea"/>
                <a:ea typeface="+mj-ea"/>
              </a:rPr>
              <a:t>-&gt;</a:t>
            </a:r>
            <a:r>
              <a:rPr kumimoji="1" lang="ko-KR" altLang="en-US" sz="1600" dirty="0">
                <a:latin typeface="+mj-ea"/>
                <a:ea typeface="+mj-ea"/>
              </a:rPr>
              <a:t> </a:t>
            </a:r>
            <a:r>
              <a:rPr kumimoji="1" lang="en-US" altLang="ko-KR" sz="1600" dirty="0">
                <a:latin typeface="+mj-ea"/>
                <a:ea typeface="+mj-ea"/>
              </a:rPr>
              <a:t>GC</a:t>
            </a:r>
            <a:r>
              <a:rPr kumimoji="1" lang="ko-KR" altLang="en-US" sz="1600" dirty="0">
                <a:latin typeface="+mj-ea"/>
                <a:ea typeface="+mj-ea"/>
              </a:rPr>
              <a:t>가 해결</a:t>
            </a:r>
          </a:p>
        </p:txBody>
      </p:sp>
    </p:spTree>
    <p:extLst>
      <p:ext uri="{BB962C8B-B14F-4D97-AF65-F5344CB8AC3E}">
        <p14:creationId xmlns:p14="http://schemas.microsoft.com/office/powerpoint/2010/main" val="2928578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E956BE75-9AB3-3E43-8A89-6FC52DF8BD6D}"/>
              </a:ext>
            </a:extLst>
          </p:cNvPr>
          <p:cNvSpPr txBox="1"/>
          <p:nvPr/>
        </p:nvSpPr>
        <p:spPr>
          <a:xfrm>
            <a:off x="1159210" y="833456"/>
            <a:ext cx="2230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Heap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vs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Stack</a:t>
            </a:r>
            <a:endParaRPr kumimoji="1" lang="ko-KR" altLang="en-US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CDF2DE-7583-8F4C-B527-6FEF55C86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006" y="2099653"/>
            <a:ext cx="5581988" cy="1935899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416E22-B1F8-6141-BBAA-90F487C00AAC}"/>
              </a:ext>
            </a:extLst>
          </p:cNvPr>
          <p:cNvSpPr/>
          <p:nvPr/>
        </p:nvSpPr>
        <p:spPr>
          <a:xfrm>
            <a:off x="1807096" y="5219500"/>
            <a:ext cx="3369156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42CAD6-213E-3F4F-911D-1B45DF6CE516}"/>
              </a:ext>
            </a:extLst>
          </p:cNvPr>
          <p:cNvSpPr txBox="1"/>
          <p:nvPr/>
        </p:nvSpPr>
        <p:spPr>
          <a:xfrm>
            <a:off x="2897134" y="9192822"/>
            <a:ext cx="118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Java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BB7166F-98F1-A645-8E27-B25A4DEA00D8}"/>
              </a:ext>
            </a:extLst>
          </p:cNvPr>
          <p:cNvSpPr/>
          <p:nvPr/>
        </p:nvSpPr>
        <p:spPr>
          <a:xfrm>
            <a:off x="7253051" y="5219500"/>
            <a:ext cx="3196490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4B7E76-521C-0249-86CC-19D1B5A68B69}"/>
              </a:ext>
            </a:extLst>
          </p:cNvPr>
          <p:cNvSpPr txBox="1"/>
          <p:nvPr/>
        </p:nvSpPr>
        <p:spPr>
          <a:xfrm>
            <a:off x="8503284" y="9196867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Heap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E67CF6C-5A6E-9A41-A26A-649D06B4A021}"/>
              </a:ext>
            </a:extLst>
          </p:cNvPr>
          <p:cNvSpPr/>
          <p:nvPr/>
        </p:nvSpPr>
        <p:spPr>
          <a:xfrm>
            <a:off x="2008264" y="8035795"/>
            <a:ext cx="2966072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age = 19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59C3AA9-9052-734C-96C6-A65D402E56FF}"/>
              </a:ext>
            </a:extLst>
          </p:cNvPr>
          <p:cNvSpPr/>
          <p:nvPr/>
        </p:nvSpPr>
        <p:spPr>
          <a:xfrm>
            <a:off x="2008264" y="7143907"/>
            <a:ext cx="2966072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name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71B336E-F4BB-7A44-B7E7-5048E83F02FD}"/>
              </a:ext>
            </a:extLst>
          </p:cNvPr>
          <p:cNvSpPr/>
          <p:nvPr/>
        </p:nvSpPr>
        <p:spPr>
          <a:xfrm>
            <a:off x="7403958" y="6662323"/>
            <a:ext cx="850026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String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9844932-7602-BA47-BC3C-748784D308F3}"/>
              </a:ext>
            </a:extLst>
          </p:cNvPr>
          <p:cNvSpPr/>
          <p:nvPr/>
        </p:nvSpPr>
        <p:spPr>
          <a:xfrm>
            <a:off x="8253983" y="6662323"/>
            <a:ext cx="2076799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 err="1">
                <a:solidFill>
                  <a:sysClr val="windowText" lastClr="000000"/>
                </a:solidFill>
              </a:rPr>
              <a:t>SejinCho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31BE3DB-387D-054E-91BA-DDDDB2B990E7}"/>
              </a:ext>
            </a:extLst>
          </p:cNvPr>
          <p:cNvCxnSpPr>
            <a:stCxn id="93" idx="3"/>
            <a:endCxn id="94" idx="1"/>
          </p:cNvCxnSpPr>
          <p:nvPr/>
        </p:nvCxnSpPr>
        <p:spPr>
          <a:xfrm flipV="1">
            <a:off x="4974336" y="6999989"/>
            <a:ext cx="2429622" cy="48158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056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E956BE75-9AB3-3E43-8A89-6FC52DF8BD6D}"/>
              </a:ext>
            </a:extLst>
          </p:cNvPr>
          <p:cNvSpPr txBox="1"/>
          <p:nvPr/>
        </p:nvSpPr>
        <p:spPr>
          <a:xfrm>
            <a:off x="1159210" y="833456"/>
            <a:ext cx="539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Heap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vs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Stack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–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Garbage Collection</a:t>
            </a:r>
            <a:endParaRPr kumimoji="1" lang="ko-KR" altLang="en-US" sz="28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416E22-B1F8-6141-BBAA-90F487C00AAC}"/>
              </a:ext>
            </a:extLst>
          </p:cNvPr>
          <p:cNvSpPr/>
          <p:nvPr/>
        </p:nvSpPr>
        <p:spPr>
          <a:xfrm>
            <a:off x="1807096" y="5219500"/>
            <a:ext cx="3369156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42CAD6-213E-3F4F-911D-1B45DF6CE516}"/>
              </a:ext>
            </a:extLst>
          </p:cNvPr>
          <p:cNvSpPr txBox="1"/>
          <p:nvPr/>
        </p:nvSpPr>
        <p:spPr>
          <a:xfrm>
            <a:off x="2897134" y="9192822"/>
            <a:ext cx="118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Java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E67CF6C-5A6E-9A41-A26A-649D06B4A021}"/>
              </a:ext>
            </a:extLst>
          </p:cNvPr>
          <p:cNvSpPr/>
          <p:nvPr/>
        </p:nvSpPr>
        <p:spPr>
          <a:xfrm>
            <a:off x="2008264" y="8035795"/>
            <a:ext cx="2966072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 err="1">
                <a:solidFill>
                  <a:sysClr val="windowText" lastClr="000000"/>
                </a:solidFill>
              </a:rPr>
              <a:t>url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31BE3DB-387D-054E-91BA-DDDDB2B990E7}"/>
              </a:ext>
            </a:extLst>
          </p:cNvPr>
          <p:cNvCxnSpPr>
            <a:cxnSpLocks/>
            <a:stCxn id="92" idx="3"/>
          </p:cNvCxnSpPr>
          <p:nvPr/>
        </p:nvCxnSpPr>
        <p:spPr>
          <a:xfrm flipV="1">
            <a:off x="4974336" y="6999989"/>
            <a:ext cx="2429622" cy="137347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04EF97E-4338-E841-AC2B-2DC5E732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976" y="1812455"/>
            <a:ext cx="5718047" cy="197408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E80287-03A4-974A-A6F2-33B28AF77724}"/>
              </a:ext>
            </a:extLst>
          </p:cNvPr>
          <p:cNvSpPr/>
          <p:nvPr/>
        </p:nvSpPr>
        <p:spPr>
          <a:xfrm>
            <a:off x="7253050" y="5219500"/>
            <a:ext cx="3500294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CA0690-A86D-C246-B9EC-DF9BFD96E039}"/>
              </a:ext>
            </a:extLst>
          </p:cNvPr>
          <p:cNvSpPr txBox="1"/>
          <p:nvPr/>
        </p:nvSpPr>
        <p:spPr>
          <a:xfrm>
            <a:off x="8503284" y="9196867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Heap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13004C-AAD0-7444-B8C0-566EA70A7A57}"/>
              </a:ext>
            </a:extLst>
          </p:cNvPr>
          <p:cNvSpPr/>
          <p:nvPr/>
        </p:nvSpPr>
        <p:spPr>
          <a:xfrm>
            <a:off x="7403958" y="6662323"/>
            <a:ext cx="850026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String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B2E3DF-4A7D-0244-B88F-D81BEDCD25CB}"/>
              </a:ext>
            </a:extLst>
          </p:cNvPr>
          <p:cNvSpPr/>
          <p:nvPr/>
        </p:nvSpPr>
        <p:spPr>
          <a:xfrm>
            <a:off x="8253983" y="6662323"/>
            <a:ext cx="2311120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https://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388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416E22-B1F8-6141-BBAA-90F487C00AAC}"/>
              </a:ext>
            </a:extLst>
          </p:cNvPr>
          <p:cNvSpPr/>
          <p:nvPr/>
        </p:nvSpPr>
        <p:spPr>
          <a:xfrm>
            <a:off x="1807096" y="5219500"/>
            <a:ext cx="3369156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42CAD6-213E-3F4F-911D-1B45DF6CE516}"/>
              </a:ext>
            </a:extLst>
          </p:cNvPr>
          <p:cNvSpPr txBox="1"/>
          <p:nvPr/>
        </p:nvSpPr>
        <p:spPr>
          <a:xfrm>
            <a:off x="2897134" y="9192822"/>
            <a:ext cx="118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Java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BB7166F-98F1-A645-8E27-B25A4DEA00D8}"/>
              </a:ext>
            </a:extLst>
          </p:cNvPr>
          <p:cNvSpPr/>
          <p:nvPr/>
        </p:nvSpPr>
        <p:spPr>
          <a:xfrm>
            <a:off x="7253050" y="5219500"/>
            <a:ext cx="3500294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4B7E76-521C-0249-86CC-19D1B5A68B69}"/>
              </a:ext>
            </a:extLst>
          </p:cNvPr>
          <p:cNvSpPr txBox="1"/>
          <p:nvPr/>
        </p:nvSpPr>
        <p:spPr>
          <a:xfrm>
            <a:off x="8503284" y="9196867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Heap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E67CF6C-5A6E-9A41-A26A-649D06B4A021}"/>
              </a:ext>
            </a:extLst>
          </p:cNvPr>
          <p:cNvSpPr/>
          <p:nvPr/>
        </p:nvSpPr>
        <p:spPr>
          <a:xfrm>
            <a:off x="2008264" y="8035795"/>
            <a:ext cx="2966072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 err="1">
                <a:solidFill>
                  <a:sysClr val="windowText" lastClr="000000"/>
                </a:solidFill>
              </a:rPr>
              <a:t>url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71B336E-F4BB-7A44-B7E7-5048E83F02FD}"/>
              </a:ext>
            </a:extLst>
          </p:cNvPr>
          <p:cNvSpPr/>
          <p:nvPr/>
        </p:nvSpPr>
        <p:spPr>
          <a:xfrm>
            <a:off x="7403958" y="6662323"/>
            <a:ext cx="850026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String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9844932-7602-BA47-BC3C-748784D308F3}"/>
              </a:ext>
            </a:extLst>
          </p:cNvPr>
          <p:cNvSpPr/>
          <p:nvPr/>
        </p:nvSpPr>
        <p:spPr>
          <a:xfrm>
            <a:off x="8253983" y="6662323"/>
            <a:ext cx="2311120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https://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31BE3DB-387D-054E-91BA-DDDDB2B990E7}"/>
              </a:ext>
            </a:extLst>
          </p:cNvPr>
          <p:cNvCxnSpPr>
            <a:cxnSpLocks/>
            <a:stCxn id="92" idx="3"/>
            <a:endCxn id="15" idx="1"/>
          </p:cNvCxnSpPr>
          <p:nvPr/>
        </p:nvCxnSpPr>
        <p:spPr>
          <a:xfrm flipV="1">
            <a:off x="4974336" y="8012987"/>
            <a:ext cx="2435717" cy="36047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D0271E-631A-664F-84E5-FB88F59A3478}"/>
              </a:ext>
            </a:extLst>
          </p:cNvPr>
          <p:cNvSpPr txBox="1"/>
          <p:nvPr/>
        </p:nvSpPr>
        <p:spPr>
          <a:xfrm>
            <a:off x="1159210" y="833456"/>
            <a:ext cx="539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Heap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vs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Stack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–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Garbage Collection</a:t>
            </a:r>
            <a:endParaRPr kumimoji="1" lang="ko-KR" altLang="en-US" sz="28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36FCBA-5338-EE43-B9B4-BCEE9F8CE4B7}"/>
              </a:ext>
            </a:extLst>
          </p:cNvPr>
          <p:cNvSpPr/>
          <p:nvPr/>
        </p:nvSpPr>
        <p:spPr>
          <a:xfrm>
            <a:off x="7410053" y="7675321"/>
            <a:ext cx="850026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String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F3CD85-E74B-3F4A-B7BC-4633C3989364}"/>
              </a:ext>
            </a:extLst>
          </p:cNvPr>
          <p:cNvSpPr/>
          <p:nvPr/>
        </p:nvSpPr>
        <p:spPr>
          <a:xfrm>
            <a:off x="8260078" y="7675321"/>
            <a:ext cx="2311120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https://</a:t>
            </a:r>
            <a:r>
              <a:rPr kumimoji="1" lang="en-US" altLang="ko-KR" sz="1500" dirty="0" err="1">
                <a:solidFill>
                  <a:sysClr val="windowText" lastClr="000000"/>
                </a:solidFill>
              </a:rPr>
              <a:t>sejincho.github.io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/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9E6605-D908-804E-85AB-F7739FD9CB20}"/>
              </a:ext>
            </a:extLst>
          </p:cNvPr>
          <p:cNvSpPr/>
          <p:nvPr/>
        </p:nvSpPr>
        <p:spPr>
          <a:xfrm>
            <a:off x="7197507" y="7466208"/>
            <a:ext cx="3768383" cy="11311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6B5126-12B4-6E47-9FAD-89365758A669}"/>
              </a:ext>
            </a:extLst>
          </p:cNvPr>
          <p:cNvSpPr txBox="1"/>
          <p:nvPr/>
        </p:nvSpPr>
        <p:spPr>
          <a:xfrm>
            <a:off x="6783139" y="8711127"/>
            <a:ext cx="5072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FF0000"/>
                </a:solidFill>
              </a:rPr>
              <a:t>새로 할당</a:t>
            </a:r>
            <a:endParaRPr kumimoji="1" lang="en-US" altLang="ko-KR" sz="1500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2C3F54-34EF-764D-BAD8-0FBD6AAA1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75" y="2117877"/>
            <a:ext cx="6246050" cy="205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8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606288E-FD4A-7D46-B197-093490779BFA}"/>
              </a:ext>
            </a:extLst>
          </p:cNvPr>
          <p:cNvSpPr/>
          <p:nvPr/>
        </p:nvSpPr>
        <p:spPr>
          <a:xfrm>
            <a:off x="7475806" y="171060"/>
            <a:ext cx="1965771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Source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(.java </a:t>
            </a:r>
            <a:r>
              <a:rPr kumimoji="1" lang="ko-KR" altLang="en-US" sz="1500" dirty="0">
                <a:solidFill>
                  <a:sysClr val="windowText" lastClr="000000"/>
                </a:solidFill>
              </a:rPr>
              <a:t>파일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B5FCD-7473-474E-9AB4-787A99D6E633}"/>
              </a:ext>
            </a:extLst>
          </p:cNvPr>
          <p:cNvSpPr/>
          <p:nvPr/>
        </p:nvSpPr>
        <p:spPr>
          <a:xfrm>
            <a:off x="7472628" y="2516111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Byte Code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(.class </a:t>
            </a:r>
            <a:r>
              <a:rPr kumimoji="1" lang="ko-KR" altLang="en-US" sz="1500" dirty="0">
                <a:solidFill>
                  <a:sysClr val="windowText" lastClr="000000"/>
                </a:solidFill>
              </a:rPr>
              <a:t>파일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3888B5-A3B0-AC41-92A4-FBB6A17A441A}"/>
              </a:ext>
            </a:extLst>
          </p:cNvPr>
          <p:cNvSpPr/>
          <p:nvPr/>
        </p:nvSpPr>
        <p:spPr>
          <a:xfrm>
            <a:off x="1941793" y="1257552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Compiler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</a:t>
            </a:r>
            <a:r>
              <a:rPr kumimoji="1" lang="en-US" altLang="ko-KR" sz="1500" dirty="0" err="1">
                <a:solidFill>
                  <a:sysClr val="windowText" lastClr="000000"/>
                </a:solidFill>
              </a:rPr>
              <a:t>javac.exe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5C51F42-3B6D-9440-9D1F-8559DCA5CF8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455514" y="986072"/>
            <a:ext cx="3176" cy="153004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FDF86DC-48C1-BB45-AE51-C44A999225C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907565" y="1665057"/>
            <a:ext cx="4551124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E6F27A-A4D1-1F4A-A5BF-54586093C8D7}"/>
              </a:ext>
            </a:extLst>
          </p:cNvPr>
          <p:cNvSpPr/>
          <p:nvPr/>
        </p:nvSpPr>
        <p:spPr>
          <a:xfrm>
            <a:off x="1941793" y="2562985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Class Library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348923-103E-7840-BCF8-1B4DF38B83FD}"/>
              </a:ext>
            </a:extLst>
          </p:cNvPr>
          <p:cNvSpPr/>
          <p:nvPr/>
        </p:nvSpPr>
        <p:spPr>
          <a:xfrm>
            <a:off x="4708798" y="3990995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Class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Loader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0C7D2E-710E-8E47-88A6-C25EB4221918}"/>
              </a:ext>
            </a:extLst>
          </p:cNvPr>
          <p:cNvSpPr/>
          <p:nvPr/>
        </p:nvSpPr>
        <p:spPr>
          <a:xfrm>
            <a:off x="2102699" y="7260116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Execution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Engine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B0C9E00A-2B14-424E-8C2E-E0566B222FA9}"/>
              </a:ext>
            </a:extLst>
          </p:cNvPr>
          <p:cNvCxnSpPr>
            <a:cxnSpLocks/>
            <a:stCxn id="16" idx="2"/>
            <a:endCxn id="10" idx="2"/>
          </p:cNvCxnSpPr>
          <p:nvPr/>
        </p:nvCxnSpPr>
        <p:spPr>
          <a:xfrm rot="5400000" flipH="1" flipV="1">
            <a:off x="5666659" y="589142"/>
            <a:ext cx="46874" cy="5530835"/>
          </a:xfrm>
          <a:prstGeom prst="bentConnector3">
            <a:avLst>
              <a:gd name="adj1" fmla="val -48769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02D348D-DFA1-0349-9D6D-26A25EFCAF63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691684" y="3609999"/>
            <a:ext cx="0" cy="38099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32D4CB4-0973-D64A-BDBE-EB3DFDF0A1B6}"/>
              </a:ext>
            </a:extLst>
          </p:cNvPr>
          <p:cNvSpPr/>
          <p:nvPr/>
        </p:nvSpPr>
        <p:spPr>
          <a:xfrm>
            <a:off x="1941793" y="5213511"/>
            <a:ext cx="7499782" cy="149803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B899D2A-A192-A34A-991A-567B6A852767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685334" y="4806005"/>
            <a:ext cx="6350" cy="40750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표 60">
            <a:extLst>
              <a:ext uri="{FF2B5EF4-FFF2-40B4-BE49-F238E27FC236}">
                <a16:creationId xmlns:a16="http://schemas.microsoft.com/office/drawing/2014/main" id="{C7FD5A91-289B-AE40-A534-35511A0A2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67024"/>
              </p:ext>
            </p:extLst>
          </p:nvPr>
        </p:nvGraphicFramePr>
        <p:xfrm>
          <a:off x="2119129" y="5584794"/>
          <a:ext cx="7112625" cy="977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525">
                  <a:extLst>
                    <a:ext uri="{9D8B030D-6E8A-4147-A177-3AD203B41FA5}">
                      <a16:colId xmlns:a16="http://schemas.microsoft.com/office/drawing/2014/main" val="1984374231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3617654366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6896235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2183832354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1381691041"/>
                    </a:ext>
                  </a:extLst>
                </a:gridCol>
              </a:tblGrid>
              <a:tr h="9771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Area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Static Area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Java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PC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Native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796303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49581337-F348-A749-9B53-0598EB6ABE50}"/>
              </a:ext>
            </a:extLst>
          </p:cNvPr>
          <p:cNvSpPr txBox="1"/>
          <p:nvPr/>
        </p:nvSpPr>
        <p:spPr>
          <a:xfrm>
            <a:off x="6177830" y="5227037"/>
            <a:ext cx="16998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b="1" dirty="0"/>
              <a:t>Runtime Data Area</a:t>
            </a:r>
            <a:endParaRPr kumimoji="1" lang="ko-KR" altLang="en-US" sz="15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1D2B1A0-A2BF-7D4C-9FC3-2F69B210569E}"/>
              </a:ext>
            </a:extLst>
          </p:cNvPr>
          <p:cNvSpPr/>
          <p:nvPr/>
        </p:nvSpPr>
        <p:spPr>
          <a:xfrm>
            <a:off x="4708798" y="7260116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Native Method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Interface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(JNI)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51561F6-4334-C347-9AF4-4F20A6419B6A}"/>
              </a:ext>
            </a:extLst>
          </p:cNvPr>
          <p:cNvSpPr/>
          <p:nvPr/>
        </p:nvSpPr>
        <p:spPr>
          <a:xfrm>
            <a:off x="7265982" y="7272123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Native Method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Library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87B48D2-6441-C243-AE98-D1B1D92E1ED9}"/>
              </a:ext>
            </a:extLst>
          </p:cNvPr>
          <p:cNvCxnSpPr>
            <a:cxnSpLocks/>
            <a:stCxn id="47" idx="2"/>
            <a:endCxn id="26" idx="0"/>
          </p:cNvCxnSpPr>
          <p:nvPr/>
        </p:nvCxnSpPr>
        <p:spPr>
          <a:xfrm>
            <a:off x="5691684" y="6711543"/>
            <a:ext cx="0" cy="54857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4E966ED-68D1-B242-89B9-9A51A180441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085585" y="6710742"/>
            <a:ext cx="0" cy="54937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F7F4682-308A-2B42-8AE2-A4CD3837249F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flipH="1" flipV="1">
            <a:off x="6674570" y="7667621"/>
            <a:ext cx="591412" cy="1200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907C058-63FC-B84F-A078-381E02D404BD}"/>
              </a:ext>
            </a:extLst>
          </p:cNvPr>
          <p:cNvCxnSpPr>
            <a:cxnSpLocks/>
            <a:stCxn id="26" idx="1"/>
            <a:endCxn id="34" idx="3"/>
          </p:cNvCxnSpPr>
          <p:nvPr/>
        </p:nvCxnSpPr>
        <p:spPr>
          <a:xfrm flipH="1">
            <a:off x="4068471" y="7667621"/>
            <a:ext cx="640327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A8FBE23-0168-5E4B-884E-7C9FBA50BDDF}"/>
              </a:ext>
            </a:extLst>
          </p:cNvPr>
          <p:cNvSpPr/>
          <p:nvPr/>
        </p:nvSpPr>
        <p:spPr>
          <a:xfrm>
            <a:off x="1618154" y="3774673"/>
            <a:ext cx="8225275" cy="46645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310856-6D7C-AF46-B224-AF1A4ACFDC91}"/>
              </a:ext>
            </a:extLst>
          </p:cNvPr>
          <p:cNvSpPr txBox="1"/>
          <p:nvPr/>
        </p:nvSpPr>
        <p:spPr>
          <a:xfrm>
            <a:off x="1649886" y="3821547"/>
            <a:ext cx="5838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FF0000"/>
                </a:solidFill>
                <a:latin typeface="+mj-ea"/>
                <a:ea typeface="+mj-ea"/>
              </a:rPr>
              <a:t>JVM</a:t>
            </a:r>
            <a:endParaRPr kumimoji="1" lang="ko-KR" altLang="en-US" sz="15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23000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416E22-B1F8-6141-BBAA-90F487C00AAC}"/>
              </a:ext>
            </a:extLst>
          </p:cNvPr>
          <p:cNvSpPr/>
          <p:nvPr/>
        </p:nvSpPr>
        <p:spPr>
          <a:xfrm>
            <a:off x="1807096" y="5219500"/>
            <a:ext cx="3369156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42CAD6-213E-3F4F-911D-1B45DF6CE516}"/>
              </a:ext>
            </a:extLst>
          </p:cNvPr>
          <p:cNvSpPr txBox="1"/>
          <p:nvPr/>
        </p:nvSpPr>
        <p:spPr>
          <a:xfrm>
            <a:off x="2897134" y="9192822"/>
            <a:ext cx="118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Java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BB7166F-98F1-A645-8E27-B25A4DEA00D8}"/>
              </a:ext>
            </a:extLst>
          </p:cNvPr>
          <p:cNvSpPr/>
          <p:nvPr/>
        </p:nvSpPr>
        <p:spPr>
          <a:xfrm>
            <a:off x="7253050" y="5219500"/>
            <a:ext cx="3500294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4B7E76-521C-0249-86CC-19D1B5A68B69}"/>
              </a:ext>
            </a:extLst>
          </p:cNvPr>
          <p:cNvSpPr txBox="1"/>
          <p:nvPr/>
        </p:nvSpPr>
        <p:spPr>
          <a:xfrm>
            <a:off x="8503284" y="9196867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Heap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E67CF6C-5A6E-9A41-A26A-649D06B4A021}"/>
              </a:ext>
            </a:extLst>
          </p:cNvPr>
          <p:cNvSpPr/>
          <p:nvPr/>
        </p:nvSpPr>
        <p:spPr>
          <a:xfrm>
            <a:off x="2008264" y="8035795"/>
            <a:ext cx="2966072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 err="1">
                <a:solidFill>
                  <a:sysClr val="windowText" lastClr="000000"/>
                </a:solidFill>
              </a:rPr>
              <a:t>url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71B336E-F4BB-7A44-B7E7-5048E83F02FD}"/>
              </a:ext>
            </a:extLst>
          </p:cNvPr>
          <p:cNvSpPr/>
          <p:nvPr/>
        </p:nvSpPr>
        <p:spPr>
          <a:xfrm>
            <a:off x="7403958" y="6662323"/>
            <a:ext cx="850026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String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9844932-7602-BA47-BC3C-748784D308F3}"/>
              </a:ext>
            </a:extLst>
          </p:cNvPr>
          <p:cNvSpPr/>
          <p:nvPr/>
        </p:nvSpPr>
        <p:spPr>
          <a:xfrm>
            <a:off x="8253983" y="6662323"/>
            <a:ext cx="2311120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https://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31BE3DB-387D-054E-91BA-DDDDB2B990E7}"/>
              </a:ext>
            </a:extLst>
          </p:cNvPr>
          <p:cNvCxnSpPr>
            <a:cxnSpLocks/>
            <a:stCxn id="92" idx="3"/>
            <a:endCxn id="15" idx="1"/>
          </p:cNvCxnSpPr>
          <p:nvPr/>
        </p:nvCxnSpPr>
        <p:spPr>
          <a:xfrm flipV="1">
            <a:off x="4974336" y="8012987"/>
            <a:ext cx="2435717" cy="36047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D0271E-631A-664F-84E5-FB88F59A3478}"/>
              </a:ext>
            </a:extLst>
          </p:cNvPr>
          <p:cNvSpPr txBox="1"/>
          <p:nvPr/>
        </p:nvSpPr>
        <p:spPr>
          <a:xfrm>
            <a:off x="1159210" y="833456"/>
            <a:ext cx="539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Heap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vs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Stack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–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Garbage Collection</a:t>
            </a:r>
            <a:endParaRPr kumimoji="1" lang="ko-KR" altLang="en-US" sz="28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36FCBA-5338-EE43-B9B4-BCEE9F8CE4B7}"/>
              </a:ext>
            </a:extLst>
          </p:cNvPr>
          <p:cNvSpPr/>
          <p:nvPr/>
        </p:nvSpPr>
        <p:spPr>
          <a:xfrm>
            <a:off x="7410053" y="7675321"/>
            <a:ext cx="850026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String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F3CD85-E74B-3F4A-B7BC-4633C3989364}"/>
              </a:ext>
            </a:extLst>
          </p:cNvPr>
          <p:cNvSpPr/>
          <p:nvPr/>
        </p:nvSpPr>
        <p:spPr>
          <a:xfrm>
            <a:off x="8260078" y="7675321"/>
            <a:ext cx="2311120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https://</a:t>
            </a:r>
            <a:r>
              <a:rPr kumimoji="1" lang="en-US" altLang="ko-KR" sz="1500" dirty="0" err="1">
                <a:solidFill>
                  <a:sysClr val="windowText" lastClr="000000"/>
                </a:solidFill>
              </a:rPr>
              <a:t>sejincho.github.io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/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9E6605-D908-804E-85AB-F7739FD9CB20}"/>
              </a:ext>
            </a:extLst>
          </p:cNvPr>
          <p:cNvSpPr/>
          <p:nvPr/>
        </p:nvSpPr>
        <p:spPr>
          <a:xfrm>
            <a:off x="7070831" y="6392083"/>
            <a:ext cx="3768383" cy="11311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6B5126-12B4-6E47-9FAD-89365758A669}"/>
              </a:ext>
            </a:extLst>
          </p:cNvPr>
          <p:cNvSpPr txBox="1"/>
          <p:nvPr/>
        </p:nvSpPr>
        <p:spPr>
          <a:xfrm>
            <a:off x="6663197" y="5622766"/>
            <a:ext cx="5072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FF0000"/>
                </a:solidFill>
              </a:rPr>
              <a:t>스택에서 참조할 수 없는 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“unreachable object”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가 된다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!</a:t>
            </a:r>
          </a:p>
          <a:p>
            <a:pPr algn="ctr"/>
            <a:r>
              <a:rPr kumimoji="1" lang="en-US" altLang="ko-KR" sz="1500" b="1" dirty="0">
                <a:solidFill>
                  <a:srgbClr val="FF0000"/>
                </a:solidFill>
              </a:rPr>
              <a:t>-&gt;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GC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가 제거</a:t>
            </a:r>
            <a:endParaRPr kumimoji="1" lang="en-US" altLang="ko-KR" sz="1500" b="1" dirty="0">
              <a:solidFill>
                <a:srgbClr val="FF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E52088C-4EDE-F749-A9F9-A686ECCD6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75" y="2117877"/>
            <a:ext cx="6246050" cy="205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57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416E22-B1F8-6141-BBAA-90F487C00AAC}"/>
              </a:ext>
            </a:extLst>
          </p:cNvPr>
          <p:cNvSpPr/>
          <p:nvPr/>
        </p:nvSpPr>
        <p:spPr>
          <a:xfrm>
            <a:off x="1807096" y="5219500"/>
            <a:ext cx="3369156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42CAD6-213E-3F4F-911D-1B45DF6CE516}"/>
              </a:ext>
            </a:extLst>
          </p:cNvPr>
          <p:cNvSpPr txBox="1"/>
          <p:nvPr/>
        </p:nvSpPr>
        <p:spPr>
          <a:xfrm>
            <a:off x="2897134" y="9192822"/>
            <a:ext cx="118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Java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BB7166F-98F1-A645-8E27-B25A4DEA00D8}"/>
              </a:ext>
            </a:extLst>
          </p:cNvPr>
          <p:cNvSpPr/>
          <p:nvPr/>
        </p:nvSpPr>
        <p:spPr>
          <a:xfrm>
            <a:off x="7253050" y="5219500"/>
            <a:ext cx="3500294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4B7E76-521C-0249-86CC-19D1B5A68B69}"/>
              </a:ext>
            </a:extLst>
          </p:cNvPr>
          <p:cNvSpPr txBox="1"/>
          <p:nvPr/>
        </p:nvSpPr>
        <p:spPr>
          <a:xfrm>
            <a:off x="8503284" y="9196867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Heap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E67CF6C-5A6E-9A41-A26A-649D06B4A021}"/>
              </a:ext>
            </a:extLst>
          </p:cNvPr>
          <p:cNvSpPr/>
          <p:nvPr/>
        </p:nvSpPr>
        <p:spPr>
          <a:xfrm>
            <a:off x="2008264" y="8035795"/>
            <a:ext cx="2966072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 err="1">
                <a:solidFill>
                  <a:sysClr val="windowText" lastClr="000000"/>
                </a:solidFill>
              </a:rPr>
              <a:t>url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31BE3DB-387D-054E-91BA-DDDDB2B990E7}"/>
              </a:ext>
            </a:extLst>
          </p:cNvPr>
          <p:cNvCxnSpPr>
            <a:cxnSpLocks/>
            <a:stCxn id="92" idx="3"/>
            <a:endCxn id="15" idx="1"/>
          </p:cNvCxnSpPr>
          <p:nvPr/>
        </p:nvCxnSpPr>
        <p:spPr>
          <a:xfrm flipV="1">
            <a:off x="4974336" y="8012987"/>
            <a:ext cx="2435717" cy="36047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D0271E-631A-664F-84E5-FB88F59A3478}"/>
              </a:ext>
            </a:extLst>
          </p:cNvPr>
          <p:cNvSpPr txBox="1"/>
          <p:nvPr/>
        </p:nvSpPr>
        <p:spPr>
          <a:xfrm>
            <a:off x="1159210" y="833456"/>
            <a:ext cx="583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Heap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vs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Stack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–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Garbage Collection</a:t>
            </a:r>
            <a:r>
              <a:rPr kumimoji="1" lang="ko-KR" altLang="en-US" sz="2800" b="1" dirty="0"/>
              <a:t> 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36FCBA-5338-EE43-B9B4-BCEE9F8CE4B7}"/>
              </a:ext>
            </a:extLst>
          </p:cNvPr>
          <p:cNvSpPr/>
          <p:nvPr/>
        </p:nvSpPr>
        <p:spPr>
          <a:xfrm>
            <a:off x="7410053" y="7675321"/>
            <a:ext cx="850026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String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F3CD85-E74B-3F4A-B7BC-4633C3989364}"/>
              </a:ext>
            </a:extLst>
          </p:cNvPr>
          <p:cNvSpPr/>
          <p:nvPr/>
        </p:nvSpPr>
        <p:spPr>
          <a:xfrm>
            <a:off x="8260078" y="7675321"/>
            <a:ext cx="2311120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https://</a:t>
            </a:r>
            <a:r>
              <a:rPr kumimoji="1" lang="en-US" altLang="ko-KR" sz="1500" dirty="0" err="1">
                <a:solidFill>
                  <a:sysClr val="windowText" lastClr="000000"/>
                </a:solidFill>
              </a:rPr>
              <a:t>sejincho.github.io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/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E52088C-4EDE-F749-A9F9-A686ECCD6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75" y="2117877"/>
            <a:ext cx="6246050" cy="205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37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E1D90B5-72F7-4248-980D-A9F4333C19AB}"/>
              </a:ext>
            </a:extLst>
          </p:cNvPr>
          <p:cNvSpPr txBox="1"/>
          <p:nvPr/>
        </p:nvSpPr>
        <p:spPr>
          <a:xfrm>
            <a:off x="5765621" y="5138271"/>
            <a:ext cx="8643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끝</a:t>
            </a:r>
            <a:r>
              <a:rPr kumimoji="1" lang="en-US" altLang="ko-KR" sz="4000" b="1" dirty="0"/>
              <a:t>!</a:t>
            </a:r>
            <a:endParaRPr kumimoji="1"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7556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606288E-FD4A-7D46-B197-093490779BFA}"/>
              </a:ext>
            </a:extLst>
          </p:cNvPr>
          <p:cNvSpPr/>
          <p:nvPr/>
        </p:nvSpPr>
        <p:spPr>
          <a:xfrm>
            <a:off x="7475806" y="171060"/>
            <a:ext cx="1965771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Source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(.java </a:t>
            </a:r>
            <a:r>
              <a:rPr kumimoji="1" lang="ko-KR" altLang="en-US" sz="1500" dirty="0">
                <a:solidFill>
                  <a:sysClr val="windowText" lastClr="000000"/>
                </a:solidFill>
              </a:rPr>
              <a:t>파일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B5FCD-7473-474E-9AB4-787A99D6E633}"/>
              </a:ext>
            </a:extLst>
          </p:cNvPr>
          <p:cNvSpPr/>
          <p:nvPr/>
        </p:nvSpPr>
        <p:spPr>
          <a:xfrm>
            <a:off x="7472628" y="2516111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Byte Code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(.class </a:t>
            </a:r>
            <a:r>
              <a:rPr kumimoji="1" lang="ko-KR" altLang="en-US" sz="1500" dirty="0">
                <a:solidFill>
                  <a:sysClr val="windowText" lastClr="000000"/>
                </a:solidFill>
              </a:rPr>
              <a:t>파일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3888B5-A3B0-AC41-92A4-FBB6A17A441A}"/>
              </a:ext>
            </a:extLst>
          </p:cNvPr>
          <p:cNvSpPr/>
          <p:nvPr/>
        </p:nvSpPr>
        <p:spPr>
          <a:xfrm>
            <a:off x="1941793" y="1257552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Compiler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</a:t>
            </a:r>
            <a:r>
              <a:rPr kumimoji="1" lang="en-US" altLang="ko-KR" sz="1500" dirty="0" err="1">
                <a:solidFill>
                  <a:sysClr val="windowText" lastClr="000000"/>
                </a:solidFill>
              </a:rPr>
              <a:t>javac.exe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5C51F42-3B6D-9440-9D1F-8559DCA5CF8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455514" y="986072"/>
            <a:ext cx="3176" cy="153004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FDF86DC-48C1-BB45-AE51-C44A999225C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907565" y="1665057"/>
            <a:ext cx="4551124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E6F27A-A4D1-1F4A-A5BF-54586093C8D7}"/>
              </a:ext>
            </a:extLst>
          </p:cNvPr>
          <p:cNvSpPr/>
          <p:nvPr/>
        </p:nvSpPr>
        <p:spPr>
          <a:xfrm>
            <a:off x="1941793" y="2562985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Class Library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348923-103E-7840-BCF8-1B4DF38B83FD}"/>
              </a:ext>
            </a:extLst>
          </p:cNvPr>
          <p:cNvSpPr/>
          <p:nvPr/>
        </p:nvSpPr>
        <p:spPr>
          <a:xfrm>
            <a:off x="4708798" y="3990995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Class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Loader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0C7D2E-710E-8E47-88A6-C25EB4221918}"/>
              </a:ext>
            </a:extLst>
          </p:cNvPr>
          <p:cNvSpPr/>
          <p:nvPr/>
        </p:nvSpPr>
        <p:spPr>
          <a:xfrm>
            <a:off x="2102699" y="7260116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Execution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Engine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B0C9E00A-2B14-424E-8C2E-E0566B222FA9}"/>
              </a:ext>
            </a:extLst>
          </p:cNvPr>
          <p:cNvCxnSpPr>
            <a:cxnSpLocks/>
            <a:stCxn id="16" idx="2"/>
            <a:endCxn id="10" idx="2"/>
          </p:cNvCxnSpPr>
          <p:nvPr/>
        </p:nvCxnSpPr>
        <p:spPr>
          <a:xfrm rot="5400000" flipH="1" flipV="1">
            <a:off x="5666659" y="589142"/>
            <a:ext cx="46874" cy="5530835"/>
          </a:xfrm>
          <a:prstGeom prst="bentConnector3">
            <a:avLst>
              <a:gd name="adj1" fmla="val -48769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02D348D-DFA1-0349-9D6D-26A25EFCAF63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691684" y="3609999"/>
            <a:ext cx="0" cy="38099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32D4CB4-0973-D64A-BDBE-EB3DFDF0A1B6}"/>
              </a:ext>
            </a:extLst>
          </p:cNvPr>
          <p:cNvSpPr/>
          <p:nvPr/>
        </p:nvSpPr>
        <p:spPr>
          <a:xfrm>
            <a:off x="1941793" y="5213511"/>
            <a:ext cx="7499782" cy="149803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B899D2A-A192-A34A-991A-567B6A852767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685334" y="4806005"/>
            <a:ext cx="6350" cy="40750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표 60">
            <a:extLst>
              <a:ext uri="{FF2B5EF4-FFF2-40B4-BE49-F238E27FC236}">
                <a16:creationId xmlns:a16="http://schemas.microsoft.com/office/drawing/2014/main" id="{C7FD5A91-289B-AE40-A534-35511A0A2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851571"/>
              </p:ext>
            </p:extLst>
          </p:nvPr>
        </p:nvGraphicFramePr>
        <p:xfrm>
          <a:off x="2119129" y="5584794"/>
          <a:ext cx="7112625" cy="977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525">
                  <a:extLst>
                    <a:ext uri="{9D8B030D-6E8A-4147-A177-3AD203B41FA5}">
                      <a16:colId xmlns:a16="http://schemas.microsoft.com/office/drawing/2014/main" val="1984374231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3617654366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6896235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2183832354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1381691041"/>
                    </a:ext>
                  </a:extLst>
                </a:gridCol>
              </a:tblGrid>
              <a:tr h="9771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Area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Static Area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Java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PC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Native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796303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49581337-F348-A749-9B53-0598EB6ABE50}"/>
              </a:ext>
            </a:extLst>
          </p:cNvPr>
          <p:cNvSpPr txBox="1"/>
          <p:nvPr/>
        </p:nvSpPr>
        <p:spPr>
          <a:xfrm>
            <a:off x="6177830" y="5227037"/>
            <a:ext cx="16998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b="1" dirty="0"/>
              <a:t>Runtime Data Area</a:t>
            </a:r>
            <a:endParaRPr kumimoji="1" lang="ko-KR" altLang="en-US" sz="15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1D2B1A0-A2BF-7D4C-9FC3-2F69B210569E}"/>
              </a:ext>
            </a:extLst>
          </p:cNvPr>
          <p:cNvSpPr/>
          <p:nvPr/>
        </p:nvSpPr>
        <p:spPr>
          <a:xfrm>
            <a:off x="4708798" y="7260116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Native Method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Interface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(JNI)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51561F6-4334-C347-9AF4-4F20A6419B6A}"/>
              </a:ext>
            </a:extLst>
          </p:cNvPr>
          <p:cNvSpPr/>
          <p:nvPr/>
        </p:nvSpPr>
        <p:spPr>
          <a:xfrm>
            <a:off x="7265982" y="7272123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Native Method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Library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87B48D2-6441-C243-AE98-D1B1D92E1ED9}"/>
              </a:ext>
            </a:extLst>
          </p:cNvPr>
          <p:cNvCxnSpPr>
            <a:cxnSpLocks/>
            <a:stCxn id="47" idx="2"/>
            <a:endCxn id="26" idx="0"/>
          </p:cNvCxnSpPr>
          <p:nvPr/>
        </p:nvCxnSpPr>
        <p:spPr>
          <a:xfrm>
            <a:off x="5691684" y="6711543"/>
            <a:ext cx="0" cy="54857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4E966ED-68D1-B242-89B9-9A51A180441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085585" y="6710742"/>
            <a:ext cx="0" cy="54937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F7F4682-308A-2B42-8AE2-A4CD3837249F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flipH="1" flipV="1">
            <a:off x="6674570" y="7667621"/>
            <a:ext cx="591412" cy="1200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907C058-63FC-B84F-A078-381E02D404BD}"/>
              </a:ext>
            </a:extLst>
          </p:cNvPr>
          <p:cNvCxnSpPr>
            <a:cxnSpLocks/>
            <a:stCxn id="26" idx="1"/>
            <a:endCxn id="34" idx="3"/>
          </p:cNvCxnSpPr>
          <p:nvPr/>
        </p:nvCxnSpPr>
        <p:spPr>
          <a:xfrm flipH="1">
            <a:off x="4068471" y="7667621"/>
            <a:ext cx="640327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0C4B59-210B-A143-8C49-29CB3E4C4812}"/>
              </a:ext>
            </a:extLst>
          </p:cNvPr>
          <p:cNvSpPr/>
          <p:nvPr/>
        </p:nvSpPr>
        <p:spPr>
          <a:xfrm>
            <a:off x="1941793" y="7117883"/>
            <a:ext cx="2264541" cy="11188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9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606288E-FD4A-7D46-B197-093490779BFA}"/>
              </a:ext>
            </a:extLst>
          </p:cNvPr>
          <p:cNvSpPr/>
          <p:nvPr/>
        </p:nvSpPr>
        <p:spPr>
          <a:xfrm>
            <a:off x="7475806" y="171060"/>
            <a:ext cx="1965771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Source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(.java </a:t>
            </a:r>
            <a:r>
              <a:rPr kumimoji="1" lang="ko-KR" altLang="en-US" sz="1500" dirty="0">
                <a:solidFill>
                  <a:sysClr val="windowText" lastClr="000000"/>
                </a:solidFill>
              </a:rPr>
              <a:t>파일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B5FCD-7473-474E-9AB4-787A99D6E633}"/>
              </a:ext>
            </a:extLst>
          </p:cNvPr>
          <p:cNvSpPr/>
          <p:nvPr/>
        </p:nvSpPr>
        <p:spPr>
          <a:xfrm>
            <a:off x="7472628" y="2516111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Byte Code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(.class </a:t>
            </a:r>
            <a:r>
              <a:rPr kumimoji="1" lang="ko-KR" altLang="en-US" sz="1500" dirty="0">
                <a:solidFill>
                  <a:sysClr val="windowText" lastClr="000000"/>
                </a:solidFill>
              </a:rPr>
              <a:t>파일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3888B5-A3B0-AC41-92A4-FBB6A17A441A}"/>
              </a:ext>
            </a:extLst>
          </p:cNvPr>
          <p:cNvSpPr/>
          <p:nvPr/>
        </p:nvSpPr>
        <p:spPr>
          <a:xfrm>
            <a:off x="1941793" y="1257552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Compiler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</a:t>
            </a:r>
            <a:r>
              <a:rPr kumimoji="1" lang="en-US" altLang="ko-KR" sz="1500" dirty="0" err="1">
                <a:solidFill>
                  <a:sysClr val="windowText" lastClr="000000"/>
                </a:solidFill>
              </a:rPr>
              <a:t>javac.exe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5C51F42-3B6D-9440-9D1F-8559DCA5CF8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455514" y="986072"/>
            <a:ext cx="3176" cy="153004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FDF86DC-48C1-BB45-AE51-C44A999225C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907565" y="1665057"/>
            <a:ext cx="4551124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E6F27A-A4D1-1F4A-A5BF-54586093C8D7}"/>
              </a:ext>
            </a:extLst>
          </p:cNvPr>
          <p:cNvSpPr/>
          <p:nvPr/>
        </p:nvSpPr>
        <p:spPr>
          <a:xfrm>
            <a:off x="1941793" y="2562985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Class Library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348923-103E-7840-BCF8-1B4DF38B83FD}"/>
              </a:ext>
            </a:extLst>
          </p:cNvPr>
          <p:cNvSpPr/>
          <p:nvPr/>
        </p:nvSpPr>
        <p:spPr>
          <a:xfrm>
            <a:off x="4708798" y="3990995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Class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Loader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0C7D2E-710E-8E47-88A6-C25EB4221918}"/>
              </a:ext>
            </a:extLst>
          </p:cNvPr>
          <p:cNvSpPr/>
          <p:nvPr/>
        </p:nvSpPr>
        <p:spPr>
          <a:xfrm>
            <a:off x="2102699" y="7260116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Execution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Engine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B0C9E00A-2B14-424E-8C2E-E0566B222FA9}"/>
              </a:ext>
            </a:extLst>
          </p:cNvPr>
          <p:cNvCxnSpPr>
            <a:cxnSpLocks/>
            <a:stCxn id="16" idx="2"/>
            <a:endCxn id="10" idx="2"/>
          </p:cNvCxnSpPr>
          <p:nvPr/>
        </p:nvCxnSpPr>
        <p:spPr>
          <a:xfrm rot="5400000" flipH="1" flipV="1">
            <a:off x="5666659" y="589142"/>
            <a:ext cx="46874" cy="5530835"/>
          </a:xfrm>
          <a:prstGeom prst="bentConnector3">
            <a:avLst>
              <a:gd name="adj1" fmla="val -48769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02D348D-DFA1-0349-9D6D-26A25EFCAF63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691684" y="3609999"/>
            <a:ext cx="0" cy="38099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32D4CB4-0973-D64A-BDBE-EB3DFDF0A1B6}"/>
              </a:ext>
            </a:extLst>
          </p:cNvPr>
          <p:cNvSpPr/>
          <p:nvPr/>
        </p:nvSpPr>
        <p:spPr>
          <a:xfrm>
            <a:off x="1941793" y="5213511"/>
            <a:ext cx="7499782" cy="149803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B899D2A-A192-A34A-991A-567B6A852767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685334" y="4806005"/>
            <a:ext cx="6350" cy="40750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표 60">
            <a:extLst>
              <a:ext uri="{FF2B5EF4-FFF2-40B4-BE49-F238E27FC236}">
                <a16:creationId xmlns:a16="http://schemas.microsoft.com/office/drawing/2014/main" id="{C7FD5A91-289B-AE40-A534-35511A0A2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515540"/>
              </p:ext>
            </p:extLst>
          </p:nvPr>
        </p:nvGraphicFramePr>
        <p:xfrm>
          <a:off x="2119129" y="5584794"/>
          <a:ext cx="7112625" cy="977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525">
                  <a:extLst>
                    <a:ext uri="{9D8B030D-6E8A-4147-A177-3AD203B41FA5}">
                      <a16:colId xmlns:a16="http://schemas.microsoft.com/office/drawing/2014/main" val="1984374231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3617654366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6896235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2183832354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1381691041"/>
                    </a:ext>
                  </a:extLst>
                </a:gridCol>
              </a:tblGrid>
              <a:tr h="9771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Area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Static Area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Java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PC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Native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796303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49581337-F348-A749-9B53-0598EB6ABE50}"/>
              </a:ext>
            </a:extLst>
          </p:cNvPr>
          <p:cNvSpPr txBox="1"/>
          <p:nvPr/>
        </p:nvSpPr>
        <p:spPr>
          <a:xfrm>
            <a:off x="6177830" y="5227037"/>
            <a:ext cx="16998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b="1" dirty="0"/>
              <a:t>Runtime Data Area</a:t>
            </a:r>
            <a:endParaRPr kumimoji="1" lang="ko-KR" altLang="en-US" sz="15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1D2B1A0-A2BF-7D4C-9FC3-2F69B210569E}"/>
              </a:ext>
            </a:extLst>
          </p:cNvPr>
          <p:cNvSpPr/>
          <p:nvPr/>
        </p:nvSpPr>
        <p:spPr>
          <a:xfrm>
            <a:off x="4708798" y="7260116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Native Method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Interface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(JNI)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51561F6-4334-C347-9AF4-4F20A6419B6A}"/>
              </a:ext>
            </a:extLst>
          </p:cNvPr>
          <p:cNvSpPr/>
          <p:nvPr/>
        </p:nvSpPr>
        <p:spPr>
          <a:xfrm>
            <a:off x="7265982" y="7272123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Native Method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Library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87B48D2-6441-C243-AE98-D1B1D92E1ED9}"/>
              </a:ext>
            </a:extLst>
          </p:cNvPr>
          <p:cNvCxnSpPr>
            <a:cxnSpLocks/>
            <a:stCxn id="47" idx="2"/>
            <a:endCxn id="26" idx="0"/>
          </p:cNvCxnSpPr>
          <p:nvPr/>
        </p:nvCxnSpPr>
        <p:spPr>
          <a:xfrm>
            <a:off x="5691684" y="6711543"/>
            <a:ext cx="0" cy="54857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4E966ED-68D1-B242-89B9-9A51A180441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085585" y="6710742"/>
            <a:ext cx="0" cy="54937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F7F4682-308A-2B42-8AE2-A4CD3837249F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flipH="1" flipV="1">
            <a:off x="6674570" y="7667621"/>
            <a:ext cx="591412" cy="1200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907C058-63FC-B84F-A078-381E02D404BD}"/>
              </a:ext>
            </a:extLst>
          </p:cNvPr>
          <p:cNvCxnSpPr>
            <a:cxnSpLocks/>
            <a:stCxn id="26" idx="1"/>
            <a:endCxn id="34" idx="3"/>
          </p:cNvCxnSpPr>
          <p:nvPr/>
        </p:nvCxnSpPr>
        <p:spPr>
          <a:xfrm flipH="1">
            <a:off x="4068471" y="7667621"/>
            <a:ext cx="640327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0C4B59-210B-A143-8C49-29CB3E4C4812}"/>
              </a:ext>
            </a:extLst>
          </p:cNvPr>
          <p:cNvSpPr/>
          <p:nvPr/>
        </p:nvSpPr>
        <p:spPr>
          <a:xfrm>
            <a:off x="1941793" y="8486891"/>
            <a:ext cx="5623166" cy="16014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5078B8F-54D4-3F48-BCD1-D547C5CFB04E}"/>
              </a:ext>
            </a:extLst>
          </p:cNvPr>
          <p:cNvSpPr/>
          <p:nvPr/>
        </p:nvSpPr>
        <p:spPr>
          <a:xfrm>
            <a:off x="2119129" y="8680764"/>
            <a:ext cx="4298852" cy="122915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9E9E23-C00D-8443-A3E0-CA0F94A41390}"/>
              </a:ext>
            </a:extLst>
          </p:cNvPr>
          <p:cNvSpPr/>
          <p:nvPr/>
        </p:nvSpPr>
        <p:spPr>
          <a:xfrm>
            <a:off x="2295077" y="8900499"/>
            <a:ext cx="1192064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Interpreter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9F6402-1406-7745-956B-D2FE90437D90}"/>
              </a:ext>
            </a:extLst>
          </p:cNvPr>
          <p:cNvSpPr/>
          <p:nvPr/>
        </p:nvSpPr>
        <p:spPr>
          <a:xfrm>
            <a:off x="3663089" y="8900499"/>
            <a:ext cx="1192064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JIT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Compiler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687B9F9-A5D0-FB42-9D7D-0E8126B0A8B2}"/>
              </a:ext>
            </a:extLst>
          </p:cNvPr>
          <p:cNvSpPr/>
          <p:nvPr/>
        </p:nvSpPr>
        <p:spPr>
          <a:xfrm>
            <a:off x="5040535" y="8890055"/>
            <a:ext cx="1192064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Garbage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Collector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8BE68DE4-DC1F-D543-8B72-6C5D8A18872A}"/>
              </a:ext>
            </a:extLst>
          </p:cNvPr>
          <p:cNvCxnSpPr/>
          <p:nvPr/>
        </p:nvCxnSpPr>
        <p:spPr>
          <a:xfrm>
            <a:off x="2119129" y="8075126"/>
            <a:ext cx="0" cy="60563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4858F6B5-6E20-DB49-BC28-C09723B32F22}"/>
              </a:ext>
            </a:extLst>
          </p:cNvPr>
          <p:cNvCxnSpPr>
            <a:cxnSpLocks/>
          </p:cNvCxnSpPr>
          <p:nvPr/>
        </p:nvCxnSpPr>
        <p:spPr>
          <a:xfrm>
            <a:off x="4068471" y="8087133"/>
            <a:ext cx="2349510" cy="593631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60DF746-2205-AC46-AC86-708EAACA8882}"/>
              </a:ext>
            </a:extLst>
          </p:cNvPr>
          <p:cNvSpPr txBox="1"/>
          <p:nvPr/>
        </p:nvSpPr>
        <p:spPr>
          <a:xfrm>
            <a:off x="6510313" y="8890055"/>
            <a:ext cx="9623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b="1" dirty="0"/>
              <a:t>Execution</a:t>
            </a:r>
          </a:p>
          <a:p>
            <a:r>
              <a:rPr kumimoji="1" lang="en-US" altLang="ko-KR" sz="1500" b="1" dirty="0"/>
              <a:t>Engine</a:t>
            </a:r>
            <a:endParaRPr kumimoji="1"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42361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606288E-FD4A-7D46-B197-093490779BFA}"/>
              </a:ext>
            </a:extLst>
          </p:cNvPr>
          <p:cNvSpPr/>
          <p:nvPr/>
        </p:nvSpPr>
        <p:spPr>
          <a:xfrm>
            <a:off x="7475806" y="171060"/>
            <a:ext cx="1965771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Source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(.java </a:t>
            </a:r>
            <a:r>
              <a:rPr kumimoji="1" lang="ko-KR" altLang="en-US" sz="1500" dirty="0">
                <a:solidFill>
                  <a:sysClr val="windowText" lastClr="000000"/>
                </a:solidFill>
              </a:rPr>
              <a:t>파일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B5FCD-7473-474E-9AB4-787A99D6E633}"/>
              </a:ext>
            </a:extLst>
          </p:cNvPr>
          <p:cNvSpPr/>
          <p:nvPr/>
        </p:nvSpPr>
        <p:spPr>
          <a:xfrm>
            <a:off x="7472628" y="2516111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Byte Code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(.class </a:t>
            </a:r>
            <a:r>
              <a:rPr kumimoji="1" lang="ko-KR" altLang="en-US" sz="1500" dirty="0">
                <a:solidFill>
                  <a:sysClr val="windowText" lastClr="000000"/>
                </a:solidFill>
              </a:rPr>
              <a:t>파일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3888B5-A3B0-AC41-92A4-FBB6A17A441A}"/>
              </a:ext>
            </a:extLst>
          </p:cNvPr>
          <p:cNvSpPr/>
          <p:nvPr/>
        </p:nvSpPr>
        <p:spPr>
          <a:xfrm>
            <a:off x="1941793" y="1257552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Compiler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</a:t>
            </a:r>
            <a:r>
              <a:rPr kumimoji="1" lang="en-US" altLang="ko-KR" sz="1500" dirty="0" err="1">
                <a:solidFill>
                  <a:sysClr val="windowText" lastClr="000000"/>
                </a:solidFill>
              </a:rPr>
              <a:t>javac.exe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5C51F42-3B6D-9440-9D1F-8559DCA5CF8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455514" y="986072"/>
            <a:ext cx="3176" cy="153004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FDF86DC-48C1-BB45-AE51-C44A999225C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907565" y="1665057"/>
            <a:ext cx="4551124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E6F27A-A4D1-1F4A-A5BF-54586093C8D7}"/>
              </a:ext>
            </a:extLst>
          </p:cNvPr>
          <p:cNvSpPr/>
          <p:nvPr/>
        </p:nvSpPr>
        <p:spPr>
          <a:xfrm>
            <a:off x="1941793" y="2562985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Class Library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348923-103E-7840-BCF8-1B4DF38B83FD}"/>
              </a:ext>
            </a:extLst>
          </p:cNvPr>
          <p:cNvSpPr/>
          <p:nvPr/>
        </p:nvSpPr>
        <p:spPr>
          <a:xfrm>
            <a:off x="4708798" y="3990995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Class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Loader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0C7D2E-710E-8E47-88A6-C25EB4221918}"/>
              </a:ext>
            </a:extLst>
          </p:cNvPr>
          <p:cNvSpPr/>
          <p:nvPr/>
        </p:nvSpPr>
        <p:spPr>
          <a:xfrm>
            <a:off x="2102699" y="7260116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Execution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Engine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B0C9E00A-2B14-424E-8C2E-E0566B222FA9}"/>
              </a:ext>
            </a:extLst>
          </p:cNvPr>
          <p:cNvCxnSpPr>
            <a:cxnSpLocks/>
            <a:stCxn id="16" idx="2"/>
            <a:endCxn id="10" idx="2"/>
          </p:cNvCxnSpPr>
          <p:nvPr/>
        </p:nvCxnSpPr>
        <p:spPr>
          <a:xfrm rot="5400000" flipH="1" flipV="1">
            <a:off x="5666659" y="589142"/>
            <a:ext cx="46874" cy="5530835"/>
          </a:xfrm>
          <a:prstGeom prst="bentConnector3">
            <a:avLst>
              <a:gd name="adj1" fmla="val -48769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02D348D-DFA1-0349-9D6D-26A25EFCAF63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691684" y="3609999"/>
            <a:ext cx="0" cy="38099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32D4CB4-0973-D64A-BDBE-EB3DFDF0A1B6}"/>
              </a:ext>
            </a:extLst>
          </p:cNvPr>
          <p:cNvSpPr/>
          <p:nvPr/>
        </p:nvSpPr>
        <p:spPr>
          <a:xfrm>
            <a:off x="1941793" y="5213511"/>
            <a:ext cx="7499782" cy="149803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B899D2A-A192-A34A-991A-567B6A852767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685334" y="4806005"/>
            <a:ext cx="6350" cy="40750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표 60">
            <a:extLst>
              <a:ext uri="{FF2B5EF4-FFF2-40B4-BE49-F238E27FC236}">
                <a16:creationId xmlns:a16="http://schemas.microsoft.com/office/drawing/2014/main" id="{C7FD5A91-289B-AE40-A534-35511A0A2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413821"/>
              </p:ext>
            </p:extLst>
          </p:nvPr>
        </p:nvGraphicFramePr>
        <p:xfrm>
          <a:off x="2119129" y="5584794"/>
          <a:ext cx="7112625" cy="977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525">
                  <a:extLst>
                    <a:ext uri="{9D8B030D-6E8A-4147-A177-3AD203B41FA5}">
                      <a16:colId xmlns:a16="http://schemas.microsoft.com/office/drawing/2014/main" val="1984374231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3617654366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6896235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2183832354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1381691041"/>
                    </a:ext>
                  </a:extLst>
                </a:gridCol>
              </a:tblGrid>
              <a:tr h="9771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Area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Static Area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Java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PC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Native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796303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49581337-F348-A749-9B53-0598EB6ABE50}"/>
              </a:ext>
            </a:extLst>
          </p:cNvPr>
          <p:cNvSpPr txBox="1"/>
          <p:nvPr/>
        </p:nvSpPr>
        <p:spPr>
          <a:xfrm>
            <a:off x="6177830" y="5227037"/>
            <a:ext cx="16998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b="1" dirty="0"/>
              <a:t>Runtime Data Area</a:t>
            </a:r>
            <a:endParaRPr kumimoji="1" lang="ko-KR" altLang="en-US" sz="15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1D2B1A0-A2BF-7D4C-9FC3-2F69B210569E}"/>
              </a:ext>
            </a:extLst>
          </p:cNvPr>
          <p:cNvSpPr/>
          <p:nvPr/>
        </p:nvSpPr>
        <p:spPr>
          <a:xfrm>
            <a:off x="4708798" y="7260116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Native Method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Interface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(JNI)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51561F6-4334-C347-9AF4-4F20A6419B6A}"/>
              </a:ext>
            </a:extLst>
          </p:cNvPr>
          <p:cNvSpPr/>
          <p:nvPr/>
        </p:nvSpPr>
        <p:spPr>
          <a:xfrm>
            <a:off x="7265982" y="7272123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Native Method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Library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87B48D2-6441-C243-AE98-D1B1D92E1ED9}"/>
              </a:ext>
            </a:extLst>
          </p:cNvPr>
          <p:cNvCxnSpPr>
            <a:cxnSpLocks/>
            <a:stCxn id="47" idx="2"/>
            <a:endCxn id="26" idx="0"/>
          </p:cNvCxnSpPr>
          <p:nvPr/>
        </p:nvCxnSpPr>
        <p:spPr>
          <a:xfrm>
            <a:off x="5691684" y="6711543"/>
            <a:ext cx="0" cy="54857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4E966ED-68D1-B242-89B9-9A51A180441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085585" y="6710742"/>
            <a:ext cx="0" cy="54937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F7F4682-308A-2B42-8AE2-A4CD3837249F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flipH="1" flipV="1">
            <a:off x="6674570" y="7667621"/>
            <a:ext cx="591412" cy="1200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907C058-63FC-B84F-A078-381E02D404BD}"/>
              </a:ext>
            </a:extLst>
          </p:cNvPr>
          <p:cNvCxnSpPr>
            <a:cxnSpLocks/>
            <a:stCxn id="26" idx="1"/>
            <a:endCxn id="34" idx="3"/>
          </p:cNvCxnSpPr>
          <p:nvPr/>
        </p:nvCxnSpPr>
        <p:spPr>
          <a:xfrm flipH="1">
            <a:off x="4068471" y="7667621"/>
            <a:ext cx="640327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3B413A6-FB14-3543-A951-9C6533CC6193}"/>
              </a:ext>
            </a:extLst>
          </p:cNvPr>
          <p:cNvSpPr/>
          <p:nvPr/>
        </p:nvSpPr>
        <p:spPr>
          <a:xfrm>
            <a:off x="4546343" y="7117883"/>
            <a:ext cx="2345111" cy="11188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87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606288E-FD4A-7D46-B197-093490779BFA}"/>
              </a:ext>
            </a:extLst>
          </p:cNvPr>
          <p:cNvSpPr/>
          <p:nvPr/>
        </p:nvSpPr>
        <p:spPr>
          <a:xfrm>
            <a:off x="7475806" y="171060"/>
            <a:ext cx="1965771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Source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(.java </a:t>
            </a:r>
            <a:r>
              <a:rPr kumimoji="1" lang="ko-KR" altLang="en-US" sz="1500" dirty="0">
                <a:solidFill>
                  <a:sysClr val="windowText" lastClr="000000"/>
                </a:solidFill>
              </a:rPr>
              <a:t>파일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B5FCD-7473-474E-9AB4-787A99D6E633}"/>
              </a:ext>
            </a:extLst>
          </p:cNvPr>
          <p:cNvSpPr/>
          <p:nvPr/>
        </p:nvSpPr>
        <p:spPr>
          <a:xfrm>
            <a:off x="7472628" y="2516111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Byte Code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(.class </a:t>
            </a:r>
            <a:r>
              <a:rPr kumimoji="1" lang="ko-KR" altLang="en-US" sz="1500" dirty="0">
                <a:solidFill>
                  <a:sysClr val="windowText" lastClr="000000"/>
                </a:solidFill>
              </a:rPr>
              <a:t>파일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3888B5-A3B0-AC41-92A4-FBB6A17A441A}"/>
              </a:ext>
            </a:extLst>
          </p:cNvPr>
          <p:cNvSpPr/>
          <p:nvPr/>
        </p:nvSpPr>
        <p:spPr>
          <a:xfrm>
            <a:off x="1941793" y="1257552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Compiler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</a:t>
            </a:r>
            <a:r>
              <a:rPr kumimoji="1" lang="en-US" altLang="ko-KR" sz="1500" dirty="0" err="1">
                <a:solidFill>
                  <a:sysClr val="windowText" lastClr="000000"/>
                </a:solidFill>
              </a:rPr>
              <a:t>javac.exe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5C51F42-3B6D-9440-9D1F-8559DCA5CF8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455514" y="986072"/>
            <a:ext cx="3176" cy="153004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FDF86DC-48C1-BB45-AE51-C44A999225C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907565" y="1665057"/>
            <a:ext cx="4551124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E6F27A-A4D1-1F4A-A5BF-54586093C8D7}"/>
              </a:ext>
            </a:extLst>
          </p:cNvPr>
          <p:cNvSpPr/>
          <p:nvPr/>
        </p:nvSpPr>
        <p:spPr>
          <a:xfrm>
            <a:off x="1941793" y="2562985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Class Library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348923-103E-7840-BCF8-1B4DF38B83FD}"/>
              </a:ext>
            </a:extLst>
          </p:cNvPr>
          <p:cNvSpPr/>
          <p:nvPr/>
        </p:nvSpPr>
        <p:spPr>
          <a:xfrm>
            <a:off x="4708798" y="3990995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Class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Loader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0C7D2E-710E-8E47-88A6-C25EB4221918}"/>
              </a:ext>
            </a:extLst>
          </p:cNvPr>
          <p:cNvSpPr/>
          <p:nvPr/>
        </p:nvSpPr>
        <p:spPr>
          <a:xfrm>
            <a:off x="2102699" y="7260116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Execution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Engine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B0C9E00A-2B14-424E-8C2E-E0566B222FA9}"/>
              </a:ext>
            </a:extLst>
          </p:cNvPr>
          <p:cNvCxnSpPr>
            <a:cxnSpLocks/>
            <a:stCxn id="16" idx="2"/>
            <a:endCxn id="10" idx="2"/>
          </p:cNvCxnSpPr>
          <p:nvPr/>
        </p:nvCxnSpPr>
        <p:spPr>
          <a:xfrm rot="5400000" flipH="1" flipV="1">
            <a:off x="5666659" y="589142"/>
            <a:ext cx="46874" cy="5530835"/>
          </a:xfrm>
          <a:prstGeom prst="bentConnector3">
            <a:avLst>
              <a:gd name="adj1" fmla="val -48769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02D348D-DFA1-0349-9D6D-26A25EFCAF63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691684" y="3609999"/>
            <a:ext cx="0" cy="38099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32D4CB4-0973-D64A-BDBE-EB3DFDF0A1B6}"/>
              </a:ext>
            </a:extLst>
          </p:cNvPr>
          <p:cNvSpPr/>
          <p:nvPr/>
        </p:nvSpPr>
        <p:spPr>
          <a:xfrm>
            <a:off x="1941793" y="5213511"/>
            <a:ext cx="7499782" cy="149803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B899D2A-A192-A34A-991A-567B6A852767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685334" y="4806005"/>
            <a:ext cx="6350" cy="40750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표 60">
            <a:extLst>
              <a:ext uri="{FF2B5EF4-FFF2-40B4-BE49-F238E27FC236}">
                <a16:creationId xmlns:a16="http://schemas.microsoft.com/office/drawing/2014/main" id="{C7FD5A91-289B-AE40-A534-35511A0A2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929577"/>
              </p:ext>
            </p:extLst>
          </p:nvPr>
        </p:nvGraphicFramePr>
        <p:xfrm>
          <a:off x="2119129" y="5584794"/>
          <a:ext cx="7112625" cy="977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525">
                  <a:extLst>
                    <a:ext uri="{9D8B030D-6E8A-4147-A177-3AD203B41FA5}">
                      <a16:colId xmlns:a16="http://schemas.microsoft.com/office/drawing/2014/main" val="1984374231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3617654366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6896235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2183832354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1381691041"/>
                    </a:ext>
                  </a:extLst>
                </a:gridCol>
              </a:tblGrid>
              <a:tr h="9771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Area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Static Area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Java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PC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Native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796303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49581337-F348-A749-9B53-0598EB6ABE50}"/>
              </a:ext>
            </a:extLst>
          </p:cNvPr>
          <p:cNvSpPr txBox="1"/>
          <p:nvPr/>
        </p:nvSpPr>
        <p:spPr>
          <a:xfrm>
            <a:off x="6177830" y="5227037"/>
            <a:ext cx="16998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b="1" dirty="0"/>
              <a:t>Runtime Data Area</a:t>
            </a:r>
            <a:endParaRPr kumimoji="1" lang="ko-KR" altLang="en-US" sz="15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1D2B1A0-A2BF-7D4C-9FC3-2F69B210569E}"/>
              </a:ext>
            </a:extLst>
          </p:cNvPr>
          <p:cNvSpPr/>
          <p:nvPr/>
        </p:nvSpPr>
        <p:spPr>
          <a:xfrm>
            <a:off x="4708798" y="7260116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Native Method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Interface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(JNI)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51561F6-4334-C347-9AF4-4F20A6419B6A}"/>
              </a:ext>
            </a:extLst>
          </p:cNvPr>
          <p:cNvSpPr/>
          <p:nvPr/>
        </p:nvSpPr>
        <p:spPr>
          <a:xfrm>
            <a:off x="7265982" y="7272123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Native Method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Library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87B48D2-6441-C243-AE98-D1B1D92E1ED9}"/>
              </a:ext>
            </a:extLst>
          </p:cNvPr>
          <p:cNvCxnSpPr>
            <a:cxnSpLocks/>
            <a:stCxn id="47" idx="2"/>
            <a:endCxn id="26" idx="0"/>
          </p:cNvCxnSpPr>
          <p:nvPr/>
        </p:nvCxnSpPr>
        <p:spPr>
          <a:xfrm>
            <a:off x="5691684" y="6711543"/>
            <a:ext cx="0" cy="54857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4E966ED-68D1-B242-89B9-9A51A180441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085585" y="6710742"/>
            <a:ext cx="0" cy="54937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F7F4682-308A-2B42-8AE2-A4CD3837249F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flipH="1" flipV="1">
            <a:off x="6674570" y="7667621"/>
            <a:ext cx="591412" cy="1200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907C058-63FC-B84F-A078-381E02D404BD}"/>
              </a:ext>
            </a:extLst>
          </p:cNvPr>
          <p:cNvCxnSpPr>
            <a:cxnSpLocks/>
            <a:stCxn id="26" idx="1"/>
            <a:endCxn id="34" idx="3"/>
          </p:cNvCxnSpPr>
          <p:nvPr/>
        </p:nvCxnSpPr>
        <p:spPr>
          <a:xfrm flipH="1">
            <a:off x="4068471" y="7667621"/>
            <a:ext cx="640327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0A3DCF5-5FAA-3548-A4B9-FD71AF4B4D2D}"/>
              </a:ext>
            </a:extLst>
          </p:cNvPr>
          <p:cNvSpPr/>
          <p:nvPr/>
        </p:nvSpPr>
        <p:spPr>
          <a:xfrm>
            <a:off x="7152441" y="7117571"/>
            <a:ext cx="2345111" cy="11188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27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606288E-FD4A-7D46-B197-093490779BFA}"/>
              </a:ext>
            </a:extLst>
          </p:cNvPr>
          <p:cNvSpPr/>
          <p:nvPr/>
        </p:nvSpPr>
        <p:spPr>
          <a:xfrm>
            <a:off x="7475806" y="171060"/>
            <a:ext cx="1965771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Source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(.java </a:t>
            </a:r>
            <a:r>
              <a:rPr kumimoji="1" lang="ko-KR" altLang="en-US" sz="1500" dirty="0">
                <a:solidFill>
                  <a:sysClr val="windowText" lastClr="000000"/>
                </a:solidFill>
              </a:rPr>
              <a:t>파일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B5FCD-7473-474E-9AB4-787A99D6E633}"/>
              </a:ext>
            </a:extLst>
          </p:cNvPr>
          <p:cNvSpPr/>
          <p:nvPr/>
        </p:nvSpPr>
        <p:spPr>
          <a:xfrm>
            <a:off x="7472628" y="2516111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Byte Code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(.class </a:t>
            </a:r>
            <a:r>
              <a:rPr kumimoji="1" lang="ko-KR" altLang="en-US" sz="1500" dirty="0">
                <a:solidFill>
                  <a:sysClr val="windowText" lastClr="000000"/>
                </a:solidFill>
              </a:rPr>
              <a:t>파일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3888B5-A3B0-AC41-92A4-FBB6A17A441A}"/>
              </a:ext>
            </a:extLst>
          </p:cNvPr>
          <p:cNvSpPr/>
          <p:nvPr/>
        </p:nvSpPr>
        <p:spPr>
          <a:xfrm>
            <a:off x="1941793" y="1257552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Compiler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</a:t>
            </a:r>
            <a:r>
              <a:rPr kumimoji="1" lang="en-US" altLang="ko-KR" sz="1500" dirty="0" err="1">
                <a:solidFill>
                  <a:sysClr val="windowText" lastClr="000000"/>
                </a:solidFill>
              </a:rPr>
              <a:t>javac.exe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5C51F42-3B6D-9440-9D1F-8559DCA5CF8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455514" y="986072"/>
            <a:ext cx="3176" cy="153004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FDF86DC-48C1-BB45-AE51-C44A999225C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907565" y="1665057"/>
            <a:ext cx="4551124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E6F27A-A4D1-1F4A-A5BF-54586093C8D7}"/>
              </a:ext>
            </a:extLst>
          </p:cNvPr>
          <p:cNvSpPr/>
          <p:nvPr/>
        </p:nvSpPr>
        <p:spPr>
          <a:xfrm>
            <a:off x="1941793" y="2562985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Class Library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348923-103E-7840-BCF8-1B4DF38B83FD}"/>
              </a:ext>
            </a:extLst>
          </p:cNvPr>
          <p:cNvSpPr/>
          <p:nvPr/>
        </p:nvSpPr>
        <p:spPr>
          <a:xfrm>
            <a:off x="4708798" y="3990995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Class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Loader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0C7D2E-710E-8E47-88A6-C25EB4221918}"/>
              </a:ext>
            </a:extLst>
          </p:cNvPr>
          <p:cNvSpPr/>
          <p:nvPr/>
        </p:nvSpPr>
        <p:spPr>
          <a:xfrm>
            <a:off x="2102699" y="7260116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Execution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Engine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B0C9E00A-2B14-424E-8C2E-E0566B222FA9}"/>
              </a:ext>
            </a:extLst>
          </p:cNvPr>
          <p:cNvCxnSpPr>
            <a:cxnSpLocks/>
            <a:stCxn id="16" idx="2"/>
            <a:endCxn id="10" idx="2"/>
          </p:cNvCxnSpPr>
          <p:nvPr/>
        </p:nvCxnSpPr>
        <p:spPr>
          <a:xfrm rot="5400000" flipH="1" flipV="1">
            <a:off x="5666659" y="589142"/>
            <a:ext cx="46874" cy="5530835"/>
          </a:xfrm>
          <a:prstGeom prst="bentConnector3">
            <a:avLst>
              <a:gd name="adj1" fmla="val -48769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02D348D-DFA1-0349-9D6D-26A25EFCAF63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691684" y="3609999"/>
            <a:ext cx="0" cy="38099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32D4CB4-0973-D64A-BDBE-EB3DFDF0A1B6}"/>
              </a:ext>
            </a:extLst>
          </p:cNvPr>
          <p:cNvSpPr/>
          <p:nvPr/>
        </p:nvSpPr>
        <p:spPr>
          <a:xfrm>
            <a:off x="1941793" y="5213511"/>
            <a:ext cx="7499782" cy="149803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B899D2A-A192-A34A-991A-567B6A852767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685334" y="4806005"/>
            <a:ext cx="6350" cy="40750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표 60">
            <a:extLst>
              <a:ext uri="{FF2B5EF4-FFF2-40B4-BE49-F238E27FC236}">
                <a16:creationId xmlns:a16="http://schemas.microsoft.com/office/drawing/2014/main" id="{C7FD5A91-289B-AE40-A534-35511A0A2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49926"/>
              </p:ext>
            </p:extLst>
          </p:nvPr>
        </p:nvGraphicFramePr>
        <p:xfrm>
          <a:off x="2119129" y="5584794"/>
          <a:ext cx="7112625" cy="977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525">
                  <a:extLst>
                    <a:ext uri="{9D8B030D-6E8A-4147-A177-3AD203B41FA5}">
                      <a16:colId xmlns:a16="http://schemas.microsoft.com/office/drawing/2014/main" val="1984374231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3617654366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6896235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2183832354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1381691041"/>
                    </a:ext>
                  </a:extLst>
                </a:gridCol>
              </a:tblGrid>
              <a:tr h="9771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Area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Static Area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Java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PC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Native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796303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844B54E0-123A-A14E-BB9D-DFE74F683466}"/>
              </a:ext>
            </a:extLst>
          </p:cNvPr>
          <p:cNvSpPr/>
          <p:nvPr/>
        </p:nvSpPr>
        <p:spPr>
          <a:xfrm>
            <a:off x="1810907" y="5089786"/>
            <a:ext cx="7805134" cy="1786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9581337-F348-A749-9B53-0598EB6ABE50}"/>
              </a:ext>
            </a:extLst>
          </p:cNvPr>
          <p:cNvSpPr txBox="1"/>
          <p:nvPr/>
        </p:nvSpPr>
        <p:spPr>
          <a:xfrm>
            <a:off x="6177830" y="5227037"/>
            <a:ext cx="16998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b="1" dirty="0"/>
              <a:t>Runtime Data Area</a:t>
            </a:r>
            <a:endParaRPr kumimoji="1" lang="ko-KR" altLang="en-US" sz="15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DC653C-5AF6-3B45-96F5-02FE3AB61ED5}"/>
              </a:ext>
            </a:extLst>
          </p:cNvPr>
          <p:cNvSpPr txBox="1"/>
          <p:nvPr/>
        </p:nvSpPr>
        <p:spPr>
          <a:xfrm>
            <a:off x="1054721" y="4467761"/>
            <a:ext cx="3366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FF0000"/>
                </a:solidFill>
              </a:rPr>
              <a:t>JVM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이 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Java Bytecode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1500" b="1" dirty="0" err="1">
                <a:solidFill>
                  <a:srgbClr val="FF0000"/>
                </a:solidFill>
              </a:rPr>
              <a:t>를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 실행하기 위해</a:t>
            </a:r>
            <a:endParaRPr kumimoji="1" lang="en-US" altLang="ko-KR" sz="1500" b="1" dirty="0">
              <a:solidFill>
                <a:srgbClr val="FF0000"/>
              </a:solidFill>
            </a:endParaRPr>
          </a:p>
          <a:p>
            <a:pPr algn="ctr"/>
            <a:r>
              <a:rPr kumimoji="1" lang="ko-KR" altLang="en-US" sz="1500" b="1" dirty="0">
                <a:solidFill>
                  <a:srgbClr val="FF0000"/>
                </a:solidFill>
              </a:rPr>
              <a:t>사용하는 메모리 공간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1D2B1A0-A2BF-7D4C-9FC3-2F69B210569E}"/>
              </a:ext>
            </a:extLst>
          </p:cNvPr>
          <p:cNvSpPr/>
          <p:nvPr/>
        </p:nvSpPr>
        <p:spPr>
          <a:xfrm>
            <a:off x="4708798" y="7260116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Native Method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Interface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(JNI)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51561F6-4334-C347-9AF4-4F20A6419B6A}"/>
              </a:ext>
            </a:extLst>
          </p:cNvPr>
          <p:cNvSpPr/>
          <p:nvPr/>
        </p:nvSpPr>
        <p:spPr>
          <a:xfrm>
            <a:off x="7265982" y="7272123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Native Method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Library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87B48D2-6441-C243-AE98-D1B1D92E1ED9}"/>
              </a:ext>
            </a:extLst>
          </p:cNvPr>
          <p:cNvCxnSpPr>
            <a:cxnSpLocks/>
            <a:stCxn id="47" idx="2"/>
            <a:endCxn id="26" idx="0"/>
          </p:cNvCxnSpPr>
          <p:nvPr/>
        </p:nvCxnSpPr>
        <p:spPr>
          <a:xfrm>
            <a:off x="5691684" y="6711543"/>
            <a:ext cx="0" cy="54857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4E966ED-68D1-B242-89B9-9A51A180441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085585" y="6710742"/>
            <a:ext cx="0" cy="54937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F7F4682-308A-2B42-8AE2-A4CD3837249F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flipH="1" flipV="1">
            <a:off x="6674570" y="7667621"/>
            <a:ext cx="591412" cy="1200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907C058-63FC-B84F-A078-381E02D404BD}"/>
              </a:ext>
            </a:extLst>
          </p:cNvPr>
          <p:cNvCxnSpPr>
            <a:cxnSpLocks/>
            <a:stCxn id="26" idx="1"/>
            <a:endCxn id="34" idx="3"/>
          </p:cNvCxnSpPr>
          <p:nvPr/>
        </p:nvCxnSpPr>
        <p:spPr>
          <a:xfrm flipH="1">
            <a:off x="4068471" y="7667621"/>
            <a:ext cx="640327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27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606288E-FD4A-7D46-B197-093490779BFA}"/>
              </a:ext>
            </a:extLst>
          </p:cNvPr>
          <p:cNvSpPr/>
          <p:nvPr/>
        </p:nvSpPr>
        <p:spPr>
          <a:xfrm>
            <a:off x="7475806" y="171060"/>
            <a:ext cx="1965771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Source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(.java </a:t>
            </a:r>
            <a:r>
              <a:rPr kumimoji="1" lang="ko-KR" altLang="en-US" sz="1500" dirty="0">
                <a:solidFill>
                  <a:sysClr val="windowText" lastClr="000000"/>
                </a:solidFill>
              </a:rPr>
              <a:t>파일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B5FCD-7473-474E-9AB4-787A99D6E633}"/>
              </a:ext>
            </a:extLst>
          </p:cNvPr>
          <p:cNvSpPr/>
          <p:nvPr/>
        </p:nvSpPr>
        <p:spPr>
          <a:xfrm>
            <a:off x="7472628" y="2516111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Byte Code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(.class </a:t>
            </a:r>
            <a:r>
              <a:rPr kumimoji="1" lang="ko-KR" altLang="en-US" sz="1500" dirty="0">
                <a:solidFill>
                  <a:sysClr val="windowText" lastClr="000000"/>
                </a:solidFill>
              </a:rPr>
              <a:t>파일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3888B5-A3B0-AC41-92A4-FBB6A17A441A}"/>
              </a:ext>
            </a:extLst>
          </p:cNvPr>
          <p:cNvSpPr/>
          <p:nvPr/>
        </p:nvSpPr>
        <p:spPr>
          <a:xfrm>
            <a:off x="1941793" y="1257552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Compiler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</a:t>
            </a:r>
            <a:r>
              <a:rPr kumimoji="1" lang="en-US" altLang="ko-KR" sz="1500" dirty="0" err="1">
                <a:solidFill>
                  <a:sysClr val="windowText" lastClr="000000"/>
                </a:solidFill>
              </a:rPr>
              <a:t>javac.exe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5C51F42-3B6D-9440-9D1F-8559DCA5CF8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455514" y="986072"/>
            <a:ext cx="3176" cy="153004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FDF86DC-48C1-BB45-AE51-C44A999225C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907565" y="1665057"/>
            <a:ext cx="4551124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E6F27A-A4D1-1F4A-A5BF-54586093C8D7}"/>
              </a:ext>
            </a:extLst>
          </p:cNvPr>
          <p:cNvSpPr/>
          <p:nvPr/>
        </p:nvSpPr>
        <p:spPr>
          <a:xfrm>
            <a:off x="1941793" y="2562985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Class Library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348923-103E-7840-BCF8-1B4DF38B83FD}"/>
              </a:ext>
            </a:extLst>
          </p:cNvPr>
          <p:cNvSpPr/>
          <p:nvPr/>
        </p:nvSpPr>
        <p:spPr>
          <a:xfrm>
            <a:off x="4708798" y="3990995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Class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Loader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0C7D2E-710E-8E47-88A6-C25EB4221918}"/>
              </a:ext>
            </a:extLst>
          </p:cNvPr>
          <p:cNvSpPr/>
          <p:nvPr/>
        </p:nvSpPr>
        <p:spPr>
          <a:xfrm>
            <a:off x="2102699" y="7260116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Execution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Engine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B0C9E00A-2B14-424E-8C2E-E0566B222FA9}"/>
              </a:ext>
            </a:extLst>
          </p:cNvPr>
          <p:cNvCxnSpPr>
            <a:cxnSpLocks/>
            <a:stCxn id="16" idx="2"/>
            <a:endCxn id="10" idx="2"/>
          </p:cNvCxnSpPr>
          <p:nvPr/>
        </p:nvCxnSpPr>
        <p:spPr>
          <a:xfrm rot="5400000" flipH="1" flipV="1">
            <a:off x="5666659" y="589142"/>
            <a:ext cx="46874" cy="5530835"/>
          </a:xfrm>
          <a:prstGeom prst="bentConnector3">
            <a:avLst>
              <a:gd name="adj1" fmla="val -48769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02D348D-DFA1-0349-9D6D-26A25EFCAF63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691684" y="3609999"/>
            <a:ext cx="0" cy="38099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32D4CB4-0973-D64A-BDBE-EB3DFDF0A1B6}"/>
              </a:ext>
            </a:extLst>
          </p:cNvPr>
          <p:cNvSpPr/>
          <p:nvPr/>
        </p:nvSpPr>
        <p:spPr>
          <a:xfrm>
            <a:off x="1941793" y="5213511"/>
            <a:ext cx="7499782" cy="149803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B899D2A-A192-A34A-991A-567B6A852767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685334" y="4806005"/>
            <a:ext cx="6350" cy="40750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표 60">
            <a:extLst>
              <a:ext uri="{FF2B5EF4-FFF2-40B4-BE49-F238E27FC236}">
                <a16:creationId xmlns:a16="http://schemas.microsoft.com/office/drawing/2014/main" id="{C7FD5A91-289B-AE40-A534-35511A0A2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017770"/>
              </p:ext>
            </p:extLst>
          </p:nvPr>
        </p:nvGraphicFramePr>
        <p:xfrm>
          <a:off x="2119129" y="5584794"/>
          <a:ext cx="7112625" cy="977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525">
                  <a:extLst>
                    <a:ext uri="{9D8B030D-6E8A-4147-A177-3AD203B41FA5}">
                      <a16:colId xmlns:a16="http://schemas.microsoft.com/office/drawing/2014/main" val="1984374231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3617654366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6896235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2183832354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1381691041"/>
                    </a:ext>
                  </a:extLst>
                </a:gridCol>
              </a:tblGrid>
              <a:tr h="9771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Area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Static Area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Java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PC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Native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796303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844B54E0-123A-A14E-BB9D-DFE74F683466}"/>
              </a:ext>
            </a:extLst>
          </p:cNvPr>
          <p:cNvSpPr/>
          <p:nvPr/>
        </p:nvSpPr>
        <p:spPr>
          <a:xfrm>
            <a:off x="2031245" y="5488580"/>
            <a:ext cx="3025242" cy="1142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9581337-F348-A749-9B53-0598EB6ABE50}"/>
              </a:ext>
            </a:extLst>
          </p:cNvPr>
          <p:cNvSpPr txBox="1"/>
          <p:nvPr/>
        </p:nvSpPr>
        <p:spPr>
          <a:xfrm>
            <a:off x="6177830" y="5227037"/>
            <a:ext cx="16998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b="1" dirty="0"/>
              <a:t>Runtime Data Area</a:t>
            </a:r>
            <a:endParaRPr kumimoji="1" lang="ko-KR" altLang="en-US" sz="15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DC653C-5AF6-3B45-96F5-02FE3AB61ED5}"/>
              </a:ext>
            </a:extLst>
          </p:cNvPr>
          <p:cNvSpPr txBox="1"/>
          <p:nvPr/>
        </p:nvSpPr>
        <p:spPr>
          <a:xfrm>
            <a:off x="2638217" y="5202305"/>
            <a:ext cx="18582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b="1" dirty="0">
                <a:solidFill>
                  <a:srgbClr val="FF0000"/>
                </a:solidFill>
              </a:rPr>
              <a:t>모든 스레드가 공유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1D2B1A0-A2BF-7D4C-9FC3-2F69B210569E}"/>
              </a:ext>
            </a:extLst>
          </p:cNvPr>
          <p:cNvSpPr/>
          <p:nvPr/>
        </p:nvSpPr>
        <p:spPr>
          <a:xfrm>
            <a:off x="4708798" y="7260116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Native Method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Interface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(JNI)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51561F6-4334-C347-9AF4-4F20A6419B6A}"/>
              </a:ext>
            </a:extLst>
          </p:cNvPr>
          <p:cNvSpPr/>
          <p:nvPr/>
        </p:nvSpPr>
        <p:spPr>
          <a:xfrm>
            <a:off x="7265982" y="7272123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Native Method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Library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87B48D2-6441-C243-AE98-D1B1D92E1ED9}"/>
              </a:ext>
            </a:extLst>
          </p:cNvPr>
          <p:cNvCxnSpPr>
            <a:cxnSpLocks/>
            <a:stCxn id="47" idx="2"/>
            <a:endCxn id="26" idx="0"/>
          </p:cNvCxnSpPr>
          <p:nvPr/>
        </p:nvCxnSpPr>
        <p:spPr>
          <a:xfrm>
            <a:off x="5691684" y="6711543"/>
            <a:ext cx="0" cy="54857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4E966ED-68D1-B242-89B9-9A51A180441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085585" y="6710742"/>
            <a:ext cx="0" cy="54937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F7F4682-308A-2B42-8AE2-A4CD3837249F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flipH="1" flipV="1">
            <a:off x="6674570" y="7667621"/>
            <a:ext cx="591412" cy="1200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907C058-63FC-B84F-A078-381E02D404BD}"/>
              </a:ext>
            </a:extLst>
          </p:cNvPr>
          <p:cNvCxnSpPr>
            <a:cxnSpLocks/>
            <a:stCxn id="26" idx="1"/>
            <a:endCxn id="34" idx="3"/>
          </p:cNvCxnSpPr>
          <p:nvPr/>
        </p:nvCxnSpPr>
        <p:spPr>
          <a:xfrm flipH="1">
            <a:off x="4068471" y="7667621"/>
            <a:ext cx="640327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949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40DB1F96-8F17-234A-88E7-59CB699DBFF2}"/>
              </a:ext>
            </a:extLst>
          </p:cNvPr>
          <p:cNvSpPr txBox="1"/>
          <p:nvPr/>
        </p:nvSpPr>
        <p:spPr>
          <a:xfrm>
            <a:off x="1159210" y="833456"/>
            <a:ext cx="6682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Method Area &amp; Heap Area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(</a:t>
            </a:r>
            <a:r>
              <a:rPr kumimoji="1" lang="ko-KR" altLang="en-US" sz="2800" b="1" dirty="0"/>
              <a:t>공유하는 부분</a:t>
            </a:r>
            <a:r>
              <a:rPr kumimoji="1" lang="en-US" altLang="ko-KR" sz="2800" b="1" dirty="0"/>
              <a:t>)</a:t>
            </a:r>
            <a:endParaRPr kumimoji="1" lang="ko-KR" altLang="en-US" sz="28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18BE3E-96AB-F341-87E3-08B46634E8D9}"/>
              </a:ext>
            </a:extLst>
          </p:cNvPr>
          <p:cNvSpPr/>
          <p:nvPr/>
        </p:nvSpPr>
        <p:spPr>
          <a:xfrm>
            <a:off x="2608091" y="2909348"/>
            <a:ext cx="3196490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956E69F-9999-4F4B-B1CE-61C185BA8580}"/>
              </a:ext>
            </a:extLst>
          </p:cNvPr>
          <p:cNvSpPr/>
          <p:nvPr/>
        </p:nvSpPr>
        <p:spPr>
          <a:xfrm>
            <a:off x="6387419" y="2909348"/>
            <a:ext cx="3196490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DD7BC-85BE-F049-B556-7003E3C7FD87}"/>
              </a:ext>
            </a:extLst>
          </p:cNvPr>
          <p:cNvSpPr txBox="1"/>
          <p:nvPr/>
        </p:nvSpPr>
        <p:spPr>
          <a:xfrm>
            <a:off x="2760940" y="6329811"/>
            <a:ext cx="2890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Method Area  = Static Area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33EC22-0BB7-C340-BA1E-01CEA20CB8B8}"/>
              </a:ext>
            </a:extLst>
          </p:cNvPr>
          <p:cNvSpPr txBox="1"/>
          <p:nvPr/>
        </p:nvSpPr>
        <p:spPr>
          <a:xfrm>
            <a:off x="7637652" y="6329811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Heap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5E814CB-4923-184B-A5BD-849E03F0049F}"/>
              </a:ext>
            </a:extLst>
          </p:cNvPr>
          <p:cNvSpPr/>
          <p:nvPr/>
        </p:nvSpPr>
        <p:spPr>
          <a:xfrm>
            <a:off x="3056569" y="3353283"/>
            <a:ext cx="1116713" cy="109282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data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548E8E8-A2DB-364A-AA7D-DAEEA5AD4612}"/>
              </a:ext>
            </a:extLst>
          </p:cNvPr>
          <p:cNvSpPr/>
          <p:nvPr/>
        </p:nvSpPr>
        <p:spPr>
          <a:xfrm>
            <a:off x="4430575" y="3155604"/>
            <a:ext cx="1116713" cy="109282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data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6A586F3-0843-8C4C-9936-5F850F7DD96B}"/>
              </a:ext>
            </a:extLst>
          </p:cNvPr>
          <p:cNvSpPr/>
          <p:nvPr/>
        </p:nvSpPr>
        <p:spPr>
          <a:xfrm>
            <a:off x="2909412" y="4847597"/>
            <a:ext cx="1116713" cy="109282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data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7C30194-A2EB-8446-BBC1-88D8D4E6B747}"/>
              </a:ext>
            </a:extLst>
          </p:cNvPr>
          <p:cNvSpPr/>
          <p:nvPr/>
        </p:nvSpPr>
        <p:spPr>
          <a:xfrm>
            <a:off x="4360859" y="4637818"/>
            <a:ext cx="1116713" cy="109282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data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8D8225F-7690-9143-840C-4592FC616D3A}"/>
              </a:ext>
            </a:extLst>
          </p:cNvPr>
          <p:cNvSpPr/>
          <p:nvPr/>
        </p:nvSpPr>
        <p:spPr>
          <a:xfrm>
            <a:off x="2442117" y="2754109"/>
            <a:ext cx="3501483" cy="41630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634953-6485-F54A-A99B-E4149C4F2991}"/>
              </a:ext>
            </a:extLst>
          </p:cNvPr>
          <p:cNvSpPr txBox="1"/>
          <p:nvPr/>
        </p:nvSpPr>
        <p:spPr>
          <a:xfrm>
            <a:off x="2618234" y="2093933"/>
            <a:ext cx="34852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FF0000"/>
                </a:solidFill>
              </a:rPr>
              <a:t>클래스 </a:t>
            </a:r>
            <a:r>
              <a:rPr kumimoji="1" lang="ko-KR" altLang="en-US" sz="1500" b="1" dirty="0" err="1">
                <a:solidFill>
                  <a:srgbClr val="FF0000"/>
                </a:solidFill>
              </a:rPr>
              <a:t>로더가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 클래스 파일을 읽어오면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,</a:t>
            </a:r>
          </a:p>
          <a:p>
            <a:pPr algn="ctr"/>
            <a:r>
              <a:rPr kumimoji="1" lang="ko-KR" altLang="en-US" sz="1500" b="1" dirty="0">
                <a:solidFill>
                  <a:srgbClr val="FF0000"/>
                </a:solidFill>
              </a:rPr>
              <a:t>클래스 정보를 </a:t>
            </a:r>
            <a:r>
              <a:rPr kumimoji="1" lang="ko-KR" altLang="en-US" sz="1500" b="1" dirty="0" err="1">
                <a:solidFill>
                  <a:srgbClr val="FF0000"/>
                </a:solidFill>
              </a:rPr>
              <a:t>파싱해서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 저장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582818-9D11-1648-9A00-EBF6E98261E1}"/>
              </a:ext>
            </a:extLst>
          </p:cNvPr>
          <p:cNvSpPr txBox="1"/>
          <p:nvPr/>
        </p:nvSpPr>
        <p:spPr>
          <a:xfrm>
            <a:off x="1853996" y="7159656"/>
            <a:ext cx="46385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FF0000"/>
                </a:solidFill>
              </a:rPr>
              <a:t>ex. 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변수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,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 메서드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,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 정적 변수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(</a:t>
            </a:r>
            <a:r>
              <a:rPr kumimoji="1" lang="en-US" altLang="ko-KR" sz="1500" b="1" u="sng" dirty="0">
                <a:solidFill>
                  <a:srgbClr val="FF0000"/>
                </a:solidFill>
              </a:rPr>
              <a:t>static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변수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),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 바이트 코드 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..</a:t>
            </a:r>
            <a:endParaRPr kumimoji="1"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DDB2BAD-A4B3-C244-B9F1-F461AC51EF8F}"/>
              </a:ext>
            </a:extLst>
          </p:cNvPr>
          <p:cNvSpPr/>
          <p:nvPr/>
        </p:nvSpPr>
        <p:spPr>
          <a:xfrm>
            <a:off x="6825307" y="3424852"/>
            <a:ext cx="1106122" cy="895141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object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B6CFCD1-2596-1A43-99ED-0BBCC4C4E4FC}"/>
              </a:ext>
            </a:extLst>
          </p:cNvPr>
          <p:cNvSpPr/>
          <p:nvPr/>
        </p:nvSpPr>
        <p:spPr>
          <a:xfrm>
            <a:off x="8204608" y="3155413"/>
            <a:ext cx="1106122" cy="895141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object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C85DD7-F53D-B941-9A27-A39F6C22EA2B}"/>
              </a:ext>
            </a:extLst>
          </p:cNvPr>
          <p:cNvSpPr/>
          <p:nvPr/>
        </p:nvSpPr>
        <p:spPr>
          <a:xfrm>
            <a:off x="6677279" y="4637818"/>
            <a:ext cx="1106122" cy="895141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object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F37781E-F63D-5B4B-B8FD-3CA23E57F53B}"/>
              </a:ext>
            </a:extLst>
          </p:cNvPr>
          <p:cNvSpPr/>
          <p:nvPr/>
        </p:nvSpPr>
        <p:spPr>
          <a:xfrm>
            <a:off x="8204608" y="4386184"/>
            <a:ext cx="1106122" cy="895141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object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B2D3ABD-C06A-0849-80AA-249F511C4A17}"/>
              </a:ext>
            </a:extLst>
          </p:cNvPr>
          <p:cNvSpPr/>
          <p:nvPr/>
        </p:nvSpPr>
        <p:spPr>
          <a:xfrm>
            <a:off x="7577533" y="5391261"/>
            <a:ext cx="1106122" cy="895141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object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17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</TotalTime>
  <Words>1723</Words>
  <Application>Microsoft Macintosh PowerPoint</Application>
  <PresentationFormat>사용자 지정</PresentationFormat>
  <Paragraphs>550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NanumBarunGothic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조수민</dc:creator>
  <cp:lastModifiedBy>조수민</cp:lastModifiedBy>
  <cp:revision>40</cp:revision>
  <dcterms:created xsi:type="dcterms:W3CDTF">2021-08-10T06:12:25Z</dcterms:created>
  <dcterms:modified xsi:type="dcterms:W3CDTF">2021-08-10T12:02:05Z</dcterms:modified>
</cp:coreProperties>
</file>