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1" r:id="rId4"/>
    <p:sldId id="259" r:id="rId5"/>
    <p:sldId id="266" r:id="rId6"/>
    <p:sldId id="269" r:id="rId7"/>
    <p:sldId id="265" r:id="rId8"/>
    <p:sldId id="268" r:id="rId9"/>
    <p:sldId id="260" r:id="rId10"/>
    <p:sldId id="270" r:id="rId11"/>
    <p:sldId id="267" r:id="rId12"/>
    <p:sldId id="272" r:id="rId13"/>
    <p:sldId id="264" r:id="rId14"/>
    <p:sldId id="280" r:id="rId15"/>
    <p:sldId id="278" r:id="rId16"/>
    <p:sldId id="273" r:id="rId17"/>
    <p:sldId id="274" r:id="rId18"/>
    <p:sldId id="283" r:id="rId19"/>
    <p:sldId id="281" r:id="rId20"/>
    <p:sldId id="285" r:id="rId21"/>
    <p:sldId id="287" r:id="rId22"/>
    <p:sldId id="290" r:id="rId23"/>
    <p:sldId id="284" r:id="rId24"/>
    <p:sldId id="292" r:id="rId25"/>
    <p:sldId id="294" r:id="rId26"/>
    <p:sldId id="295" r:id="rId27"/>
    <p:sldId id="296" r:id="rId28"/>
    <p:sldId id="297" r:id="rId29"/>
    <p:sldId id="299" r:id="rId30"/>
    <p:sldId id="301" r:id="rId31"/>
    <p:sldId id="300" r:id="rId32"/>
    <p:sldId id="288" r:id="rId33"/>
    <p:sldId id="30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43" autoAdjust="0"/>
    <p:restoredTop sz="96287" autoAdjust="0"/>
  </p:normalViewPr>
  <p:slideViewPr>
    <p:cSldViewPr snapToGrid="0">
      <p:cViewPr varScale="1">
        <p:scale>
          <a:sx n="108" d="100"/>
          <a:sy n="108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1372546/printstream-vs-printwrit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입출력은 운영체제의 도움이 반드시 필요하다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자바 프로그램은 운영체제 상에서 바로 실행 되는 것이 아니라 </a:t>
            </a:r>
            <a:r>
              <a:rPr lang="en-US" altLang="ko-KR" dirty="0"/>
              <a:t>JVM</a:t>
            </a:r>
            <a:r>
              <a:rPr lang="ko-KR" altLang="en-US" dirty="0"/>
              <a:t>위에서 실행됩니다</a:t>
            </a:r>
            <a:r>
              <a:rPr lang="en-US" altLang="ko-KR" dirty="0"/>
              <a:t>. </a:t>
            </a:r>
            <a:r>
              <a:rPr lang="ko-KR" altLang="en-US" dirty="0"/>
              <a:t>따라서 운영체제의 모든 기능을 자바 코드로 직접 접근하기 힘들다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System </a:t>
            </a:r>
            <a:r>
              <a:rPr lang="ko-KR" altLang="en-US" dirty="0"/>
              <a:t>클래스를 이용하면 운영체제의 일부 기능을 이용할 수 있다</a:t>
            </a:r>
            <a:r>
              <a:rPr lang="en-US" altLang="ko-KR" dirty="0"/>
              <a:t>. </a:t>
            </a:r>
            <a:r>
              <a:rPr lang="ko-KR" altLang="en-US" dirty="0"/>
              <a:t>이를테면 프로그램 종료</a:t>
            </a:r>
            <a:r>
              <a:rPr lang="en-US" altLang="ko-KR" dirty="0"/>
              <a:t>, </a:t>
            </a:r>
            <a:r>
              <a:rPr lang="ko-KR" altLang="en-US" dirty="0"/>
              <a:t>키보드나 마우스로 입력하기</a:t>
            </a:r>
            <a:r>
              <a:rPr lang="en-US" altLang="ko-KR" dirty="0"/>
              <a:t>, </a:t>
            </a:r>
            <a:r>
              <a:rPr lang="ko-KR" altLang="en-US" dirty="0"/>
              <a:t>모니터로 출력하기</a:t>
            </a:r>
            <a:r>
              <a:rPr lang="en-US" altLang="ko-KR" dirty="0"/>
              <a:t>, </a:t>
            </a:r>
            <a:r>
              <a:rPr lang="ko-KR" altLang="en-US" dirty="0"/>
              <a:t>시간 읽기</a:t>
            </a:r>
            <a:r>
              <a:rPr lang="en-US" altLang="ko-KR" dirty="0"/>
              <a:t>, </a:t>
            </a:r>
            <a:r>
              <a:rPr lang="ko-KR" altLang="en-US" dirty="0"/>
              <a:t>시스템 프로퍼티 읽기 등이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System </a:t>
            </a:r>
            <a:r>
              <a:rPr lang="ko-KR" altLang="en-US" dirty="0"/>
              <a:t>클래스의 모든 필드와 메소드는 정적으로 구현되어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클래스 구조를 보시면 </a:t>
            </a:r>
            <a:r>
              <a:rPr lang="en-US" altLang="ko-KR" dirty="0" err="1"/>
              <a:t>InputStream</a:t>
            </a:r>
            <a:r>
              <a:rPr lang="en-US" altLang="ko-KR" dirty="0"/>
              <a:t>, </a:t>
            </a:r>
            <a:r>
              <a:rPr lang="en-US" altLang="ko-KR" dirty="0" err="1"/>
              <a:t>OutputStream</a:t>
            </a:r>
            <a:r>
              <a:rPr lang="ko-KR" altLang="en-US" dirty="0"/>
              <a:t>이라는 변수를 </a:t>
            </a:r>
            <a:r>
              <a:rPr lang="ko-KR" altLang="en-US" dirty="0" err="1"/>
              <a:t>보실수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이건 </a:t>
            </a:r>
            <a:r>
              <a:rPr lang="ko-KR" altLang="en-US" dirty="0" err="1"/>
              <a:t>뭘까여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70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이렇게만 보기엔 왜 이름이 </a:t>
            </a:r>
            <a:r>
              <a:rPr lang="ko-KR" altLang="en-US" dirty="0" err="1"/>
              <a:t>직렬화인지</a:t>
            </a:r>
            <a:r>
              <a:rPr lang="ko-KR" altLang="en-US" dirty="0"/>
              <a:t> </a:t>
            </a:r>
            <a:r>
              <a:rPr lang="ko-KR" altLang="en-US" dirty="0" err="1"/>
              <a:t>와닿지</a:t>
            </a:r>
            <a:r>
              <a:rPr lang="ko-KR" altLang="en-US" dirty="0"/>
              <a:t> 않을 수가 있으므로 내가 컴퓨터 비전이라는 과목에서 직렬화를 접한적이 있는데</a:t>
            </a:r>
            <a:r>
              <a:rPr lang="en-US" altLang="ko-KR" dirty="0"/>
              <a:t>, </a:t>
            </a:r>
            <a:r>
              <a:rPr lang="ko-KR" altLang="en-US" dirty="0"/>
              <a:t>그 때 경험을 바탕으로 직렬화를 설명해보겠다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5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컴퓨터비전은 영상이나 이미지속에서 특정 물체를 검출하거나 배경 검출</a:t>
            </a:r>
            <a:r>
              <a:rPr lang="en-US" altLang="ko-KR" dirty="0"/>
              <a:t>(</a:t>
            </a:r>
            <a:r>
              <a:rPr lang="ko-KR" altLang="en-US" dirty="0" err="1"/>
              <a:t>웹엑스</a:t>
            </a:r>
            <a:r>
              <a:rPr lang="ko-KR" altLang="en-US" dirty="0"/>
              <a:t> 가상배경과 같이</a:t>
            </a:r>
            <a:r>
              <a:rPr lang="en-US" altLang="ko-KR" dirty="0"/>
              <a:t>) </a:t>
            </a:r>
            <a:r>
              <a:rPr lang="ko-KR" altLang="en-US" dirty="0"/>
              <a:t>그런 것들을 하는데 이렇게 이미지를 처리하기 위해선 항상 직렬화를 </a:t>
            </a:r>
            <a:r>
              <a:rPr lang="ko-KR" altLang="en-US" dirty="0" err="1"/>
              <a:t>해야한다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그림과같이 이미지는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구성된 화소들의 집합인데</a:t>
            </a:r>
            <a:r>
              <a:rPr lang="en-US" altLang="ko-KR" dirty="0"/>
              <a:t>, </a:t>
            </a:r>
            <a:r>
              <a:rPr lang="ko-KR" altLang="en-US" dirty="0"/>
              <a:t>이것을 저렇게 직선으로 펴서 처리를 </a:t>
            </a:r>
            <a:r>
              <a:rPr lang="ko-KR" altLang="en-US" dirty="0" err="1"/>
              <a:t>하게된다</a:t>
            </a:r>
            <a:r>
              <a:rPr lang="en-US" altLang="ko-KR" dirty="0"/>
              <a:t>. </a:t>
            </a:r>
            <a:r>
              <a:rPr lang="ko-KR" altLang="en-US" dirty="0"/>
              <a:t>그렇기 때문에 이름이 </a:t>
            </a:r>
            <a:r>
              <a:rPr lang="ko-KR" altLang="en-US" dirty="0" err="1"/>
              <a:t>직렬화이다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0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일단 </a:t>
            </a:r>
            <a:r>
              <a:rPr lang="ko-KR" altLang="en-US" dirty="0" err="1"/>
              <a:t>직렬화할</a:t>
            </a:r>
            <a:r>
              <a:rPr lang="ko-KR" altLang="en-US" dirty="0"/>
              <a:t> 객체 클래스는 </a:t>
            </a:r>
            <a:r>
              <a:rPr lang="en-US" altLang="ko-KR" dirty="0"/>
              <a:t>Serializable interface</a:t>
            </a:r>
            <a:r>
              <a:rPr lang="ko-KR" altLang="en-US" dirty="0"/>
              <a:t>를 상속받아야 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Serializable interface</a:t>
            </a:r>
            <a:r>
              <a:rPr lang="ko-KR" altLang="en-US" dirty="0"/>
              <a:t>는 단순한 </a:t>
            </a:r>
            <a:r>
              <a:rPr lang="ko-KR" altLang="en-US" dirty="0" err="1"/>
              <a:t>마커인터페이스이기</a:t>
            </a:r>
            <a:r>
              <a:rPr lang="ko-KR" altLang="en-US" dirty="0"/>
              <a:t> 때문에 추가로 </a:t>
            </a:r>
            <a:r>
              <a:rPr lang="ko-KR" altLang="en-US" dirty="0" err="1"/>
              <a:t>구현해야할</a:t>
            </a:r>
            <a:r>
              <a:rPr lang="ko-KR" altLang="en-US" dirty="0"/>
              <a:t> 메소드가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나중에 직렬화</a:t>
            </a:r>
            <a:r>
              <a:rPr lang="en-US" altLang="ko-KR" dirty="0"/>
              <a:t>/</a:t>
            </a:r>
            <a:r>
              <a:rPr lang="ko-KR" altLang="en-US" dirty="0"/>
              <a:t>반직렬화 과정에서 </a:t>
            </a:r>
            <a:r>
              <a:rPr lang="en-US" altLang="ko-KR" dirty="0"/>
              <a:t>Serializable</a:t>
            </a:r>
            <a:r>
              <a:rPr lang="ko-KR" altLang="en-US" dirty="0"/>
              <a:t>이 있는지 없는지 체크하기 때문에 없다면 </a:t>
            </a:r>
            <a:r>
              <a:rPr lang="en-US" altLang="ko-KR" dirty="0" err="1"/>
              <a:t>NotSerializableException</a:t>
            </a:r>
            <a:r>
              <a:rPr lang="ko-KR" altLang="en-US" dirty="0"/>
              <a:t>이 발생한다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216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직렬화할땐</a:t>
            </a:r>
            <a:r>
              <a:rPr lang="ko-KR" altLang="en-US" dirty="0"/>
              <a:t> </a:t>
            </a:r>
            <a:r>
              <a:rPr lang="en-US" altLang="ko-KR" dirty="0" err="1"/>
              <a:t>ObjectOutputSteam</a:t>
            </a:r>
            <a:r>
              <a:rPr lang="en-US" altLang="ko-KR" dirty="0"/>
              <a:t> class</a:t>
            </a:r>
            <a:r>
              <a:rPr lang="ko-KR" altLang="en-US" dirty="0"/>
              <a:t>의 </a:t>
            </a:r>
            <a:r>
              <a:rPr lang="en-US" altLang="ko-KR" dirty="0" err="1"/>
              <a:t>writeObject</a:t>
            </a:r>
            <a:r>
              <a:rPr lang="ko-KR" altLang="en-US" dirty="0"/>
              <a:t>메소드를 </a:t>
            </a:r>
            <a:r>
              <a:rPr lang="ko-KR" altLang="en-US" dirty="0" err="1"/>
              <a:t>이요하여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en-US" altLang="ko-KR" dirty="0" err="1"/>
              <a:t>ObjectOutputSteam</a:t>
            </a:r>
            <a:r>
              <a:rPr lang="en-US" altLang="ko-KR" dirty="0"/>
              <a:t> </a:t>
            </a:r>
            <a:r>
              <a:rPr lang="ko-KR" altLang="en-US" dirty="0"/>
              <a:t>인스턴스를 </a:t>
            </a:r>
            <a:r>
              <a:rPr lang="ko-KR" altLang="en-US" dirty="0" err="1"/>
              <a:t>생성할때</a:t>
            </a:r>
            <a:r>
              <a:rPr lang="ko-KR" altLang="en-US" dirty="0"/>
              <a:t> 생성자안에 </a:t>
            </a:r>
            <a:r>
              <a:rPr lang="en-US" altLang="ko-KR" dirty="0" err="1"/>
              <a:t>ByteStream</a:t>
            </a:r>
            <a:r>
              <a:rPr lang="ko-KR" altLang="en-US" dirty="0"/>
              <a:t>계열을 </a:t>
            </a:r>
            <a:r>
              <a:rPr lang="ko-KR" altLang="en-US" dirty="0" err="1"/>
              <a:t>넣어줘야합니다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92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직렬화할땐</a:t>
            </a:r>
            <a:r>
              <a:rPr lang="ko-KR" altLang="en-US" dirty="0"/>
              <a:t> </a:t>
            </a:r>
            <a:r>
              <a:rPr lang="en-US" altLang="ko-KR" dirty="0" err="1"/>
              <a:t>ObjectOutputSteam</a:t>
            </a:r>
            <a:r>
              <a:rPr lang="en-US" altLang="ko-KR" dirty="0"/>
              <a:t> class</a:t>
            </a:r>
            <a:r>
              <a:rPr lang="ko-KR" altLang="en-US" dirty="0"/>
              <a:t>의 </a:t>
            </a:r>
            <a:r>
              <a:rPr lang="en-US" altLang="ko-KR" dirty="0" err="1"/>
              <a:t>writeObject</a:t>
            </a:r>
            <a:r>
              <a:rPr lang="ko-KR" altLang="en-US" dirty="0"/>
              <a:t>메소드를 </a:t>
            </a:r>
            <a:r>
              <a:rPr lang="ko-KR" altLang="en-US" dirty="0" err="1"/>
              <a:t>이요하여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en-US" altLang="ko-KR" dirty="0" err="1"/>
              <a:t>ObjectOutputSteam</a:t>
            </a:r>
            <a:r>
              <a:rPr lang="en-US" altLang="ko-KR" dirty="0"/>
              <a:t> </a:t>
            </a:r>
            <a:r>
              <a:rPr lang="ko-KR" altLang="en-US" dirty="0"/>
              <a:t>인스턴스를 </a:t>
            </a:r>
            <a:r>
              <a:rPr lang="ko-KR" altLang="en-US" dirty="0" err="1"/>
              <a:t>생성할때</a:t>
            </a:r>
            <a:r>
              <a:rPr lang="ko-KR" altLang="en-US" dirty="0"/>
              <a:t> 생성자안에 </a:t>
            </a:r>
            <a:r>
              <a:rPr lang="en-US" altLang="ko-KR" dirty="0" err="1"/>
              <a:t>ByteStream</a:t>
            </a:r>
            <a:r>
              <a:rPr lang="ko-KR" altLang="en-US" dirty="0"/>
              <a:t>계열을 </a:t>
            </a:r>
            <a:r>
              <a:rPr lang="ko-KR" altLang="en-US" dirty="0" err="1"/>
              <a:t>넣어줘야합니다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29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6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만약에 생성자를 통해 필드에 값을 할당 할 경우 이렇게 생성자에서 값이 유효한지 확인을 하는 경우가 있을 것이다</a:t>
            </a:r>
            <a:r>
              <a:rPr lang="en-US" altLang="ko-KR" dirty="0"/>
              <a:t>. </a:t>
            </a:r>
            <a:r>
              <a:rPr lang="ko-KR" altLang="en-US" dirty="0"/>
              <a:t>하지만 이 객체를 직렬화 했다면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직렬화된</a:t>
            </a:r>
            <a:r>
              <a:rPr lang="ko-KR" altLang="en-US" dirty="0"/>
              <a:t> 객체를 다시 </a:t>
            </a:r>
            <a:r>
              <a:rPr lang="ko-KR" altLang="en-US" dirty="0" err="1"/>
              <a:t>반직렬화하는</a:t>
            </a:r>
            <a:r>
              <a:rPr lang="ko-KR" altLang="en-US" dirty="0"/>
              <a:t> 과정에서 </a:t>
            </a:r>
            <a:r>
              <a:rPr lang="en-US" altLang="ko-KR" dirty="0" err="1"/>
              <a:t>readObject</a:t>
            </a:r>
            <a:r>
              <a:rPr lang="en-US" altLang="ko-KR" dirty="0"/>
              <a:t> </a:t>
            </a:r>
            <a:r>
              <a:rPr lang="ko-KR" altLang="en-US" dirty="0"/>
              <a:t>메서드를 호출하게 되는데 이과정은 해당 생성자를 거쳐서 만들어지지 않기 때문에 </a:t>
            </a:r>
            <a:r>
              <a:rPr lang="en-US" altLang="ko-KR" dirty="0"/>
              <a:t>validation</a:t>
            </a:r>
            <a:r>
              <a:rPr lang="ko-KR" altLang="en-US" dirty="0"/>
              <a:t>과정을 거치지 않는다</a:t>
            </a:r>
            <a:r>
              <a:rPr lang="en-US" altLang="ko-KR" dirty="0"/>
              <a:t>. </a:t>
            </a:r>
            <a:r>
              <a:rPr lang="ko-KR" altLang="en-US" dirty="0"/>
              <a:t>따라서 악의적인 이용자가 의도적으로 내부 바이트를 수정하게 되면 다른 값으로 바뀔 수도 있다는 뜻이다</a:t>
            </a:r>
            <a:r>
              <a:rPr lang="en-US" altLang="ko-KR" dirty="0"/>
              <a:t>. </a:t>
            </a:r>
            <a:r>
              <a:rPr lang="ko-KR" altLang="en-US" dirty="0"/>
              <a:t>이는 금융 뭐 이런 곳에서는 치명적인 보안상 결점이 될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24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이처럼 </a:t>
            </a:r>
            <a:r>
              <a:rPr lang="en-US" altLang="ko-KR" dirty="0" err="1"/>
              <a:t>readObject</a:t>
            </a:r>
            <a:r>
              <a:rPr lang="en-US" altLang="ko-KR" dirty="0"/>
              <a:t>()</a:t>
            </a:r>
            <a:r>
              <a:rPr lang="ko-KR" altLang="en-US" dirty="0"/>
              <a:t>메서드는 실직적으로 숨겨진 또다른 생성자이다</a:t>
            </a:r>
            <a:r>
              <a:rPr lang="en-US" altLang="ko-KR" dirty="0"/>
              <a:t>. </a:t>
            </a:r>
            <a:r>
              <a:rPr lang="ko-KR" altLang="en-US" dirty="0"/>
              <a:t>다른 생성자처럼 보안에 </a:t>
            </a:r>
            <a:r>
              <a:rPr lang="ko-KR" altLang="en-US" dirty="0" err="1"/>
              <a:t>신경써야한다</a:t>
            </a:r>
            <a:r>
              <a:rPr lang="en-US" altLang="ko-KR" dirty="0"/>
              <a:t>. </a:t>
            </a:r>
            <a:r>
              <a:rPr lang="ko-KR" altLang="en-US" dirty="0"/>
              <a:t>이를 해결하기 위해선 커스텀 </a:t>
            </a:r>
            <a:r>
              <a:rPr lang="en-US" altLang="ko-KR" dirty="0" err="1"/>
              <a:t>readObject</a:t>
            </a:r>
            <a:r>
              <a:rPr lang="en-US" altLang="ko-KR" dirty="0"/>
              <a:t>() </a:t>
            </a:r>
            <a:r>
              <a:rPr lang="ko-KR" altLang="en-US" dirty="0"/>
              <a:t>메서드를 만들면 되는데 이는 바이트 스트림을 매개변수로 받는 생성자라고 생각하면 된다</a:t>
            </a:r>
            <a:r>
              <a:rPr lang="en-US" altLang="ko-KR" dirty="0"/>
              <a:t>. </a:t>
            </a:r>
            <a:r>
              <a:rPr lang="ko-KR" altLang="en-US" dirty="0"/>
              <a:t>일반 생성자와 동일하게 유효성 검사를 진행하면 앞서 말한 보안적 결함을 막을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7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두번째 이슈사항은 </a:t>
            </a:r>
            <a:r>
              <a:rPr lang="ko-KR" altLang="en-US" dirty="0" err="1"/>
              <a:t>싱글톤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여기 이렇게 </a:t>
            </a:r>
            <a:r>
              <a:rPr lang="ko-KR" altLang="en-US" dirty="0" err="1"/>
              <a:t>싱글톤</a:t>
            </a:r>
            <a:r>
              <a:rPr lang="ko-KR" altLang="en-US" dirty="0"/>
              <a:t> 객체가 있는데 이 객체를 </a:t>
            </a:r>
            <a:r>
              <a:rPr lang="ko-KR" altLang="en-US" dirty="0" err="1"/>
              <a:t>직렬화했다가</a:t>
            </a:r>
            <a:r>
              <a:rPr lang="ko-KR" altLang="en-US" dirty="0"/>
              <a:t> </a:t>
            </a:r>
            <a:r>
              <a:rPr lang="ko-KR" altLang="en-US" dirty="0" err="1"/>
              <a:t>역직렬화하게</a:t>
            </a:r>
            <a:r>
              <a:rPr lang="ko-KR" altLang="en-US" dirty="0"/>
              <a:t> 되면 다른 객체가 생성되기 때문에 </a:t>
            </a:r>
            <a:r>
              <a:rPr lang="ko-KR" altLang="en-US" dirty="0" err="1"/>
              <a:t>싱글톤이</a:t>
            </a:r>
            <a:r>
              <a:rPr lang="ko-KR" altLang="en-US" dirty="0"/>
              <a:t> 의미가 없어집니다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53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해결하기 위해선 </a:t>
            </a:r>
            <a:r>
              <a:rPr lang="en-US" altLang="ko-KR" dirty="0" err="1"/>
              <a:t>readResolve</a:t>
            </a:r>
            <a:r>
              <a:rPr lang="en-US" altLang="ko-KR" dirty="0"/>
              <a:t> </a:t>
            </a:r>
            <a:r>
              <a:rPr lang="ko-KR" altLang="en-US" dirty="0"/>
              <a:t>메서드를 정의해주면 된다</a:t>
            </a:r>
            <a:r>
              <a:rPr lang="en-US" altLang="ko-KR" dirty="0"/>
              <a:t>. </a:t>
            </a:r>
            <a:r>
              <a:rPr lang="ko-KR" altLang="en-US" dirty="0"/>
              <a:t>이 메서드를 정의해 놓으면 </a:t>
            </a:r>
            <a:r>
              <a:rPr lang="en-US" altLang="ko-KR" dirty="0" err="1"/>
              <a:t>readObject</a:t>
            </a:r>
            <a:r>
              <a:rPr lang="ko-KR" altLang="en-US" dirty="0"/>
              <a:t>이후에 </a:t>
            </a:r>
            <a:r>
              <a:rPr lang="en-US" altLang="ko-KR" dirty="0" err="1"/>
              <a:t>readResolve</a:t>
            </a:r>
            <a:r>
              <a:rPr lang="ko-KR" altLang="en-US" dirty="0"/>
              <a:t>가 불리게 되면서 </a:t>
            </a:r>
            <a:r>
              <a:rPr lang="en-US" altLang="ko-KR" dirty="0" err="1"/>
              <a:t>readObject</a:t>
            </a:r>
            <a:r>
              <a:rPr lang="ko-KR" altLang="en-US" dirty="0"/>
              <a:t>가 생성한 객체 대신 </a:t>
            </a:r>
            <a:r>
              <a:rPr lang="en-US" altLang="ko-KR" dirty="0" err="1"/>
              <a:t>readResolve</a:t>
            </a:r>
            <a:r>
              <a:rPr lang="ko-KR" altLang="en-US" dirty="0"/>
              <a:t>가 </a:t>
            </a:r>
            <a:r>
              <a:rPr lang="ko-KR" altLang="en-US" dirty="0" err="1"/>
              <a:t>리턴한</a:t>
            </a:r>
            <a:r>
              <a:rPr lang="ko-KR" altLang="en-US" dirty="0"/>
              <a:t> 객체를 사용한다</a:t>
            </a:r>
            <a:r>
              <a:rPr lang="en-US" altLang="ko-KR" dirty="0"/>
              <a:t>. </a:t>
            </a:r>
            <a:r>
              <a:rPr lang="ko-KR" altLang="en-US" dirty="0"/>
              <a:t>다만 이경우 모든 클래스 변수에 </a:t>
            </a:r>
            <a:r>
              <a:rPr lang="en-US" altLang="ko-KR" dirty="0"/>
              <a:t>transient </a:t>
            </a:r>
            <a:r>
              <a:rPr lang="ko-KR" altLang="en-US" dirty="0" err="1"/>
              <a:t>예약어를</a:t>
            </a:r>
            <a:r>
              <a:rPr lang="ko-KR" altLang="en-US" dirty="0"/>
              <a:t> 사용해서 역직렬화</a:t>
            </a:r>
            <a:r>
              <a:rPr lang="en-US" altLang="ko-KR" dirty="0"/>
              <a:t>-</a:t>
            </a:r>
            <a:r>
              <a:rPr lang="ko-KR" altLang="en-US" dirty="0"/>
              <a:t>직렬화대상이 되지 않도록 </a:t>
            </a:r>
            <a:r>
              <a:rPr lang="ko-KR" altLang="en-US" dirty="0" err="1"/>
              <a:t>해야한다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6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1200" dirty="0" err="1"/>
              <a:t>입력스트림이나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출력스트림은</a:t>
            </a:r>
            <a:r>
              <a:rPr lang="ko-KR" altLang="en-US" sz="1200" dirty="0"/>
              <a:t> 데이터가 들어오고 나가는 통로의 역할에 대해 규정해 놓은 추상클래스라고 생각하면 된다</a:t>
            </a:r>
            <a:r>
              <a:rPr lang="en-US" altLang="ko-KR" sz="1200" dirty="0"/>
              <a:t>.</a:t>
            </a:r>
          </a:p>
          <a:p>
            <a:pPr marL="0" indent="0" latinLnBrk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 latinLnBrk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 latinLnBrk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 latinLnBrk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4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그림으로 보게 되면 이렇게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직렬화 이후에도 대상을 바꿀 수 있는 메서드가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4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그거슨</a:t>
            </a:r>
            <a:r>
              <a:rPr lang="ko-KR" altLang="en-US" dirty="0"/>
              <a:t> 바로 </a:t>
            </a:r>
            <a:r>
              <a:rPr lang="en-US" altLang="ko-KR" dirty="0" err="1"/>
              <a:t>writeReplace</a:t>
            </a:r>
            <a:r>
              <a:rPr lang="en-US" altLang="ko-KR" dirty="0"/>
              <a:t>()</a:t>
            </a:r>
            <a:r>
              <a:rPr lang="ko-KR" altLang="en-US" dirty="0"/>
              <a:t>되시겠다</a:t>
            </a:r>
            <a:r>
              <a:rPr lang="en-US" altLang="ko-KR" dirty="0"/>
              <a:t>. </a:t>
            </a:r>
            <a:r>
              <a:rPr lang="ko-KR" altLang="en-US" dirty="0"/>
              <a:t>이거를 사용해서 </a:t>
            </a:r>
            <a:r>
              <a:rPr lang="ko-KR" altLang="en-US" dirty="0" err="1"/>
              <a:t>아까전</a:t>
            </a:r>
            <a:r>
              <a:rPr lang="ko-KR" altLang="en-US" dirty="0"/>
              <a:t> 보이지 않는 생성자 문제를 다른 방법으로 해결 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48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아까 </a:t>
            </a:r>
            <a:r>
              <a:rPr lang="ko-KR" altLang="en-US" dirty="0" err="1"/>
              <a:t>이런식으로</a:t>
            </a:r>
            <a:r>
              <a:rPr lang="ko-KR" altLang="en-US" dirty="0"/>
              <a:t> 해결했었다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ko-KR" altLang="en-US" dirty="0" err="1"/>
              <a:t>이런식으로</a:t>
            </a:r>
            <a:r>
              <a:rPr lang="ko-KR" altLang="en-US" dirty="0"/>
              <a:t> 개발자가 직접 유효성 검사를 쓰게 된다면</a:t>
            </a:r>
            <a:r>
              <a:rPr lang="en-US" altLang="ko-KR" dirty="0"/>
              <a:t>, </a:t>
            </a:r>
            <a:r>
              <a:rPr lang="ko-KR" altLang="en-US" dirty="0"/>
              <a:t>이러한 로직이 많아진다면 </a:t>
            </a:r>
            <a:r>
              <a:rPr lang="ko-KR" altLang="en-US" dirty="0" err="1"/>
              <a:t>신경써야할</a:t>
            </a:r>
            <a:r>
              <a:rPr lang="ko-KR" altLang="en-US" dirty="0"/>
              <a:t> 부분이 많아진다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7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그래서 직렬화 프록시 패턴을 사용하기도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PositiveNumberProxy</a:t>
            </a:r>
            <a:r>
              <a:rPr lang="ko-KR" altLang="en-US" dirty="0"/>
              <a:t>라는 중첩클래스를 만든다</a:t>
            </a:r>
            <a:r>
              <a:rPr lang="en-US" altLang="ko-KR" dirty="0"/>
              <a:t>. </a:t>
            </a:r>
            <a:r>
              <a:rPr lang="ko-KR" altLang="en-US" dirty="0" err="1"/>
              <a:t>이친구는</a:t>
            </a:r>
            <a:r>
              <a:rPr lang="ko-KR" altLang="en-US" dirty="0"/>
              <a:t> 직렬화만 전담하는 </a:t>
            </a:r>
            <a:r>
              <a:rPr lang="ko-KR" altLang="en-US" dirty="0" err="1"/>
              <a:t>대변인인것이다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직렬화를 하기위해 </a:t>
            </a:r>
            <a:r>
              <a:rPr lang="en-US" altLang="ko-KR" dirty="0" err="1"/>
              <a:t>writeObject</a:t>
            </a:r>
            <a:r>
              <a:rPr lang="en-US" altLang="ko-KR" dirty="0"/>
              <a:t>()</a:t>
            </a:r>
            <a:r>
              <a:rPr lang="ko-KR" altLang="en-US" dirty="0"/>
              <a:t>메소드가 실행되면</a:t>
            </a:r>
            <a:r>
              <a:rPr lang="en-US" altLang="ko-KR" dirty="0"/>
              <a:t>, </a:t>
            </a:r>
            <a:r>
              <a:rPr lang="en-US" altLang="ko-KR" dirty="0" err="1"/>
              <a:t>writeReplace</a:t>
            </a:r>
            <a:r>
              <a:rPr lang="ko-KR" altLang="en-US" dirty="0"/>
              <a:t>가 </a:t>
            </a:r>
            <a:r>
              <a:rPr lang="ko-KR" altLang="en-US" dirty="0" err="1"/>
              <a:t>직렬화할</a:t>
            </a:r>
            <a:r>
              <a:rPr lang="ko-KR" altLang="en-US" dirty="0"/>
              <a:t> 객체를 </a:t>
            </a:r>
            <a:r>
              <a:rPr lang="en-US" altLang="ko-KR" dirty="0"/>
              <a:t>proxy</a:t>
            </a:r>
            <a:r>
              <a:rPr lang="ko-KR" altLang="en-US" dirty="0"/>
              <a:t>객체로 바꾼다</a:t>
            </a:r>
            <a:r>
              <a:rPr lang="en-US" altLang="ko-KR" dirty="0"/>
              <a:t>. </a:t>
            </a:r>
            <a:r>
              <a:rPr lang="ko-KR" altLang="en-US" dirty="0"/>
              <a:t>그리고 이후 </a:t>
            </a:r>
            <a:r>
              <a:rPr lang="ko-KR" altLang="en-US" dirty="0" err="1"/>
              <a:t>직렬화된</a:t>
            </a:r>
            <a:r>
              <a:rPr lang="ko-KR" altLang="en-US" dirty="0"/>
              <a:t> 상태를 나중에 </a:t>
            </a:r>
            <a:r>
              <a:rPr lang="ko-KR" altLang="en-US" dirty="0" err="1"/>
              <a:t>역직렬화하게</a:t>
            </a:r>
            <a:r>
              <a:rPr lang="ko-KR" altLang="en-US" dirty="0"/>
              <a:t> 된다면</a:t>
            </a:r>
            <a:r>
              <a:rPr lang="en-US" altLang="ko-KR" dirty="0"/>
              <a:t>, </a:t>
            </a:r>
            <a:r>
              <a:rPr lang="en-US" altLang="ko-KR" dirty="0" err="1"/>
              <a:t>readObject</a:t>
            </a:r>
            <a:r>
              <a:rPr lang="en-US" altLang="ko-KR" dirty="0"/>
              <a:t>()</a:t>
            </a:r>
            <a:r>
              <a:rPr lang="ko-KR" altLang="en-US" dirty="0"/>
              <a:t>메소드가 </a:t>
            </a:r>
            <a:r>
              <a:rPr lang="ko-KR" altLang="en-US" dirty="0" err="1"/>
              <a:t>실행될것이고</a:t>
            </a:r>
            <a:r>
              <a:rPr lang="en-US" altLang="ko-KR" dirty="0"/>
              <a:t>, </a:t>
            </a:r>
            <a:r>
              <a:rPr lang="ko-KR" altLang="en-US" dirty="0"/>
              <a:t>바로 </a:t>
            </a:r>
            <a:r>
              <a:rPr lang="en-US" altLang="ko-KR" dirty="0" err="1"/>
              <a:t>readResolve</a:t>
            </a:r>
            <a:r>
              <a:rPr lang="en-US" altLang="ko-KR" dirty="0"/>
              <a:t>()</a:t>
            </a:r>
            <a:r>
              <a:rPr lang="ko-KR" altLang="en-US" dirty="0"/>
              <a:t>메소드가 </a:t>
            </a:r>
            <a:r>
              <a:rPr lang="ko-KR" altLang="en-US" dirty="0" err="1"/>
              <a:t>실행되서</a:t>
            </a:r>
            <a:r>
              <a:rPr lang="ko-KR" altLang="en-US" dirty="0"/>
              <a:t> 객체를 본 객체로 바꾼다</a:t>
            </a:r>
            <a:r>
              <a:rPr lang="en-US" altLang="ko-KR" dirty="0"/>
              <a:t>. </a:t>
            </a:r>
            <a:r>
              <a:rPr lang="ko-KR" altLang="en-US" dirty="0"/>
              <a:t>그러면 유효성 검사를 본래 객체 생성자에서만 </a:t>
            </a:r>
            <a:r>
              <a:rPr lang="ko-KR" altLang="en-US" dirty="0" err="1"/>
              <a:t>하면되므로</a:t>
            </a:r>
            <a:r>
              <a:rPr lang="ko-KR" altLang="en-US" dirty="0"/>
              <a:t> 코드 관리가 </a:t>
            </a:r>
            <a:r>
              <a:rPr lang="ko-KR" altLang="en-US" dirty="0" err="1"/>
              <a:t>편안해진다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8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기본적으로 자바의 입출력은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기반이다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dirty="0"/>
              <a:t>컴퓨터 공학에서 스트림이란 연속적인 데이터의 흐름이나 데이터를 전송하는 소프트웨어 모듈을 의미한다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다음 그림과 같이 자바는 스트림을 통해 입력</a:t>
            </a:r>
            <a:r>
              <a:rPr lang="en-US" altLang="ko-KR" sz="1200" dirty="0"/>
              <a:t>/</a:t>
            </a:r>
            <a:r>
              <a:rPr lang="ko-KR" altLang="en-US" sz="1200" dirty="0"/>
              <a:t>출력을 받게 된다</a:t>
            </a:r>
            <a:r>
              <a:rPr lang="en-US" altLang="ko-KR" sz="1200" dirty="0"/>
              <a:t>.</a:t>
            </a:r>
          </a:p>
          <a:p>
            <a:pPr marL="0" indent="0" latinLnBrk="0">
              <a:buNone/>
            </a:pPr>
            <a:endParaRPr lang="en-US" altLang="ko-KR" sz="1200" dirty="0"/>
          </a:p>
          <a:p>
            <a:pPr marL="0" indent="0" latinLnBrk="0">
              <a:buNone/>
            </a:pPr>
            <a:endParaRPr lang="en-US" altLang="ko-KR" sz="1200" dirty="0"/>
          </a:p>
          <a:p>
            <a:pPr marL="0" indent="0" latinLnBrk="0">
              <a:buNone/>
            </a:pPr>
            <a:endParaRPr lang="en-US" altLang="ko-KR" sz="1200" dirty="0"/>
          </a:p>
          <a:p>
            <a:pPr marL="0" indent="0" latinLnBrk="0">
              <a:buNone/>
            </a:pP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4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latinLnBrk="0">
              <a:buFont typeface="Arial" panose="020B0604020202020204" pitchFamily="34" charset="0"/>
              <a:buNone/>
            </a:pPr>
            <a:r>
              <a:rPr lang="en-US" altLang="ko-KR" sz="1200" dirty="0">
                <a:hlinkClick r:id="rId3"/>
              </a:rPr>
              <a:t>https://stackoverflow.com/questions/11372546/printstream-vs-printwriter</a:t>
            </a:r>
            <a:endParaRPr lang="en-US" altLang="ko-KR" sz="1200" dirty="0"/>
          </a:p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1200" dirty="0"/>
              <a:t>본래 </a:t>
            </a:r>
            <a:r>
              <a:rPr lang="en-US" altLang="ko-KR" sz="1200" dirty="0" err="1"/>
              <a:t>OutputStream</a:t>
            </a:r>
            <a:r>
              <a:rPr lang="ko-KR" altLang="en-US" sz="1200" dirty="0"/>
              <a:t>에서는 </a:t>
            </a:r>
            <a:endParaRPr lang="en-US" altLang="ko-KR" sz="1200" dirty="0"/>
          </a:p>
          <a:p>
            <a:pPr marL="0" indent="0" latinLnBrk="0">
              <a:buFont typeface="Arial" panose="020B0604020202020204" pitchFamily="34" charset="0"/>
              <a:buNone/>
            </a:pPr>
            <a:r>
              <a:rPr lang="en-US" altLang="ko-KR" sz="1200" dirty="0" err="1"/>
              <a:t>outputStream.write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foobar</a:t>
            </a:r>
            <a:r>
              <a:rPr lang="en-US" altLang="ko-KR" sz="1200" dirty="0"/>
              <a:t>".</a:t>
            </a:r>
            <a:r>
              <a:rPr lang="en-US" altLang="ko-KR" sz="1200" dirty="0" err="1"/>
              <a:t>getBytes</a:t>
            </a:r>
            <a:r>
              <a:rPr lang="en-US" altLang="ko-KR" sz="1200" dirty="0"/>
              <a:t>()); </a:t>
            </a:r>
            <a:r>
              <a:rPr lang="ko-KR" altLang="en-US" sz="1200" dirty="0"/>
              <a:t>이렇게 써야했다</a:t>
            </a:r>
            <a:r>
              <a:rPr lang="en-US" altLang="ko-KR" sz="1200" dirty="0"/>
              <a:t>.</a:t>
            </a:r>
          </a:p>
          <a:p>
            <a:pPr marL="0" indent="0" latinLnBrk="0">
              <a:buFont typeface="Arial" panose="020B0604020202020204" pitchFamily="34" charset="0"/>
              <a:buNone/>
            </a:pPr>
            <a:r>
              <a:rPr lang="en-US" altLang="ko-KR" sz="1200" dirty="0" err="1"/>
              <a:t>PrintStream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printStream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PrintStream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outputStream</a:t>
            </a:r>
            <a:r>
              <a:rPr lang="en-US" altLang="ko-KR" sz="1200" dirty="0"/>
              <a:t>);</a:t>
            </a:r>
          </a:p>
          <a:p>
            <a:pPr marL="0" indent="0" latinLnBrk="0">
              <a:buFont typeface="Arial" panose="020B0604020202020204" pitchFamily="34" charset="0"/>
              <a:buNone/>
            </a:pPr>
            <a:r>
              <a:rPr lang="en-US" altLang="ko-KR" sz="1200" dirty="0" err="1"/>
              <a:t>printStream.write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foobar</a:t>
            </a:r>
            <a:r>
              <a:rPr lang="en-US" altLang="ko-KR" sz="1200" dirty="0"/>
              <a:t>");</a:t>
            </a:r>
          </a:p>
          <a:p>
            <a:pPr marL="0" indent="0" latinLnBrk="0">
              <a:buFont typeface="Arial" panose="020B0604020202020204" pitchFamily="34" charset="0"/>
              <a:buNone/>
            </a:pPr>
            <a:r>
              <a:rPr lang="en-US" altLang="ko-KR" sz="1200" dirty="0" err="1"/>
              <a:t>printStream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이런거다</a:t>
            </a:r>
            <a:r>
              <a:rPr lang="en-US" altLang="ko-KR" sz="1200" dirty="0"/>
              <a:t>.</a:t>
            </a:r>
            <a:r>
              <a:rPr lang="ko-KR" altLang="en-US" sz="1200" dirty="0"/>
              <a:t> 그냥 더 </a:t>
            </a:r>
            <a:r>
              <a:rPr lang="ko-KR" altLang="en-US" sz="1200" dirty="0" err="1"/>
              <a:t>쉽게쓰려고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쓰는거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ㅇㅇ</a:t>
            </a:r>
            <a:endParaRPr lang="en-US" altLang="ko-KR" sz="1200" dirty="0"/>
          </a:p>
          <a:p>
            <a:pPr marL="0" indent="0" latinLnBrk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 latinLnBrk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 latinLnBrk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 latinLnBrk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입출력은 운영체제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호출하는 방식으로 작동 되는데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당연히 자주 </a:t>
            </a:r>
            <a:r>
              <a:rPr lang="ko-KR" altLang="en-US" sz="1200" dirty="0"/>
              <a:t>운영체제 </a:t>
            </a:r>
            <a:r>
              <a:rPr lang="en-US" altLang="ko-KR" sz="1200" dirty="0"/>
              <a:t>API</a:t>
            </a:r>
            <a:r>
              <a:rPr lang="ko-KR" altLang="en-US" sz="1200" dirty="0"/>
              <a:t>가 호출될 수록 실행속도가 떨어진다</a:t>
            </a:r>
            <a:r>
              <a:rPr lang="en-US" altLang="ko-KR" sz="1200" dirty="0"/>
              <a:t>. </a:t>
            </a:r>
            <a:r>
              <a:rPr lang="ko-KR" altLang="en-US" sz="1200" dirty="0"/>
              <a:t>그래서 스트림에게 각각 버퍼를 가지게 해서</a:t>
            </a:r>
            <a:r>
              <a:rPr lang="en-US" altLang="ko-KR" sz="1200" dirty="0"/>
              <a:t>, </a:t>
            </a:r>
            <a:r>
              <a:rPr lang="ko-KR" altLang="en-US" sz="1200" dirty="0"/>
              <a:t>한번에 호출해서 가져오는 것이다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이역시</a:t>
            </a:r>
            <a:r>
              <a:rPr lang="ko-KR" altLang="en-US" sz="1200" dirty="0"/>
              <a:t> 바이트 버퍼 스트림</a:t>
            </a:r>
            <a:r>
              <a:rPr lang="en-US" altLang="ko-KR" sz="1200" dirty="0"/>
              <a:t>, </a:t>
            </a:r>
            <a:r>
              <a:rPr lang="ko-KR" altLang="en-US" sz="1200" dirty="0"/>
              <a:t>문자 버퍼 스트림으로 나뉘어져 있다</a:t>
            </a:r>
            <a:r>
              <a:rPr lang="en-US" altLang="ko-KR" sz="1200" dirty="0"/>
              <a:t>. </a:t>
            </a:r>
          </a:p>
          <a:p>
            <a:pPr marL="0" indent="0" latinLnBrk="0">
              <a:buNone/>
            </a:pPr>
            <a:endParaRPr lang="en-US" altLang="ko-KR" sz="1200" dirty="0"/>
          </a:p>
          <a:p>
            <a:pPr marL="0" indent="0" latinLnBrk="0">
              <a:buNone/>
            </a:pPr>
            <a:endParaRPr lang="en-US" altLang="ko-KR" sz="1200" dirty="0"/>
          </a:p>
          <a:p>
            <a:pPr marL="0" indent="0" latinLnBrk="0">
              <a:buNone/>
            </a:pP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5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스트림은 서로 연결 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마치 쿠키를 만드는 시스템과 같다</a:t>
            </a:r>
            <a:r>
              <a:rPr lang="en-US" altLang="ko-KR" sz="1200" dirty="0"/>
              <a:t>. </a:t>
            </a:r>
            <a:r>
              <a:rPr lang="ko-KR" altLang="en-US" sz="1200" dirty="0"/>
              <a:t>컨베이어 벨트 </a:t>
            </a:r>
            <a:r>
              <a:rPr lang="ko-KR" altLang="en-US" sz="1200" dirty="0" err="1"/>
              <a:t>위에있는</a:t>
            </a:r>
            <a:r>
              <a:rPr lang="ko-KR" altLang="en-US" sz="1200" dirty="0"/>
              <a:t> 밀가루 반죽을 한 파트는 적절한 크기로 자르고 한 파트는 </a:t>
            </a:r>
            <a:r>
              <a:rPr lang="ko-KR" altLang="en-US" sz="1200" dirty="0" err="1"/>
              <a:t>쿠키틀로</a:t>
            </a:r>
            <a:r>
              <a:rPr lang="ko-KR" altLang="en-US" sz="1200" dirty="0"/>
              <a:t> 모양을 내고 한 파트는 구울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스트림도 그와 마찬가지로 입력 혹은 </a:t>
            </a:r>
            <a:r>
              <a:rPr lang="ko-KR" altLang="en-US" sz="1200" dirty="0" err="1"/>
              <a:t>출력값을</a:t>
            </a:r>
            <a:r>
              <a:rPr lang="ko-KR" altLang="en-US" sz="1200" dirty="0"/>
              <a:t> 내가 원하는 형태로 입력</a:t>
            </a:r>
            <a:r>
              <a:rPr lang="en-US" altLang="ko-KR" sz="1200" dirty="0"/>
              <a:t>/</a:t>
            </a:r>
            <a:r>
              <a:rPr lang="ko-KR" altLang="en-US" sz="1200" dirty="0"/>
              <a:t>출력하는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스트림은 몇 개라도 연결 될 수 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3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System</a:t>
            </a:r>
            <a:r>
              <a:rPr lang="ko-KR" altLang="en-US" dirty="0"/>
              <a:t>클래스를 사용하여 하는 입출력을 </a:t>
            </a:r>
            <a:r>
              <a:rPr lang="ko-KR" altLang="en-US" dirty="0" err="1"/>
              <a:t>표준입출력이라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r>
              <a:rPr lang="ko-KR" altLang="en-US" dirty="0"/>
              <a:t> 아까 클래스로 직접 확인해 본 것처럼</a:t>
            </a:r>
            <a:r>
              <a:rPr lang="en-US" altLang="ko-KR" dirty="0"/>
              <a:t>, 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/>
              <a:t>실수형</a:t>
            </a:r>
            <a:r>
              <a:rPr lang="en-US" altLang="ko-KR" dirty="0"/>
              <a:t>, </a:t>
            </a:r>
            <a:r>
              <a:rPr lang="ko-KR" altLang="en-US" dirty="0"/>
              <a:t>문자형</a:t>
            </a:r>
            <a:r>
              <a:rPr lang="en-US" altLang="ko-KR" dirty="0"/>
              <a:t>, </a:t>
            </a:r>
            <a:r>
              <a:rPr lang="ko-KR" altLang="en-US" dirty="0"/>
              <a:t>바이트 등등이 있겠죠</a:t>
            </a:r>
            <a:r>
              <a:rPr lang="en-US" altLang="ko-KR" dirty="0"/>
              <a:t>. </a:t>
            </a:r>
            <a:r>
              <a:rPr lang="ko-KR" altLang="en-US" dirty="0"/>
              <a:t>하지만 이세상에 그보다 훨씬 다양한 자료형이 존재합니다</a:t>
            </a:r>
            <a:r>
              <a:rPr lang="en-US" altLang="ko-KR" dirty="0"/>
              <a:t>. </a:t>
            </a:r>
            <a:r>
              <a:rPr lang="ko-KR" altLang="en-US" dirty="0"/>
              <a:t>이를테면 우리가 수업시간에 만든 동그라미 객체</a:t>
            </a:r>
            <a:r>
              <a:rPr lang="en-US" altLang="ko-KR" dirty="0"/>
              <a:t>, </a:t>
            </a:r>
            <a:r>
              <a:rPr lang="ko-KR" altLang="en-US" dirty="0"/>
              <a:t>세모 객체 </a:t>
            </a:r>
            <a:r>
              <a:rPr lang="ko-KR" altLang="en-US" dirty="0" err="1"/>
              <a:t>이런것들이죠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4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/>
              <a:t>PrintStream</a:t>
            </a:r>
            <a:r>
              <a:rPr lang="en-US" altLang="ko-KR" b="1" dirty="0"/>
              <a:t> class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보면 표준 출력을 하기위해 오버로딩 되어있는 </a:t>
            </a:r>
            <a:r>
              <a:rPr lang="en-US" altLang="ko-KR" dirty="0"/>
              <a:t>print </a:t>
            </a:r>
            <a:r>
              <a:rPr lang="ko-KR" altLang="en-US" dirty="0"/>
              <a:t>메서드들을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3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이를테면 우리가 수업시간에 만든 동그라미 객체</a:t>
            </a:r>
            <a:r>
              <a:rPr lang="en-US" altLang="ko-KR" dirty="0"/>
              <a:t>, </a:t>
            </a:r>
            <a:r>
              <a:rPr lang="ko-KR" altLang="en-US" dirty="0"/>
              <a:t>세모 객체 </a:t>
            </a:r>
            <a:r>
              <a:rPr lang="ko-KR" altLang="en-US" dirty="0" err="1"/>
              <a:t>이런것들이죠</a:t>
            </a:r>
            <a:r>
              <a:rPr lang="en-US" altLang="ko-KR" dirty="0"/>
              <a:t>. </a:t>
            </a:r>
            <a:r>
              <a:rPr lang="ko-KR" altLang="en-US" dirty="0"/>
              <a:t>이런 객체를 직접 입출력 하는 것을 객체 입출력이라 부릅니다</a:t>
            </a:r>
            <a:r>
              <a:rPr lang="en-US" altLang="ko-KR" dirty="0"/>
              <a:t>. </a:t>
            </a:r>
            <a:r>
              <a:rPr lang="ko-KR" altLang="en-US" dirty="0"/>
              <a:t>이렇게 객체를 입출력하기위해 </a:t>
            </a:r>
            <a:r>
              <a:rPr lang="en-US" altLang="ko-KR" dirty="0"/>
              <a:t>,,,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0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자바의 입출력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956" y="2239770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20210810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자바의 </a:t>
            </a:r>
            <a:r>
              <a:rPr lang="ko-KR" alt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버퍼입출력</a:t>
            </a:r>
            <a:endParaRPr lang="en-US" altLang="ko-KR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E09AB-9168-4445-AE00-5883A1E9F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6" y="1473633"/>
            <a:ext cx="10809684" cy="489138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FF818EF-9CF1-40C2-9A56-9FA1CC678A7C}"/>
              </a:ext>
            </a:extLst>
          </p:cNvPr>
          <p:cNvSpPr txBox="1">
            <a:spLocks/>
          </p:cNvSpPr>
          <p:nvPr/>
        </p:nvSpPr>
        <p:spPr>
          <a:xfrm>
            <a:off x="6446897" y="5880279"/>
            <a:ext cx="4906901" cy="26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1200" dirty="0"/>
              <a:t>책 </a:t>
            </a:r>
            <a:r>
              <a:rPr lang="en-US" altLang="ko-KR" sz="1200" dirty="0"/>
              <a:t>- </a:t>
            </a:r>
            <a:r>
              <a:rPr lang="ko-KR" altLang="en-US" sz="1200" dirty="0" err="1"/>
              <a:t>황기태</a:t>
            </a:r>
            <a:r>
              <a:rPr lang="en-US" altLang="ko-KR" sz="1200" dirty="0"/>
              <a:t>, 『</a:t>
            </a:r>
            <a:r>
              <a:rPr lang="ko-KR" altLang="en-US" sz="1200" dirty="0"/>
              <a:t> 명품 </a:t>
            </a:r>
            <a:r>
              <a:rPr lang="en-US" altLang="ko-KR" sz="1200" dirty="0"/>
              <a:t>JAVA Programming 』, </a:t>
            </a:r>
            <a:r>
              <a:rPr lang="ko-KR" altLang="en-US" sz="1200" dirty="0" err="1"/>
              <a:t>생능출판</a:t>
            </a:r>
            <a:r>
              <a:rPr lang="en-US" altLang="ko-KR" sz="1200" dirty="0"/>
              <a:t>(2005), 442p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9699FF90-C36B-48F9-AA3E-A65FB0643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79409"/>
              </p:ext>
            </p:extLst>
          </p:nvPr>
        </p:nvGraphicFramePr>
        <p:xfrm>
          <a:off x="5175717" y="3017656"/>
          <a:ext cx="21931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08">
                  <a:extLst>
                    <a:ext uri="{9D8B030D-6E8A-4147-A177-3AD203B41FA5}">
                      <a16:colId xmlns:a16="http://schemas.microsoft.com/office/drawing/2014/main" val="3211446436"/>
                    </a:ext>
                  </a:extLst>
                </a:gridCol>
                <a:gridCol w="313308">
                  <a:extLst>
                    <a:ext uri="{9D8B030D-6E8A-4147-A177-3AD203B41FA5}">
                      <a16:colId xmlns:a16="http://schemas.microsoft.com/office/drawing/2014/main" val="363793199"/>
                    </a:ext>
                  </a:extLst>
                </a:gridCol>
                <a:gridCol w="313308">
                  <a:extLst>
                    <a:ext uri="{9D8B030D-6E8A-4147-A177-3AD203B41FA5}">
                      <a16:colId xmlns:a16="http://schemas.microsoft.com/office/drawing/2014/main" val="3711712253"/>
                    </a:ext>
                  </a:extLst>
                </a:gridCol>
                <a:gridCol w="313308">
                  <a:extLst>
                    <a:ext uri="{9D8B030D-6E8A-4147-A177-3AD203B41FA5}">
                      <a16:colId xmlns:a16="http://schemas.microsoft.com/office/drawing/2014/main" val="1184167554"/>
                    </a:ext>
                  </a:extLst>
                </a:gridCol>
                <a:gridCol w="313308">
                  <a:extLst>
                    <a:ext uri="{9D8B030D-6E8A-4147-A177-3AD203B41FA5}">
                      <a16:colId xmlns:a16="http://schemas.microsoft.com/office/drawing/2014/main" val="4102246912"/>
                    </a:ext>
                  </a:extLst>
                </a:gridCol>
                <a:gridCol w="313308">
                  <a:extLst>
                    <a:ext uri="{9D8B030D-6E8A-4147-A177-3AD203B41FA5}">
                      <a16:colId xmlns:a16="http://schemas.microsoft.com/office/drawing/2014/main" val="1636644592"/>
                    </a:ext>
                  </a:extLst>
                </a:gridCol>
                <a:gridCol w="313308">
                  <a:extLst>
                    <a:ext uri="{9D8B030D-6E8A-4147-A177-3AD203B41FA5}">
                      <a16:colId xmlns:a16="http://schemas.microsoft.com/office/drawing/2014/main" val="3523571072"/>
                    </a:ext>
                  </a:extLst>
                </a:gridCol>
              </a:tblGrid>
              <a:tr h="302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56397"/>
                  </a:ext>
                </a:extLst>
              </a:tr>
              <a:tr h="302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61136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F9F0BDA-9DB3-4697-A986-ADDD82879D84}"/>
              </a:ext>
            </a:extLst>
          </p:cNvPr>
          <p:cNvSpPr/>
          <p:nvPr/>
        </p:nvSpPr>
        <p:spPr>
          <a:xfrm>
            <a:off x="5097518" y="2697445"/>
            <a:ext cx="735724" cy="417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Buffer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BAB28D09-BFF0-4D47-8500-27DE3884C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20669"/>
              </p:ext>
            </p:extLst>
          </p:nvPr>
        </p:nvGraphicFramePr>
        <p:xfrm>
          <a:off x="5175717" y="4571923"/>
          <a:ext cx="21931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08">
                  <a:extLst>
                    <a:ext uri="{9D8B030D-6E8A-4147-A177-3AD203B41FA5}">
                      <a16:colId xmlns:a16="http://schemas.microsoft.com/office/drawing/2014/main" val="3211446436"/>
                    </a:ext>
                  </a:extLst>
                </a:gridCol>
                <a:gridCol w="313308">
                  <a:extLst>
                    <a:ext uri="{9D8B030D-6E8A-4147-A177-3AD203B41FA5}">
                      <a16:colId xmlns:a16="http://schemas.microsoft.com/office/drawing/2014/main" val="363793199"/>
                    </a:ext>
                  </a:extLst>
                </a:gridCol>
                <a:gridCol w="313308">
                  <a:extLst>
                    <a:ext uri="{9D8B030D-6E8A-4147-A177-3AD203B41FA5}">
                      <a16:colId xmlns:a16="http://schemas.microsoft.com/office/drawing/2014/main" val="3711712253"/>
                    </a:ext>
                  </a:extLst>
                </a:gridCol>
                <a:gridCol w="313308">
                  <a:extLst>
                    <a:ext uri="{9D8B030D-6E8A-4147-A177-3AD203B41FA5}">
                      <a16:colId xmlns:a16="http://schemas.microsoft.com/office/drawing/2014/main" val="1184167554"/>
                    </a:ext>
                  </a:extLst>
                </a:gridCol>
                <a:gridCol w="313308">
                  <a:extLst>
                    <a:ext uri="{9D8B030D-6E8A-4147-A177-3AD203B41FA5}">
                      <a16:colId xmlns:a16="http://schemas.microsoft.com/office/drawing/2014/main" val="4102246912"/>
                    </a:ext>
                  </a:extLst>
                </a:gridCol>
                <a:gridCol w="313308">
                  <a:extLst>
                    <a:ext uri="{9D8B030D-6E8A-4147-A177-3AD203B41FA5}">
                      <a16:colId xmlns:a16="http://schemas.microsoft.com/office/drawing/2014/main" val="1636644592"/>
                    </a:ext>
                  </a:extLst>
                </a:gridCol>
                <a:gridCol w="313308">
                  <a:extLst>
                    <a:ext uri="{9D8B030D-6E8A-4147-A177-3AD203B41FA5}">
                      <a16:colId xmlns:a16="http://schemas.microsoft.com/office/drawing/2014/main" val="3523571072"/>
                    </a:ext>
                  </a:extLst>
                </a:gridCol>
              </a:tblGrid>
              <a:tr h="302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56397"/>
                  </a:ext>
                </a:extLst>
              </a:tr>
              <a:tr h="302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61136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B2E1A1-D0C2-4164-BAF3-5A08C5E04AC7}"/>
              </a:ext>
            </a:extLst>
          </p:cNvPr>
          <p:cNvSpPr/>
          <p:nvPr/>
        </p:nvSpPr>
        <p:spPr>
          <a:xfrm>
            <a:off x="5097518" y="4251712"/>
            <a:ext cx="735724" cy="417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Buffer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20698C3-ADC2-43F5-851A-ED10014DFBC4}"/>
              </a:ext>
            </a:extLst>
          </p:cNvPr>
          <p:cNvSpPr/>
          <p:nvPr/>
        </p:nvSpPr>
        <p:spPr>
          <a:xfrm>
            <a:off x="4614041" y="1618596"/>
            <a:ext cx="2162289" cy="637699"/>
          </a:xfrm>
          <a:prstGeom prst="flowChartProcess">
            <a:avLst/>
          </a:prstGeom>
          <a:solidFill>
            <a:schemeClr val="accent4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54032BBD-1189-4DC2-BA10-7D9A3359BE2D}"/>
              </a:ext>
            </a:extLst>
          </p:cNvPr>
          <p:cNvSpPr/>
          <p:nvPr/>
        </p:nvSpPr>
        <p:spPr>
          <a:xfrm>
            <a:off x="7430813" y="1618596"/>
            <a:ext cx="2724806" cy="637699"/>
          </a:xfrm>
          <a:prstGeom prst="flowChartProcess">
            <a:avLst/>
          </a:prstGeom>
          <a:solidFill>
            <a:srgbClr val="00B0F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0CE3581A-B839-444B-9570-050906512C08}"/>
              </a:ext>
            </a:extLst>
          </p:cNvPr>
          <p:cNvSpPr/>
          <p:nvPr/>
        </p:nvSpPr>
        <p:spPr>
          <a:xfrm>
            <a:off x="10247585" y="1618596"/>
            <a:ext cx="1282263" cy="637699"/>
          </a:xfrm>
          <a:prstGeom prst="flowChartProcess">
            <a:avLst/>
          </a:prstGeom>
          <a:solidFill>
            <a:srgbClr val="92D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Stream</a:t>
            </a:r>
            <a:r>
              <a:rPr lang="ko-KR" altLang="en-US" b="1" dirty="0"/>
              <a:t> </a:t>
            </a:r>
            <a:r>
              <a:rPr lang="en-US" altLang="ko-KR" b="1" dirty="0"/>
              <a:t>chain</a:t>
            </a:r>
            <a:endParaRPr lang="ko-KR" altLang="en-US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9235686-05DA-4368-BAAE-F78A6186DAF2}"/>
              </a:ext>
            </a:extLst>
          </p:cNvPr>
          <p:cNvSpPr txBox="1">
            <a:spLocks/>
          </p:cNvSpPr>
          <p:nvPr/>
        </p:nvSpPr>
        <p:spPr>
          <a:xfrm>
            <a:off x="922282" y="1734686"/>
            <a:ext cx="11262049" cy="521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err="1"/>
              <a:t>BufferedReader</a:t>
            </a:r>
            <a:r>
              <a:rPr lang="en-US" altLang="ko-KR" sz="2400" dirty="0"/>
              <a:t> bf = new </a:t>
            </a:r>
            <a:r>
              <a:rPr lang="en-US" altLang="ko-KR" sz="2400" dirty="0" err="1"/>
              <a:t>BufferedReader</a:t>
            </a:r>
            <a:r>
              <a:rPr lang="en-US" altLang="ko-KR" sz="2400" dirty="0"/>
              <a:t>(new </a:t>
            </a:r>
            <a:r>
              <a:rPr lang="en-US" altLang="ko-KR" sz="2400" dirty="0" err="1"/>
              <a:t>InputStreamReader</a:t>
            </a:r>
            <a:r>
              <a:rPr lang="en-US" altLang="ko-KR" sz="2400" dirty="0"/>
              <a:t>(System.in);</a:t>
            </a:r>
            <a:endParaRPr lang="ko-KR" altLang="en-US" sz="2400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EEAF9EB6-636B-4F58-A05E-AC09341B5D22}"/>
              </a:ext>
            </a:extLst>
          </p:cNvPr>
          <p:cNvSpPr/>
          <p:nvPr/>
        </p:nvSpPr>
        <p:spPr>
          <a:xfrm>
            <a:off x="9984826" y="1137076"/>
            <a:ext cx="1807779" cy="6376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6"/>
                </a:solidFill>
              </a:rPr>
              <a:t>바이트 스트림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46A2C822-9BE6-4F79-9C2C-4CB44E35C754}"/>
              </a:ext>
            </a:extLst>
          </p:cNvPr>
          <p:cNvSpPr/>
          <p:nvPr/>
        </p:nvSpPr>
        <p:spPr>
          <a:xfrm>
            <a:off x="7889326" y="1137076"/>
            <a:ext cx="1807779" cy="6376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문자 스트림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CACE56C-8946-4C6D-8A09-84F688C37AF0}"/>
              </a:ext>
            </a:extLst>
          </p:cNvPr>
          <p:cNvSpPr/>
          <p:nvPr/>
        </p:nvSpPr>
        <p:spPr>
          <a:xfrm>
            <a:off x="4762606" y="1137076"/>
            <a:ext cx="1807779" cy="6376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버퍼 스트림</a:t>
            </a:r>
          </a:p>
        </p:txBody>
      </p:sp>
      <p:pic>
        <p:nvPicPr>
          <p:cNvPr id="14" name="그림 13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0EE33648-6DF1-4B98-84AA-5D2071DCA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44" y="2737815"/>
            <a:ext cx="6308829" cy="35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1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507" y="1468821"/>
            <a:ext cx="8494986" cy="1881351"/>
          </a:xfrm>
        </p:spPr>
        <p:txBody>
          <a:bodyPr>
            <a:noAutofit/>
          </a:bodyPr>
          <a:lstStyle/>
          <a:p>
            <a:pPr algn="ctr"/>
            <a:r>
              <a:rPr lang="ko-KR" altLang="en-US" sz="10000" b="1" dirty="0" err="1"/>
              <a:t>표준입출력</a:t>
            </a:r>
            <a:endParaRPr lang="ko-KR" altLang="en-US" sz="10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EE94C9D-ECB9-4921-B48C-55F4139B36A7}"/>
              </a:ext>
            </a:extLst>
          </p:cNvPr>
          <p:cNvSpPr txBox="1">
            <a:spLocks/>
          </p:cNvSpPr>
          <p:nvPr/>
        </p:nvSpPr>
        <p:spPr>
          <a:xfrm>
            <a:off x="1848507" y="3350172"/>
            <a:ext cx="8494986" cy="1881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0" b="1" dirty="0" err="1"/>
              <a:t>객체입출력</a:t>
            </a:r>
            <a:endParaRPr lang="ko-KR" altLang="en-US" sz="10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3E2AD-9E0B-4715-AE2B-112FA5394C7F}"/>
              </a:ext>
            </a:extLst>
          </p:cNvPr>
          <p:cNvCxnSpPr>
            <a:cxnSpLocks/>
          </p:cNvCxnSpPr>
          <p:nvPr/>
        </p:nvCxnSpPr>
        <p:spPr>
          <a:xfrm>
            <a:off x="2701158" y="3226676"/>
            <a:ext cx="6789683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C50D368-8EF8-4E30-89AA-C26EC08C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862" y="260852"/>
            <a:ext cx="3133725" cy="1325563"/>
          </a:xfrm>
        </p:spPr>
        <p:txBody>
          <a:bodyPr/>
          <a:lstStyle/>
          <a:p>
            <a:r>
              <a:rPr lang="ko-KR" altLang="en-US" b="1" dirty="0" err="1"/>
              <a:t>표준입출력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A971C8E-440C-4E19-9EB8-18A016F92315}"/>
              </a:ext>
            </a:extLst>
          </p:cNvPr>
          <p:cNvSpPr/>
          <p:nvPr/>
        </p:nvSpPr>
        <p:spPr>
          <a:xfrm rot="10800000">
            <a:off x="6569520" y="1966727"/>
            <a:ext cx="1270000" cy="308481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3143ED8-84B0-402B-9712-DA5BF1C0FC6A}"/>
              </a:ext>
            </a:extLst>
          </p:cNvPr>
          <p:cNvSpPr/>
          <p:nvPr/>
        </p:nvSpPr>
        <p:spPr>
          <a:xfrm>
            <a:off x="3658453" y="2740073"/>
            <a:ext cx="1270000" cy="322723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AE5C2C32-FCF2-4FBE-A146-1E640C243130}"/>
              </a:ext>
            </a:extLst>
          </p:cNvPr>
          <p:cNvSpPr/>
          <p:nvPr/>
        </p:nvSpPr>
        <p:spPr>
          <a:xfrm>
            <a:off x="3121243" y="3058928"/>
            <a:ext cx="5706533" cy="167640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System class</a:t>
            </a:r>
            <a:endParaRPr lang="ko-KR" altLang="en-US" sz="5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6D35BD-6E1F-4763-BC4C-4757714FB6FD}"/>
              </a:ext>
            </a:extLst>
          </p:cNvPr>
          <p:cNvSpPr/>
          <p:nvPr/>
        </p:nvSpPr>
        <p:spPr>
          <a:xfrm>
            <a:off x="2669118" y="1593402"/>
            <a:ext cx="3248670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INPUT</a:t>
            </a:r>
          </a:p>
          <a:p>
            <a:pPr algn="ctr"/>
            <a:r>
              <a:rPr lang="en-US" altLang="ko-KR" sz="2000" b="1" dirty="0"/>
              <a:t>Byte / int / String . . .</a:t>
            </a:r>
            <a:endParaRPr lang="ko-KR" altLang="en-US" sz="2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29A8D3-719D-49F2-B6E0-9CE38ECE2E49}"/>
              </a:ext>
            </a:extLst>
          </p:cNvPr>
          <p:cNvSpPr/>
          <p:nvPr/>
        </p:nvSpPr>
        <p:spPr>
          <a:xfrm>
            <a:off x="5683252" y="4955678"/>
            <a:ext cx="3248670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OUTPUT</a:t>
            </a:r>
          </a:p>
          <a:p>
            <a:pPr algn="ctr"/>
            <a:r>
              <a:rPr lang="en-US" altLang="ko-KR" sz="1800" b="1" dirty="0"/>
              <a:t>Byte / int / String . . 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3548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PrintStream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4201"/>
            <a:ext cx="11001703" cy="500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b="1" dirty="0"/>
              <a:t>abstract</a:t>
            </a:r>
            <a:r>
              <a:rPr lang="en-US" altLang="ko-KR" dirty="0"/>
              <a:t> class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altLang="ko-KR" dirty="0"/>
              <a:t> implements Closeable{</a:t>
            </a:r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OutputStream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public void print(Boolean b);</a:t>
            </a:r>
          </a:p>
          <a:p>
            <a:pPr marL="0" indent="0">
              <a:buNone/>
            </a:pPr>
            <a:r>
              <a:rPr lang="en-US" altLang="ko-KR" dirty="0"/>
              <a:t>	public void print(char c);</a:t>
            </a:r>
          </a:p>
          <a:p>
            <a:pPr marL="0" indent="0">
              <a:buNone/>
            </a:pPr>
            <a:r>
              <a:rPr lang="en-US" altLang="ko-KR" dirty="0"/>
              <a:t>	public void print(String</a:t>
            </a:r>
            <a:r>
              <a:rPr lang="ko-KR" altLang="en-US" dirty="0"/>
              <a:t> </a:t>
            </a:r>
            <a:r>
              <a:rPr lang="en-US" altLang="ko-KR" dirty="0"/>
              <a:t>s) ;</a:t>
            </a:r>
          </a:p>
          <a:p>
            <a:pPr marL="0" indent="0">
              <a:buNone/>
            </a:pPr>
            <a:r>
              <a:rPr lang="en-US" altLang="ko-KR" dirty="0"/>
              <a:t>	public void print(int </a:t>
            </a:r>
            <a:r>
              <a:rPr lang="en-US" altLang="ko-KR" dirty="0" err="1"/>
              <a:t>i</a:t>
            </a:r>
            <a:r>
              <a:rPr lang="en-US" altLang="ko-KR" dirty="0"/>
              <a:t>) ;</a:t>
            </a:r>
          </a:p>
          <a:p>
            <a:pPr marL="0" indent="0">
              <a:buNone/>
            </a:pPr>
            <a:r>
              <a:rPr lang="en-US" altLang="ko-KR" dirty="0"/>
              <a:t>	public void print(Object obj) ;			</a:t>
            </a:r>
          </a:p>
          <a:p>
            <a:pPr marL="0" indent="0">
              <a:buNone/>
            </a:pPr>
            <a:r>
              <a:rPr lang="en-US" altLang="ko-KR" dirty="0"/>
              <a:t>			…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56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C50D368-8EF8-4E30-89AA-C26EC08C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862" y="260852"/>
            <a:ext cx="3133725" cy="1325563"/>
          </a:xfrm>
        </p:spPr>
        <p:txBody>
          <a:bodyPr/>
          <a:lstStyle/>
          <a:p>
            <a:r>
              <a:rPr lang="ko-KR" altLang="en-US" b="1" dirty="0" err="1"/>
              <a:t>객체입출력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A971C8E-440C-4E19-9EB8-18A016F92315}"/>
              </a:ext>
            </a:extLst>
          </p:cNvPr>
          <p:cNvSpPr/>
          <p:nvPr/>
        </p:nvSpPr>
        <p:spPr>
          <a:xfrm rot="10800000">
            <a:off x="5283644" y="3563741"/>
            <a:ext cx="1270000" cy="148779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AE5C2C32-FCF2-4FBE-A146-1E640C243130}"/>
              </a:ext>
            </a:extLst>
          </p:cNvPr>
          <p:cNvSpPr/>
          <p:nvPr/>
        </p:nvSpPr>
        <p:spPr>
          <a:xfrm>
            <a:off x="3121243" y="1887342"/>
            <a:ext cx="5706533" cy="167640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System class</a:t>
            </a:r>
            <a:endParaRPr lang="ko-KR" altLang="en-US" sz="5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29A8D3-719D-49F2-B6E0-9CE38ECE2E49}"/>
              </a:ext>
            </a:extLst>
          </p:cNvPr>
          <p:cNvSpPr/>
          <p:nvPr/>
        </p:nvSpPr>
        <p:spPr>
          <a:xfrm>
            <a:off x="3802184" y="4370292"/>
            <a:ext cx="4368374" cy="22268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1C27525-7920-4317-A0D2-1F58C590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85" y="4501428"/>
            <a:ext cx="3941445" cy="19645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D9B879-D024-408B-9CCF-F5D87B8C5BA0}"/>
              </a:ext>
            </a:extLst>
          </p:cNvPr>
          <p:cNvSpPr/>
          <p:nvPr/>
        </p:nvSpPr>
        <p:spPr>
          <a:xfrm>
            <a:off x="3054674" y="3749329"/>
            <a:ext cx="2686050" cy="828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이것도 </a:t>
            </a:r>
            <a:r>
              <a:rPr lang="ko-KR" altLang="en-US" dirty="0" err="1">
                <a:solidFill>
                  <a:schemeClr val="tx1"/>
                </a:solidFill>
              </a:rPr>
              <a:t>출력좀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ㅎ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560C95-B172-4290-9870-028EFDBD8108}"/>
              </a:ext>
            </a:extLst>
          </p:cNvPr>
          <p:cNvSpPr/>
          <p:nvPr/>
        </p:nvSpPr>
        <p:spPr>
          <a:xfrm>
            <a:off x="6341755" y="1264872"/>
            <a:ext cx="2686050" cy="828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  <a:r>
              <a:rPr lang="ko-KR" altLang="en-US" dirty="0" err="1">
                <a:solidFill>
                  <a:schemeClr val="tx1"/>
                </a:solidFill>
              </a:rPr>
              <a:t>이게뭐고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5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507" y="1468821"/>
            <a:ext cx="8494986" cy="1881351"/>
          </a:xfrm>
        </p:spPr>
        <p:txBody>
          <a:bodyPr>
            <a:noAutofit/>
          </a:bodyPr>
          <a:lstStyle/>
          <a:p>
            <a:pPr algn="ctr"/>
            <a:r>
              <a:rPr lang="ko-KR" altLang="en-US" sz="10000" b="1" dirty="0"/>
              <a:t>직렬화</a:t>
            </a:r>
            <a:endParaRPr lang="ko-KR" altLang="en-US" sz="10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EE94C9D-ECB9-4921-B48C-55F4139B36A7}"/>
              </a:ext>
            </a:extLst>
          </p:cNvPr>
          <p:cNvSpPr txBox="1">
            <a:spLocks/>
          </p:cNvSpPr>
          <p:nvPr/>
        </p:nvSpPr>
        <p:spPr>
          <a:xfrm>
            <a:off x="1848507" y="3350172"/>
            <a:ext cx="8494986" cy="1881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0" b="1" dirty="0"/>
              <a:t>역직렬화</a:t>
            </a:r>
            <a:endParaRPr lang="ko-KR" altLang="en-US" sz="10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3E2AD-9E0B-4715-AE2B-112FA5394C7F}"/>
              </a:ext>
            </a:extLst>
          </p:cNvPr>
          <p:cNvCxnSpPr>
            <a:cxnSpLocks/>
          </p:cNvCxnSpPr>
          <p:nvPr/>
        </p:nvCxnSpPr>
        <p:spPr>
          <a:xfrm>
            <a:off x="2701158" y="3226676"/>
            <a:ext cx="6789683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37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938"/>
            <a:ext cx="10515600" cy="1325563"/>
          </a:xfrm>
        </p:spPr>
        <p:txBody>
          <a:bodyPr/>
          <a:lstStyle/>
          <a:p>
            <a:r>
              <a:rPr lang="ko-KR" altLang="en-US" sz="4400" b="1" dirty="0"/>
              <a:t>직렬화</a:t>
            </a:r>
            <a:r>
              <a:rPr lang="en-US" altLang="ko-KR" sz="4400" b="1" dirty="0"/>
              <a:t>(Serialization)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1438"/>
            <a:ext cx="10515600" cy="11112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객체 등 특정 구조의 데이터를 이후 복원할 수 있는 형태의 데이터로 전환하는 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0E0C6AB-4C7F-4E82-A77F-FC1A4485B0D5}"/>
              </a:ext>
            </a:extLst>
          </p:cNvPr>
          <p:cNvSpPr txBox="1">
            <a:spLocks/>
          </p:cNvSpPr>
          <p:nvPr/>
        </p:nvSpPr>
        <p:spPr>
          <a:xfrm>
            <a:off x="838200" y="3722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역직렬화</a:t>
            </a:r>
            <a:r>
              <a:rPr lang="en-US" altLang="ko-KR" b="1" dirty="0"/>
              <a:t>(Des</a:t>
            </a:r>
            <a:r>
              <a:rPr lang="en-US" altLang="ko-KR" sz="4400" b="1" dirty="0"/>
              <a:t>erialization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1DD6D8-BEFC-4EC1-B2C8-7C72F60D276D}"/>
              </a:ext>
            </a:extLst>
          </p:cNvPr>
          <p:cNvSpPr txBox="1">
            <a:spLocks/>
          </p:cNvSpPr>
          <p:nvPr/>
        </p:nvSpPr>
        <p:spPr>
          <a:xfrm>
            <a:off x="866776" y="4833938"/>
            <a:ext cx="10515600" cy="111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직렬화된</a:t>
            </a:r>
            <a:r>
              <a:rPr lang="ko-KR" altLang="en-US" dirty="0"/>
              <a:t> 데이터를 복구하는 과정</a:t>
            </a:r>
          </a:p>
        </p:txBody>
      </p:sp>
    </p:spTree>
    <p:extLst>
      <p:ext uri="{BB962C8B-B14F-4D97-AF65-F5344CB8AC3E}">
        <p14:creationId xmlns:p14="http://schemas.microsoft.com/office/powerpoint/2010/main" val="70431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벡터그래픽, 명함이(가) 표시된 사진&#10;&#10;자동 생성된 설명">
            <a:extLst>
              <a:ext uri="{FF2B5EF4-FFF2-40B4-BE49-F238E27FC236}">
                <a16:creationId xmlns:a16="http://schemas.microsoft.com/office/drawing/2014/main" id="{EBCA2207-39F7-4839-996D-89C8AA83F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3" y="1033463"/>
            <a:ext cx="3081337" cy="3081337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BBC1DF0-EEEA-41C5-A763-AA4354801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08130"/>
              </p:ext>
            </p:extLst>
          </p:nvPr>
        </p:nvGraphicFramePr>
        <p:xfrm>
          <a:off x="6756400" y="1033463"/>
          <a:ext cx="3397248" cy="308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08">
                  <a:extLst>
                    <a:ext uri="{9D8B030D-6E8A-4147-A177-3AD203B41FA5}">
                      <a16:colId xmlns:a16="http://schemas.microsoft.com/office/drawing/2014/main" val="1658977019"/>
                    </a:ext>
                  </a:extLst>
                </a:gridCol>
                <a:gridCol w="566208">
                  <a:extLst>
                    <a:ext uri="{9D8B030D-6E8A-4147-A177-3AD203B41FA5}">
                      <a16:colId xmlns:a16="http://schemas.microsoft.com/office/drawing/2014/main" val="1875678337"/>
                    </a:ext>
                  </a:extLst>
                </a:gridCol>
                <a:gridCol w="566208">
                  <a:extLst>
                    <a:ext uri="{9D8B030D-6E8A-4147-A177-3AD203B41FA5}">
                      <a16:colId xmlns:a16="http://schemas.microsoft.com/office/drawing/2014/main" val="820221906"/>
                    </a:ext>
                  </a:extLst>
                </a:gridCol>
                <a:gridCol w="566208">
                  <a:extLst>
                    <a:ext uri="{9D8B030D-6E8A-4147-A177-3AD203B41FA5}">
                      <a16:colId xmlns:a16="http://schemas.microsoft.com/office/drawing/2014/main" val="3997671478"/>
                    </a:ext>
                  </a:extLst>
                </a:gridCol>
                <a:gridCol w="566208">
                  <a:extLst>
                    <a:ext uri="{9D8B030D-6E8A-4147-A177-3AD203B41FA5}">
                      <a16:colId xmlns:a16="http://schemas.microsoft.com/office/drawing/2014/main" val="3411814214"/>
                    </a:ext>
                  </a:extLst>
                </a:gridCol>
                <a:gridCol w="566208">
                  <a:extLst>
                    <a:ext uri="{9D8B030D-6E8A-4147-A177-3AD203B41FA5}">
                      <a16:colId xmlns:a16="http://schemas.microsoft.com/office/drawing/2014/main" val="2081800456"/>
                    </a:ext>
                  </a:extLst>
                </a:gridCol>
              </a:tblGrid>
              <a:tr h="514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882138"/>
                  </a:ext>
                </a:extLst>
              </a:tr>
              <a:tr h="514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53417"/>
                  </a:ext>
                </a:extLst>
              </a:tr>
              <a:tr h="514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880567"/>
                  </a:ext>
                </a:extLst>
              </a:tr>
              <a:tr h="514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644426"/>
                  </a:ext>
                </a:extLst>
              </a:tr>
              <a:tr h="507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61071"/>
                  </a:ext>
                </a:extLst>
              </a:tr>
              <a:tr h="514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70973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2F3F963-2E35-4EC1-9F3F-F226DFE8A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76383"/>
              </p:ext>
            </p:extLst>
          </p:nvPr>
        </p:nvGraphicFramePr>
        <p:xfrm>
          <a:off x="2157413" y="521546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69488335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4051776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681995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05434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41876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09943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961401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473333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399182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671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025592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7EE23C7F-D222-448F-954D-4067E77E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95477"/>
              </p:ext>
            </p:extLst>
          </p:nvPr>
        </p:nvGraphicFramePr>
        <p:xfrm>
          <a:off x="6221413" y="521546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69488335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4051776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681995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05434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418761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09943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961401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473333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399182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5671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025592"/>
                  </a:ext>
                </a:extLst>
              </a:tr>
            </a:tbl>
          </a:graphicData>
        </a:graphic>
      </p:graphicFrame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7F96750E-4030-44EC-AEE4-62B22A9227A7}"/>
              </a:ext>
            </a:extLst>
          </p:cNvPr>
          <p:cNvSpPr/>
          <p:nvPr/>
        </p:nvSpPr>
        <p:spPr>
          <a:xfrm>
            <a:off x="2993231" y="519376"/>
            <a:ext cx="1409700" cy="70961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이미지파일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1F0C5239-ACDE-4BA1-BC04-1EE947FD61B2}"/>
              </a:ext>
            </a:extLst>
          </p:cNvPr>
          <p:cNvSpPr/>
          <p:nvPr/>
        </p:nvSpPr>
        <p:spPr>
          <a:xfrm>
            <a:off x="7789071" y="519376"/>
            <a:ext cx="1409700" cy="70961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198A44E5-FC68-4DD6-BA51-9986AFDF2831}"/>
              </a:ext>
            </a:extLst>
          </p:cNvPr>
          <p:cNvSpPr/>
          <p:nvPr/>
        </p:nvSpPr>
        <p:spPr>
          <a:xfrm>
            <a:off x="2026444" y="4628887"/>
            <a:ext cx="1671637" cy="70961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직렬화한</a:t>
            </a:r>
            <a:r>
              <a:rPr lang="ko-KR" altLang="en-US" dirty="0">
                <a:solidFill>
                  <a:schemeClr val="tx1"/>
                </a:solidFill>
              </a:rPr>
              <a:t> 화소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C55CFB2-3534-471B-8650-884942477E2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238750" y="2574130"/>
            <a:ext cx="1517650" cy="2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728BF2-F397-4C88-B748-A6FDBCFC87E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21413" y="4114798"/>
            <a:ext cx="2233611" cy="110066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54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127" y="339613"/>
            <a:ext cx="4777292" cy="1325563"/>
          </a:xfrm>
        </p:spPr>
        <p:txBody>
          <a:bodyPr/>
          <a:lstStyle/>
          <a:p>
            <a:r>
              <a:rPr lang="ko-KR" altLang="en-US" sz="4400" b="1" dirty="0"/>
              <a:t>직렬화 하는 방법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8569" y="1714435"/>
            <a:ext cx="6538408" cy="1325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객체에 </a:t>
            </a:r>
            <a:r>
              <a:rPr lang="en-US" altLang="ko-KR" dirty="0" err="1"/>
              <a:t>Java.io.Serializable</a:t>
            </a:r>
            <a:r>
              <a:rPr lang="ko-KR" altLang="en-US" dirty="0"/>
              <a:t>를 상속받음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9E1876-E2FF-4880-8910-5096FA230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3" y="2269163"/>
            <a:ext cx="5284304" cy="407933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FEBD5F2-F0AA-4E75-8E2A-BC59CF795364}"/>
              </a:ext>
            </a:extLst>
          </p:cNvPr>
          <p:cNvSpPr txBox="1">
            <a:spLocks/>
          </p:cNvSpPr>
          <p:nvPr/>
        </p:nvSpPr>
        <p:spPr>
          <a:xfrm>
            <a:off x="6458846" y="3223904"/>
            <a:ext cx="5010150" cy="222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Package java.io;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Public interface </a:t>
            </a:r>
            <a:r>
              <a:rPr lang="en-US" altLang="ko-KR" b="1" dirty="0"/>
              <a:t>Serializable</a:t>
            </a:r>
            <a:r>
              <a:rPr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33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832" y="736469"/>
            <a:ext cx="9144000" cy="1041997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/>
              <a:t>1. </a:t>
            </a:r>
            <a:r>
              <a:rPr lang="ko-KR" altLang="en-US" sz="4400" b="1" dirty="0"/>
              <a:t>자바의 입출력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F5EBCF9-3013-438C-997E-D4EAC5437673}"/>
              </a:ext>
            </a:extLst>
          </p:cNvPr>
          <p:cNvSpPr txBox="1">
            <a:spLocks/>
          </p:cNvSpPr>
          <p:nvPr/>
        </p:nvSpPr>
        <p:spPr>
          <a:xfrm>
            <a:off x="1347832" y="2387003"/>
            <a:ext cx="9144000" cy="1041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2. </a:t>
            </a:r>
            <a:r>
              <a:rPr lang="ko-KR" altLang="en-US" sz="4400" b="1" dirty="0" err="1"/>
              <a:t>표준입출력</a:t>
            </a:r>
            <a:r>
              <a:rPr lang="en-US" altLang="ko-KR" sz="4400" b="1" dirty="0"/>
              <a:t>/</a:t>
            </a:r>
            <a:r>
              <a:rPr lang="ko-KR" altLang="en-US" sz="4400" b="1" dirty="0" err="1"/>
              <a:t>객체입출력</a:t>
            </a:r>
            <a:endParaRPr lang="ko-KR" altLang="en-US" sz="44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9D8C539-D128-4EEF-9F20-5AD8AC8C6F7A}"/>
              </a:ext>
            </a:extLst>
          </p:cNvPr>
          <p:cNvSpPr txBox="1">
            <a:spLocks/>
          </p:cNvSpPr>
          <p:nvPr/>
        </p:nvSpPr>
        <p:spPr>
          <a:xfrm>
            <a:off x="1347832" y="4037537"/>
            <a:ext cx="9144000" cy="1041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3. </a:t>
            </a:r>
            <a:r>
              <a:rPr lang="ko-KR" altLang="en-US" sz="4400" b="1" dirty="0"/>
              <a:t>직렬화</a:t>
            </a:r>
            <a:r>
              <a:rPr lang="en-US" altLang="ko-KR" sz="4400" b="1" dirty="0"/>
              <a:t>/</a:t>
            </a:r>
            <a:r>
              <a:rPr lang="ko-KR" altLang="en-US" sz="4400" b="1" dirty="0"/>
              <a:t>반직렬화</a:t>
            </a:r>
          </a:p>
        </p:txBody>
      </p:sp>
    </p:spTree>
    <p:extLst>
      <p:ext uri="{BB962C8B-B14F-4D97-AF65-F5344CB8AC3E}">
        <p14:creationId xmlns:p14="http://schemas.microsoft.com/office/powerpoint/2010/main" val="339001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348" y="472649"/>
            <a:ext cx="4723504" cy="1325563"/>
          </a:xfrm>
        </p:spPr>
        <p:txBody>
          <a:bodyPr/>
          <a:lstStyle/>
          <a:p>
            <a:r>
              <a:rPr lang="ko-KR" altLang="en-US" sz="4400" b="1" dirty="0"/>
              <a:t>직렬화 하는 방법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909" y="1852635"/>
            <a:ext cx="6745940" cy="1325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ObjectOutputStream</a:t>
            </a:r>
            <a:r>
              <a:rPr lang="en-US" altLang="ko-KR" dirty="0"/>
              <a:t>   - </a:t>
            </a:r>
            <a:r>
              <a:rPr lang="en-US" altLang="ko-KR" dirty="0" err="1"/>
              <a:t>writeObject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0E0E316-FB93-44FF-A80D-EF6F333DB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33" y="2361815"/>
            <a:ext cx="6874618" cy="39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5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203" y="418134"/>
            <a:ext cx="5109882" cy="1325563"/>
          </a:xfrm>
        </p:spPr>
        <p:txBody>
          <a:bodyPr/>
          <a:lstStyle/>
          <a:p>
            <a:r>
              <a:rPr lang="ko-KR" altLang="en-US" sz="4400" b="1" dirty="0"/>
              <a:t>역직렬화 하는 방법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909" y="1852635"/>
            <a:ext cx="6745940" cy="1325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ObjectInputStream</a:t>
            </a:r>
            <a:r>
              <a:rPr lang="en-US" altLang="ko-KR" dirty="0"/>
              <a:t>   - </a:t>
            </a:r>
            <a:r>
              <a:rPr lang="en-US" altLang="ko-KR" dirty="0" err="1"/>
              <a:t>readObject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F05F8B4-3CED-4FA4-940E-E28D34F2A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35" y="2348795"/>
            <a:ext cx="6658741" cy="40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41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통형 8">
            <a:extLst>
              <a:ext uri="{FF2B5EF4-FFF2-40B4-BE49-F238E27FC236}">
                <a16:creationId xmlns:a16="http://schemas.microsoft.com/office/drawing/2014/main" id="{58D592D0-7F35-4B0C-B484-CE199FCB4A76}"/>
              </a:ext>
            </a:extLst>
          </p:cNvPr>
          <p:cNvSpPr/>
          <p:nvPr/>
        </p:nvSpPr>
        <p:spPr>
          <a:xfrm>
            <a:off x="8606420" y="2563443"/>
            <a:ext cx="1817077" cy="194603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DB/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65845B-7D18-4940-BFA4-8B422A75EF95}"/>
              </a:ext>
            </a:extLst>
          </p:cNvPr>
          <p:cNvSpPr/>
          <p:nvPr/>
        </p:nvSpPr>
        <p:spPr>
          <a:xfrm>
            <a:off x="1502231" y="2815490"/>
            <a:ext cx="1735015" cy="1430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5B4EBA31-C998-47BA-878A-5E1FEEB4DB23}"/>
              </a:ext>
            </a:extLst>
          </p:cNvPr>
          <p:cNvSpPr/>
          <p:nvPr/>
        </p:nvSpPr>
        <p:spPr>
          <a:xfrm flipH="1">
            <a:off x="2334570" y="881182"/>
            <a:ext cx="7174524" cy="3868616"/>
          </a:xfrm>
          <a:prstGeom prst="circularArrow">
            <a:avLst>
              <a:gd name="adj1" fmla="val 6360"/>
              <a:gd name="adj2" fmla="val 500110"/>
              <a:gd name="adj3" fmla="val 21084308"/>
              <a:gd name="adj4" fmla="val 10800000"/>
              <a:gd name="adj5" fmla="val 1333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359DEB-6D0B-4EC0-A892-A9FF56A61A25}"/>
              </a:ext>
            </a:extLst>
          </p:cNvPr>
          <p:cNvSpPr/>
          <p:nvPr/>
        </p:nvSpPr>
        <p:spPr>
          <a:xfrm>
            <a:off x="5054324" y="729061"/>
            <a:ext cx="1735015" cy="1430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readObject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A375C9BA-4628-4085-83C0-FE9FE5301744}"/>
              </a:ext>
            </a:extLst>
          </p:cNvPr>
          <p:cNvSpPr/>
          <p:nvPr/>
        </p:nvSpPr>
        <p:spPr>
          <a:xfrm flipV="1">
            <a:off x="2334570" y="2311398"/>
            <a:ext cx="7174524" cy="3868616"/>
          </a:xfrm>
          <a:prstGeom prst="circularArrow">
            <a:avLst>
              <a:gd name="adj1" fmla="val 6360"/>
              <a:gd name="adj2" fmla="val 500110"/>
              <a:gd name="adj3" fmla="val 21084308"/>
              <a:gd name="adj4" fmla="val 10800000"/>
              <a:gd name="adj5" fmla="val 1333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3C3B0A-4FB8-4EFE-BABF-304F681B2F91}"/>
              </a:ext>
            </a:extLst>
          </p:cNvPr>
          <p:cNvSpPr/>
          <p:nvPr/>
        </p:nvSpPr>
        <p:spPr>
          <a:xfrm>
            <a:off x="5054324" y="4749798"/>
            <a:ext cx="1735015" cy="1430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writeObject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7C9A3-5937-4EA8-8C3D-C7ABD95D3E0E}"/>
              </a:ext>
            </a:extLst>
          </p:cNvPr>
          <p:cNvSpPr txBox="1"/>
          <p:nvPr/>
        </p:nvSpPr>
        <p:spPr>
          <a:xfrm>
            <a:off x="5367833" y="618001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직렬화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DEE16-AC8E-4C16-AE55-D5EAE4D38751}"/>
              </a:ext>
            </a:extLst>
          </p:cNvPr>
          <p:cNvSpPr txBox="1"/>
          <p:nvPr/>
        </p:nvSpPr>
        <p:spPr>
          <a:xfrm>
            <a:off x="5266235" y="21271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역직렬화</a:t>
            </a:r>
          </a:p>
        </p:txBody>
      </p:sp>
    </p:spTree>
    <p:extLst>
      <p:ext uri="{BB962C8B-B14F-4D97-AF65-F5344CB8AC3E}">
        <p14:creationId xmlns:p14="http://schemas.microsoft.com/office/powerpoint/2010/main" val="294506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601"/>
            <a:ext cx="10515600" cy="1325563"/>
          </a:xfrm>
        </p:spPr>
        <p:txBody>
          <a:bodyPr/>
          <a:lstStyle/>
          <a:p>
            <a:r>
              <a:rPr lang="ko-KR" altLang="en-US" sz="4400" dirty="0"/>
              <a:t>직렬화의 이슈사항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B52F284-F458-412A-8AF1-FBDD50C71B43}"/>
              </a:ext>
            </a:extLst>
          </p:cNvPr>
          <p:cNvSpPr txBox="1">
            <a:spLocks/>
          </p:cNvSpPr>
          <p:nvPr/>
        </p:nvSpPr>
        <p:spPr>
          <a:xfrm>
            <a:off x="937929" y="2432246"/>
            <a:ext cx="9144000" cy="1041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1. </a:t>
            </a:r>
            <a:r>
              <a:rPr lang="ko-KR" altLang="en-US" sz="4400" b="1" dirty="0"/>
              <a:t>보이지 않는 생성자</a:t>
            </a:r>
            <a:r>
              <a:rPr lang="en-US" altLang="ko-KR" sz="4400" b="1" dirty="0"/>
              <a:t>, </a:t>
            </a:r>
            <a:r>
              <a:rPr lang="en-US" altLang="ko-KR" sz="4400" b="1" dirty="0" err="1"/>
              <a:t>readObject</a:t>
            </a:r>
            <a:endParaRPr lang="ko-KR" altLang="en-US" sz="4400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BAB8A62-306B-4443-8B47-0FDCA00CE448}"/>
              </a:ext>
            </a:extLst>
          </p:cNvPr>
          <p:cNvSpPr txBox="1">
            <a:spLocks/>
          </p:cNvSpPr>
          <p:nvPr/>
        </p:nvSpPr>
        <p:spPr>
          <a:xfrm>
            <a:off x="937929" y="4215802"/>
            <a:ext cx="9144000" cy="1041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2. </a:t>
            </a:r>
            <a:r>
              <a:rPr lang="ko-KR" altLang="en-US" sz="4400" b="1" dirty="0" err="1"/>
              <a:t>싱글톤</a:t>
            </a:r>
            <a:r>
              <a:rPr lang="ko-KR" altLang="en-US" sz="4400" b="1" dirty="0"/>
              <a:t> 패턴</a:t>
            </a:r>
          </a:p>
        </p:txBody>
      </p:sp>
    </p:spTree>
    <p:extLst>
      <p:ext uri="{BB962C8B-B14F-4D97-AF65-F5344CB8AC3E}">
        <p14:creationId xmlns:p14="http://schemas.microsoft.com/office/powerpoint/2010/main" val="176965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보이지 않는 생성자</a:t>
            </a:r>
            <a:r>
              <a:rPr lang="en-US" altLang="ko-KR" b="1" dirty="0"/>
              <a:t>, </a:t>
            </a:r>
            <a:r>
              <a:rPr lang="en-US" altLang="ko-KR" b="1" dirty="0" err="1"/>
              <a:t>readObject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70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 err="1"/>
              <a:t>PositiveNumber</a:t>
            </a:r>
            <a:r>
              <a:rPr lang="en-US" altLang="ko-KR" dirty="0"/>
              <a:t> implements Serializable{</a:t>
            </a:r>
          </a:p>
          <a:p>
            <a:pPr marL="0" indent="0">
              <a:buNone/>
            </a:pPr>
            <a:r>
              <a:rPr lang="en-US" altLang="ko-KR" dirty="0"/>
              <a:t>	public final int value;</a:t>
            </a:r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PositiveNumber</a:t>
            </a:r>
            <a:r>
              <a:rPr lang="en-US" altLang="ko-KR" dirty="0"/>
              <a:t>(final int value){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this.value</a:t>
            </a:r>
            <a:r>
              <a:rPr lang="en-US" altLang="ko-KR" dirty="0"/>
              <a:t> = value;</a:t>
            </a:r>
          </a:p>
          <a:p>
            <a:pPr marL="0" indent="0">
              <a:buNone/>
            </a:pPr>
            <a:r>
              <a:rPr lang="en-US" altLang="ko-KR" dirty="0"/>
              <a:t>		if(</a:t>
            </a:r>
            <a:r>
              <a:rPr lang="en-US" altLang="ko-KR" dirty="0" err="1"/>
              <a:t>this.value</a:t>
            </a:r>
            <a:r>
              <a:rPr lang="en-US" altLang="ko-KR" dirty="0"/>
              <a:t>&lt;0){</a:t>
            </a:r>
          </a:p>
          <a:p>
            <a:pPr marL="0" indent="0">
              <a:buNone/>
            </a:pPr>
            <a:r>
              <a:rPr lang="en-US" altLang="ko-KR" dirty="0"/>
              <a:t>			throw new </a:t>
            </a:r>
            <a:r>
              <a:rPr lang="en-US" altLang="ko-KR" dirty="0" err="1"/>
              <a:t>RuntimeException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8C70C5-86BF-4229-BC89-F1CBC917DE79}"/>
              </a:ext>
            </a:extLst>
          </p:cNvPr>
          <p:cNvSpPr/>
          <p:nvPr/>
        </p:nvSpPr>
        <p:spPr>
          <a:xfrm>
            <a:off x="2700997" y="4038541"/>
            <a:ext cx="6330461" cy="1533378"/>
          </a:xfrm>
          <a:prstGeom prst="rect">
            <a:avLst/>
          </a:prstGeom>
          <a:noFill/>
          <a:ln w="857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A7C01-CF12-4A06-B110-586E8D483430}"/>
              </a:ext>
            </a:extLst>
          </p:cNvPr>
          <p:cNvSpPr txBox="1"/>
          <p:nvPr/>
        </p:nvSpPr>
        <p:spPr>
          <a:xfrm>
            <a:off x="7146757" y="5545426"/>
            <a:ext cx="209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</a:t>
            </a:r>
            <a:endParaRPr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371A9-1BCD-47F1-826C-8358A10CA8BB}"/>
              </a:ext>
            </a:extLst>
          </p:cNvPr>
          <p:cNvSpPr txBox="1"/>
          <p:nvPr/>
        </p:nvSpPr>
        <p:spPr>
          <a:xfrm>
            <a:off x="838200" y="1649926"/>
            <a:ext cx="3755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문제점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Validation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9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보이지 않는 생성자</a:t>
            </a:r>
            <a:r>
              <a:rPr lang="en-US" altLang="ko-KR" b="1" dirty="0"/>
              <a:t>, </a:t>
            </a:r>
            <a:r>
              <a:rPr lang="en-US" altLang="ko-KR" b="1" dirty="0" err="1"/>
              <a:t>readObject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70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dirty="0"/>
              <a:t>Public class </a:t>
            </a:r>
            <a:r>
              <a:rPr lang="en-US" altLang="ko-KR" sz="1300" b="1" dirty="0" err="1"/>
              <a:t>PositiveNumber</a:t>
            </a:r>
            <a:r>
              <a:rPr lang="en-US" altLang="ko-KR" sz="1300" dirty="0"/>
              <a:t> implements Serializable{</a:t>
            </a:r>
          </a:p>
          <a:p>
            <a:pPr marL="0" indent="0">
              <a:buNone/>
            </a:pPr>
            <a:r>
              <a:rPr lang="en-US" altLang="ko-KR" sz="1300" dirty="0"/>
              <a:t>	public final int value;</a:t>
            </a:r>
          </a:p>
          <a:p>
            <a:pPr marL="0" indent="0">
              <a:buNone/>
            </a:pPr>
            <a:r>
              <a:rPr lang="en-US" altLang="ko-KR" sz="1300" dirty="0"/>
              <a:t>	public </a:t>
            </a:r>
            <a:r>
              <a:rPr lang="en-US" altLang="ko-KR" sz="1300" dirty="0" err="1"/>
              <a:t>PositiveNumber</a:t>
            </a:r>
            <a:r>
              <a:rPr lang="en-US" altLang="ko-KR" sz="1300" dirty="0"/>
              <a:t>(final int value){</a:t>
            </a:r>
          </a:p>
          <a:p>
            <a:pPr marL="0" indent="0">
              <a:buNone/>
            </a:pPr>
            <a:r>
              <a:rPr lang="en-US" altLang="ko-KR" sz="1300" dirty="0"/>
              <a:t>		</a:t>
            </a:r>
            <a:r>
              <a:rPr lang="en-US" altLang="ko-KR" sz="1300" dirty="0" err="1"/>
              <a:t>this.value</a:t>
            </a:r>
            <a:r>
              <a:rPr lang="en-US" altLang="ko-KR" sz="1300" dirty="0"/>
              <a:t> = value;</a:t>
            </a:r>
          </a:p>
          <a:p>
            <a:pPr marL="0" indent="0">
              <a:buNone/>
            </a:pPr>
            <a:r>
              <a:rPr lang="en-US" altLang="ko-KR" sz="1300" dirty="0"/>
              <a:t>		</a:t>
            </a:r>
            <a:r>
              <a:rPr lang="en-US" altLang="ko-KR" sz="1300" dirty="0" err="1"/>
              <a:t>is_valid</a:t>
            </a:r>
            <a:r>
              <a:rPr lang="en-US" altLang="ko-KR" sz="1300" dirty="0"/>
              <a:t>();</a:t>
            </a:r>
          </a:p>
          <a:p>
            <a:pPr marL="0" indent="0">
              <a:buNone/>
            </a:pPr>
            <a:r>
              <a:rPr lang="en-US" altLang="ko-KR" sz="1300" dirty="0"/>
              <a:t>	}</a:t>
            </a:r>
          </a:p>
          <a:p>
            <a:pPr marL="0" indent="0">
              <a:buNone/>
            </a:pPr>
            <a:r>
              <a:rPr lang="en-US" altLang="ko-KR" sz="1300" dirty="0"/>
              <a:t>	private void </a:t>
            </a:r>
            <a:r>
              <a:rPr lang="en-US" altLang="ko-KR" sz="1300" dirty="0" err="1"/>
              <a:t>is_valid</a:t>
            </a:r>
            <a:r>
              <a:rPr lang="en-US" altLang="ko-KR" sz="1300" dirty="0"/>
              <a:t>(){</a:t>
            </a:r>
          </a:p>
          <a:p>
            <a:pPr marL="0" indent="0">
              <a:buNone/>
            </a:pPr>
            <a:r>
              <a:rPr lang="en-US" altLang="ko-KR" sz="1300" dirty="0"/>
              <a:t>		if(</a:t>
            </a:r>
            <a:r>
              <a:rPr lang="en-US" altLang="ko-KR" sz="1300" dirty="0" err="1"/>
              <a:t>this.value</a:t>
            </a:r>
            <a:r>
              <a:rPr lang="en-US" altLang="ko-KR" sz="1300" dirty="0"/>
              <a:t>&lt;0)</a:t>
            </a:r>
          </a:p>
          <a:p>
            <a:pPr marL="0" indent="0">
              <a:buNone/>
            </a:pPr>
            <a:r>
              <a:rPr lang="en-US" altLang="ko-KR" sz="1300" dirty="0"/>
              <a:t>			throw new </a:t>
            </a:r>
            <a:r>
              <a:rPr lang="en-US" altLang="ko-KR" sz="1300" dirty="0" err="1"/>
              <a:t>RuntimeException</a:t>
            </a:r>
            <a:r>
              <a:rPr lang="en-US" altLang="ko-KR" sz="1300" dirty="0"/>
              <a:t>();</a:t>
            </a:r>
          </a:p>
          <a:p>
            <a:pPr marL="0" indent="0">
              <a:buNone/>
            </a:pPr>
            <a:r>
              <a:rPr lang="en-US" altLang="ko-KR" sz="1300" dirty="0"/>
              <a:t>	}</a:t>
            </a:r>
          </a:p>
          <a:p>
            <a:pPr marL="0" indent="0">
              <a:buNone/>
            </a:pPr>
            <a:r>
              <a:rPr lang="en-US" altLang="ko-KR" sz="1300" dirty="0"/>
              <a:t>	</a:t>
            </a:r>
            <a:r>
              <a:rPr lang="en-US" altLang="ko-KR" sz="1300" b="1" dirty="0"/>
              <a:t>private void </a:t>
            </a:r>
            <a:r>
              <a:rPr lang="en-US" altLang="ko-KR" sz="1300" b="1" dirty="0" err="1"/>
              <a:t>readObject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ObjectInputStream</a:t>
            </a:r>
            <a:r>
              <a:rPr lang="en-US" altLang="ko-KR" sz="1300" b="1" dirty="0"/>
              <a:t> </a:t>
            </a:r>
            <a:r>
              <a:rPr lang="en-US" altLang="ko-KR" sz="1300" b="1" dirty="0" err="1"/>
              <a:t>objectInputStream</a:t>
            </a:r>
            <a:r>
              <a:rPr lang="en-US" altLang="ko-KR" sz="1300" b="1" dirty="0"/>
              <a:t>) throws Exception{</a:t>
            </a:r>
          </a:p>
          <a:p>
            <a:pPr marL="0" indent="0">
              <a:buNone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objectInputSteam.defaultReadObject</a:t>
            </a:r>
            <a:r>
              <a:rPr lang="en-US" altLang="ko-KR" sz="1300" b="1" dirty="0"/>
              <a:t>();</a:t>
            </a:r>
          </a:p>
          <a:p>
            <a:pPr marL="0" indent="0">
              <a:buNone/>
            </a:pPr>
            <a:r>
              <a:rPr lang="en-US" altLang="ko-KR" sz="1300" b="1" dirty="0"/>
              <a:t>		 </a:t>
            </a:r>
            <a:r>
              <a:rPr lang="en-US" altLang="ko-KR" sz="1300" b="1" dirty="0" err="1"/>
              <a:t>is_valid</a:t>
            </a:r>
            <a:r>
              <a:rPr lang="en-US" altLang="ko-KR" sz="1300" b="1" dirty="0"/>
              <a:t>();</a:t>
            </a:r>
          </a:p>
          <a:p>
            <a:pPr marL="0" indent="0">
              <a:buNone/>
            </a:pPr>
            <a:r>
              <a:rPr lang="en-US" altLang="ko-KR" sz="1300" b="1" dirty="0"/>
              <a:t>	}</a:t>
            </a:r>
          </a:p>
          <a:p>
            <a:pPr marL="0" indent="0">
              <a:buNone/>
            </a:pPr>
            <a:r>
              <a:rPr lang="en-US" altLang="ko-KR" sz="1300" dirty="0"/>
              <a:t>}</a:t>
            </a:r>
            <a:endParaRPr lang="ko-KR" alt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371A9-1BCD-47F1-826C-8358A10CA8BB}"/>
              </a:ext>
            </a:extLst>
          </p:cNvPr>
          <p:cNvSpPr txBox="1"/>
          <p:nvPr/>
        </p:nvSpPr>
        <p:spPr>
          <a:xfrm>
            <a:off x="838200" y="1649926"/>
            <a:ext cx="827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해결방안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custom </a:t>
            </a:r>
            <a:r>
              <a:rPr lang="en-US" altLang="ko-KR" sz="3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readObject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메서드 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6B7F8-3699-41CC-9ACD-A62CA4E725C7}"/>
              </a:ext>
            </a:extLst>
          </p:cNvPr>
          <p:cNvSpPr/>
          <p:nvPr/>
        </p:nvSpPr>
        <p:spPr>
          <a:xfrm>
            <a:off x="1786597" y="5208074"/>
            <a:ext cx="6747803" cy="1284801"/>
          </a:xfrm>
          <a:prstGeom prst="rect">
            <a:avLst/>
          </a:prstGeom>
          <a:noFill/>
          <a:ln w="857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DD105-0AB4-4017-9C8F-7AF168956E57}"/>
              </a:ext>
            </a:extLst>
          </p:cNvPr>
          <p:cNvSpPr txBox="1"/>
          <p:nvPr/>
        </p:nvSpPr>
        <p:spPr>
          <a:xfrm>
            <a:off x="8535201" y="5508821"/>
            <a:ext cx="2378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Custom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readObject</a:t>
            </a:r>
            <a:endParaRPr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83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싱글톤</a:t>
            </a:r>
            <a:r>
              <a:rPr lang="ko-KR" altLang="en-US" b="1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7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Public class </a:t>
            </a:r>
            <a:r>
              <a:rPr lang="en-US" altLang="ko-KR" sz="2000" b="1" dirty="0" err="1"/>
              <a:t>MySingleton</a:t>
            </a:r>
            <a:r>
              <a:rPr lang="en-US" altLang="ko-KR" sz="2000" dirty="0"/>
              <a:t> implements Serializable{</a:t>
            </a:r>
          </a:p>
          <a:p>
            <a:pPr marL="0" indent="0">
              <a:buNone/>
            </a:pPr>
            <a:r>
              <a:rPr lang="en-US" altLang="ko-KR" sz="2000" dirty="0"/>
              <a:t>	public static final </a:t>
            </a:r>
            <a:r>
              <a:rPr lang="en-US" altLang="ko-KR" sz="2000" dirty="0" err="1"/>
              <a:t>MySingleton</a:t>
            </a:r>
            <a:r>
              <a:rPr lang="en-US" altLang="ko-KR" sz="2000" dirty="0"/>
              <a:t> INSTANCE = new </a:t>
            </a:r>
            <a:r>
              <a:rPr lang="en-US" altLang="ko-KR" sz="2000" dirty="0" err="1"/>
              <a:t>MySingleton</a:t>
            </a:r>
            <a:r>
              <a:rPr lang="en-US" altLang="ko-KR" sz="2000" dirty="0"/>
              <a:t>() ;</a:t>
            </a:r>
          </a:p>
          <a:p>
            <a:pPr marL="0" indent="0">
              <a:buNone/>
            </a:pPr>
            <a:r>
              <a:rPr lang="en-US" altLang="ko-KR" sz="2000" dirty="0"/>
              <a:t>	public static </a:t>
            </a:r>
            <a:r>
              <a:rPr lang="en-US" altLang="ko-KR" sz="2000" dirty="0" err="1"/>
              <a:t>MySingleton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getINSTANCE</a:t>
            </a:r>
            <a:r>
              <a:rPr lang="en-US" altLang="ko-KR" sz="2000" dirty="0"/>
              <a:t>(){</a:t>
            </a:r>
          </a:p>
          <a:p>
            <a:pPr marL="0" indent="0">
              <a:buNone/>
            </a:pPr>
            <a:r>
              <a:rPr lang="en-US" altLang="ko-KR" sz="2000" dirty="0"/>
              <a:t>		return INSTANCE;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	private </a:t>
            </a:r>
            <a:r>
              <a:rPr lang="en-US" altLang="ko-KR" sz="2000" dirty="0" err="1"/>
              <a:t>PositiveNumber</a:t>
            </a:r>
            <a:r>
              <a:rPr lang="en-US" altLang="ko-KR" sz="2000" dirty="0"/>
              <a:t>(){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371A9-1BCD-47F1-826C-8358A10CA8BB}"/>
              </a:ext>
            </a:extLst>
          </p:cNvPr>
          <p:cNvSpPr txBox="1"/>
          <p:nvPr/>
        </p:nvSpPr>
        <p:spPr>
          <a:xfrm>
            <a:off x="838200" y="1649926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문제점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싱글톤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파괴됨</a:t>
            </a:r>
          </a:p>
        </p:txBody>
      </p:sp>
    </p:spTree>
    <p:extLst>
      <p:ext uri="{BB962C8B-B14F-4D97-AF65-F5344CB8AC3E}">
        <p14:creationId xmlns:p14="http://schemas.microsoft.com/office/powerpoint/2010/main" val="414790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싱글톤</a:t>
            </a:r>
            <a:r>
              <a:rPr lang="ko-KR" altLang="en-US" b="1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70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Public class </a:t>
            </a:r>
            <a:r>
              <a:rPr lang="en-US" altLang="ko-KR" sz="2000" b="1" dirty="0" err="1"/>
              <a:t>MySingleton</a:t>
            </a:r>
            <a:r>
              <a:rPr lang="en-US" altLang="ko-KR" sz="2000" dirty="0"/>
              <a:t> implements Serializable{</a:t>
            </a:r>
          </a:p>
          <a:p>
            <a:pPr marL="0" indent="0">
              <a:buNone/>
            </a:pPr>
            <a:r>
              <a:rPr lang="en-US" altLang="ko-KR" sz="2000" dirty="0"/>
              <a:t>	public static final </a:t>
            </a:r>
            <a:r>
              <a:rPr lang="en-US" altLang="ko-KR" sz="2000" dirty="0" err="1"/>
              <a:t>MySingleton</a:t>
            </a:r>
            <a:r>
              <a:rPr lang="en-US" altLang="ko-KR" sz="2000" dirty="0"/>
              <a:t> INSTANCE = new </a:t>
            </a:r>
            <a:r>
              <a:rPr lang="en-US" altLang="ko-KR" sz="2000" dirty="0" err="1"/>
              <a:t>MySingleton</a:t>
            </a:r>
            <a:r>
              <a:rPr lang="en-US" altLang="ko-KR" sz="2000" dirty="0"/>
              <a:t>() ;</a:t>
            </a:r>
          </a:p>
          <a:p>
            <a:pPr marL="0" indent="0">
              <a:buNone/>
            </a:pPr>
            <a:r>
              <a:rPr lang="en-US" altLang="ko-KR" sz="2000" dirty="0"/>
              <a:t>	public static </a:t>
            </a:r>
            <a:r>
              <a:rPr lang="en-US" altLang="ko-KR" sz="2000" dirty="0" err="1"/>
              <a:t>MySingleton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getINSTANCE</a:t>
            </a:r>
            <a:r>
              <a:rPr lang="en-US" altLang="ko-KR" sz="2000" dirty="0"/>
              <a:t>(){</a:t>
            </a:r>
          </a:p>
          <a:p>
            <a:pPr marL="0" indent="0">
              <a:buNone/>
            </a:pPr>
            <a:r>
              <a:rPr lang="en-US" altLang="ko-KR" sz="2000" dirty="0"/>
              <a:t>		return INSTANCE;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	private </a:t>
            </a:r>
            <a:r>
              <a:rPr lang="en-US" altLang="ko-KR" sz="2000" dirty="0" err="1"/>
              <a:t>PositiveNumber</a:t>
            </a:r>
            <a:r>
              <a:rPr lang="en-US" altLang="ko-KR" sz="2000" dirty="0"/>
              <a:t>(){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	private Object </a:t>
            </a:r>
            <a:r>
              <a:rPr lang="en-US" altLang="ko-KR" sz="2000" b="1" dirty="0" err="1"/>
              <a:t>readResolve</a:t>
            </a:r>
            <a:r>
              <a:rPr lang="en-US" altLang="ko-KR" sz="2000" b="1" dirty="0"/>
              <a:t>()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	return INSTANCE;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371A9-1BCD-47F1-826C-8358A10CA8BB}"/>
              </a:ext>
            </a:extLst>
          </p:cNvPr>
          <p:cNvSpPr txBox="1"/>
          <p:nvPr/>
        </p:nvSpPr>
        <p:spPr>
          <a:xfrm>
            <a:off x="838200" y="1649926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해결방안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sz="3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readResolve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D1D589-A031-4662-80A6-5884D4EB89E6}"/>
              </a:ext>
            </a:extLst>
          </p:cNvPr>
          <p:cNvSpPr/>
          <p:nvPr/>
        </p:nvSpPr>
        <p:spPr>
          <a:xfrm>
            <a:off x="1734047" y="4787660"/>
            <a:ext cx="3804906" cy="1213747"/>
          </a:xfrm>
          <a:prstGeom prst="rect">
            <a:avLst/>
          </a:prstGeom>
          <a:noFill/>
          <a:ln w="857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93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통형 8">
            <a:extLst>
              <a:ext uri="{FF2B5EF4-FFF2-40B4-BE49-F238E27FC236}">
                <a16:creationId xmlns:a16="http://schemas.microsoft.com/office/drawing/2014/main" id="{58D592D0-7F35-4B0C-B484-CE199FCB4A76}"/>
              </a:ext>
            </a:extLst>
          </p:cNvPr>
          <p:cNvSpPr/>
          <p:nvPr/>
        </p:nvSpPr>
        <p:spPr>
          <a:xfrm>
            <a:off x="8606420" y="2563443"/>
            <a:ext cx="1817077" cy="194603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DB/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65845B-7D18-4940-BFA4-8B422A75EF95}"/>
              </a:ext>
            </a:extLst>
          </p:cNvPr>
          <p:cNvSpPr/>
          <p:nvPr/>
        </p:nvSpPr>
        <p:spPr>
          <a:xfrm>
            <a:off x="1502231" y="2815490"/>
            <a:ext cx="1735015" cy="1430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5B4EBA31-C998-47BA-878A-5E1FEEB4DB23}"/>
              </a:ext>
            </a:extLst>
          </p:cNvPr>
          <p:cNvSpPr/>
          <p:nvPr/>
        </p:nvSpPr>
        <p:spPr>
          <a:xfrm flipH="1">
            <a:off x="2334570" y="881182"/>
            <a:ext cx="7174524" cy="3868616"/>
          </a:xfrm>
          <a:prstGeom prst="circularArrow">
            <a:avLst>
              <a:gd name="adj1" fmla="val 6360"/>
              <a:gd name="adj2" fmla="val 500110"/>
              <a:gd name="adj3" fmla="val 21084308"/>
              <a:gd name="adj4" fmla="val 10800000"/>
              <a:gd name="adj5" fmla="val 1333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359DEB-6D0B-4EC0-A892-A9FF56A61A25}"/>
              </a:ext>
            </a:extLst>
          </p:cNvPr>
          <p:cNvSpPr/>
          <p:nvPr/>
        </p:nvSpPr>
        <p:spPr>
          <a:xfrm>
            <a:off x="6019455" y="729061"/>
            <a:ext cx="1735015" cy="1430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readObject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A375C9BA-4628-4085-83C0-FE9FE5301744}"/>
              </a:ext>
            </a:extLst>
          </p:cNvPr>
          <p:cNvSpPr/>
          <p:nvPr/>
        </p:nvSpPr>
        <p:spPr>
          <a:xfrm flipV="1">
            <a:off x="2334570" y="2311398"/>
            <a:ext cx="7174524" cy="3868616"/>
          </a:xfrm>
          <a:prstGeom prst="circularArrow">
            <a:avLst>
              <a:gd name="adj1" fmla="val 6360"/>
              <a:gd name="adj2" fmla="val 500110"/>
              <a:gd name="adj3" fmla="val 21084308"/>
              <a:gd name="adj4" fmla="val 10800000"/>
              <a:gd name="adj5" fmla="val 1333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3C3B0A-4FB8-4EFE-BABF-304F681B2F91}"/>
              </a:ext>
            </a:extLst>
          </p:cNvPr>
          <p:cNvSpPr/>
          <p:nvPr/>
        </p:nvSpPr>
        <p:spPr>
          <a:xfrm>
            <a:off x="5054324" y="4749798"/>
            <a:ext cx="1735015" cy="1430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writeObject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7C9A3-5937-4EA8-8C3D-C7ABD95D3E0E}"/>
              </a:ext>
            </a:extLst>
          </p:cNvPr>
          <p:cNvSpPr txBox="1"/>
          <p:nvPr/>
        </p:nvSpPr>
        <p:spPr>
          <a:xfrm>
            <a:off x="5367833" y="618001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직렬화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DEE16-AC8E-4C16-AE55-D5EAE4D38751}"/>
              </a:ext>
            </a:extLst>
          </p:cNvPr>
          <p:cNvSpPr txBox="1"/>
          <p:nvPr/>
        </p:nvSpPr>
        <p:spPr>
          <a:xfrm>
            <a:off x="6179076" y="21271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역직렬화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9BA45-AB1A-4D0B-850D-5495386D193C}"/>
              </a:ext>
            </a:extLst>
          </p:cNvPr>
          <p:cNvSpPr/>
          <p:nvPr/>
        </p:nvSpPr>
        <p:spPr>
          <a:xfrm>
            <a:off x="4186816" y="729061"/>
            <a:ext cx="1735015" cy="1430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readResolve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9B1EBD-300B-44CC-9558-79293C904EE4}"/>
              </a:ext>
            </a:extLst>
          </p:cNvPr>
          <p:cNvSpPr txBox="1"/>
          <p:nvPr/>
        </p:nvSpPr>
        <p:spPr>
          <a:xfrm>
            <a:off x="4180372" y="212717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대상 바꾸기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0898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통형 8">
            <a:extLst>
              <a:ext uri="{FF2B5EF4-FFF2-40B4-BE49-F238E27FC236}">
                <a16:creationId xmlns:a16="http://schemas.microsoft.com/office/drawing/2014/main" id="{58D592D0-7F35-4B0C-B484-CE199FCB4A76}"/>
              </a:ext>
            </a:extLst>
          </p:cNvPr>
          <p:cNvSpPr/>
          <p:nvPr/>
        </p:nvSpPr>
        <p:spPr>
          <a:xfrm>
            <a:off x="8606420" y="2563443"/>
            <a:ext cx="1817077" cy="194603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DB/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65845B-7D18-4940-BFA4-8B422A75EF95}"/>
              </a:ext>
            </a:extLst>
          </p:cNvPr>
          <p:cNvSpPr/>
          <p:nvPr/>
        </p:nvSpPr>
        <p:spPr>
          <a:xfrm>
            <a:off x="1502231" y="2815490"/>
            <a:ext cx="1735015" cy="1430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5B4EBA31-C998-47BA-878A-5E1FEEB4DB23}"/>
              </a:ext>
            </a:extLst>
          </p:cNvPr>
          <p:cNvSpPr/>
          <p:nvPr/>
        </p:nvSpPr>
        <p:spPr>
          <a:xfrm flipH="1">
            <a:off x="2334570" y="881182"/>
            <a:ext cx="7174524" cy="3868616"/>
          </a:xfrm>
          <a:prstGeom prst="circularArrow">
            <a:avLst>
              <a:gd name="adj1" fmla="val 6360"/>
              <a:gd name="adj2" fmla="val 500110"/>
              <a:gd name="adj3" fmla="val 21084308"/>
              <a:gd name="adj4" fmla="val 10800000"/>
              <a:gd name="adj5" fmla="val 1333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A375C9BA-4628-4085-83C0-FE9FE5301744}"/>
              </a:ext>
            </a:extLst>
          </p:cNvPr>
          <p:cNvSpPr/>
          <p:nvPr/>
        </p:nvSpPr>
        <p:spPr>
          <a:xfrm flipV="1">
            <a:off x="2334570" y="2311398"/>
            <a:ext cx="7174524" cy="3868616"/>
          </a:xfrm>
          <a:prstGeom prst="circularArrow">
            <a:avLst>
              <a:gd name="adj1" fmla="val 6360"/>
              <a:gd name="adj2" fmla="val 500110"/>
              <a:gd name="adj3" fmla="val 21084308"/>
              <a:gd name="adj4" fmla="val 10800000"/>
              <a:gd name="adj5" fmla="val 1333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3C3B0A-4FB8-4EFE-BABF-304F681B2F91}"/>
              </a:ext>
            </a:extLst>
          </p:cNvPr>
          <p:cNvSpPr/>
          <p:nvPr/>
        </p:nvSpPr>
        <p:spPr>
          <a:xfrm>
            <a:off x="4186816" y="4749798"/>
            <a:ext cx="1735015" cy="1430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writeObject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7C9A3-5937-4EA8-8C3D-C7ABD95D3E0E}"/>
              </a:ext>
            </a:extLst>
          </p:cNvPr>
          <p:cNvSpPr txBox="1"/>
          <p:nvPr/>
        </p:nvSpPr>
        <p:spPr>
          <a:xfrm>
            <a:off x="6026173" y="618001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대상 바꾸기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6F4F47-B753-4F02-9805-25A4E195F025}"/>
              </a:ext>
            </a:extLst>
          </p:cNvPr>
          <p:cNvSpPr/>
          <p:nvPr/>
        </p:nvSpPr>
        <p:spPr>
          <a:xfrm>
            <a:off x="6012925" y="4749798"/>
            <a:ext cx="1735015" cy="1430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writeReplace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25D42-2044-40DA-B162-5CC4C9DDD151}"/>
              </a:ext>
            </a:extLst>
          </p:cNvPr>
          <p:cNvSpPr txBox="1"/>
          <p:nvPr/>
        </p:nvSpPr>
        <p:spPr>
          <a:xfrm>
            <a:off x="4542650" y="618001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직렬화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A7DAF8-0DFC-4E14-900B-9A6EA5EBDDAF}"/>
              </a:ext>
            </a:extLst>
          </p:cNvPr>
          <p:cNvSpPr/>
          <p:nvPr/>
        </p:nvSpPr>
        <p:spPr>
          <a:xfrm>
            <a:off x="6019455" y="729061"/>
            <a:ext cx="1735015" cy="1430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readObject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2C039F-9BF0-4776-950F-0BE4F602ED80}"/>
              </a:ext>
            </a:extLst>
          </p:cNvPr>
          <p:cNvSpPr txBox="1"/>
          <p:nvPr/>
        </p:nvSpPr>
        <p:spPr>
          <a:xfrm>
            <a:off x="6179076" y="21271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역직렬화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17985C-A51F-4AE3-B78F-AC8C5A7A329C}"/>
              </a:ext>
            </a:extLst>
          </p:cNvPr>
          <p:cNvSpPr/>
          <p:nvPr/>
        </p:nvSpPr>
        <p:spPr>
          <a:xfrm>
            <a:off x="4186816" y="729061"/>
            <a:ext cx="1735015" cy="1430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readResolve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89F71-999F-4942-A8AF-4EF9D728BF91}"/>
              </a:ext>
            </a:extLst>
          </p:cNvPr>
          <p:cNvSpPr txBox="1"/>
          <p:nvPr/>
        </p:nvSpPr>
        <p:spPr>
          <a:xfrm>
            <a:off x="4180372" y="212717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대상 바꾸기</a:t>
            </a:r>
          </a:p>
        </p:txBody>
      </p:sp>
    </p:spTree>
    <p:extLst>
      <p:ext uri="{BB962C8B-B14F-4D97-AF65-F5344CB8AC3E}">
        <p14:creationId xmlns:p14="http://schemas.microsoft.com/office/powerpoint/2010/main" val="231088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507" y="2488324"/>
            <a:ext cx="8494986" cy="1881351"/>
          </a:xfrm>
        </p:spPr>
        <p:txBody>
          <a:bodyPr>
            <a:noAutofit/>
          </a:bodyPr>
          <a:lstStyle/>
          <a:p>
            <a:r>
              <a:rPr lang="ko-KR" altLang="en-US" sz="10000" b="1" dirty="0"/>
              <a:t>자바의</a:t>
            </a:r>
            <a:r>
              <a:rPr lang="en-US" altLang="ko-KR" sz="10000" b="1" dirty="0"/>
              <a:t> </a:t>
            </a:r>
            <a:r>
              <a:rPr lang="ko-KR" altLang="en-US" sz="10000" b="1" dirty="0"/>
              <a:t>입출력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959513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02A1681-FC05-4006-B48C-3DF023F3C70B}"/>
              </a:ext>
            </a:extLst>
          </p:cNvPr>
          <p:cNvSpPr/>
          <p:nvPr/>
        </p:nvSpPr>
        <p:spPr>
          <a:xfrm>
            <a:off x="2680138" y="3429000"/>
            <a:ext cx="840828" cy="323193"/>
          </a:xfrm>
          <a:prstGeom prst="rect">
            <a:avLst/>
          </a:prstGeom>
          <a:solidFill>
            <a:schemeClr val="accent6">
              <a:lumMod val="40000"/>
              <a:lumOff val="6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C5F5E1-50C7-4B66-9FA5-922702A63EE4}"/>
              </a:ext>
            </a:extLst>
          </p:cNvPr>
          <p:cNvSpPr/>
          <p:nvPr/>
        </p:nvSpPr>
        <p:spPr>
          <a:xfrm>
            <a:off x="2680138" y="5885833"/>
            <a:ext cx="840828" cy="323193"/>
          </a:xfrm>
          <a:prstGeom prst="rect">
            <a:avLst/>
          </a:prstGeom>
          <a:solidFill>
            <a:schemeClr val="accent6">
              <a:lumMod val="40000"/>
              <a:lumOff val="6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보이지 않는 생성자</a:t>
            </a:r>
            <a:r>
              <a:rPr lang="en-US" altLang="ko-KR" b="1" dirty="0"/>
              <a:t>, </a:t>
            </a:r>
            <a:r>
              <a:rPr lang="en-US" altLang="ko-KR" b="1" dirty="0" err="1"/>
              <a:t>readObject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70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00" dirty="0"/>
              <a:t>Public class </a:t>
            </a:r>
            <a:r>
              <a:rPr lang="en-US" altLang="ko-KR" sz="1300" b="1" dirty="0" err="1"/>
              <a:t>PositiveNumber</a:t>
            </a:r>
            <a:r>
              <a:rPr lang="en-US" altLang="ko-KR" sz="1300" dirty="0"/>
              <a:t> implements Serializable{</a:t>
            </a:r>
          </a:p>
          <a:p>
            <a:pPr marL="0" indent="0">
              <a:buNone/>
            </a:pPr>
            <a:r>
              <a:rPr lang="en-US" altLang="ko-KR" sz="1300" dirty="0"/>
              <a:t>	public final int value;</a:t>
            </a:r>
          </a:p>
          <a:p>
            <a:pPr marL="0" indent="0">
              <a:buNone/>
            </a:pPr>
            <a:r>
              <a:rPr lang="en-US" altLang="ko-KR" sz="1300" dirty="0"/>
              <a:t>	public </a:t>
            </a:r>
            <a:r>
              <a:rPr lang="en-US" altLang="ko-KR" sz="1300" dirty="0" err="1"/>
              <a:t>PositiveNumber</a:t>
            </a:r>
            <a:r>
              <a:rPr lang="en-US" altLang="ko-KR" sz="1300" dirty="0"/>
              <a:t>(final int value){</a:t>
            </a:r>
          </a:p>
          <a:p>
            <a:pPr marL="0" indent="0">
              <a:buNone/>
            </a:pPr>
            <a:r>
              <a:rPr lang="en-US" altLang="ko-KR" sz="1300" dirty="0"/>
              <a:t>		</a:t>
            </a:r>
            <a:r>
              <a:rPr lang="en-US" altLang="ko-KR" sz="1300" dirty="0" err="1"/>
              <a:t>this.value</a:t>
            </a:r>
            <a:r>
              <a:rPr lang="en-US" altLang="ko-KR" sz="1300" dirty="0"/>
              <a:t> = value;</a:t>
            </a:r>
          </a:p>
          <a:p>
            <a:pPr marL="0" indent="0">
              <a:buNone/>
            </a:pPr>
            <a:r>
              <a:rPr lang="en-US" altLang="ko-KR" sz="1300" dirty="0"/>
              <a:t>		</a:t>
            </a:r>
            <a:r>
              <a:rPr lang="en-US" altLang="ko-KR" sz="1300" dirty="0" err="1"/>
              <a:t>is_valid</a:t>
            </a:r>
            <a:r>
              <a:rPr lang="en-US" altLang="ko-KR" sz="1300" dirty="0"/>
              <a:t>();</a:t>
            </a:r>
          </a:p>
          <a:p>
            <a:pPr marL="0" indent="0">
              <a:buNone/>
            </a:pPr>
            <a:r>
              <a:rPr lang="en-US" altLang="ko-KR" sz="1300" dirty="0"/>
              <a:t>	}</a:t>
            </a:r>
          </a:p>
          <a:p>
            <a:pPr marL="0" indent="0">
              <a:buNone/>
            </a:pPr>
            <a:r>
              <a:rPr lang="en-US" altLang="ko-KR" sz="1300" dirty="0"/>
              <a:t>	private void </a:t>
            </a:r>
            <a:r>
              <a:rPr lang="en-US" altLang="ko-KR" sz="1300" dirty="0" err="1"/>
              <a:t>is_valid</a:t>
            </a:r>
            <a:r>
              <a:rPr lang="en-US" altLang="ko-KR" sz="1300" dirty="0"/>
              <a:t>(){</a:t>
            </a:r>
          </a:p>
          <a:p>
            <a:pPr marL="0" indent="0">
              <a:buNone/>
            </a:pPr>
            <a:r>
              <a:rPr lang="en-US" altLang="ko-KR" sz="1300" dirty="0"/>
              <a:t>		if(</a:t>
            </a:r>
            <a:r>
              <a:rPr lang="en-US" altLang="ko-KR" sz="1300" dirty="0" err="1"/>
              <a:t>this.value</a:t>
            </a:r>
            <a:r>
              <a:rPr lang="en-US" altLang="ko-KR" sz="1300" dirty="0"/>
              <a:t>&lt;0)</a:t>
            </a:r>
          </a:p>
          <a:p>
            <a:pPr marL="0" indent="0">
              <a:buNone/>
            </a:pPr>
            <a:r>
              <a:rPr lang="en-US" altLang="ko-KR" sz="1300" dirty="0"/>
              <a:t>			throw new </a:t>
            </a:r>
            <a:r>
              <a:rPr lang="en-US" altLang="ko-KR" sz="1300" dirty="0" err="1"/>
              <a:t>RuntimeException</a:t>
            </a:r>
            <a:r>
              <a:rPr lang="en-US" altLang="ko-KR" sz="1300" dirty="0"/>
              <a:t>();</a:t>
            </a:r>
          </a:p>
          <a:p>
            <a:pPr marL="0" indent="0">
              <a:buNone/>
            </a:pPr>
            <a:r>
              <a:rPr lang="en-US" altLang="ko-KR" sz="1300" dirty="0"/>
              <a:t>	}</a:t>
            </a:r>
          </a:p>
          <a:p>
            <a:pPr marL="0" indent="0">
              <a:buNone/>
            </a:pPr>
            <a:r>
              <a:rPr lang="en-US" altLang="ko-KR" sz="1300" dirty="0"/>
              <a:t>	</a:t>
            </a:r>
            <a:r>
              <a:rPr lang="en-US" altLang="ko-KR" sz="1300" b="1" dirty="0"/>
              <a:t>private void </a:t>
            </a:r>
            <a:r>
              <a:rPr lang="en-US" altLang="ko-KR" sz="1300" b="1" dirty="0" err="1"/>
              <a:t>readObject</a:t>
            </a:r>
            <a:r>
              <a:rPr lang="en-US" altLang="ko-KR" sz="1300" b="1" dirty="0"/>
              <a:t>(</a:t>
            </a:r>
            <a:r>
              <a:rPr lang="en-US" altLang="ko-KR" sz="1300" b="1" dirty="0" err="1"/>
              <a:t>ObjectInputStream</a:t>
            </a:r>
            <a:r>
              <a:rPr lang="en-US" altLang="ko-KR" sz="1300" b="1" dirty="0"/>
              <a:t> </a:t>
            </a:r>
            <a:r>
              <a:rPr lang="en-US" altLang="ko-KR" sz="1300" b="1" dirty="0" err="1"/>
              <a:t>objectInputStream</a:t>
            </a:r>
            <a:r>
              <a:rPr lang="en-US" altLang="ko-KR" sz="1300" b="1" dirty="0"/>
              <a:t>) throws Exception{</a:t>
            </a:r>
          </a:p>
          <a:p>
            <a:pPr marL="0" indent="0">
              <a:buNone/>
            </a:pPr>
            <a:r>
              <a:rPr lang="en-US" altLang="ko-KR" sz="1300" b="1" dirty="0"/>
              <a:t>		</a:t>
            </a:r>
            <a:r>
              <a:rPr lang="en-US" altLang="ko-KR" sz="1300" b="1" dirty="0" err="1"/>
              <a:t>objectInputSteam.defaultReadObject</a:t>
            </a:r>
            <a:r>
              <a:rPr lang="en-US" altLang="ko-KR" sz="1300" b="1" dirty="0"/>
              <a:t>();</a:t>
            </a:r>
          </a:p>
          <a:p>
            <a:pPr marL="0" indent="0">
              <a:buNone/>
            </a:pPr>
            <a:r>
              <a:rPr lang="en-US" altLang="ko-KR" sz="1300" b="1" dirty="0"/>
              <a:t>		 </a:t>
            </a:r>
            <a:r>
              <a:rPr lang="en-US" altLang="ko-KR" sz="1300" b="1" dirty="0" err="1"/>
              <a:t>is_valid</a:t>
            </a:r>
            <a:r>
              <a:rPr lang="en-US" altLang="ko-KR" sz="1300" b="1" dirty="0"/>
              <a:t>();</a:t>
            </a:r>
          </a:p>
          <a:p>
            <a:pPr marL="0" indent="0">
              <a:buNone/>
            </a:pPr>
            <a:r>
              <a:rPr lang="en-US" altLang="ko-KR" sz="1300" b="1" dirty="0"/>
              <a:t>	}</a:t>
            </a:r>
          </a:p>
          <a:p>
            <a:pPr marL="0" indent="0">
              <a:buNone/>
            </a:pPr>
            <a:r>
              <a:rPr lang="en-US" altLang="ko-KR" sz="1300" dirty="0"/>
              <a:t>}</a:t>
            </a:r>
            <a:endParaRPr lang="ko-KR" alt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371A9-1BCD-47F1-826C-8358A10CA8BB}"/>
              </a:ext>
            </a:extLst>
          </p:cNvPr>
          <p:cNvSpPr txBox="1"/>
          <p:nvPr/>
        </p:nvSpPr>
        <p:spPr>
          <a:xfrm>
            <a:off x="838200" y="1649926"/>
            <a:ext cx="827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해결방안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custom </a:t>
            </a:r>
            <a:r>
              <a:rPr lang="en-US" altLang="ko-KR" sz="3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readObject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메서드 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6B7F8-3699-41CC-9ACD-A62CA4E725C7}"/>
              </a:ext>
            </a:extLst>
          </p:cNvPr>
          <p:cNvSpPr/>
          <p:nvPr/>
        </p:nvSpPr>
        <p:spPr>
          <a:xfrm>
            <a:off x="1786597" y="5208074"/>
            <a:ext cx="6747803" cy="1284801"/>
          </a:xfrm>
          <a:prstGeom prst="rect">
            <a:avLst/>
          </a:prstGeom>
          <a:noFill/>
          <a:ln w="857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DD105-0AB4-4017-9C8F-7AF168956E57}"/>
              </a:ext>
            </a:extLst>
          </p:cNvPr>
          <p:cNvSpPr txBox="1"/>
          <p:nvPr/>
        </p:nvSpPr>
        <p:spPr>
          <a:xfrm>
            <a:off x="8535201" y="5508821"/>
            <a:ext cx="2378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Custom </a:t>
            </a:r>
            <a:r>
              <a:rPr lang="en-US" altLang="ko-K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readObject</a:t>
            </a:r>
            <a:endParaRPr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7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40" y="205232"/>
            <a:ext cx="10515600" cy="6447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/>
              <a:t>Public class </a:t>
            </a:r>
            <a:r>
              <a:rPr lang="en-US" altLang="ko-KR" sz="1000" b="1" dirty="0" err="1"/>
              <a:t>PositiveNumber</a:t>
            </a:r>
            <a:r>
              <a:rPr lang="en-US" altLang="ko-KR" sz="1000" dirty="0"/>
              <a:t> implements Serializable{</a:t>
            </a:r>
          </a:p>
          <a:p>
            <a:pPr marL="0" indent="0">
              <a:buNone/>
            </a:pPr>
            <a:r>
              <a:rPr lang="en-US" altLang="ko-KR" sz="1000" dirty="0"/>
              <a:t>	public final int value;</a:t>
            </a:r>
          </a:p>
          <a:p>
            <a:pPr marL="0" indent="0">
              <a:buNone/>
            </a:pPr>
            <a:r>
              <a:rPr lang="en-US" altLang="ko-KR" sz="1000" dirty="0"/>
              <a:t>	public </a:t>
            </a:r>
            <a:r>
              <a:rPr lang="en-US" altLang="ko-KR" sz="1000" dirty="0" err="1"/>
              <a:t>PositiveNumber</a:t>
            </a:r>
            <a:r>
              <a:rPr lang="en-US" altLang="ko-KR" sz="1000" dirty="0"/>
              <a:t>(final int value){</a:t>
            </a:r>
          </a:p>
          <a:p>
            <a:pPr marL="0" indent="0">
              <a:buNone/>
            </a:pPr>
            <a:r>
              <a:rPr lang="en-US" altLang="ko-KR" sz="1000" dirty="0"/>
              <a:t>		</a:t>
            </a:r>
            <a:r>
              <a:rPr lang="en-US" altLang="ko-KR" sz="1000" dirty="0" err="1"/>
              <a:t>this.value</a:t>
            </a:r>
            <a:r>
              <a:rPr lang="en-US" altLang="ko-KR" sz="1000" dirty="0"/>
              <a:t> = value;</a:t>
            </a:r>
          </a:p>
          <a:p>
            <a:pPr marL="0" indent="0">
              <a:buNone/>
            </a:pPr>
            <a:r>
              <a:rPr lang="en-US" altLang="ko-KR" sz="1000" dirty="0"/>
              <a:t>		</a:t>
            </a:r>
            <a:r>
              <a:rPr lang="en-US" altLang="ko-KR" sz="1000" dirty="0" err="1"/>
              <a:t>is_valid</a:t>
            </a:r>
            <a:r>
              <a:rPr lang="en-US" altLang="ko-KR" sz="1000" dirty="0"/>
              <a:t>();</a:t>
            </a:r>
          </a:p>
          <a:p>
            <a:pPr marL="0" indent="0">
              <a:buNone/>
            </a:pPr>
            <a:r>
              <a:rPr lang="en-US" altLang="ko-KR" sz="1000" dirty="0"/>
              <a:t>	}</a:t>
            </a:r>
          </a:p>
          <a:p>
            <a:pPr marL="0" indent="0">
              <a:buNone/>
            </a:pPr>
            <a:r>
              <a:rPr lang="en-US" altLang="ko-KR" sz="1000" dirty="0"/>
              <a:t>	private void </a:t>
            </a:r>
            <a:r>
              <a:rPr lang="en-US" altLang="ko-KR" sz="1000" dirty="0" err="1"/>
              <a:t>is_valid</a:t>
            </a:r>
            <a:r>
              <a:rPr lang="en-US" altLang="ko-KR" sz="1000" dirty="0"/>
              <a:t>(){</a:t>
            </a:r>
          </a:p>
          <a:p>
            <a:pPr marL="0" indent="0">
              <a:buNone/>
            </a:pPr>
            <a:r>
              <a:rPr lang="en-US" altLang="ko-KR" sz="1000" dirty="0"/>
              <a:t>		if(</a:t>
            </a:r>
            <a:r>
              <a:rPr lang="en-US" altLang="ko-KR" sz="1000" dirty="0" err="1"/>
              <a:t>this.value</a:t>
            </a:r>
            <a:r>
              <a:rPr lang="en-US" altLang="ko-KR" sz="1000" dirty="0"/>
              <a:t>&lt;0)</a:t>
            </a:r>
          </a:p>
          <a:p>
            <a:pPr marL="0" indent="0">
              <a:buNone/>
            </a:pPr>
            <a:r>
              <a:rPr lang="en-US" altLang="ko-KR" sz="1000" dirty="0"/>
              <a:t>		throw new </a:t>
            </a:r>
            <a:r>
              <a:rPr lang="en-US" altLang="ko-KR" sz="1000" dirty="0" err="1"/>
              <a:t>RuntimeException</a:t>
            </a:r>
            <a:r>
              <a:rPr lang="en-US" altLang="ko-KR" sz="1000" dirty="0"/>
              <a:t>();</a:t>
            </a:r>
          </a:p>
          <a:p>
            <a:pPr marL="0" indent="0">
              <a:buNone/>
            </a:pPr>
            <a:r>
              <a:rPr lang="en-US" altLang="ko-KR" sz="1000" dirty="0"/>
              <a:t>	}</a:t>
            </a:r>
          </a:p>
          <a:p>
            <a:pPr marL="0" indent="0">
              <a:buNone/>
            </a:pPr>
            <a:r>
              <a:rPr lang="en-US" altLang="ko-KR" sz="1000" dirty="0"/>
              <a:t>	</a:t>
            </a:r>
            <a:r>
              <a:rPr lang="en-US" altLang="ko-KR" sz="1000" b="1" dirty="0"/>
              <a:t>private Object 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</a:rPr>
              <a:t>writeReplace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altLang="ko-KR" sz="1000" b="1" dirty="0"/>
              <a:t>{</a:t>
            </a:r>
          </a:p>
          <a:p>
            <a:pPr marL="0" indent="0">
              <a:buNone/>
            </a:pPr>
            <a:r>
              <a:rPr lang="en-US" altLang="ko-KR" sz="1000" b="1" dirty="0"/>
              <a:t>		return new </a:t>
            </a:r>
            <a:r>
              <a:rPr lang="en-US" altLang="ko-KR" sz="1000" b="1" dirty="0" err="1"/>
              <a:t>PositiveNumberProxy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this.value</a:t>
            </a:r>
            <a:r>
              <a:rPr lang="en-US" altLang="ko-KR" sz="1000" b="1" dirty="0"/>
              <a:t>);</a:t>
            </a:r>
          </a:p>
          <a:p>
            <a:pPr marL="0" indent="0">
              <a:buNone/>
            </a:pPr>
            <a:r>
              <a:rPr lang="en-US" altLang="ko-KR" sz="1000" b="1" dirty="0"/>
              <a:t>	}</a:t>
            </a:r>
          </a:p>
          <a:p>
            <a:pPr marL="0" indent="0">
              <a:buNone/>
            </a:pPr>
            <a:r>
              <a:rPr lang="en-US" altLang="ko-KR" sz="1000" b="1" dirty="0"/>
              <a:t>	private static class </a:t>
            </a:r>
            <a:r>
              <a:rPr lang="en-US" altLang="ko-KR" sz="1000" b="1" dirty="0" err="1"/>
              <a:t>PositiveNumberProxy</a:t>
            </a:r>
            <a:r>
              <a:rPr lang="en-US" altLang="ko-KR" sz="1000" b="1" dirty="0"/>
              <a:t> implements Serializable{</a:t>
            </a:r>
          </a:p>
          <a:p>
            <a:pPr marL="0" indent="0">
              <a:buNone/>
            </a:pPr>
            <a:r>
              <a:rPr lang="en-US" altLang="ko-KR" sz="1000" b="1" dirty="0"/>
              <a:t>		private final int value;</a:t>
            </a:r>
          </a:p>
          <a:p>
            <a:pPr marL="0" indent="0">
              <a:buNone/>
            </a:pPr>
            <a:r>
              <a:rPr lang="en-US" altLang="ko-KR" sz="1000" b="1" dirty="0"/>
              <a:t>		Public </a:t>
            </a:r>
            <a:r>
              <a:rPr lang="en-US" altLang="ko-KR" sz="1000" b="1" dirty="0" err="1"/>
              <a:t>PosiviteNumberProxy</a:t>
            </a:r>
            <a:r>
              <a:rPr lang="en-US" altLang="ko-KR" sz="1000" b="1" dirty="0"/>
              <a:t>(final int value){</a:t>
            </a:r>
          </a:p>
          <a:p>
            <a:pPr marL="0" indent="0">
              <a:buNone/>
            </a:pPr>
            <a:r>
              <a:rPr lang="en-US" altLang="ko-KR" sz="1000" b="1" dirty="0"/>
              <a:t>			</a:t>
            </a:r>
            <a:r>
              <a:rPr lang="en-US" altLang="ko-KR" sz="1000" b="1" dirty="0" err="1"/>
              <a:t>This.value</a:t>
            </a:r>
            <a:r>
              <a:rPr lang="en-US" altLang="ko-KR" sz="1000" b="1" dirty="0"/>
              <a:t> = value;</a:t>
            </a:r>
          </a:p>
          <a:p>
            <a:pPr marL="0" indent="0">
              <a:buNone/>
            </a:pPr>
            <a:r>
              <a:rPr lang="en-US" altLang="ko-KR" sz="1000" b="1" dirty="0"/>
              <a:t>		}</a:t>
            </a:r>
          </a:p>
          <a:p>
            <a:pPr marL="0" indent="0">
              <a:buNone/>
            </a:pPr>
            <a:r>
              <a:rPr lang="en-US" altLang="ko-KR" sz="1000" b="1" dirty="0"/>
              <a:t>		private Object 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</a:rPr>
              <a:t>readResolve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altLang="ko-KR" sz="1000" b="1" dirty="0"/>
              <a:t>{</a:t>
            </a:r>
          </a:p>
          <a:p>
            <a:pPr marL="0" indent="0">
              <a:buNone/>
            </a:pPr>
            <a:r>
              <a:rPr lang="en-US" altLang="ko-KR" sz="1000" b="1" dirty="0"/>
              <a:t>			return new </a:t>
            </a:r>
            <a:r>
              <a:rPr lang="en-US" altLang="ko-KR" sz="1000" b="1" dirty="0" err="1"/>
              <a:t>PositiveNumber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this.value</a:t>
            </a:r>
            <a:r>
              <a:rPr lang="en-US" altLang="ko-KR" sz="1000" b="1" dirty="0"/>
              <a:t>);</a:t>
            </a:r>
          </a:p>
          <a:p>
            <a:pPr marL="0" indent="0">
              <a:buNone/>
            </a:pPr>
            <a:r>
              <a:rPr lang="en-US" altLang="ko-KR" sz="1000" b="1" dirty="0"/>
              <a:t>		}</a:t>
            </a:r>
          </a:p>
          <a:p>
            <a:pPr marL="0" indent="0">
              <a:buNone/>
            </a:pPr>
            <a:r>
              <a:rPr lang="en-US" altLang="ko-KR" sz="1000" b="1" dirty="0"/>
              <a:t>	}	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371A9-1BCD-47F1-826C-8358A10CA8BB}"/>
              </a:ext>
            </a:extLst>
          </p:cNvPr>
          <p:cNvSpPr txBox="1"/>
          <p:nvPr/>
        </p:nvSpPr>
        <p:spPr>
          <a:xfrm>
            <a:off x="4625117" y="857680"/>
            <a:ext cx="7168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또다른 해결방안 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직렬화 프록시 패턴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F16776-1EBB-4F9A-9282-6A935E8F635B}"/>
              </a:ext>
            </a:extLst>
          </p:cNvPr>
          <p:cNvSpPr/>
          <p:nvPr/>
        </p:nvSpPr>
        <p:spPr>
          <a:xfrm>
            <a:off x="1166486" y="3578970"/>
            <a:ext cx="6747803" cy="2453968"/>
          </a:xfrm>
          <a:prstGeom prst="rect">
            <a:avLst/>
          </a:prstGeom>
          <a:noFill/>
          <a:ln w="857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45310-EE2F-4E2A-B19F-B3A449FEEA97}"/>
              </a:ext>
            </a:extLst>
          </p:cNvPr>
          <p:cNvSpPr txBox="1"/>
          <p:nvPr/>
        </p:nvSpPr>
        <p:spPr>
          <a:xfrm>
            <a:off x="6534840" y="5334593"/>
            <a:ext cx="1379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proxy</a:t>
            </a:r>
            <a:endParaRPr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73367B4-B53E-4F8C-87E0-B28EB359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17" y="-51664"/>
            <a:ext cx="6320512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보이지 않는 생성자</a:t>
            </a:r>
            <a:r>
              <a:rPr lang="en-US" altLang="ko-KR" sz="3200" b="1" dirty="0"/>
              <a:t>, </a:t>
            </a:r>
            <a:r>
              <a:rPr lang="en-US" altLang="ko-KR" sz="3200" b="1" dirty="0" err="1"/>
              <a:t>readObject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69211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365125"/>
            <a:ext cx="1845879" cy="1325563"/>
          </a:xfrm>
        </p:spPr>
        <p:txBody>
          <a:bodyPr/>
          <a:lstStyle/>
          <a:p>
            <a:r>
              <a:rPr lang="ko-KR" altLang="en-US" sz="4400" b="1" dirty="0"/>
              <a:t>결론</a:t>
            </a:r>
            <a:r>
              <a:rPr lang="en-US" altLang="ko-KR" sz="4400" b="1" dirty="0"/>
              <a:t>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직렬화를 쓸 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앞서 말한 것들을 </a:t>
            </a:r>
            <a:r>
              <a:rPr lang="ko-KR" altLang="en-US" b="1" dirty="0">
                <a:solidFill>
                  <a:srgbClr val="FF0000"/>
                </a:solidFill>
              </a:rPr>
              <a:t>반드시</a:t>
            </a:r>
            <a:r>
              <a:rPr lang="ko-KR" altLang="en-US" dirty="0"/>
              <a:t> 고려해야 하며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고려하지 </a:t>
            </a:r>
            <a:r>
              <a:rPr lang="ko-KR" altLang="en-US" dirty="0" err="1"/>
              <a:t>않았을시</a:t>
            </a:r>
            <a:r>
              <a:rPr lang="ko-KR" altLang="en-US" dirty="0"/>
              <a:t> 심각한 보안문제를 초래한다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사실 </a:t>
            </a:r>
            <a:r>
              <a:rPr lang="ko-KR" altLang="en-US" dirty="0" err="1"/>
              <a:t>이거말고</a:t>
            </a:r>
            <a:r>
              <a:rPr lang="ko-KR" altLang="en-US" dirty="0"/>
              <a:t> </a:t>
            </a:r>
            <a:r>
              <a:rPr lang="ko-KR" altLang="en-US" dirty="0" err="1"/>
              <a:t>고려해야할게</a:t>
            </a:r>
            <a:r>
              <a:rPr lang="ko-KR" altLang="en-US" dirty="0"/>
              <a:t> 더 많다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1735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365125"/>
            <a:ext cx="1845879" cy="1325563"/>
          </a:xfrm>
        </p:spPr>
        <p:txBody>
          <a:bodyPr/>
          <a:lstStyle/>
          <a:p>
            <a:r>
              <a:rPr lang="ko-KR" altLang="en-US" sz="4400" b="1" dirty="0"/>
              <a:t>결론</a:t>
            </a:r>
            <a:r>
              <a:rPr lang="en-US" altLang="ko-KR" sz="4400" b="1" dirty="0"/>
              <a:t>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그렇기 때문에 </a:t>
            </a:r>
            <a:r>
              <a:rPr lang="ko-KR" altLang="en-US" dirty="0" err="1"/>
              <a:t>직렬화말고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JSON</a:t>
            </a:r>
            <a:r>
              <a:rPr lang="ko-KR" altLang="en-US" dirty="0"/>
              <a:t>이나 </a:t>
            </a:r>
            <a:r>
              <a:rPr lang="en-US" altLang="ko-KR" dirty="0"/>
              <a:t>CSV</a:t>
            </a:r>
            <a:r>
              <a:rPr lang="ko-KR" altLang="en-US" dirty="0"/>
              <a:t>와 같은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플랫폼에 적용되는 형식을 사용하는 것이 </a:t>
            </a:r>
            <a:r>
              <a:rPr lang="ko-KR" altLang="en-US" dirty="0" err="1"/>
              <a:t>바람직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사람, 남자, 벽, 실내이(가) 표시된 사진&#10;&#10;자동 생성된 설명">
            <a:extLst>
              <a:ext uri="{FF2B5EF4-FFF2-40B4-BE49-F238E27FC236}">
                <a16:creationId xmlns:a16="http://schemas.microsoft.com/office/drawing/2014/main" id="{473200B4-ED41-49AF-A2DD-14E61E992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91" y="3900488"/>
            <a:ext cx="3048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자바의 입출력을 위해 꼭 필요한 </a:t>
            </a:r>
            <a:r>
              <a:rPr lang="en-US" altLang="ko-KR" b="1" dirty="0"/>
              <a:t>System class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669A80-D65F-41B7-AB88-2491BFF1957A}"/>
              </a:ext>
            </a:extLst>
          </p:cNvPr>
          <p:cNvSpPr txBox="1">
            <a:spLocks/>
          </p:cNvSpPr>
          <p:nvPr/>
        </p:nvSpPr>
        <p:spPr>
          <a:xfrm>
            <a:off x="1029929" y="1690688"/>
            <a:ext cx="5257800" cy="4954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class </a:t>
            </a:r>
            <a:r>
              <a:rPr lang="en-US" altLang="ko-KR" sz="2400" b="1" dirty="0"/>
              <a:t>System</a:t>
            </a:r>
            <a:r>
              <a:rPr lang="en-US" altLang="ko-KR" sz="2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	</a:t>
            </a:r>
            <a:r>
              <a:rPr lang="en-US" altLang="ko-KR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final static </a:t>
            </a:r>
            <a:r>
              <a:rPr lang="en-US" altLang="ko-KR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InputStream</a:t>
            </a:r>
            <a:r>
              <a:rPr lang="en-US" altLang="ko-KR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in;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	final static </a:t>
            </a:r>
            <a:r>
              <a:rPr lang="en-US" altLang="ko-KR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PrintStream</a:t>
            </a:r>
            <a:r>
              <a:rPr lang="en-US" altLang="ko-KR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out;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	final static </a:t>
            </a: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-apple-system"/>
              </a:rPr>
              <a:t>PrintStream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err;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	static void exit(int status)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	static long </a:t>
            </a:r>
            <a:r>
              <a:rPr lang="en-US" altLang="ko-KR" sz="2400" b="0" i="0" dirty="0" err="1">
                <a:solidFill>
                  <a:srgbClr val="24292E"/>
                </a:solidFill>
                <a:effectLst/>
                <a:latin typeface="-apple-system"/>
              </a:rPr>
              <a:t>currentTimeMillis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                          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          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4D3AD7-9AD7-4CFD-8A0A-99411682949D}"/>
              </a:ext>
            </a:extLst>
          </p:cNvPr>
          <p:cNvGrpSpPr/>
          <p:nvPr/>
        </p:nvGrpSpPr>
        <p:grpSpPr>
          <a:xfrm>
            <a:off x="6666269" y="1902542"/>
            <a:ext cx="3480619" cy="4041059"/>
            <a:chOff x="6666269" y="1902542"/>
            <a:chExt cx="3480619" cy="404105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114538-E2E8-49BF-B5C4-A6724AA0DE9C}"/>
                </a:ext>
              </a:extLst>
            </p:cNvPr>
            <p:cNvSpPr/>
            <p:nvPr/>
          </p:nvSpPr>
          <p:spPr>
            <a:xfrm>
              <a:off x="8318090" y="4458819"/>
              <a:ext cx="221226" cy="8966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EC9E8C9-A71D-4C7E-9CC1-0CEE6E9DDBA2}"/>
                </a:ext>
              </a:extLst>
            </p:cNvPr>
            <p:cNvSpPr/>
            <p:nvPr/>
          </p:nvSpPr>
          <p:spPr>
            <a:xfrm>
              <a:off x="6666269" y="1902542"/>
              <a:ext cx="3480619" cy="752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Java Application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5C4AC8-7A7E-4DFC-B3D0-474A032591E7}"/>
                </a:ext>
              </a:extLst>
            </p:cNvPr>
            <p:cNvSpPr/>
            <p:nvPr/>
          </p:nvSpPr>
          <p:spPr>
            <a:xfrm>
              <a:off x="6666269" y="2988153"/>
              <a:ext cx="3480619" cy="16133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JVM</a:t>
              </a:r>
            </a:p>
            <a:p>
              <a:pPr algn="ctr"/>
              <a:r>
                <a:rPr lang="en-US" altLang="ko-KR" sz="2400" b="1" dirty="0"/>
                <a:t>(Java Virtual Machine)</a:t>
              </a:r>
              <a:endParaRPr lang="ko-KR" altLang="en-US" sz="2400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CE1AB0-CE61-48DD-8205-FC86902623F1}"/>
                </a:ext>
              </a:extLst>
            </p:cNvPr>
            <p:cNvSpPr/>
            <p:nvPr/>
          </p:nvSpPr>
          <p:spPr>
            <a:xfrm>
              <a:off x="6666269" y="5046905"/>
              <a:ext cx="3480619" cy="8966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OS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순서도: 수행의 시작/종료 10">
              <a:extLst>
                <a:ext uri="{FF2B5EF4-FFF2-40B4-BE49-F238E27FC236}">
                  <a16:creationId xmlns:a16="http://schemas.microsoft.com/office/drawing/2014/main" id="{DA086EE3-2297-45FE-97D4-1A07A4B2531D}"/>
                </a:ext>
              </a:extLst>
            </p:cNvPr>
            <p:cNvSpPr/>
            <p:nvPr/>
          </p:nvSpPr>
          <p:spPr>
            <a:xfrm rot="16200000">
              <a:off x="8076006" y="2698043"/>
              <a:ext cx="632862" cy="293759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위쪽/아래쪽 8">
              <a:extLst>
                <a:ext uri="{FF2B5EF4-FFF2-40B4-BE49-F238E27FC236}">
                  <a16:creationId xmlns:a16="http://schemas.microsoft.com/office/drawing/2014/main" id="{E61EF7E9-A5CC-4327-A687-1C10D913E2B9}"/>
                </a:ext>
              </a:extLst>
            </p:cNvPr>
            <p:cNvSpPr/>
            <p:nvPr/>
          </p:nvSpPr>
          <p:spPr>
            <a:xfrm>
              <a:off x="8285805" y="2593473"/>
              <a:ext cx="221226" cy="506645"/>
            </a:xfrm>
            <a:prstGeom prst="up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98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InputStream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3732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b="1" dirty="0"/>
              <a:t>abstract</a:t>
            </a:r>
            <a:r>
              <a:rPr lang="en-US" altLang="ko-KR" dirty="0"/>
              <a:t> class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InputStream</a:t>
            </a:r>
            <a:r>
              <a:rPr lang="en-US" altLang="ko-KR" dirty="0"/>
              <a:t> implements Closeable{</a:t>
            </a:r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InputStream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b="1" dirty="0"/>
              <a:t>abstract</a:t>
            </a:r>
            <a:r>
              <a:rPr lang="en-US" altLang="ko-KR" dirty="0"/>
              <a:t> int read() throws </a:t>
            </a:r>
            <a:r>
              <a:rPr lang="en-US" altLang="ko-KR" dirty="0" err="1"/>
              <a:t>IOException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public int read(byte[] </a:t>
            </a:r>
            <a:r>
              <a:rPr lang="en-US" altLang="ko-KR" dirty="0" err="1"/>
              <a:t>arg</a:t>
            </a:r>
            <a:r>
              <a:rPr lang="en-US" altLang="ko-KR" dirty="0"/>
              <a:t>()) throws </a:t>
            </a:r>
            <a:r>
              <a:rPr lang="en-US" altLang="ko-KR" dirty="0" err="1"/>
              <a:t>IOException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	…</a:t>
            </a:r>
          </a:p>
          <a:p>
            <a:pPr marL="0" indent="0">
              <a:buNone/>
            </a:pPr>
            <a:r>
              <a:rPr lang="en-US" altLang="ko-KR" dirty="0"/>
              <a:t>				…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80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OutputStream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F1E8E-8B45-4526-BCA0-095766D1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4201"/>
            <a:ext cx="11001703" cy="500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b="1" dirty="0"/>
              <a:t>abstract</a:t>
            </a:r>
            <a:r>
              <a:rPr lang="en-US" altLang="ko-KR" dirty="0"/>
              <a:t> class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OutputStream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/>
              <a:t>implements Closeable{</a:t>
            </a:r>
          </a:p>
          <a:p>
            <a:pPr marL="0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OutputStream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public void write(int b);</a:t>
            </a:r>
          </a:p>
          <a:p>
            <a:pPr marL="0" indent="0">
              <a:buNone/>
            </a:pPr>
            <a:r>
              <a:rPr lang="en-US" altLang="ko-KR" dirty="0"/>
              <a:t>	public void write(byte[] b);</a:t>
            </a:r>
          </a:p>
          <a:p>
            <a:pPr marL="0" indent="0">
              <a:buNone/>
            </a:pPr>
            <a:r>
              <a:rPr lang="en-US" altLang="ko-KR" dirty="0"/>
              <a:t>	public void print(String</a:t>
            </a:r>
            <a:r>
              <a:rPr lang="ko-KR" altLang="en-US" dirty="0"/>
              <a:t> </a:t>
            </a:r>
            <a:r>
              <a:rPr lang="en-US" altLang="ko-KR" dirty="0"/>
              <a:t>s) ;</a:t>
            </a:r>
          </a:p>
          <a:p>
            <a:pPr marL="0" indent="0">
              <a:buNone/>
            </a:pPr>
            <a:r>
              <a:rPr lang="en-US" altLang="ko-KR" dirty="0"/>
              <a:t>	public void flush() ;</a:t>
            </a:r>
          </a:p>
          <a:p>
            <a:pPr marL="0" indent="0">
              <a:buNone/>
            </a:pPr>
            <a:r>
              <a:rPr lang="en-US" altLang="ko-KR" dirty="0"/>
              <a:t>	public void close() ;			</a:t>
            </a:r>
          </a:p>
          <a:p>
            <a:pPr marL="0" indent="0">
              <a:buNone/>
            </a:pPr>
            <a:r>
              <a:rPr lang="en-US" altLang="ko-KR" dirty="0"/>
              <a:t>			…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38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자바의 입출력</a:t>
            </a:r>
            <a:endParaRPr lang="en-US" altLang="ko-KR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E09AB-9168-4445-AE00-5883A1E9F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6" y="1446415"/>
            <a:ext cx="10809684" cy="489138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FF818EF-9CF1-40C2-9A56-9FA1CC678A7C}"/>
              </a:ext>
            </a:extLst>
          </p:cNvPr>
          <p:cNvSpPr txBox="1">
            <a:spLocks/>
          </p:cNvSpPr>
          <p:nvPr/>
        </p:nvSpPr>
        <p:spPr>
          <a:xfrm>
            <a:off x="6446897" y="5880279"/>
            <a:ext cx="4906901" cy="26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 typeface="Arial" panose="020B0604020202020204" pitchFamily="34" charset="0"/>
              <a:buNone/>
            </a:pPr>
            <a:r>
              <a:rPr lang="ko-KR" altLang="en-US" sz="1200" dirty="0"/>
              <a:t>책 </a:t>
            </a:r>
            <a:r>
              <a:rPr lang="en-US" altLang="ko-KR" sz="1200" dirty="0"/>
              <a:t>- </a:t>
            </a:r>
            <a:r>
              <a:rPr lang="ko-KR" altLang="en-US" sz="1200" dirty="0" err="1"/>
              <a:t>황기태</a:t>
            </a:r>
            <a:r>
              <a:rPr lang="en-US" altLang="ko-KR" sz="1200" dirty="0"/>
              <a:t>, 『</a:t>
            </a:r>
            <a:r>
              <a:rPr lang="ko-KR" altLang="en-US" sz="1200" dirty="0"/>
              <a:t> 명품 </a:t>
            </a:r>
            <a:r>
              <a:rPr lang="en-US" altLang="ko-KR" sz="1200" dirty="0"/>
              <a:t>JAVA Programming 』, </a:t>
            </a:r>
            <a:r>
              <a:rPr lang="ko-KR" altLang="en-US" sz="1200" dirty="0" err="1"/>
              <a:t>생능출판</a:t>
            </a:r>
            <a:r>
              <a:rPr lang="en-US" altLang="ko-KR" sz="1200" dirty="0"/>
              <a:t>(2005), 442p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DA510F0-7D63-4EF3-BAB4-8829AF68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5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Stream</a:t>
            </a:r>
            <a:r>
              <a:rPr lang="ko-KR" altLang="en-US" b="1" dirty="0"/>
              <a:t>의 특징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6BD118C-0196-4B90-BAB4-F536E3BB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4000" dirty="0"/>
              <a:t>단방향</a:t>
            </a:r>
            <a:endParaRPr lang="en-US" altLang="ko-KR" sz="4000" dirty="0"/>
          </a:p>
          <a:p>
            <a:pPr marL="514350" indent="-514350">
              <a:buAutoNum type="arabicPeriod"/>
            </a:pPr>
            <a:endParaRPr lang="en-US" altLang="ko-KR" sz="4000" dirty="0"/>
          </a:p>
          <a:p>
            <a:pPr marL="514350" indent="-514350">
              <a:buAutoNum type="arabicPeriod"/>
            </a:pPr>
            <a:r>
              <a:rPr lang="ko-KR" altLang="en-US" sz="4000" dirty="0"/>
              <a:t>기본 단위는 </a:t>
            </a:r>
            <a:r>
              <a:rPr lang="ko-KR" altLang="en-US" sz="4000" b="1" dirty="0"/>
              <a:t>바이트</a:t>
            </a:r>
            <a:r>
              <a:rPr lang="en-US" altLang="ko-KR" sz="4000" dirty="0"/>
              <a:t>, </a:t>
            </a:r>
            <a:r>
              <a:rPr lang="ko-KR" altLang="en-US" sz="4000" b="1" dirty="0"/>
              <a:t>문자</a:t>
            </a:r>
            <a:endParaRPr lang="en-US" altLang="ko-KR" sz="4000" b="1" dirty="0"/>
          </a:p>
          <a:p>
            <a:pPr marL="514350" indent="-514350">
              <a:buAutoNum type="arabicPeriod"/>
            </a:pPr>
            <a:endParaRPr lang="en-US" altLang="ko-KR" sz="4000" dirty="0"/>
          </a:p>
          <a:p>
            <a:pPr marL="514350" indent="-514350">
              <a:buAutoNum type="arabicPeriod"/>
            </a:pPr>
            <a:r>
              <a:rPr lang="en-US" altLang="ko-KR" sz="4000" dirty="0"/>
              <a:t>FIFO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5150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31A26D7-A238-47EF-B14F-B37F238AF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09" y="1240253"/>
            <a:ext cx="5189788" cy="42423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72D56A-D8D8-4436-8A55-193C37B5E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56" y="1240254"/>
            <a:ext cx="5189788" cy="432353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7E0C5D6-4590-40F6-9BEB-6FDFF0E5B12A}"/>
              </a:ext>
            </a:extLst>
          </p:cNvPr>
          <p:cNvSpPr/>
          <p:nvPr/>
        </p:nvSpPr>
        <p:spPr>
          <a:xfrm>
            <a:off x="6073556" y="1050244"/>
            <a:ext cx="4953285" cy="444044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736423-F136-42C7-9959-4F4B40295762}"/>
              </a:ext>
            </a:extLst>
          </p:cNvPr>
          <p:cNvSpPr/>
          <p:nvPr/>
        </p:nvSpPr>
        <p:spPr>
          <a:xfrm>
            <a:off x="1025009" y="1050243"/>
            <a:ext cx="4953285" cy="4432361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40C8DCE-6374-438D-9516-A5A3C8848967}"/>
              </a:ext>
            </a:extLst>
          </p:cNvPr>
          <p:cNvSpPr txBox="1">
            <a:spLocks/>
          </p:cNvSpPr>
          <p:nvPr/>
        </p:nvSpPr>
        <p:spPr>
          <a:xfrm>
            <a:off x="6773140" y="750259"/>
            <a:ext cx="3489457" cy="732936"/>
          </a:xfrm>
          <a:prstGeom prst="rect">
            <a:avLst/>
          </a:prstGeom>
          <a:solidFill>
            <a:schemeClr val="l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000" b="1" dirty="0"/>
              <a:t>Char Stream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669A80-D65F-41B7-AB88-2491BFF1957A}"/>
              </a:ext>
            </a:extLst>
          </p:cNvPr>
          <p:cNvSpPr txBox="1">
            <a:spLocks/>
          </p:cNvSpPr>
          <p:nvPr/>
        </p:nvSpPr>
        <p:spPr>
          <a:xfrm>
            <a:off x="1923394" y="726583"/>
            <a:ext cx="3143019" cy="826183"/>
          </a:xfrm>
          <a:prstGeom prst="rect">
            <a:avLst/>
          </a:prstGeom>
          <a:solidFill>
            <a:schemeClr val="l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000" b="1" dirty="0"/>
              <a:t>Byte Stream</a:t>
            </a:r>
            <a:endParaRPr lang="ko-KR" altLang="en-US" sz="4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468280-49A7-4043-B4FD-4F9D37269D32}"/>
              </a:ext>
            </a:extLst>
          </p:cNvPr>
          <p:cNvSpPr/>
          <p:nvPr/>
        </p:nvSpPr>
        <p:spPr>
          <a:xfrm>
            <a:off x="7689713" y="1533070"/>
            <a:ext cx="1231641" cy="310279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81D26A-BA2C-490D-91BC-8280D46458CD}"/>
              </a:ext>
            </a:extLst>
          </p:cNvPr>
          <p:cNvSpPr/>
          <p:nvPr/>
        </p:nvSpPr>
        <p:spPr>
          <a:xfrm>
            <a:off x="7689712" y="2106150"/>
            <a:ext cx="1231641" cy="269212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B7A806-8847-40AB-9F56-2DEDFF5C49EA}"/>
              </a:ext>
            </a:extLst>
          </p:cNvPr>
          <p:cNvCxnSpPr>
            <a:cxnSpLocks/>
          </p:cNvCxnSpPr>
          <p:nvPr/>
        </p:nvCxnSpPr>
        <p:spPr>
          <a:xfrm>
            <a:off x="1923394" y="4656083"/>
            <a:ext cx="0" cy="105646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3E53DF3-A582-4993-9839-FA76BF3BD0A8}"/>
              </a:ext>
            </a:extLst>
          </p:cNvPr>
          <p:cNvCxnSpPr>
            <a:cxnSpLocks/>
          </p:cNvCxnSpPr>
          <p:nvPr/>
        </p:nvCxnSpPr>
        <p:spPr>
          <a:xfrm>
            <a:off x="6967343" y="4246179"/>
            <a:ext cx="0" cy="146636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08F2E87-37AF-487B-BE6D-9BBEFC4780EF}"/>
              </a:ext>
            </a:extLst>
          </p:cNvPr>
          <p:cNvCxnSpPr>
            <a:cxnSpLocks/>
          </p:cNvCxnSpPr>
          <p:nvPr/>
        </p:nvCxnSpPr>
        <p:spPr>
          <a:xfrm>
            <a:off x="1923394" y="5712546"/>
            <a:ext cx="504394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D2355D-DB2C-4D77-B668-82627F979135}"/>
              </a:ext>
            </a:extLst>
          </p:cNvPr>
          <p:cNvSpPr/>
          <p:nvPr/>
        </p:nvSpPr>
        <p:spPr>
          <a:xfrm>
            <a:off x="1665742" y="5787567"/>
            <a:ext cx="2403987" cy="235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스트림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BF4DDB6-4427-4D97-9B56-5406D219A203}"/>
              </a:ext>
            </a:extLst>
          </p:cNvPr>
          <p:cNvCxnSpPr>
            <a:cxnSpLocks/>
          </p:cNvCxnSpPr>
          <p:nvPr/>
        </p:nvCxnSpPr>
        <p:spPr>
          <a:xfrm>
            <a:off x="3707948" y="5482604"/>
            <a:ext cx="0" cy="58390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8B3550-029F-47AC-92C6-25CB902048AA}"/>
              </a:ext>
            </a:extLst>
          </p:cNvPr>
          <p:cNvCxnSpPr>
            <a:cxnSpLocks/>
          </p:cNvCxnSpPr>
          <p:nvPr/>
        </p:nvCxnSpPr>
        <p:spPr>
          <a:xfrm>
            <a:off x="8751897" y="5482604"/>
            <a:ext cx="0" cy="583901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B799AE-AEE6-45BE-9022-CC2B42DF9520}"/>
              </a:ext>
            </a:extLst>
          </p:cNvPr>
          <p:cNvCxnSpPr>
            <a:cxnSpLocks/>
          </p:cNvCxnSpPr>
          <p:nvPr/>
        </p:nvCxnSpPr>
        <p:spPr>
          <a:xfrm>
            <a:off x="3707948" y="6066505"/>
            <a:ext cx="504394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73A8B1-3C06-46BC-A33C-CB67631B10E5}"/>
              </a:ext>
            </a:extLst>
          </p:cNvPr>
          <p:cNvSpPr/>
          <p:nvPr/>
        </p:nvSpPr>
        <p:spPr>
          <a:xfrm>
            <a:off x="5571146" y="6105559"/>
            <a:ext cx="2403987" cy="235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보조 스트림</a:t>
            </a:r>
          </a:p>
        </p:txBody>
      </p:sp>
    </p:spTree>
    <p:extLst>
      <p:ext uri="{BB962C8B-B14F-4D97-AF65-F5344CB8AC3E}">
        <p14:creationId xmlns:p14="http://schemas.microsoft.com/office/powerpoint/2010/main" val="304644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1929</Words>
  <Application>Microsoft Office PowerPoint</Application>
  <PresentationFormat>와이드스크린</PresentationFormat>
  <Paragraphs>380</Paragraphs>
  <Slides>33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-apple-system</vt:lpstr>
      <vt:lpstr>맑은 고딕</vt:lpstr>
      <vt:lpstr>Arial</vt:lpstr>
      <vt:lpstr>Office 테마</vt:lpstr>
      <vt:lpstr>자바의 입출력</vt:lpstr>
      <vt:lpstr>1. 자바의 입출력</vt:lpstr>
      <vt:lpstr>자바의 입출력</vt:lpstr>
      <vt:lpstr>자바의 입출력을 위해 꼭 필요한 System class</vt:lpstr>
      <vt:lpstr>InputStream</vt:lpstr>
      <vt:lpstr>OutputStream</vt:lpstr>
      <vt:lpstr>자바의 입출력</vt:lpstr>
      <vt:lpstr>Stream의 특징</vt:lpstr>
      <vt:lpstr>PowerPoint 프레젠테이션</vt:lpstr>
      <vt:lpstr>자바의 버퍼입출력</vt:lpstr>
      <vt:lpstr>Stream chain</vt:lpstr>
      <vt:lpstr>표준입출력</vt:lpstr>
      <vt:lpstr>표준입출력</vt:lpstr>
      <vt:lpstr>PrintStream</vt:lpstr>
      <vt:lpstr>객체입출력</vt:lpstr>
      <vt:lpstr>직렬화</vt:lpstr>
      <vt:lpstr>직렬화(Serialization)</vt:lpstr>
      <vt:lpstr>PowerPoint 프레젠테이션</vt:lpstr>
      <vt:lpstr>직렬화 하는 방법</vt:lpstr>
      <vt:lpstr>직렬화 하는 방법</vt:lpstr>
      <vt:lpstr>역직렬화 하는 방법</vt:lpstr>
      <vt:lpstr>PowerPoint 프레젠테이션</vt:lpstr>
      <vt:lpstr>직렬화의 이슈사항</vt:lpstr>
      <vt:lpstr>보이지 않는 생성자, readObject</vt:lpstr>
      <vt:lpstr>보이지 않는 생성자, readObject</vt:lpstr>
      <vt:lpstr>싱글톤 문제</vt:lpstr>
      <vt:lpstr>싱글톤 문제</vt:lpstr>
      <vt:lpstr>PowerPoint 프레젠테이션</vt:lpstr>
      <vt:lpstr>PowerPoint 프레젠테이션</vt:lpstr>
      <vt:lpstr>보이지 않는 생성자, readObject</vt:lpstr>
      <vt:lpstr>보이지 않는 생성자, readObject</vt:lpstr>
      <vt:lpstr>결론1</vt:lpstr>
      <vt:lpstr>결론2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20</cp:revision>
  <dcterms:created xsi:type="dcterms:W3CDTF">2021-08-08T03:37:08Z</dcterms:created>
  <dcterms:modified xsi:type="dcterms:W3CDTF">2021-08-10T12:33:41Z</dcterms:modified>
</cp:coreProperties>
</file>