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85" r:id="rId10"/>
    <p:sldId id="270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71" r:id="rId22"/>
    <p:sldId id="264" r:id="rId23"/>
    <p:sldId id="282" r:id="rId24"/>
    <p:sldId id="286" r:id="rId25"/>
    <p:sldId id="287" r:id="rId26"/>
    <p:sldId id="288" r:id="rId27"/>
    <p:sldId id="289" r:id="rId28"/>
    <p:sldId id="290" r:id="rId29"/>
    <p:sldId id="284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재현" initials="박재" lastIdx="6" clrIdx="0">
    <p:extLst>
      <p:ext uri="{19B8F6BF-5375-455C-9EA6-DF929625EA0E}">
        <p15:presenceInfo xmlns:p15="http://schemas.microsoft.com/office/powerpoint/2012/main" userId="93cc391dae6cd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3T17:36:30.059" idx="1">
    <p:pos x="7916" y="-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3T17:36:30.059" idx="2">
    <p:pos x="7916" y="-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3T17:36:30.059" idx="3">
    <p:pos x="7916" y="-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3T17:36:30.059" idx="5">
    <p:pos x="7916" y="-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3T17:36:30.059" idx="6">
    <p:pos x="7916" y="-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3613-1340-4E84-AA76-4F121F9736B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BFE48-C80D-4AB1-BAB2-58554B06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https://sabarada.tistory.com/117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https://sabarada.tistory.com/117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9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https://sabarada.tistory.com/117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7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Oracle DB</a:t>
            </a:r>
            <a:r>
              <a:rPr lang="ko-KR" altLang="en-US" dirty="0"/>
              <a:t>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1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https://nesoy.github.io/articles/2019-05/Database-Transaction-isolation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https://nesoy.github.io/articles/2019-05/Database-Transaction-isolation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BFE48-C80D-4AB1-BAB2-58554B063D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4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1AFD0-7EEF-4641-93A8-B7C4C060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BCB69-81F4-460F-B706-328D023B7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FD40-726E-4310-8339-CB7E6200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A103B-0FEE-49E8-B08C-BF6E58DA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EF7BC-1907-44CC-8842-BD983B0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3FB3-FDDB-466C-B758-893DEC45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D286B-8467-4E86-9409-7042B3EE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9FC4D-A849-4B74-A461-624137CB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2C32C-12DC-4A57-BB30-A08223AF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84FAD-1B2E-442C-8969-DCBA3773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2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47EE7-399A-4E78-B827-FB1751BE9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D993A-8C60-4367-854E-AB820872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4E080-98A7-43E5-A390-D11424A2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4EAD4-EEE2-432E-85B1-1841A9AC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65F46-6D03-47A9-8327-453E521E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889B-5900-4533-A85F-2E47AEFE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44246-C80D-457E-85D8-B39A402D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67DCE-3469-42DE-AE0E-5C7D02CF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304F4-03F8-4896-B3C7-CED451B3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17F55-5D58-4830-BDEA-43D8696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5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154D-7686-4958-9488-796F0699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04D5D-20D7-4852-BD1E-F1BD66A4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11123-E1F0-481B-B677-72CB5909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0C1F-650A-405A-8F52-945B6E4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E6D02-995A-4DFE-B74D-B0F1AFF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4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F96DA-2CB9-4C95-BCE6-B6B5998E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9D3FE-FBD9-445A-A2EC-38247E85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A7B97-576B-4912-8C65-1413D83B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7C80C-6664-4CBD-A53C-6D38DE9E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E5258-50BE-4929-B8A1-7FEDA806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87F82-23AC-4E19-A37C-031BA84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F0FCA-D778-45C9-B8E9-B21E29B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2DCB0-6672-4314-AF91-5DDE6E4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3C12A-191D-47C7-A655-65A00EF70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C9F87-911B-40F5-8242-65DE33124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6908D-052E-4E9F-8424-08ADB8062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6BE4E-73AA-4595-B879-2B63411D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7230EF-C05E-45C6-9899-E73533A7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79B2C-EC17-4666-A646-FBACEB6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3BEA-F9AC-4B5D-B5A8-578CD2C8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94F261-B363-4B8D-8B11-1CCD95EA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7FDA2-4EA9-498D-9012-8846036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2074F-ED87-4BDF-ABEC-F1BDCB9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39339-66A6-4914-BB36-6AB05F9E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93733-04EA-44AC-B4DA-87496E7F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80EDB-EBE8-4878-81F3-6C85C89A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C65B-61DF-439A-AE50-18681309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4AD05-9803-4C43-8701-8AE018A8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5C8A8-BC27-4832-B8C4-BBE65A4CC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1A0FD-5CE2-48D0-8D14-99033FAF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C9C43-0700-43D8-A7FB-2082051E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53BFE-947F-454E-8169-A424FF9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C648-C118-4F98-BBF5-D9B2DA8B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096B5-227C-408C-B72C-CFBD96D5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FA62C-7E59-4E1E-BFE5-5BED392E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84B14-D291-41B0-8960-BFCC3B6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75813-1380-4BA3-9A21-F9EB1249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F206A-4024-4D37-94AA-F4A69A2F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A9E11-93F6-47D8-BC0C-82D6F934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C0AC5-D272-4835-B7B4-0F9829B4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5CE11-6A0B-4EFD-83AD-5D7507196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7E00-9584-47A2-B7AF-CE1A8DA2A5A1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614D9-168F-44B7-9A83-BD4167A8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42A37-4D2F-4D0B-8931-4936E572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07B1-D1B4-4ED8-9466-3E21E44FA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64254-C34E-466A-B045-D6F56D31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</a:t>
            </a:r>
            <a:r>
              <a:rPr lang="ko-KR" altLang="en-US" dirty="0" err="1"/>
              <a:t>개념편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620DA-0325-48E8-A76F-8EAD7CE11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1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4EA3-EB05-4317-AAAD-4B0B2355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Durability(</a:t>
            </a:r>
            <a:r>
              <a:rPr lang="ko-KR" altLang="en-US" dirty="0"/>
              <a:t>지속성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ABC793-49CE-41FC-A00C-9AF1C6F6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트랜잭션이 성공적으로 완료되어 </a:t>
            </a:r>
            <a:r>
              <a:rPr lang="ko-KR" altLang="en-US" dirty="0" err="1"/>
              <a:t>커밋</a:t>
            </a:r>
            <a:r>
              <a:rPr lang="ko-KR" altLang="en-US" dirty="0"/>
              <a:t> 되었다면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>
                <a:highlight>
                  <a:srgbClr val="FFFF00"/>
                </a:highlight>
              </a:rPr>
              <a:t>트랜잭션에 의한 변경사항은 </a:t>
            </a:r>
            <a:r>
              <a:rPr lang="ko-KR" altLang="en-US" dirty="0"/>
              <a:t>소프트웨어에 장애가 생기더라도 </a:t>
            </a:r>
            <a:r>
              <a:rPr lang="ko-KR" altLang="en-US" dirty="0">
                <a:highlight>
                  <a:srgbClr val="FFFF00"/>
                </a:highlight>
              </a:rPr>
              <a:t>유지 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08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B66C-06A8-4423-B285-0CDDD04A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동시성과 고립성의 관계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2C734D-2EEB-4524-9A24-0A9B3B91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1763486"/>
            <a:ext cx="4933950" cy="441347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트랜잭션에서 가장 대립되는 두 가지 성질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ACID</a:t>
            </a:r>
            <a:r>
              <a:rPr lang="ko-KR" altLang="en-US" dirty="0"/>
              <a:t> 특성을 </a:t>
            </a:r>
            <a:r>
              <a:rPr lang="ko-KR" altLang="en-US" dirty="0" err="1"/>
              <a:t>지켜내기</a:t>
            </a:r>
            <a:r>
              <a:rPr lang="ko-KR" altLang="en-US" dirty="0"/>
              <a:t> 위해서 고립성을 완벽히 지키려면 모든 트랜잭션을 순차적으로 진행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순차적으로 진행함으로써 처리 속도의 문제점 발생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이러한 문제들로 인해 </a:t>
            </a:r>
            <a:r>
              <a:rPr lang="en-US" altLang="ko-KR" dirty="0"/>
              <a:t>DBMS</a:t>
            </a:r>
            <a:r>
              <a:rPr lang="ko-KR" altLang="en-US" dirty="0"/>
              <a:t>는 격리 수준을 나눠 서비스 환경에 따라 고립 수준을 나눌 수 있도록 제공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A260D1-077E-47D3-A7F3-A2853113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7" y="2166549"/>
            <a:ext cx="4933950" cy="38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803B-FCCA-4BE4-893C-F780B0ED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낮은 단계에서 생기는 고립성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28F80-9C8F-4107-9B32-024BB4D3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Dirty Read</a:t>
            </a:r>
          </a:p>
          <a:p>
            <a:endParaRPr lang="en-US" altLang="ko-KR" dirty="0"/>
          </a:p>
          <a:p>
            <a:r>
              <a:rPr lang="en-US" altLang="ko-KR" dirty="0"/>
              <a:t>Non-repeatable Read</a:t>
            </a:r>
          </a:p>
          <a:p>
            <a:endParaRPr lang="en-US" altLang="ko-KR" dirty="0"/>
          </a:p>
          <a:p>
            <a:r>
              <a:rPr lang="en-US" altLang="ko-KR" dirty="0"/>
              <a:t>Phantom 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18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Dirty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78572-B86F-4947-A49B-2167E92D3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5" y="1690688"/>
            <a:ext cx="5590525" cy="4520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F0696-5937-49F8-A5F8-AF4BF61BB643}"/>
              </a:ext>
            </a:extLst>
          </p:cNvPr>
          <p:cNvSpPr txBox="1"/>
          <p:nvPr/>
        </p:nvSpPr>
        <p:spPr>
          <a:xfrm>
            <a:off x="6476962" y="1186379"/>
            <a:ext cx="5209563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하나의 트랜잭션이 </a:t>
            </a:r>
            <a:r>
              <a:rPr lang="ko-KR" altLang="en-US" dirty="0" err="1">
                <a:highlight>
                  <a:srgbClr val="FFFF00"/>
                </a:highlight>
              </a:rPr>
              <a:t>커밋</a:t>
            </a:r>
            <a:r>
              <a:rPr lang="ko-KR" altLang="en-US" dirty="0">
                <a:highlight>
                  <a:srgbClr val="FFFF00"/>
                </a:highlight>
              </a:rPr>
              <a:t> 되지 않았을 때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다른 트랜잭션이 해당 트랜잭션의 중간 값</a:t>
            </a:r>
            <a:r>
              <a:rPr lang="ko-KR" altLang="en-US" dirty="0"/>
              <a:t>을 읽어 오는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사진을 보면 </a:t>
            </a:r>
            <a:r>
              <a:rPr lang="en-US" altLang="ko-KR" dirty="0"/>
              <a:t>Transaction_1</a:t>
            </a:r>
            <a:r>
              <a:rPr lang="ko-KR" altLang="en-US" dirty="0"/>
              <a:t>이 </a:t>
            </a:r>
            <a:r>
              <a:rPr lang="en-US" altLang="ko-KR" dirty="0"/>
              <a:t>Commit</a:t>
            </a:r>
            <a:r>
              <a:rPr lang="ko-KR" altLang="en-US" dirty="0"/>
              <a:t>이 완료되지 않은 상태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Transaction_2</a:t>
            </a:r>
            <a:r>
              <a:rPr lang="ko-KR" altLang="en-US" dirty="0"/>
              <a:t>는 이러한 </a:t>
            </a:r>
            <a:r>
              <a:rPr lang="en-US" altLang="ko-KR" dirty="0"/>
              <a:t>Transaction_1</a:t>
            </a:r>
            <a:r>
              <a:rPr lang="ko-KR" altLang="en-US" dirty="0"/>
              <a:t>의 상태에도 </a:t>
            </a:r>
            <a:r>
              <a:rPr lang="en-US" altLang="ko-KR" dirty="0"/>
              <a:t>Select</a:t>
            </a:r>
            <a:r>
              <a:rPr lang="ko-KR" altLang="en-US" dirty="0"/>
              <a:t>를 이용하여 값을 이용해 본인의 트랜잭션을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Transaction_1</a:t>
            </a:r>
            <a:r>
              <a:rPr lang="ko-KR" altLang="en-US" dirty="0"/>
              <a:t>이 </a:t>
            </a:r>
            <a:r>
              <a:rPr lang="en-US" altLang="ko-KR" dirty="0"/>
              <a:t>Commit</a:t>
            </a:r>
            <a:r>
              <a:rPr lang="ko-KR" altLang="en-US" dirty="0"/>
              <a:t>이 되지 않고</a:t>
            </a:r>
            <a:r>
              <a:rPr lang="en-US" altLang="ko-KR" dirty="0"/>
              <a:t>, Rollback</a:t>
            </a:r>
            <a:r>
              <a:rPr lang="ko-KR" altLang="en-US" dirty="0"/>
              <a:t>이 되어버릴 경우</a:t>
            </a:r>
            <a:r>
              <a:rPr lang="en-US" altLang="ko-KR" dirty="0"/>
              <a:t>, Transaction 2</a:t>
            </a:r>
            <a:r>
              <a:rPr lang="ko-KR" altLang="en-US" dirty="0"/>
              <a:t>는 잘못된 값으로 로직을 수행해버리게 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87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Non-Repeatable Read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60A5C-1EFD-48FD-84B7-67FCA89B5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9" y="2015102"/>
            <a:ext cx="5415751" cy="4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08DC6-C773-4EB4-9BFE-6368BF307705}"/>
              </a:ext>
            </a:extLst>
          </p:cNvPr>
          <p:cNvSpPr txBox="1"/>
          <p:nvPr/>
        </p:nvSpPr>
        <p:spPr>
          <a:xfrm>
            <a:off x="6451795" y="2015102"/>
            <a:ext cx="5209563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키를 가진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불렀는데</a:t>
            </a:r>
            <a:r>
              <a:rPr lang="en-US" altLang="ko-KR" dirty="0"/>
              <a:t>, </a:t>
            </a:r>
            <a:r>
              <a:rPr lang="ko-KR" altLang="en-US" dirty="0"/>
              <a:t>그 사이에 </a:t>
            </a:r>
            <a:r>
              <a:rPr lang="ko-KR" altLang="en-US" dirty="0">
                <a:highlight>
                  <a:srgbClr val="FFFF00"/>
                </a:highlight>
              </a:rPr>
              <a:t>키의 값에 </a:t>
            </a:r>
            <a:r>
              <a:rPr lang="en-US" altLang="ko-KR" dirty="0">
                <a:highlight>
                  <a:srgbClr val="FFFF00"/>
                </a:highlight>
              </a:rPr>
              <a:t>UPDATE</a:t>
            </a:r>
            <a:r>
              <a:rPr lang="ko-KR" altLang="en-US" dirty="0">
                <a:highlight>
                  <a:srgbClr val="FFFF00"/>
                </a:highlight>
              </a:rPr>
              <a:t>가 수행 되어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두 번의 </a:t>
            </a:r>
            <a:r>
              <a:rPr lang="en-US" altLang="ko-KR" dirty="0">
                <a:highlight>
                  <a:srgbClr val="FFFF00"/>
                </a:highlight>
              </a:rPr>
              <a:t>Select </a:t>
            </a:r>
            <a:r>
              <a:rPr lang="ko-KR" altLang="en-US" dirty="0">
                <a:highlight>
                  <a:srgbClr val="FFFF00"/>
                </a:highlight>
              </a:rPr>
              <a:t>결과</a:t>
            </a:r>
            <a:r>
              <a:rPr lang="ko-KR" altLang="en-US" dirty="0"/>
              <a:t>가 다른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Transaction_2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en-US" altLang="ko-KR" dirty="0"/>
              <a:t>Select</a:t>
            </a:r>
            <a:r>
              <a:rPr lang="ko-KR" altLang="en-US" dirty="0"/>
              <a:t>를 수행하는 와중</a:t>
            </a:r>
            <a:r>
              <a:rPr lang="en-US" altLang="ko-KR" dirty="0"/>
              <a:t>, Transaction_1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로 키의 값을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Transaction_2</a:t>
            </a:r>
            <a:r>
              <a:rPr lang="ko-KR" altLang="en-US" dirty="0"/>
              <a:t>는 한 번의 트랜잭션 도중</a:t>
            </a:r>
            <a:r>
              <a:rPr lang="en-US" altLang="ko-KR" dirty="0"/>
              <a:t> </a:t>
            </a:r>
            <a:r>
              <a:rPr lang="ko-KR" altLang="en-US" dirty="0"/>
              <a:t>같은 수행의 결과 값이 달라 잘못된 결과값이 나올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18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2825768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89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3087025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7CDCD-B955-482A-A759-96333083D901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의문점</a:t>
            </a:r>
            <a:r>
              <a:rPr lang="en-US" altLang="ko-KR" sz="4400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>
                <a:highlight>
                  <a:srgbClr val="FF0000"/>
                </a:highlight>
              </a:rPr>
              <a:t>1. </a:t>
            </a:r>
            <a:r>
              <a:rPr lang="ko-KR" altLang="en-US" dirty="0">
                <a:highlight>
                  <a:srgbClr val="FF0000"/>
                </a:highlight>
              </a:rPr>
              <a:t>아니</a:t>
            </a:r>
            <a:r>
              <a:rPr lang="en-US" altLang="ko-KR" dirty="0">
                <a:highlight>
                  <a:srgbClr val="FF0000"/>
                </a:highlight>
              </a:rPr>
              <a:t>… Phantom Read</a:t>
            </a:r>
            <a:r>
              <a:rPr lang="ko-KR" altLang="en-US" dirty="0">
                <a:highlight>
                  <a:srgbClr val="FF0000"/>
                </a:highlight>
              </a:rPr>
              <a:t>랑 </a:t>
            </a:r>
            <a:r>
              <a:rPr lang="en-US" altLang="ko-KR" dirty="0">
                <a:highlight>
                  <a:srgbClr val="FF0000"/>
                </a:highlight>
              </a:rPr>
              <a:t>Non-Repeatable Read</a:t>
            </a:r>
            <a:r>
              <a:rPr lang="ko-KR" altLang="en-US" dirty="0">
                <a:highlight>
                  <a:srgbClr val="FF0000"/>
                </a:highlight>
              </a:rPr>
              <a:t>랑 똑같네</a:t>
            </a:r>
            <a:r>
              <a:rPr lang="en-US" altLang="ko-KR" dirty="0">
                <a:highlight>
                  <a:srgbClr val="FF0000"/>
                </a:highlight>
              </a:rPr>
              <a:t>! </a:t>
            </a:r>
            <a:r>
              <a:rPr lang="ko-KR" altLang="en-US" dirty="0">
                <a:highlight>
                  <a:srgbClr val="FF0000"/>
                </a:highlight>
              </a:rPr>
              <a:t>뭐가 달라</a:t>
            </a:r>
            <a:r>
              <a:rPr lang="en-US" altLang="ko-KR" dirty="0">
                <a:highlight>
                  <a:srgbClr val="FF0000"/>
                </a:highlight>
              </a:rPr>
              <a:t>?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07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3087025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7CDCD-B955-482A-A759-96333083D901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dirty="0"/>
              <a:t>Non-Repeatable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0000"/>
                </a:highlight>
              </a:rPr>
              <a:t>하나의 </a:t>
            </a:r>
            <a:r>
              <a:rPr lang="en-US" altLang="ko-KR" dirty="0">
                <a:highlight>
                  <a:srgbClr val="FF0000"/>
                </a:highlight>
              </a:rPr>
              <a:t>row</a:t>
            </a:r>
            <a:r>
              <a:rPr lang="ko-KR" altLang="en-US" dirty="0">
                <a:highlight>
                  <a:srgbClr val="FF0000"/>
                </a:highlight>
              </a:rPr>
              <a:t>에 한해서 일어나는 현상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반면에</a:t>
            </a:r>
            <a:r>
              <a:rPr lang="en-US" altLang="ko-KR" dirty="0"/>
              <a:t>, Phantom Read</a:t>
            </a:r>
            <a:r>
              <a:rPr lang="ko-KR" altLang="en-US" dirty="0"/>
              <a:t>는 한번에 </a:t>
            </a:r>
            <a:r>
              <a:rPr lang="ko-KR" altLang="en-US" dirty="0">
                <a:highlight>
                  <a:srgbClr val="FF0000"/>
                </a:highlight>
              </a:rPr>
              <a:t>여러 개의 데이터를 읽을 때 일어나는 현상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SELECT COUNT(*) FROM ~~~ </a:t>
            </a:r>
            <a:r>
              <a:rPr lang="ko-KR" altLang="en-US" dirty="0"/>
              <a:t>혹은 </a:t>
            </a:r>
            <a:r>
              <a:rPr lang="en-US" altLang="ko-KR" dirty="0"/>
              <a:t>SELECT * FROM ~~~~</a:t>
            </a:r>
          </a:p>
        </p:txBody>
      </p:sp>
    </p:spTree>
    <p:extLst>
      <p:ext uri="{BB962C8B-B14F-4D97-AF65-F5344CB8AC3E}">
        <p14:creationId xmlns:p14="http://schemas.microsoft.com/office/powerpoint/2010/main" val="4514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3087025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7CDCD-B955-482A-A759-96333083D901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의문점</a:t>
            </a:r>
            <a:r>
              <a:rPr lang="en-US" altLang="ko-KR" sz="4400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>
                <a:highlight>
                  <a:srgbClr val="FF0000"/>
                </a:highlight>
              </a:rPr>
              <a:t>2. </a:t>
            </a:r>
            <a:r>
              <a:rPr lang="ko-KR" altLang="en-US" dirty="0">
                <a:highlight>
                  <a:srgbClr val="FF0000"/>
                </a:highlight>
              </a:rPr>
              <a:t>아니</a:t>
            </a:r>
            <a:r>
              <a:rPr lang="en-US" altLang="ko-KR" dirty="0">
                <a:highlight>
                  <a:srgbClr val="FF0000"/>
                </a:highlight>
              </a:rPr>
              <a:t>… Transaction</a:t>
            </a:r>
            <a:r>
              <a:rPr lang="ko-KR" altLang="en-US" dirty="0">
                <a:highlight>
                  <a:srgbClr val="FF0000"/>
                </a:highlight>
              </a:rPr>
              <a:t>이 </a:t>
            </a:r>
            <a:r>
              <a:rPr lang="ko-KR" altLang="en-US" dirty="0" err="1">
                <a:highlight>
                  <a:srgbClr val="FF0000"/>
                </a:highlight>
              </a:rPr>
              <a:t>커밋</a:t>
            </a:r>
            <a:r>
              <a:rPr lang="ko-KR" altLang="en-US" dirty="0">
                <a:highlight>
                  <a:srgbClr val="FF0000"/>
                </a:highlight>
              </a:rPr>
              <a:t> 될 때 까지 변경되지 않는 값을 반영하는 게 </a:t>
            </a:r>
            <a:r>
              <a:rPr lang="ko-KR" altLang="en-US" dirty="0" err="1">
                <a:highlight>
                  <a:srgbClr val="FF0000"/>
                </a:highlight>
              </a:rPr>
              <a:t>맞다면서</a:t>
            </a:r>
            <a:r>
              <a:rPr lang="en-US" altLang="ko-KR" dirty="0">
                <a:highlight>
                  <a:srgbClr val="FF0000"/>
                </a:highlight>
              </a:rPr>
              <a:t>..? </a:t>
            </a:r>
          </a:p>
          <a:p>
            <a:pPr algn="ctr"/>
            <a:r>
              <a:rPr lang="ko-KR" altLang="en-US" dirty="0">
                <a:highlight>
                  <a:srgbClr val="FF0000"/>
                </a:highlight>
              </a:rPr>
              <a:t>그럼 </a:t>
            </a:r>
            <a:r>
              <a:rPr lang="en-US" altLang="ko-KR" dirty="0">
                <a:highlight>
                  <a:srgbClr val="FF0000"/>
                </a:highlight>
              </a:rPr>
              <a:t>Transaction_1</a:t>
            </a:r>
            <a:r>
              <a:rPr lang="ko-KR" altLang="en-US" dirty="0">
                <a:highlight>
                  <a:srgbClr val="FF0000"/>
                </a:highlight>
              </a:rPr>
              <a:t>이랑</a:t>
            </a:r>
            <a:r>
              <a:rPr lang="en-US" altLang="ko-KR" dirty="0">
                <a:highlight>
                  <a:srgbClr val="FF0000"/>
                </a:highlight>
              </a:rPr>
              <a:t> Transaction_2</a:t>
            </a:r>
            <a:r>
              <a:rPr lang="ko-KR" altLang="en-US" dirty="0">
                <a:highlight>
                  <a:srgbClr val="FF0000"/>
                </a:highlight>
              </a:rPr>
              <a:t>는 정상적으로 </a:t>
            </a:r>
            <a:r>
              <a:rPr lang="ko-KR" altLang="en-US" dirty="0" err="1">
                <a:highlight>
                  <a:srgbClr val="FF0000"/>
                </a:highlight>
              </a:rPr>
              <a:t>작동하는거</a:t>
            </a:r>
            <a:r>
              <a:rPr lang="ko-KR" altLang="en-US" dirty="0">
                <a:highlight>
                  <a:srgbClr val="FF0000"/>
                </a:highlight>
              </a:rPr>
              <a:t> 아냐</a:t>
            </a:r>
            <a:r>
              <a:rPr lang="en-US" altLang="ko-KR" dirty="0">
                <a:highlight>
                  <a:srgbClr val="FF0000"/>
                </a:highlight>
              </a:rPr>
              <a:t>?</a:t>
            </a:r>
            <a:endParaRPr lang="ko-KR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311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3087025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7CDCD-B955-482A-A759-96333083D901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물론</a:t>
            </a:r>
            <a:r>
              <a:rPr lang="en-US" altLang="ko-KR" dirty="0"/>
              <a:t>, Transaction_1</a:t>
            </a:r>
            <a:r>
              <a:rPr lang="ko-KR" altLang="en-US" dirty="0"/>
              <a:t>의 원자성이 지켜진 건 사실이지만</a:t>
            </a:r>
            <a:r>
              <a:rPr lang="en-US" altLang="ko-KR" dirty="0"/>
              <a:t>, Transaction_2</a:t>
            </a:r>
            <a:r>
              <a:rPr lang="ko-KR" altLang="en-US" dirty="0"/>
              <a:t>가 </a:t>
            </a:r>
            <a:endParaRPr lang="en-US" altLang="ko-KR" dirty="0"/>
          </a:p>
          <a:p>
            <a:pPr algn="ctr"/>
            <a:r>
              <a:rPr lang="en-US" altLang="ko-KR" dirty="0"/>
              <a:t>Transaction_1</a:t>
            </a:r>
            <a:r>
              <a:rPr lang="ko-KR" altLang="en-US" dirty="0"/>
              <a:t>이 </a:t>
            </a:r>
            <a:r>
              <a:rPr lang="ko-KR" altLang="en-US" dirty="0" err="1"/>
              <a:t>커밋이</a:t>
            </a:r>
            <a:r>
              <a:rPr lang="ko-KR" altLang="en-US" dirty="0"/>
              <a:t> 되지 않았을 때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0000"/>
                </a:highlight>
              </a:rPr>
              <a:t>중간 결과값에 접근하였으니 독립성을 저해</a:t>
            </a:r>
            <a:r>
              <a:rPr lang="ko-KR" altLang="en-US" dirty="0"/>
              <a:t>한 것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2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37306-E129-4BFE-BD27-0812F98D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EA022-11B2-4BC5-9418-DBE28BA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ACID</a:t>
            </a:r>
          </a:p>
          <a:p>
            <a:r>
              <a:rPr lang="ko-KR" altLang="en-US" dirty="0"/>
              <a:t>동시성과 고립성</a:t>
            </a:r>
            <a:endParaRPr lang="en-US" altLang="ko-KR" dirty="0"/>
          </a:p>
          <a:p>
            <a:r>
              <a:rPr lang="ko-KR" altLang="en-US" dirty="0"/>
              <a:t>고립성과 동시성 사이에서 생기는 문제</a:t>
            </a:r>
            <a:endParaRPr lang="en-US" altLang="ko-KR" dirty="0"/>
          </a:p>
          <a:p>
            <a:r>
              <a:rPr lang="ko-KR" altLang="en-US" dirty="0"/>
              <a:t>트랜잭션 격리 레벨</a:t>
            </a:r>
            <a:endParaRPr lang="en-US" altLang="ko-KR" dirty="0"/>
          </a:p>
          <a:p>
            <a:r>
              <a:rPr lang="ko-KR" altLang="en-US" dirty="0"/>
              <a:t>다음 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96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985B-A7F9-4A3C-912D-3ACF23E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Phantom Read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36A1C-7F42-4A82-B21C-62FA0336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" y="2084945"/>
            <a:ext cx="5716464" cy="440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3D95D-D7B3-405F-BA16-EA415AE69611}"/>
              </a:ext>
            </a:extLst>
          </p:cNvPr>
          <p:cNvSpPr txBox="1"/>
          <p:nvPr/>
        </p:nvSpPr>
        <p:spPr>
          <a:xfrm>
            <a:off x="6389617" y="3087025"/>
            <a:ext cx="52095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트랜잭션 내에서 같은 쿼리를 두 번 수행했을 때</a:t>
            </a:r>
            <a:r>
              <a:rPr lang="en-US" altLang="ko-KR" dirty="0"/>
              <a:t>, </a:t>
            </a:r>
            <a:r>
              <a:rPr lang="ko-KR" altLang="en-US" dirty="0"/>
              <a:t>첫 쿼리에선 나오지 않은 것이 그 다음 쿼리가 나오는 사이 </a:t>
            </a:r>
            <a:r>
              <a:rPr lang="ko-KR" altLang="en-US" dirty="0" err="1"/>
              <a:t>커밋</a:t>
            </a:r>
            <a:r>
              <a:rPr lang="ko-KR" altLang="en-US" dirty="0"/>
              <a:t> 되어 다른 값으로 나오는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F7CDCD-B955-482A-A759-96333083D901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그럼 이 문제들</a:t>
            </a:r>
            <a:r>
              <a:rPr lang="en-US" altLang="ko-KR" sz="3600" dirty="0"/>
              <a:t>… </a:t>
            </a:r>
          </a:p>
          <a:p>
            <a:pPr algn="ctr"/>
            <a:r>
              <a:rPr lang="ko-KR" altLang="en-US" sz="3600" dirty="0"/>
              <a:t>어떻게 해결 </a:t>
            </a:r>
            <a:r>
              <a:rPr lang="ko-KR" altLang="en-US" sz="3600" dirty="0" err="1"/>
              <a:t>해야하나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977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D37CA-CBD6-4127-A3E9-7420CEDF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격리 레벨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1B8F8-F2E7-4B54-A7D2-9DC938F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Uncommitted</a:t>
            </a:r>
          </a:p>
          <a:p>
            <a:endParaRPr lang="en-US" altLang="ko-KR" dirty="0"/>
          </a:p>
          <a:p>
            <a:r>
              <a:rPr lang="en-US" altLang="ko-KR" dirty="0"/>
              <a:t>Read Committed</a:t>
            </a:r>
          </a:p>
          <a:p>
            <a:endParaRPr lang="en-US" altLang="ko-KR" dirty="0"/>
          </a:p>
          <a:p>
            <a:r>
              <a:rPr lang="en-US" altLang="ko-KR" dirty="0"/>
              <a:t>Repeatable Read</a:t>
            </a:r>
          </a:p>
          <a:p>
            <a:endParaRPr lang="en-US" altLang="ko-KR" dirty="0"/>
          </a:p>
          <a:p>
            <a:r>
              <a:rPr lang="en-US" altLang="ko-KR" dirty="0"/>
              <a:t>Serializable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56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F219B-6C9B-4ECD-97A4-5D18929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Uncommitted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86A9D-83DF-4CAD-BA75-CE3F5685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가장 하위 레벨의 격리 수준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트랜잭션이 </a:t>
            </a:r>
            <a:r>
              <a:rPr lang="en-US" altLang="ko-KR" dirty="0">
                <a:highlight>
                  <a:srgbClr val="FFFF00"/>
                </a:highlight>
              </a:rPr>
              <a:t>commit </a:t>
            </a:r>
            <a:r>
              <a:rPr lang="ko-KR" altLang="en-US" dirty="0">
                <a:highlight>
                  <a:srgbClr val="FFFF00"/>
                </a:highlight>
              </a:rPr>
              <a:t>되지 않은 데이터를 </a:t>
            </a:r>
            <a:r>
              <a:rPr lang="ko-KR" altLang="en-US" dirty="0"/>
              <a:t>다른 트랜잭션이 읽을 수 있도록 </a:t>
            </a:r>
            <a:r>
              <a:rPr lang="ko-KR" altLang="en-US" dirty="0">
                <a:highlight>
                  <a:srgbClr val="FFFF00"/>
                </a:highlight>
              </a:rPr>
              <a:t>허용</a:t>
            </a:r>
            <a:r>
              <a:rPr lang="ko-KR" altLang="en-US" dirty="0"/>
              <a:t>하는 것을 말한다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발생 가능한 문제</a:t>
            </a:r>
            <a:r>
              <a:rPr lang="en-US" altLang="ko-KR" dirty="0"/>
              <a:t>: Dirty-Read, Non-Repeatable Read, Phantom Read </a:t>
            </a:r>
          </a:p>
        </p:txBody>
      </p:sp>
    </p:spTree>
    <p:extLst>
      <p:ext uri="{BB962C8B-B14F-4D97-AF65-F5344CB8AC3E}">
        <p14:creationId xmlns:p14="http://schemas.microsoft.com/office/powerpoint/2010/main" val="119560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E85E-ABA4-4446-BA63-03A29AA3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Committed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7D6F6-0378-476E-872B-4C9CDE07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트랜잭션의 </a:t>
            </a:r>
            <a:r>
              <a:rPr lang="ko-KR" altLang="en-US" dirty="0" err="1">
                <a:highlight>
                  <a:srgbClr val="FFFF00"/>
                </a:highlight>
              </a:rPr>
              <a:t>커밋이</a:t>
            </a:r>
            <a:r>
              <a:rPr lang="ko-KR" altLang="en-US" dirty="0">
                <a:highlight>
                  <a:srgbClr val="FFFF00"/>
                </a:highlight>
              </a:rPr>
              <a:t> 확정된 데이터만 읽을 수 있게 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커밋이</a:t>
            </a:r>
            <a:r>
              <a:rPr lang="ko-KR" altLang="en-US" dirty="0"/>
              <a:t> 되지 않은 상태의 트랜잭션의 데이터는 어디서 갖고 오는가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실제 </a:t>
            </a:r>
            <a:r>
              <a:rPr lang="en-US" altLang="ko-KR" dirty="0"/>
              <a:t>DB </a:t>
            </a:r>
            <a:r>
              <a:rPr lang="ko-KR" altLang="en-US" dirty="0"/>
              <a:t>데이터가 아닌</a:t>
            </a:r>
            <a:r>
              <a:rPr lang="en-US" altLang="ko-KR" dirty="0"/>
              <a:t>, Undo </a:t>
            </a:r>
            <a:r>
              <a:rPr lang="ko-KR" altLang="en-US" dirty="0"/>
              <a:t>로그에서 이전 데이터를 가지고 오는 형태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해결 문제 </a:t>
            </a:r>
            <a:r>
              <a:rPr lang="en-US" altLang="ko-KR" dirty="0"/>
              <a:t>: Dirty-Read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발생 문제 </a:t>
            </a:r>
            <a:r>
              <a:rPr lang="en-US" altLang="ko-KR" dirty="0"/>
              <a:t>: Non-Repeatable Read, Phantom Read</a:t>
            </a:r>
          </a:p>
        </p:txBody>
      </p:sp>
    </p:spTree>
    <p:extLst>
      <p:ext uri="{BB962C8B-B14F-4D97-AF65-F5344CB8AC3E}">
        <p14:creationId xmlns:p14="http://schemas.microsoft.com/office/powerpoint/2010/main" val="14711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544F74-D6BC-4F5D-8809-ED6DE56FB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682978"/>
            <a:ext cx="4800133" cy="5492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81CB4-5637-4678-9912-05531CD0D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67" y="682978"/>
            <a:ext cx="4271590" cy="549204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2A8800-7993-41B4-B65C-49427425D803}"/>
              </a:ext>
            </a:extLst>
          </p:cNvPr>
          <p:cNvSpPr/>
          <p:nvPr/>
        </p:nvSpPr>
        <p:spPr>
          <a:xfrm>
            <a:off x="1988803" y="3696881"/>
            <a:ext cx="2054578" cy="812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544F74-D6BC-4F5D-8809-ED6DE56F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682978"/>
            <a:ext cx="4800133" cy="5492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81CB4-5637-4678-9912-05531CD0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67" y="682978"/>
            <a:ext cx="4271590" cy="549204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2A8800-7993-41B4-B65C-49427425D803}"/>
              </a:ext>
            </a:extLst>
          </p:cNvPr>
          <p:cNvSpPr/>
          <p:nvPr/>
        </p:nvSpPr>
        <p:spPr>
          <a:xfrm>
            <a:off x="1988803" y="3696881"/>
            <a:ext cx="2054578" cy="812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FC36A-9B21-4E05-B355-D94B1A6C7B5B}"/>
              </a:ext>
            </a:extLst>
          </p:cNvPr>
          <p:cNvSpPr/>
          <p:nvPr/>
        </p:nvSpPr>
        <p:spPr>
          <a:xfrm>
            <a:off x="-125835" y="-117446"/>
            <a:ext cx="12692543" cy="7122253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/>
              <a:t>Read Committed</a:t>
            </a:r>
            <a:r>
              <a:rPr lang="ko-KR" altLang="en-US" sz="3600" dirty="0"/>
              <a:t> 격리 레벨의 문제점</a:t>
            </a:r>
            <a:r>
              <a:rPr lang="en-US" altLang="ko-KR" sz="3600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ko-KR" altLang="en-US" sz="2800" dirty="0" err="1"/>
              <a:t>커밋이</a:t>
            </a:r>
            <a:r>
              <a:rPr lang="ko-KR" altLang="en-US" sz="2800" dirty="0"/>
              <a:t> 확정된 데이터만 갖고 오더라도</a:t>
            </a:r>
            <a:r>
              <a:rPr lang="en-US" altLang="ko-KR" sz="2800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한 트랜잭션에서 동일한 데이터를 두 번 이상 조회할 시</a:t>
            </a:r>
            <a:endParaRPr lang="en-US" altLang="ko-KR" sz="2800" dirty="0"/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정합성 문제 발생 여부 존재</a:t>
            </a:r>
          </a:p>
        </p:txBody>
      </p:sp>
    </p:spTree>
    <p:extLst>
      <p:ext uri="{BB962C8B-B14F-4D97-AF65-F5344CB8AC3E}">
        <p14:creationId xmlns:p14="http://schemas.microsoft.com/office/powerpoint/2010/main" val="268896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E67EB-8270-4378-8FF2-D00EFFFD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Repeatable 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6CB7A-8507-41CC-A166-0D1366E6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트랜잭션이 </a:t>
            </a:r>
            <a:r>
              <a:rPr lang="ko-KR" altLang="en-US" dirty="0">
                <a:highlight>
                  <a:srgbClr val="FFFF00"/>
                </a:highlight>
              </a:rPr>
              <a:t>시작되기 전에 </a:t>
            </a:r>
            <a:r>
              <a:rPr lang="ko-KR" altLang="en-US" dirty="0" err="1">
                <a:highlight>
                  <a:srgbClr val="FFFF00"/>
                </a:highlight>
              </a:rPr>
              <a:t>커밋된</a:t>
            </a:r>
            <a:r>
              <a:rPr lang="ko-KR" altLang="en-US" dirty="0">
                <a:highlight>
                  <a:srgbClr val="FFFF00"/>
                </a:highlight>
              </a:rPr>
              <a:t> 내용에 대해서만 조회</a:t>
            </a:r>
            <a:r>
              <a:rPr lang="ko-KR" altLang="en-US" dirty="0"/>
              <a:t>할 수 있는 격리 수준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트랜잭션 도중 다른 트랜잭션이 </a:t>
            </a:r>
            <a:r>
              <a:rPr lang="ko-KR" altLang="en-US" dirty="0" err="1"/>
              <a:t>커밋</a:t>
            </a:r>
            <a:r>
              <a:rPr lang="ko-KR" altLang="en-US" dirty="0"/>
              <a:t> 되어도</a:t>
            </a:r>
            <a:r>
              <a:rPr lang="en-US" altLang="ko-KR" dirty="0"/>
              <a:t>, </a:t>
            </a:r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 err="1"/>
              <a:t>커밋된</a:t>
            </a:r>
            <a:r>
              <a:rPr lang="ko-KR" altLang="en-US" dirty="0"/>
              <a:t> 데이터는 보이지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1. </a:t>
            </a:r>
            <a:r>
              <a:rPr lang="ko-KR" altLang="en-US" dirty="0"/>
              <a:t>처음으로 </a:t>
            </a:r>
            <a:r>
              <a:rPr lang="en-US" altLang="ko-KR" dirty="0"/>
              <a:t>read operation</a:t>
            </a:r>
            <a:r>
              <a:rPr lang="ko-KR" altLang="en-US" dirty="0"/>
              <a:t>을 수행한 시간을 기록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2. </a:t>
            </a:r>
            <a:r>
              <a:rPr lang="ko-KR" altLang="en-US" dirty="0"/>
              <a:t>그 후 해당 트랜잭션의 모든 </a:t>
            </a:r>
            <a:r>
              <a:rPr lang="en-US" altLang="ko-KR" dirty="0"/>
              <a:t>read operation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의 시점을 기준으로 </a:t>
            </a:r>
            <a:r>
              <a:rPr lang="en-US" altLang="ko-KR" dirty="0"/>
              <a:t>consistent read</a:t>
            </a:r>
            <a:r>
              <a:rPr lang="ko-KR" altLang="en-US" dirty="0"/>
              <a:t>를 수행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59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83A8402-9872-4F88-A26E-855D2328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65" y="149319"/>
            <a:ext cx="5297669" cy="65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544F74-D6BC-4F5D-8809-ED6DE56F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682978"/>
            <a:ext cx="4800133" cy="549204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2A8800-7993-41B4-B65C-49427425D803}"/>
              </a:ext>
            </a:extLst>
          </p:cNvPr>
          <p:cNvSpPr/>
          <p:nvPr/>
        </p:nvSpPr>
        <p:spPr>
          <a:xfrm>
            <a:off x="1988803" y="3696881"/>
            <a:ext cx="2054578" cy="812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203DEA5-D657-40B1-A3AE-076C0875B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59" y="682978"/>
            <a:ext cx="4435650" cy="54920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DFC36A-9B21-4E05-B355-D94B1A6C7B5B}"/>
              </a:ext>
            </a:extLst>
          </p:cNvPr>
          <p:cNvSpPr/>
          <p:nvPr/>
        </p:nvSpPr>
        <p:spPr>
          <a:xfrm>
            <a:off x="-113460" y="-132127"/>
            <a:ext cx="12692543" cy="7122253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08709F-2E63-4E1B-B509-99312FB7FEA8}"/>
              </a:ext>
            </a:extLst>
          </p:cNvPr>
          <p:cNvSpPr/>
          <p:nvPr/>
        </p:nvSpPr>
        <p:spPr>
          <a:xfrm>
            <a:off x="568952" y="452387"/>
            <a:ext cx="4800133" cy="58425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 Committed:</a:t>
            </a:r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Undo </a:t>
            </a:r>
            <a:r>
              <a:rPr lang="ko-KR" altLang="en-US" dirty="0"/>
              <a:t>영역을 이용하여</a:t>
            </a:r>
            <a:r>
              <a:rPr lang="en-US" altLang="ko-KR" dirty="0"/>
              <a:t> </a:t>
            </a:r>
            <a:r>
              <a:rPr lang="ko-KR" altLang="en-US" dirty="0">
                <a:highlight>
                  <a:srgbClr val="FF0000"/>
                </a:highlight>
              </a:rPr>
              <a:t>이 전에 </a:t>
            </a:r>
            <a:r>
              <a:rPr lang="ko-KR" altLang="en-US" dirty="0" err="1">
                <a:highlight>
                  <a:srgbClr val="FF0000"/>
                </a:highlight>
              </a:rPr>
              <a:t>커밋이</a:t>
            </a:r>
            <a:r>
              <a:rPr lang="ko-KR" altLang="en-US" dirty="0">
                <a:highlight>
                  <a:srgbClr val="FF0000"/>
                </a:highlight>
              </a:rPr>
              <a:t> 확정된 데이터</a:t>
            </a:r>
            <a:r>
              <a:rPr lang="ko-KR" altLang="en-US" dirty="0"/>
              <a:t>를 보존하고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해당 트랜잭션이 </a:t>
            </a:r>
            <a:r>
              <a:rPr lang="ko-KR" altLang="en-US" dirty="0" err="1"/>
              <a:t>커밋</a:t>
            </a:r>
            <a:r>
              <a:rPr lang="ko-KR" altLang="en-US" dirty="0"/>
              <a:t> 되면 </a:t>
            </a:r>
            <a:endParaRPr lang="en-US" altLang="ko-KR" dirty="0"/>
          </a:p>
          <a:p>
            <a:pPr algn="ctr"/>
            <a:r>
              <a:rPr lang="ko-KR" altLang="en-US" dirty="0">
                <a:highlight>
                  <a:srgbClr val="FF0000"/>
                </a:highlight>
              </a:rPr>
              <a:t>새롭게 </a:t>
            </a:r>
            <a:r>
              <a:rPr lang="ko-KR" altLang="en-US" dirty="0" err="1">
                <a:highlight>
                  <a:srgbClr val="FF0000"/>
                </a:highlight>
              </a:rPr>
              <a:t>커밋된</a:t>
            </a:r>
            <a:r>
              <a:rPr lang="ko-KR" altLang="en-US" dirty="0">
                <a:highlight>
                  <a:srgbClr val="FF0000"/>
                </a:highlight>
              </a:rPr>
              <a:t> 데이터를 </a:t>
            </a:r>
            <a:br>
              <a:rPr lang="en-US" altLang="ko-KR" dirty="0"/>
            </a:br>
            <a:r>
              <a:rPr lang="ko-KR" altLang="en-US" dirty="0"/>
              <a:t>자유롭게 조회할 수 있도록 함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C1E855-BF55-4F36-B9BD-3DEE544A3FFB}"/>
              </a:ext>
            </a:extLst>
          </p:cNvPr>
          <p:cNvSpPr/>
          <p:nvPr/>
        </p:nvSpPr>
        <p:spPr>
          <a:xfrm>
            <a:off x="6722540" y="452386"/>
            <a:ext cx="4800133" cy="58425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Repeatable Read:</a:t>
            </a:r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트랜잭션이 </a:t>
            </a:r>
            <a:r>
              <a:rPr lang="ko-KR" altLang="en-US" dirty="0">
                <a:highlight>
                  <a:srgbClr val="FF0000"/>
                </a:highlight>
              </a:rPr>
              <a:t>수행되는 시점을 기억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해당 트랜잭션이 완료될 때 까지</a:t>
            </a:r>
            <a:r>
              <a:rPr lang="en-US" altLang="ko-KR" dirty="0"/>
              <a:t> </a:t>
            </a:r>
            <a:r>
              <a:rPr lang="ko-KR" altLang="en-US" dirty="0">
                <a:highlight>
                  <a:srgbClr val="FF0000"/>
                </a:highlight>
              </a:rPr>
              <a:t>기억된 초기 시점 이전까지 </a:t>
            </a:r>
            <a:r>
              <a:rPr lang="ko-KR" altLang="en-US" dirty="0" err="1">
                <a:highlight>
                  <a:srgbClr val="FF0000"/>
                </a:highlight>
              </a:rPr>
              <a:t>커밋된</a:t>
            </a:r>
            <a:r>
              <a:rPr lang="ko-KR" altLang="en-US" dirty="0">
                <a:highlight>
                  <a:srgbClr val="FF0000"/>
                </a:highlight>
              </a:rPr>
              <a:t> 데이터들만 조회</a:t>
            </a:r>
            <a:r>
              <a:rPr lang="ko-KR" altLang="en-US" dirty="0"/>
              <a:t>할 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196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9B43-4A8A-4DFD-A759-0877FA13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Serializable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7400-5593-442A-B33E-4427301A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가장 높은 수준의 격리 수준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특정 트랜잭션이 테이블을 읽은 경우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해당 테이블에 다른 트랜잭션이 </a:t>
            </a:r>
            <a:r>
              <a:rPr lang="en-US" altLang="ko-KR" dirty="0">
                <a:highlight>
                  <a:srgbClr val="FFFF00"/>
                </a:highlight>
              </a:rPr>
              <a:t>UPDATE, DELETE, INSERT </a:t>
            </a:r>
            <a:r>
              <a:rPr lang="ko-KR" altLang="en-US" dirty="0">
                <a:highlight>
                  <a:srgbClr val="FFFF00"/>
                </a:highlight>
              </a:rPr>
              <a:t>작업</a:t>
            </a:r>
            <a:r>
              <a:rPr lang="ko-KR" altLang="en-US" dirty="0"/>
              <a:t>을 못하게 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동시성이 낮은 격리 수준이기 때문에 사용을 거의 안함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7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43D3-C164-4910-85F7-E82A9490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60A74-CABC-43D2-BA12-E49E1424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의 상태를 변환시키는 논리적인 기능을 하는 작업의 단위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트랜잭션의 단위는 더 이상 작아질 수 없는 최소의 단위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29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A27A4-B569-46ED-ACF9-DAE56A1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7203B-F606-4A32-AED0-356DBD6A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r>
              <a:rPr lang="ko-KR" altLang="en-US" dirty="0"/>
              <a:t> 과정 </a:t>
            </a:r>
            <a:r>
              <a:rPr lang="en-US" altLang="ko-KR" dirty="0"/>
              <a:t>(Commit, Rollback, Checkpoint)</a:t>
            </a:r>
          </a:p>
          <a:p>
            <a:r>
              <a:rPr lang="ko-KR" altLang="en-US" dirty="0"/>
              <a:t>실제 </a:t>
            </a:r>
            <a:r>
              <a:rPr lang="en-US" altLang="ko-KR" dirty="0"/>
              <a:t>MySQL</a:t>
            </a:r>
            <a:r>
              <a:rPr lang="ko-KR" altLang="en-US" dirty="0"/>
              <a:t>에서 격리 레벨을 달리 했을 때 생기는 일</a:t>
            </a:r>
            <a:endParaRPr lang="en-US" altLang="ko-KR" dirty="0"/>
          </a:p>
          <a:p>
            <a:r>
              <a:rPr lang="en-US" altLang="ko-KR" dirty="0"/>
              <a:t>DBMS</a:t>
            </a:r>
            <a:r>
              <a:rPr lang="ko-KR" altLang="en-US" dirty="0"/>
              <a:t>가 트랜잭션을 관리하는 방식 </a:t>
            </a:r>
            <a:r>
              <a:rPr lang="en-US" altLang="ko-KR" dirty="0"/>
              <a:t>(Undo,</a:t>
            </a:r>
            <a:r>
              <a:rPr lang="ko-KR" altLang="en-US" dirty="0"/>
              <a:t> </a:t>
            </a:r>
            <a:r>
              <a:rPr lang="en-US" altLang="ko-KR" dirty="0"/>
              <a:t>Redo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Lock</a:t>
            </a:r>
            <a:r>
              <a:rPr lang="ko-KR" altLang="en-US" dirty="0"/>
              <a:t>의 종류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MySQL</a:t>
            </a:r>
            <a:r>
              <a:rPr lang="ko-KR" altLang="en-US" dirty="0"/>
              <a:t>에서의 </a:t>
            </a:r>
            <a:r>
              <a:rPr lang="en-US" altLang="ko-KR" dirty="0"/>
              <a:t>Lock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98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B768A-CBC1-440B-A82F-BABAE8FA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트랜잭션의 이해 </a:t>
            </a:r>
            <a:r>
              <a:rPr lang="en-US" altLang="ko-KR" dirty="0"/>
              <a:t>- </a:t>
            </a:r>
            <a:r>
              <a:rPr lang="ko-KR" altLang="en-US" dirty="0"/>
              <a:t>계좌 이체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49B9F-2FAB-4895-87A3-11A9CCC8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60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계좌 </a:t>
            </a:r>
            <a:r>
              <a:rPr lang="en-US" altLang="ko-KR" dirty="0"/>
              <a:t>A</a:t>
            </a:r>
            <a:r>
              <a:rPr lang="ko-KR" altLang="en-US" dirty="0"/>
              <a:t>에서 계좌 </a:t>
            </a:r>
            <a:r>
              <a:rPr lang="en-US" altLang="ko-KR" dirty="0"/>
              <a:t>B</a:t>
            </a:r>
            <a:r>
              <a:rPr lang="ko-KR" altLang="en-US" dirty="0"/>
              <a:t>로 돈을 이체하는 것이 하나의 트랜잭션과 유사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계좌 이체 과정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계좌 </a:t>
            </a:r>
            <a:r>
              <a:rPr lang="en-US" altLang="ko-KR" dirty="0"/>
              <a:t>A</a:t>
            </a:r>
            <a:r>
              <a:rPr lang="ko-KR" altLang="en-US" dirty="0"/>
              <a:t>에서 현금 </a:t>
            </a:r>
            <a:r>
              <a:rPr lang="en-US" altLang="ko-KR" dirty="0"/>
              <a:t>10</a:t>
            </a:r>
            <a:r>
              <a:rPr lang="ko-KR" altLang="en-US" dirty="0"/>
              <a:t>만원 인출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계좌 </a:t>
            </a:r>
            <a:r>
              <a:rPr lang="en-US" altLang="ko-KR" dirty="0"/>
              <a:t>B</a:t>
            </a:r>
            <a:r>
              <a:rPr lang="ko-KR" altLang="en-US" dirty="0"/>
              <a:t>에 현금 </a:t>
            </a:r>
            <a:r>
              <a:rPr lang="en-US" altLang="ko-KR" dirty="0"/>
              <a:t>10</a:t>
            </a:r>
            <a:r>
              <a:rPr lang="ko-KR" altLang="en-US" dirty="0"/>
              <a:t>만원 입금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이 두가지 과정 중 하나만 성공하고 하나는 실패하면 안되기 때문에</a:t>
            </a:r>
            <a:r>
              <a:rPr lang="en-US" altLang="ko-KR" dirty="0"/>
              <a:t>, </a:t>
            </a:r>
            <a:r>
              <a:rPr lang="ko-KR" altLang="en-US" dirty="0"/>
              <a:t>계좌 이체는 더 작은 단위로 나뉘어질 수 없음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이런 것처럼 트랜잭션 또한</a:t>
            </a:r>
            <a:r>
              <a:rPr lang="en-US" altLang="ko-KR" dirty="0"/>
              <a:t> </a:t>
            </a:r>
            <a:r>
              <a:rPr lang="ko-KR" altLang="en-US" dirty="0"/>
              <a:t>연산이 더 이상 나눠질 수 없는 것을 의미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이 것이 </a:t>
            </a:r>
            <a:r>
              <a:rPr lang="en-US" altLang="ko-KR" dirty="0"/>
              <a:t>ACID</a:t>
            </a:r>
            <a:r>
              <a:rPr lang="ko-KR" altLang="en-US" dirty="0"/>
              <a:t>의 </a:t>
            </a:r>
            <a:r>
              <a:rPr lang="en-US" altLang="ko-KR" dirty="0"/>
              <a:t>A </a:t>
            </a:r>
            <a:r>
              <a:rPr lang="ko-KR" altLang="en-US" dirty="0"/>
              <a:t>원자성임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2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EC7A5-1597-4126-943A-A79E2483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29AE0-59BC-49C9-9C34-9B2D4AB9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Atomicity(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Cosistency</a:t>
            </a:r>
            <a:r>
              <a:rPr lang="en-US" altLang="ko-KR" dirty="0"/>
              <a:t>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Isolation(</a:t>
            </a:r>
            <a:r>
              <a:rPr lang="ko-KR" altLang="en-US" dirty="0"/>
              <a:t>독립성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Durability(</a:t>
            </a:r>
            <a:r>
              <a:rPr lang="ko-KR" altLang="en-US" dirty="0"/>
              <a:t>지속성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DEC-04C5-4054-B2E2-32E083CA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Atomacity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E7D2-D367-4456-851F-FF179F11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트랜잭션의 연산과정 </a:t>
            </a:r>
            <a:r>
              <a:rPr lang="ko-KR" altLang="en-US" dirty="0">
                <a:highlight>
                  <a:srgbClr val="FFFF00"/>
                </a:highlight>
              </a:rPr>
              <a:t>모든 것이 </a:t>
            </a:r>
            <a:r>
              <a:rPr lang="en-US" altLang="ko-KR" dirty="0">
                <a:highlight>
                  <a:srgbClr val="FFFF00"/>
                </a:highlight>
              </a:rPr>
              <a:t>DB</a:t>
            </a:r>
            <a:r>
              <a:rPr lang="ko-KR" altLang="en-US" dirty="0">
                <a:highlight>
                  <a:srgbClr val="FFFF00"/>
                </a:highlight>
              </a:rPr>
              <a:t>에 반영되거나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전혀 반영되지 않아야 한다</a:t>
            </a:r>
            <a:r>
              <a:rPr lang="en-US" altLang="ko-KR" dirty="0"/>
              <a:t>.(All or nothing)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트랜잭션의</a:t>
            </a:r>
            <a:r>
              <a:rPr lang="en-US" altLang="ko-KR" dirty="0"/>
              <a:t> </a:t>
            </a:r>
            <a:r>
              <a:rPr lang="ko-KR" altLang="en-US" dirty="0"/>
              <a:t>모든 명령은 완벽히 수행되어야 하고</a:t>
            </a:r>
            <a:r>
              <a:rPr lang="en-US" altLang="ko-KR" dirty="0"/>
              <a:t>, </a:t>
            </a:r>
            <a:r>
              <a:rPr lang="ko-KR" altLang="en-US" dirty="0"/>
              <a:t>만약 실패할 경우 트랜잭션 전체를 롤백 시켜야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트랜잭션의 단위보다 더 작은 명령으로 나눌 수 없다</a:t>
            </a:r>
            <a:r>
              <a:rPr lang="ko-KR" altLang="en-US" dirty="0"/>
              <a:t>는 점을 빗대어 트랜잭션의 원자성이라고 표현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F9B8-AB13-48C9-914E-DBC1086C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Consistency(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A00D5-4C6E-4391-AAE2-B5F2E412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 실행이 완료되어도 일관성 있는 </a:t>
            </a:r>
            <a:r>
              <a:rPr lang="en-US" altLang="ko-KR" dirty="0"/>
              <a:t>DB </a:t>
            </a:r>
            <a:r>
              <a:rPr lang="ko-KR" altLang="en-US" dirty="0"/>
              <a:t>상태가 되어 있어야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시스템의 고정요소는 트랜잭션 수행전과 수행 완료 후 상태</a:t>
            </a:r>
            <a:r>
              <a:rPr lang="ko-KR" altLang="en-US" dirty="0"/>
              <a:t>가 같아야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계좌 이체를 빗대어 봤을 때</a:t>
            </a:r>
            <a:r>
              <a:rPr lang="en-US" altLang="ko-KR" dirty="0"/>
              <a:t>, </a:t>
            </a:r>
            <a:r>
              <a:rPr lang="ko-KR" altLang="en-US" dirty="0"/>
              <a:t>계좌 이체가 성공적으로 수행한다고 계좌번호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계좌주</a:t>
            </a:r>
            <a:r>
              <a:rPr lang="ko-KR" altLang="en-US" dirty="0"/>
              <a:t> 명이 바뀌면 안됨</a:t>
            </a:r>
            <a:r>
              <a:rPr lang="en-US" altLang="ko-KR" dirty="0"/>
              <a:t>. (</a:t>
            </a:r>
            <a:r>
              <a:rPr lang="ko-KR" altLang="en-US" dirty="0"/>
              <a:t>명시적 무결성 제약 조건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계좌 이체가 수행 되었을 때</a:t>
            </a:r>
            <a:r>
              <a:rPr lang="en-US" altLang="ko-KR" dirty="0"/>
              <a:t>, </a:t>
            </a:r>
            <a:r>
              <a:rPr lang="ko-KR" altLang="en-US" dirty="0"/>
              <a:t>계좌의 합이 같아야 하는 것</a:t>
            </a:r>
            <a:r>
              <a:rPr lang="en-US" altLang="ko-KR" dirty="0"/>
              <a:t>. (</a:t>
            </a:r>
            <a:r>
              <a:rPr lang="ko-KR" altLang="en-US" dirty="0"/>
              <a:t>비명시적 일관성 조건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7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8BDDA-2C39-4923-B46B-34F1330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Isolation(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/>
              <a:t>고립성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C1929-F11C-4A92-81CC-63CF0B5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여러 트랜잭션이 동시에 수행되더라도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각각의 트랜잭션이 다른 트랜잭션의 영향을 받지 않고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주지 않아</a:t>
            </a:r>
            <a:r>
              <a:rPr lang="ko-KR" altLang="en-US" dirty="0"/>
              <a:t>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이 조건이 성립이 되지 않는다면</a:t>
            </a:r>
            <a:r>
              <a:rPr lang="en-US" altLang="ko-KR" dirty="0"/>
              <a:t>, </a:t>
            </a:r>
            <a:r>
              <a:rPr lang="ko-KR" altLang="en-US" dirty="0"/>
              <a:t>완벽한 롤백이 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고립성을 지키기 위한 가장 완벽한 방법은 순차적으로 트랜잭션을 수행하는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78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8BDDA-2C39-4923-B46B-34F13308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Isolation(</a:t>
            </a:r>
            <a:r>
              <a:rPr lang="ko-KR" altLang="en-US" dirty="0"/>
              <a:t>독립성</a:t>
            </a:r>
            <a:r>
              <a:rPr lang="en-US" altLang="ko-KR" dirty="0"/>
              <a:t>, </a:t>
            </a:r>
            <a:r>
              <a:rPr lang="ko-KR" altLang="en-US" dirty="0"/>
              <a:t>고립성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C1929-F11C-4A92-81CC-63CF0B5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여러 트랜잭션이 동시에 수행되더라도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각각의 트랜잭션이 다른 트랜잭션의 영향을 받지 않고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주지 않아</a:t>
            </a:r>
            <a:r>
              <a:rPr lang="ko-KR" altLang="en-US" dirty="0"/>
              <a:t>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이 조건이 성립이 되지 않는다면</a:t>
            </a:r>
            <a:r>
              <a:rPr lang="en-US" altLang="ko-KR" dirty="0"/>
              <a:t>, </a:t>
            </a:r>
            <a:r>
              <a:rPr lang="ko-KR" altLang="en-US" dirty="0"/>
              <a:t>완벽한 롤백이 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고립성을 지키기 위한 가장 완벽한 방법은 순차적으로 트랜잭션을 수행하는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9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1194</Words>
  <Application>Microsoft Office PowerPoint</Application>
  <PresentationFormat>와이드스크린</PresentationFormat>
  <Paragraphs>158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Symbol</vt:lpstr>
      <vt:lpstr>Office 테마</vt:lpstr>
      <vt:lpstr>트랜잭션 (개념편)</vt:lpstr>
      <vt:lpstr>목차</vt:lpstr>
      <vt:lpstr>트랜잭션</vt:lpstr>
      <vt:lpstr>트랜잭션의 이해 - 계좌 이체</vt:lpstr>
      <vt:lpstr>ACID</vt:lpstr>
      <vt:lpstr>Atomacity(원자성)</vt:lpstr>
      <vt:lpstr>Consistency(일관성)</vt:lpstr>
      <vt:lpstr>Isolation(독립성, 고립성)</vt:lpstr>
      <vt:lpstr>Isolation(독립성, 고립성)</vt:lpstr>
      <vt:lpstr>Durability(지속성)</vt:lpstr>
      <vt:lpstr>동시성과 고립성의 관계</vt:lpstr>
      <vt:lpstr>낮은 단계에서 생기는 고립성 문제</vt:lpstr>
      <vt:lpstr>Dirty Read</vt:lpstr>
      <vt:lpstr>Non-Repeatable Read</vt:lpstr>
      <vt:lpstr>Phantom Read</vt:lpstr>
      <vt:lpstr>Phantom Read</vt:lpstr>
      <vt:lpstr>Phantom Read</vt:lpstr>
      <vt:lpstr>Phantom Read</vt:lpstr>
      <vt:lpstr>Phantom Read</vt:lpstr>
      <vt:lpstr>Phantom Read</vt:lpstr>
      <vt:lpstr>격리 레벨</vt:lpstr>
      <vt:lpstr>Read Uncommitted</vt:lpstr>
      <vt:lpstr>Read Committed</vt:lpstr>
      <vt:lpstr>PowerPoint 프레젠테이션</vt:lpstr>
      <vt:lpstr>PowerPoint 프레젠테이션</vt:lpstr>
      <vt:lpstr>Repeatable Read</vt:lpstr>
      <vt:lpstr>PowerPoint 프레젠테이션</vt:lpstr>
      <vt:lpstr>PowerPoint 프레젠테이션</vt:lpstr>
      <vt:lpstr>Serializable</vt:lpstr>
      <vt:lpstr>다음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트랜잭션 (개념편)</dc:title>
  <dc:creator>박 재현</dc:creator>
  <cp:lastModifiedBy>박 재현</cp:lastModifiedBy>
  <cp:revision>1</cp:revision>
  <dcterms:created xsi:type="dcterms:W3CDTF">2021-08-13T01:56:10Z</dcterms:created>
  <dcterms:modified xsi:type="dcterms:W3CDTF">2021-08-13T10:44:45Z</dcterms:modified>
</cp:coreProperties>
</file>