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4" r:id="rId4"/>
    <p:sldId id="312" r:id="rId5"/>
    <p:sldId id="315" r:id="rId6"/>
    <p:sldId id="313" r:id="rId7"/>
    <p:sldId id="272" r:id="rId8"/>
    <p:sldId id="314" r:id="rId9"/>
    <p:sldId id="271" r:id="rId10"/>
    <p:sldId id="259" r:id="rId11"/>
    <p:sldId id="321" r:id="rId12"/>
    <p:sldId id="318" r:id="rId13"/>
    <p:sldId id="306" r:id="rId14"/>
    <p:sldId id="332" r:id="rId15"/>
    <p:sldId id="322" r:id="rId16"/>
    <p:sldId id="327" r:id="rId17"/>
    <p:sldId id="331" r:id="rId18"/>
    <p:sldId id="317" r:id="rId19"/>
    <p:sldId id="325" r:id="rId20"/>
    <p:sldId id="333" r:id="rId21"/>
    <p:sldId id="329" r:id="rId22"/>
    <p:sldId id="330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945"/>
    <a:srgbClr val="FDE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7" autoAdjust="0"/>
    <p:restoredTop sz="71344" autoAdjust="0"/>
  </p:normalViewPr>
  <p:slideViewPr>
    <p:cSldViewPr snapToGrid="0">
      <p:cViewPr varScale="1">
        <p:scale>
          <a:sx n="76" d="100"/>
          <a:sy n="76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apt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어노테이션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appletviewer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웹브라우저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없이 자바 애플릿을 실행하고 디버깅하기 위한 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javac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 컴파일러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 소스파일을 바이트코드로 변환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javap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바이트코드를 역어셈블리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jar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서로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관련있는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클래스 라이브러리들과 리소스를 하나의 파일로 묶어주는 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jdb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 디버깅 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84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JVM</a:t>
            </a:r>
            <a:r>
              <a:rPr lang="ko-KR" altLang="en-US" dirty="0"/>
              <a:t>을 거치면서 실행가능한 형태로 바뀐다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JVM</a:t>
            </a:r>
            <a:r>
              <a:rPr lang="ko-KR" altLang="en-US" dirty="0"/>
              <a:t>에서 실행가능한 형태로 바뀌는 과정을 </a:t>
            </a:r>
            <a:r>
              <a:rPr lang="en-US" altLang="ko-KR" dirty="0"/>
              <a:t>Linking</a:t>
            </a:r>
            <a:r>
              <a:rPr lang="ko-KR" altLang="en-US" dirty="0"/>
              <a:t>이라 부른다</a:t>
            </a:r>
            <a:r>
              <a:rPr lang="en-US" altLang="ko-KR" dirty="0"/>
              <a:t>. .class</a:t>
            </a:r>
            <a:r>
              <a:rPr lang="ko-KR" altLang="en-US" dirty="0"/>
              <a:t>파일은 </a:t>
            </a:r>
            <a:r>
              <a:rPr lang="en-US" altLang="ko-KR" dirty="0"/>
              <a:t>Link</a:t>
            </a:r>
            <a:r>
              <a:rPr lang="ko-KR" altLang="en-US" dirty="0"/>
              <a:t>를 할 수 있도록 </a:t>
            </a:r>
            <a:r>
              <a:rPr lang="en-US" altLang="ko-KR" dirty="0"/>
              <a:t>Symbolic Reference</a:t>
            </a:r>
            <a:r>
              <a:rPr lang="ko-KR" altLang="en-US" dirty="0"/>
              <a:t>만을 가지고 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Symbolic Reference</a:t>
            </a:r>
            <a:r>
              <a:rPr lang="ko-KR" altLang="en-US" dirty="0"/>
              <a:t>가 </a:t>
            </a:r>
            <a:r>
              <a:rPr lang="en-US" altLang="ko-KR" dirty="0"/>
              <a:t>Runtime</a:t>
            </a:r>
            <a:r>
              <a:rPr lang="ko-KR" altLang="en-US" dirty="0"/>
              <a:t>시점에서 실제 물리적인 장소로 대체되는 </a:t>
            </a:r>
            <a:r>
              <a:rPr lang="en-US" altLang="ko-KR" dirty="0"/>
              <a:t>Linking</a:t>
            </a:r>
            <a:r>
              <a:rPr lang="ko-KR" altLang="en-US" dirty="0"/>
              <a:t>이 일어나는 것이다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Linking</a:t>
            </a:r>
            <a:r>
              <a:rPr lang="ko-KR" altLang="en-US" dirty="0"/>
              <a:t>은 </a:t>
            </a:r>
            <a:r>
              <a:rPr lang="ko-KR" altLang="en-US" dirty="0" err="1"/>
              <a:t>필요할때마다</a:t>
            </a:r>
            <a:r>
              <a:rPr lang="ko-KR" altLang="en-US" dirty="0"/>
              <a:t> 동적으로 이루어지기 때문에 </a:t>
            </a:r>
            <a:r>
              <a:rPr lang="en-US" altLang="ko-KR" dirty="0"/>
              <a:t>Dynamic Linking</a:t>
            </a:r>
            <a:r>
              <a:rPr lang="ko-KR" altLang="en-US" dirty="0"/>
              <a:t>이라 부르게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다이나믹 </a:t>
            </a:r>
            <a:r>
              <a:rPr lang="ko-KR" altLang="en-US" dirty="0" err="1"/>
              <a:t>링킹</a:t>
            </a:r>
            <a:r>
              <a:rPr lang="ko-KR" altLang="en-US" dirty="0"/>
              <a:t> 기술</a:t>
            </a:r>
            <a:r>
              <a:rPr lang="en-US" altLang="ko-KR" dirty="0"/>
              <a:t>(</a:t>
            </a:r>
            <a:r>
              <a:rPr lang="ko-KR" altLang="en-US" dirty="0"/>
              <a:t>실제 참조하고 있는 라이브러리를 포함하지 않고 </a:t>
            </a:r>
            <a:r>
              <a:rPr lang="en-US" altLang="ko-KR" dirty="0"/>
              <a:t>Symbolic Reference</a:t>
            </a:r>
            <a:r>
              <a:rPr lang="ko-KR" altLang="en-US" dirty="0"/>
              <a:t>만 있다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의 크기를 작게 유지할 수 있다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en-US" altLang="ko-KR" dirty="0"/>
              <a:t>Network</a:t>
            </a:r>
            <a:r>
              <a:rPr lang="ko-KR" altLang="en-US" dirty="0"/>
              <a:t>를 통해 배포하는데 유리하다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파일의 </a:t>
            </a:r>
            <a:r>
              <a:rPr lang="en-US" altLang="ko-KR" dirty="0"/>
              <a:t>4</a:t>
            </a:r>
            <a:r>
              <a:rPr lang="ko-KR" altLang="en-US" dirty="0"/>
              <a:t>가지 특징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1.Compact</a:t>
            </a:r>
            <a:r>
              <a:rPr lang="ko-KR" altLang="en-US" dirty="0"/>
              <a:t>한 형태</a:t>
            </a:r>
            <a:r>
              <a:rPr lang="en-US" altLang="ko-KR" dirty="0"/>
              <a:t> 2.Bytecode</a:t>
            </a:r>
            <a:r>
              <a:rPr lang="ko-KR" altLang="en-US" dirty="0"/>
              <a:t>로의 변경 </a:t>
            </a:r>
            <a:r>
              <a:rPr lang="en-US" altLang="ko-KR" dirty="0"/>
              <a:t>3.Platform </a:t>
            </a:r>
            <a:r>
              <a:rPr lang="ko-KR" altLang="en-US" dirty="0"/>
              <a:t>독립적 </a:t>
            </a:r>
            <a:r>
              <a:rPr lang="en-US" altLang="ko-KR" dirty="0"/>
              <a:t>4.</a:t>
            </a:r>
            <a:r>
              <a:rPr lang="ko-KR" altLang="en-US" dirty="0"/>
              <a:t> 네트워크 바이트 오더</a:t>
            </a:r>
            <a:r>
              <a:rPr lang="en-US" altLang="ko-KR" dirty="0"/>
              <a:t>(network byte order)</a:t>
            </a:r>
            <a:endParaRPr lang="ko-KR" altLang="en-US" dirty="0"/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8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예를 들어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5 + 30 + 40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을 계산한다고 하자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. CPU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의 덧셈 연산은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개의 피연산자를 다루므로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5 + 30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를 계산한 결과를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40 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과 더해야만 한다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레지스터 기반의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VM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은 피연산자를 레지스터에서 가져와서 계산하고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결과를 다시 레지스터에 저장한다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즉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레지스터 기반의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VM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은 피연산자를 레지스터에서 가져와서 계산한 뒤 다시 레지스터에 저장한다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레지스터 기반의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VM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의 장단점은 다음과 같다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명령어의 수가 적다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스택을 사용하지 않아 스택에 대한 오버헤드가 없으나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명령어의 크기가 커지고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명령어에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오퍼란드를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 명시해야 하므로 명령어가 길어진다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1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예를 들어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13 + 20 + 7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을 계산한다고 하자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 CPU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의 덧셈 연산은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개의 피연산자를 다루므로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20 + 7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를 계산한 결과를 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13 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과 더해야만 한다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스택 기반의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VM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은 이 결과를 바로 스택에 저장한다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위 그림을 보면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, 20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과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7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을 더하기 위해서 두 피연산자를 스택에서 꺼낸다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꺼낸 결과를 가지고 계산한 뒤에 다시 결과를 스택에 넣는 것을 알 수 있다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즉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스택 기반의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VM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은 피연산자를 저장하고 가져올 때 스택을 활용한다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스택 기반의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VM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의 장단점은 아래와 같다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4A4A4A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이러한 스택 기반의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VM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은 명령어의 수가 많아지고 오버헤드에 대한 위험성이 존재한다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4A4A4A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하지만 그럼에도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JVM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이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스택기반을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 쓰는 이유는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JVM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의 모토가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WORA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이기 때문이 아닐까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레지스터 기반의 가상머신은 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CPU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내의 레지스터에 저장하기 때문에 하드웨어 의존적이 되기 쉽다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예를들면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 레지스터 개수나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ko-KR" altLang="en-US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레지스터의 사이즈 </a:t>
            </a:r>
            <a:r>
              <a:rPr lang="ko-KR" altLang="en-US" b="0" i="0" dirty="0" err="1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같은것</a:t>
            </a: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4A4A4A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4A4A4A"/>
                </a:solidFill>
                <a:effectLst/>
                <a:latin typeface="Source Sans Pro" panose="020B0503030403020204" pitchFamily="34" charset="0"/>
              </a:rPr>
              <a:t>https://korecmblog.com/jvm-seutaeg-giban-vmgwa-rejiseuteo-giban-vm/</a:t>
            </a:r>
            <a:endParaRPr lang="ko-KR" altLang="en-US" b="0" i="0" dirty="0">
              <a:solidFill>
                <a:srgbClr val="4A4A4A"/>
              </a:solidFill>
              <a:effectLst/>
              <a:latin typeface="Source Sans Pro" panose="020B0503030403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56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1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아까 </a:t>
            </a:r>
            <a:r>
              <a:rPr lang="ko-KR" altLang="en-US" dirty="0" err="1"/>
              <a:t>말한것처럼</a:t>
            </a:r>
            <a:r>
              <a:rPr lang="ko-KR" altLang="en-US" dirty="0"/>
              <a:t> </a:t>
            </a:r>
            <a:r>
              <a:rPr lang="en-US" altLang="ko-KR" dirty="0"/>
              <a:t>.java</a:t>
            </a:r>
            <a:r>
              <a:rPr lang="ko-KR" altLang="en-US" dirty="0"/>
              <a:t>를 컴파일해서 만들어진 파일이 </a:t>
            </a:r>
            <a:r>
              <a:rPr lang="en-US" altLang="ko-KR" dirty="0"/>
              <a:t>.class</a:t>
            </a:r>
            <a:r>
              <a:rPr lang="ko-KR" altLang="en-US" dirty="0"/>
              <a:t>파일임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컴파일 된 바이트코드를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javap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사용해 역 어셈블리화해보면 다음과 같다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이러한 결과물을 자바 어셈블리라고 부른다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위에서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다섯번째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줄에있는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Courier"/>
              </a:rPr>
              <a:t>5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: </a:t>
            </a:r>
            <a:r>
              <a:rPr lang="en-US" altLang="ko-KR" b="1" i="0" dirty="0" err="1">
                <a:solidFill>
                  <a:srgbClr val="444444"/>
                </a:solidFill>
                <a:effectLst/>
                <a:latin typeface="Courier"/>
              </a:rPr>
              <a:t>invokevirtual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 #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Courier"/>
              </a:rPr>
              <a:t>23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;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Courier"/>
              </a:rPr>
              <a:t>를 보자</a:t>
            </a:r>
            <a:endParaRPr lang="en-US" altLang="ko-KR" b="0" i="0" dirty="0">
              <a:solidFill>
                <a:srgbClr val="444444"/>
              </a:solidFill>
              <a:effectLst/>
              <a:latin typeface="Couri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Invokevirtual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은 메서드를 호출하는 대표적인 명령어다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그밖에도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아래와 같은 것들이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invokeinterface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인터페이스 메서드 호출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invokespecial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생성자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, private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메서드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슈퍼 클래스의 메서드 호출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invokestatic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: static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메서드 호출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invokevirtual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인스턴스 메서드 호출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자바 바이트코드의 명령어는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OpCode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와 피연산자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(Operand)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로 분리할 수 있으며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invokevirtual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과 같은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OpCode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2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바이트의 피연산자를 필요로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당연히 무언가를 호출하는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명령어니까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피연산자가 필요하겠죠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?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코드앞에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숫자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(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지금같은경우는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5)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바이트번호이고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뒤에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#23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피연산자이다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그니까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23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번에 해당하는 인스턴스 메서드를 호출하라는 뜻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!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2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JVM</a:t>
            </a:r>
            <a:r>
              <a:rPr lang="ko-KR" altLang="en-US" dirty="0"/>
              <a:t>을 거치면서 실행가능한 형태로 바뀐다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JVM</a:t>
            </a:r>
            <a:r>
              <a:rPr lang="ko-KR" altLang="en-US" dirty="0"/>
              <a:t>에서 실행가능한 형태로 바뀌는 과정을 </a:t>
            </a:r>
            <a:r>
              <a:rPr lang="en-US" altLang="ko-KR" dirty="0"/>
              <a:t>Linking</a:t>
            </a:r>
            <a:r>
              <a:rPr lang="ko-KR" altLang="en-US" dirty="0"/>
              <a:t>이라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</a:t>
            </a:r>
            <a:r>
              <a:rPr lang="en-US" altLang="ko-KR" dirty="0"/>
              <a:t> .class</a:t>
            </a:r>
            <a:r>
              <a:rPr lang="ko-KR" altLang="en-US" dirty="0"/>
              <a:t>파일은 </a:t>
            </a:r>
            <a:r>
              <a:rPr lang="en-US" altLang="ko-KR" dirty="0"/>
              <a:t>Link</a:t>
            </a:r>
            <a:r>
              <a:rPr lang="ko-KR" altLang="en-US" dirty="0"/>
              <a:t>를 할 수 있도록 </a:t>
            </a:r>
            <a:r>
              <a:rPr lang="en-US" altLang="ko-KR" dirty="0"/>
              <a:t>Symbolic Reference</a:t>
            </a:r>
            <a:r>
              <a:rPr lang="ko-KR" altLang="en-US" dirty="0"/>
              <a:t>만을 가지고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</a:t>
            </a:r>
            <a:r>
              <a:rPr lang="en-US" altLang="ko-KR" dirty="0"/>
              <a:t>Linking</a:t>
            </a:r>
            <a:r>
              <a:rPr lang="ko-KR" altLang="en-US" dirty="0"/>
              <a:t>은 </a:t>
            </a:r>
            <a:r>
              <a:rPr lang="ko-KR" altLang="en-US" dirty="0" err="1"/>
              <a:t>필요할때마다</a:t>
            </a:r>
            <a:r>
              <a:rPr lang="ko-KR" altLang="en-US" dirty="0"/>
              <a:t> 동적으로 이루어지기 때문에 </a:t>
            </a:r>
            <a:r>
              <a:rPr lang="en-US" altLang="ko-KR" dirty="0"/>
              <a:t>Dynamic Linking</a:t>
            </a:r>
            <a:r>
              <a:rPr lang="ko-KR" altLang="en-US" dirty="0"/>
              <a:t>이라 부르게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다이나믹 </a:t>
            </a:r>
            <a:r>
              <a:rPr lang="ko-KR" altLang="en-US" dirty="0" err="1"/>
              <a:t>링킹</a:t>
            </a:r>
            <a:r>
              <a:rPr lang="ko-KR" altLang="en-US" dirty="0"/>
              <a:t> 기술</a:t>
            </a:r>
            <a:r>
              <a:rPr lang="en-US" altLang="ko-KR" dirty="0"/>
              <a:t>(</a:t>
            </a:r>
            <a:r>
              <a:rPr lang="ko-KR" altLang="en-US" dirty="0"/>
              <a:t>실제 참조하고 있는 라이브러리를 포함하지 않고 </a:t>
            </a:r>
            <a:r>
              <a:rPr lang="en-US" altLang="ko-KR" dirty="0"/>
              <a:t>Symbolic Reference</a:t>
            </a:r>
            <a:r>
              <a:rPr lang="ko-KR" altLang="en-US" dirty="0"/>
              <a:t>만 있다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의 크기를 작게 유지할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 때문에 </a:t>
            </a:r>
            <a:r>
              <a:rPr lang="en-US" altLang="ko-KR" dirty="0"/>
              <a:t>Network</a:t>
            </a:r>
            <a:r>
              <a:rPr lang="ko-KR" altLang="en-US" dirty="0"/>
              <a:t>를 통해 배포하는데 유리하다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파일의 </a:t>
            </a:r>
            <a:r>
              <a:rPr lang="en-US" altLang="ko-KR" dirty="0"/>
              <a:t>4</a:t>
            </a:r>
            <a:r>
              <a:rPr lang="ko-KR" altLang="en-US" dirty="0"/>
              <a:t>가지 특징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1.Compact</a:t>
            </a:r>
            <a:r>
              <a:rPr lang="ko-KR" altLang="en-US" dirty="0"/>
              <a:t>한 형태</a:t>
            </a:r>
            <a:r>
              <a:rPr lang="en-US" altLang="ko-KR" dirty="0"/>
              <a:t> 2.Bytecode</a:t>
            </a:r>
            <a:r>
              <a:rPr lang="ko-KR" altLang="en-US" dirty="0"/>
              <a:t>로의 변경 </a:t>
            </a:r>
            <a:r>
              <a:rPr lang="en-US" altLang="ko-KR" dirty="0"/>
              <a:t>3.Platform </a:t>
            </a:r>
            <a:r>
              <a:rPr lang="ko-KR" altLang="en-US" dirty="0"/>
              <a:t>독립적 </a:t>
            </a:r>
            <a:r>
              <a:rPr lang="en-US" altLang="ko-KR" dirty="0"/>
              <a:t>4.</a:t>
            </a:r>
            <a:r>
              <a:rPr lang="ko-KR" altLang="en-US" dirty="0"/>
              <a:t> 네트워크 바이트 오더</a:t>
            </a:r>
            <a:r>
              <a:rPr lang="en-US" altLang="ko-KR" dirty="0"/>
              <a:t>(network byte order)</a:t>
            </a:r>
            <a:endParaRPr lang="ko-KR" altLang="en-US" dirty="0"/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16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38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엔디안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이라는 말은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걸리버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여행기에서 소인국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릴리퍼트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?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이야기에서 달걀을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깰때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뭉뚝한 끝을 먼저 깨는 사람들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뾰족한 끝을 먼저 깨는 사람들 사이에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싸운거에서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따온거임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마치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부먹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찍먹같은거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마찬가지로 빅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엔디안과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리틀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엔디안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중 무엇을 쓰는지에 대해 논란이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있는편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0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일단 컴퓨터는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1Byte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단위로 읽기 때문에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bit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를 읽는 순서는 변하지 않는다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그러므로 바이트 오더인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자바 클래스 파일은 네트워크 바이트 오더를 사용한다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인텔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x86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아키텍처가 사용하는 리틀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엔디안이나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, RISC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계열 아키텍처가 주로 사용하는 빅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엔디안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사이에서 플랫폼 독립성을 유지하려면 고정된 바이트 오더를 유지해야 하므로 </a:t>
            </a: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네트워크 전송 시에 사용하는 바이트 오더인 네트워크 바이트 오더를 사용한다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네트워크 바이트 오더는 빅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엔디안이다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r>
              <a:rPr lang="en-US" altLang="ko-KR" dirty="0"/>
              <a:t>Class</a:t>
            </a:r>
            <a:r>
              <a:rPr lang="ko-KR" altLang="en-US" dirty="0"/>
              <a:t>파일은 </a:t>
            </a:r>
            <a:r>
              <a:rPr lang="en-US" altLang="ko-KR" dirty="0"/>
              <a:t>Bytecode</a:t>
            </a:r>
            <a:r>
              <a:rPr lang="ko-KR" altLang="en-US" dirty="0"/>
              <a:t>를 </a:t>
            </a:r>
            <a:r>
              <a:rPr lang="en-US" altLang="ko-KR" dirty="0"/>
              <a:t>Binary</a:t>
            </a:r>
            <a:r>
              <a:rPr lang="ko-KR" altLang="en-US" dirty="0"/>
              <a:t>형태로 </a:t>
            </a:r>
            <a:r>
              <a:rPr lang="ko-KR" altLang="en-US" dirty="0" err="1"/>
              <a:t>담아논것</a:t>
            </a:r>
            <a:r>
              <a:rPr lang="en-US" altLang="ko-KR" dirty="0"/>
              <a:t>, </a:t>
            </a:r>
            <a:r>
              <a:rPr lang="ko-KR" altLang="en-US" dirty="0"/>
              <a:t>바이트코드는 </a:t>
            </a:r>
            <a:r>
              <a:rPr lang="en-US" altLang="ko-KR" dirty="0"/>
              <a:t>JVM</a:t>
            </a:r>
            <a:r>
              <a:rPr lang="ko-KR" altLang="en-US" dirty="0"/>
              <a:t>이 </a:t>
            </a:r>
            <a:r>
              <a:rPr lang="ko-KR" altLang="en-US" dirty="0" err="1"/>
              <a:t>읽을수</a:t>
            </a:r>
            <a:r>
              <a:rPr lang="ko-KR" altLang="en-US" dirty="0"/>
              <a:t> 있는 언어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byte order</a:t>
            </a:r>
            <a:r>
              <a:rPr lang="ko-KR" altLang="en-US" dirty="0"/>
              <a:t>란 메모리의 주소 값을 할당하는 방식이다</a:t>
            </a:r>
            <a:r>
              <a:rPr lang="en-US" altLang="ko-KR" dirty="0"/>
              <a:t>. network byte order</a:t>
            </a:r>
            <a:r>
              <a:rPr lang="ko-KR" altLang="en-US" dirty="0"/>
              <a:t>는 </a:t>
            </a:r>
            <a:r>
              <a:rPr lang="ko-KR" altLang="en-US" dirty="0" err="1"/>
              <a:t>서로다른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끼리 데이터를 주고 </a:t>
            </a:r>
            <a:r>
              <a:rPr lang="ko-KR" altLang="en-US" dirty="0" err="1"/>
              <a:t>받을때</a:t>
            </a:r>
            <a:r>
              <a:rPr lang="ko-KR" altLang="en-US" dirty="0"/>
              <a:t> 문제를 해결하기 위한 일종의 약속이다</a:t>
            </a:r>
            <a:r>
              <a:rPr lang="en-US" altLang="ko-KR" dirty="0"/>
              <a:t>. Class file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  <a:r>
              <a:rPr lang="ko-KR" altLang="en-US" dirty="0"/>
              <a:t>은 </a:t>
            </a:r>
            <a:r>
              <a:rPr lang="en-US" altLang="ko-KR" dirty="0"/>
              <a:t>network byte order</a:t>
            </a:r>
            <a:r>
              <a:rPr lang="ko-KR" altLang="en-US" dirty="0"/>
              <a:t>를 사용하기 때문에 </a:t>
            </a:r>
            <a:r>
              <a:rPr lang="en-US" altLang="ko-KR" dirty="0"/>
              <a:t>Big Endian </a:t>
            </a:r>
            <a:r>
              <a:rPr lang="ko-KR" altLang="en-US" dirty="0"/>
              <a:t>방식을 사용</a:t>
            </a:r>
            <a:r>
              <a:rPr lang="en-US" altLang="ko-KR" dirty="0"/>
              <a:t>. </a:t>
            </a:r>
            <a:r>
              <a:rPr lang="ko-KR" altLang="en-US" dirty="0"/>
              <a:t>이러한 고려는 </a:t>
            </a:r>
            <a:r>
              <a:rPr lang="en-US" altLang="ko-KR" dirty="0"/>
              <a:t>JAVA</a:t>
            </a:r>
            <a:r>
              <a:rPr lang="ko-KR" altLang="en-US" dirty="0"/>
              <a:t>가 </a:t>
            </a:r>
            <a:r>
              <a:rPr lang="ko-KR" altLang="en-US" dirty="0" err="1"/>
              <a:t>설계될때부터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를 고려했음을 알게 해준다</a:t>
            </a:r>
            <a:r>
              <a:rPr lang="en-US" altLang="ko-KR" dirty="0"/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41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https://d2.naver.com/helloworld/1230</a:t>
            </a:r>
          </a:p>
          <a:p>
            <a:r>
              <a:rPr lang="en-US" altLang="ko-KR" dirty="0"/>
              <a:t>https://www.ibm.com/cloud/blog/jvm-vs-jre-vs-jdk</a:t>
            </a:r>
          </a:p>
          <a:p>
            <a:r>
              <a:rPr lang="ko-KR" altLang="en-US" dirty="0"/>
              <a:t>책 </a:t>
            </a:r>
            <a:r>
              <a:rPr lang="en-US" altLang="ko-KR" dirty="0"/>
              <a:t>– JAVA</a:t>
            </a:r>
            <a:r>
              <a:rPr lang="ko-KR" altLang="en-US" dirty="0"/>
              <a:t> </a:t>
            </a:r>
            <a:r>
              <a:rPr lang="en-US" altLang="ko-KR" dirty="0"/>
              <a:t>PERFORMANCE</a:t>
            </a:r>
            <a:r>
              <a:rPr lang="ko-KR" altLang="en-US" dirty="0"/>
              <a:t> </a:t>
            </a:r>
            <a:r>
              <a:rPr lang="en-US" altLang="ko-KR" dirty="0"/>
              <a:t>FUNDAMENTAL,</a:t>
            </a:r>
            <a:r>
              <a:rPr lang="ko-KR" altLang="en-US" dirty="0"/>
              <a:t> </a:t>
            </a:r>
            <a:r>
              <a:rPr lang="ko-KR" altLang="en-US" dirty="0" err="1"/>
              <a:t>김한도</a:t>
            </a:r>
            <a:r>
              <a:rPr lang="en-US" altLang="ko-KR" dirty="0"/>
              <a:t>, </a:t>
            </a:r>
            <a:r>
              <a:rPr lang="ko-KR" altLang="en-US" dirty="0" err="1"/>
              <a:t>엑셈</a:t>
            </a:r>
            <a:r>
              <a:rPr lang="en-US" altLang="ko-KR" dirty="0"/>
              <a:t>(2009)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9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apt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어노테이션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appletviewer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웹브라우저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없이 자바 애플릿을 실행하고 디버깅하기 위한 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javac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 컴파일러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 소스파일을 바이트코드로 변환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java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javac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만든 클래스 파일을 해석 및 실행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jar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서로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관련있는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클래스 라이브러리들과 리소스를 하나의 파일로 묶어주는 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rgbClr val="222426"/>
                </a:solidFill>
                <a:effectLst/>
                <a:latin typeface="-apple-system"/>
              </a:rPr>
              <a:t>jdb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 디버깅 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5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JavaSE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Java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어떠한 문법적인 구성을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가졌는지와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같은 것들을 나타내는 명세표이다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표준 에디션이며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네트워킹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보안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그래픽 사용자 인터페이스 개발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,XML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파싱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데이터베이스 등을 지원한다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JavaSE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기반으로 특정 기능을 구현하기 위한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JavaEE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JavaME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플랫폼도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JavaEE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추가적으로 웹프로그래밍에 필요한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JSP, Servlet, JDBC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등의 기능을 제공한다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8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JRE</a:t>
            </a:r>
            <a:r>
              <a:rPr lang="ko-KR" altLang="en-US" dirty="0"/>
              <a:t>는 자바 실행환경의 약자이다</a:t>
            </a:r>
            <a:r>
              <a:rPr lang="en-US" altLang="ko-KR" dirty="0"/>
              <a:t>. JRE</a:t>
            </a:r>
            <a:r>
              <a:rPr lang="ko-KR" altLang="en-US" dirty="0"/>
              <a:t>는 </a:t>
            </a:r>
            <a:r>
              <a:rPr lang="en-US" altLang="ko-KR" dirty="0"/>
              <a:t>JVM</a:t>
            </a:r>
            <a:r>
              <a:rPr lang="ko-KR" altLang="en-US" dirty="0"/>
              <a:t>과 </a:t>
            </a:r>
            <a:r>
              <a:rPr lang="en-US" altLang="ko-KR" dirty="0"/>
              <a:t>JVM</a:t>
            </a:r>
            <a:r>
              <a:rPr lang="ko-KR" altLang="en-US" dirty="0"/>
              <a:t>이 자바 프로그램을 </a:t>
            </a:r>
            <a:r>
              <a:rPr lang="ko-KR" altLang="en-US" dirty="0" err="1"/>
              <a:t>동작시킬때</a:t>
            </a:r>
            <a:r>
              <a:rPr lang="ko-KR" altLang="en-US" dirty="0"/>
              <a:t> 필요한 라이브러리 파일들과 기타 파일들을 가지고 있다</a:t>
            </a:r>
            <a:r>
              <a:rPr lang="en-US" altLang="ko-KR" dirty="0"/>
              <a:t>. JRE</a:t>
            </a:r>
            <a:r>
              <a:rPr lang="ko-KR" altLang="en-US" dirty="0"/>
              <a:t>는 </a:t>
            </a:r>
            <a:r>
              <a:rPr lang="en-US" altLang="ko-KR" dirty="0"/>
              <a:t>JVM</a:t>
            </a:r>
            <a:r>
              <a:rPr lang="ko-KR" altLang="en-US" dirty="0"/>
              <a:t>과 </a:t>
            </a:r>
            <a:r>
              <a:rPr lang="en-US" altLang="ko-KR" dirty="0"/>
              <a:t>JVM</a:t>
            </a:r>
            <a:r>
              <a:rPr lang="ko-KR" altLang="en-US" dirty="0"/>
              <a:t>의 실행환경을 구현했다고 할 수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Class Library</a:t>
            </a:r>
            <a:r>
              <a:rPr lang="ko-KR" altLang="en-US" dirty="0"/>
              <a:t>는 나중에 </a:t>
            </a:r>
            <a:r>
              <a:rPr lang="en-US" altLang="ko-KR" dirty="0"/>
              <a:t>JVM</a:t>
            </a:r>
            <a:r>
              <a:rPr lang="ko-KR" altLang="en-US" dirty="0"/>
              <a:t>의 특징인 </a:t>
            </a:r>
            <a:r>
              <a:rPr lang="ko-KR" altLang="en-US" dirty="0" err="1"/>
              <a:t>심볼릭</a:t>
            </a:r>
            <a:r>
              <a:rPr lang="ko-KR" altLang="en-US" dirty="0"/>
              <a:t> 레퍼런스에서 좀더 설명하겠습니다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특별한 기능을 </a:t>
            </a:r>
            <a:r>
              <a:rPr lang="ko-KR" altLang="en-US" dirty="0" err="1"/>
              <a:t>제공한다기</a:t>
            </a:r>
            <a:r>
              <a:rPr lang="ko-KR" altLang="en-US" dirty="0"/>
              <a:t> </a:t>
            </a:r>
            <a:r>
              <a:rPr lang="ko-KR" altLang="en-US" dirty="0" err="1"/>
              <a:t>보단</a:t>
            </a:r>
            <a:r>
              <a:rPr lang="ko-KR" altLang="en-US" dirty="0"/>
              <a:t> </a:t>
            </a:r>
            <a:r>
              <a:rPr lang="en-US" altLang="ko-KR" dirty="0"/>
              <a:t>JVM</a:t>
            </a:r>
            <a:r>
              <a:rPr lang="ko-KR" altLang="en-US" dirty="0"/>
              <a:t>이 원활하게 작동하도록 환경을 맞춰준다고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JRE</a:t>
            </a:r>
            <a:r>
              <a:rPr lang="ko-KR" altLang="en-US" dirty="0"/>
              <a:t>는 동적 메모리 할당을 위해 </a:t>
            </a:r>
            <a:r>
              <a:rPr lang="ko-KR" altLang="en-US" dirty="0" err="1"/>
              <a:t>힙공간을</a:t>
            </a:r>
            <a:r>
              <a:rPr lang="ko-KR" altLang="en-US" dirty="0"/>
              <a:t> 사용</a:t>
            </a:r>
            <a:r>
              <a:rPr lang="en-US" altLang="ko-KR" dirty="0"/>
              <a:t>. JDB(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Java Debugging)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에도 사용</a:t>
            </a:r>
            <a:endParaRPr lang="en-US" altLang="ko-KR" b="0" i="0" dirty="0">
              <a:solidFill>
                <a:srgbClr val="3D3D3D"/>
              </a:solidFill>
              <a:effectLst/>
              <a:latin typeface="IBM Plex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JRE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의 역할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- java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프로그램을 실행</a:t>
            </a:r>
            <a:endParaRPr lang="en-US" altLang="ko-KR" b="0" i="0" dirty="0">
              <a:solidFill>
                <a:srgbClr val="3D3D3D"/>
              </a:solidFill>
              <a:effectLst/>
              <a:latin typeface="IBM Plex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3D3D3D"/>
              </a:solidFill>
              <a:effectLst/>
              <a:latin typeface="IBM Plex San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https://www.ibm.com/cloud/blog/jvm-vs-jre-vs-jdk</a:t>
            </a:r>
            <a:endParaRPr lang="ko-KR" altLang="en-US" dirty="0"/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      : java</a:t>
            </a:r>
            <a:r>
              <a:rPr lang="ko-KR" altLang="en-US" dirty="0"/>
              <a:t>를 위한</a:t>
            </a:r>
            <a:endParaRPr lang="en-US" altLang="ko-KR" dirty="0"/>
          </a:p>
          <a:p>
            <a:r>
              <a:rPr lang="en-US" altLang="ko-KR" dirty="0" err="1"/>
              <a:t>Vertual</a:t>
            </a:r>
            <a:r>
              <a:rPr lang="en-US" altLang="ko-KR" dirty="0"/>
              <a:t>   : </a:t>
            </a:r>
            <a:r>
              <a:rPr lang="ko-KR" altLang="en-US" dirty="0"/>
              <a:t>물리적인 형태가 아닌 소프트웨어</a:t>
            </a:r>
            <a:r>
              <a:rPr lang="en-US" altLang="ko-KR" dirty="0"/>
              <a:t>/</a:t>
            </a:r>
            <a:r>
              <a:rPr lang="ko-KR" altLang="en-US" dirty="0"/>
              <a:t>개념</a:t>
            </a:r>
            <a:endParaRPr lang="en-US" altLang="ko-KR" dirty="0"/>
          </a:p>
          <a:p>
            <a:r>
              <a:rPr lang="en-US" altLang="ko-KR" dirty="0"/>
              <a:t>Machine : </a:t>
            </a:r>
            <a:r>
              <a:rPr lang="ko-KR" altLang="en-US" dirty="0"/>
              <a:t>독자적으로 작동하는 </a:t>
            </a:r>
            <a:r>
              <a:rPr lang="ko-KR" altLang="en-US" dirty="0" err="1"/>
              <a:t>매커니즘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구조</a:t>
            </a:r>
            <a:r>
              <a:rPr lang="en-US" altLang="ko-KR" dirty="0"/>
              <a:t>.</a:t>
            </a:r>
            <a:r>
              <a:rPr lang="ko-KR" altLang="en-US" dirty="0"/>
              <a:t> 이는 하나의 컴퓨터와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언어는 </a:t>
            </a:r>
            <a:r>
              <a:rPr lang="en-US" altLang="ko-KR" dirty="0"/>
              <a:t>OS</a:t>
            </a:r>
            <a:r>
              <a:rPr lang="ko-KR" altLang="en-US" dirty="0"/>
              <a:t>의 종류에 따라</a:t>
            </a:r>
            <a:r>
              <a:rPr lang="en-US" altLang="ko-KR" dirty="0"/>
              <a:t>, CPU</a:t>
            </a:r>
            <a:r>
              <a:rPr lang="ko-KR" altLang="en-US" dirty="0"/>
              <a:t>아키텍처에 따라 </a:t>
            </a:r>
            <a:r>
              <a:rPr lang="ko-KR" altLang="en-US" dirty="0" err="1"/>
              <a:t>동작안함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그니까 컴파일한 </a:t>
            </a:r>
            <a:r>
              <a:rPr lang="ko-KR" altLang="en-US" dirty="0" err="1"/>
              <a:t>컴이랑</a:t>
            </a:r>
            <a:r>
              <a:rPr lang="ko-KR" altLang="en-US" dirty="0"/>
              <a:t> 그 프로그램을 실제 </a:t>
            </a:r>
            <a:r>
              <a:rPr lang="ko-KR" altLang="en-US" dirty="0" err="1"/>
              <a:t>동작시킬</a:t>
            </a:r>
            <a:r>
              <a:rPr lang="ko-KR" altLang="en-US" dirty="0"/>
              <a:t> </a:t>
            </a:r>
            <a:r>
              <a:rPr lang="ko-KR" altLang="en-US" dirty="0" err="1"/>
              <a:t>컴이랑</a:t>
            </a:r>
            <a:r>
              <a:rPr lang="ko-KR" altLang="en-US" dirty="0"/>
              <a:t> 다르면 동작이 </a:t>
            </a:r>
            <a:r>
              <a:rPr lang="ko-KR" altLang="en-US" dirty="0" err="1"/>
              <a:t>안할</a:t>
            </a:r>
            <a:r>
              <a:rPr lang="ko-KR" altLang="en-US" dirty="0"/>
              <a:t> </a:t>
            </a:r>
            <a:r>
              <a:rPr lang="ko-KR" altLang="en-US" dirty="0" err="1"/>
              <a:t>수도있다는뜻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컴파일 된 코드를 어디서나 실행 될 수 있도록 하기위해 </a:t>
            </a:r>
            <a:r>
              <a:rPr lang="ko-KR" altLang="en-US" dirty="0" err="1"/>
              <a:t>탄생한게</a:t>
            </a:r>
            <a:r>
              <a:rPr lang="ko-KR" altLang="en-US" dirty="0"/>
              <a:t> </a:t>
            </a:r>
            <a:r>
              <a:rPr lang="en-US" altLang="ko-KR" dirty="0"/>
              <a:t>JVM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JAVA PERFORMANCE FUNDAMENTAL</a:t>
            </a:r>
            <a:r>
              <a:rPr lang="ko-KR" altLang="en-US" dirty="0"/>
              <a:t>이라는 책에서 정의하길</a:t>
            </a:r>
            <a:endParaRPr lang="en-US" altLang="ko-KR" dirty="0"/>
          </a:p>
          <a:p>
            <a:r>
              <a:rPr lang="en-US" altLang="ko-KR" dirty="0"/>
              <a:t>JAVA – </a:t>
            </a:r>
            <a:r>
              <a:rPr lang="ko-KR" altLang="en-US" dirty="0"/>
              <a:t>자바를 위한</a:t>
            </a:r>
            <a:endParaRPr lang="en-US" altLang="ko-KR" dirty="0"/>
          </a:p>
          <a:p>
            <a:r>
              <a:rPr lang="en-US" altLang="ko-KR" dirty="0"/>
              <a:t>VIRTUAL – </a:t>
            </a:r>
            <a:r>
              <a:rPr lang="ko-KR" altLang="en-US" dirty="0"/>
              <a:t>물리적인 형태가 아닌 소프트웨어</a:t>
            </a:r>
            <a:endParaRPr lang="en-US" altLang="ko-KR" dirty="0"/>
          </a:p>
          <a:p>
            <a:r>
              <a:rPr lang="en-US" altLang="ko-KR" dirty="0"/>
              <a:t>MACHINE – </a:t>
            </a:r>
            <a:r>
              <a:rPr lang="ko-KR" altLang="en-US" dirty="0"/>
              <a:t>독자적으로 작동할 수 있는 메커니즘과 메모리</a:t>
            </a:r>
            <a:r>
              <a:rPr lang="en-US" altLang="ko-KR" dirty="0"/>
              <a:t>, </a:t>
            </a:r>
            <a:r>
              <a:rPr lang="ko-KR" altLang="en-US" dirty="0"/>
              <a:t>구조가 마치 하나의 컴퓨터 같다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7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Class Loader Subsystem –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IBM Plex Sans"/>
              </a:rPr>
              <a:t>로드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,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IBM Plex Sans"/>
              </a:rPr>
              <a:t>링크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IBM Plex Sans"/>
              </a:rPr>
              <a:t>및 초기화 담당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,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IBM Plex Sans"/>
              </a:rPr>
              <a:t>동적 클래스 로드라고도 함</a:t>
            </a:r>
            <a:endParaRPr lang="en-US" altLang="ko-KR" b="1" i="0" dirty="0">
              <a:solidFill>
                <a:srgbClr val="3D3D3D"/>
              </a:solidFill>
              <a:effectLst/>
              <a:latin typeface="IBM Plex Sans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Runtime Data Areas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–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method areas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PC registers, stack areas,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threads.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Execution Engine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–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interpreter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 compiler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 garbage collection area.</a:t>
            </a: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D3D3D"/>
              </a:solidFill>
              <a:effectLst/>
              <a:latin typeface="IBM Plex Sans"/>
            </a:endParaRPr>
          </a:p>
          <a:p>
            <a:pPr algn="l" latinLnBrk="1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JVM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은 크게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Class Loader, Execution Engine, Runtime Data Areas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로 나누어져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3D3D3D"/>
              </a:solidFill>
              <a:effectLst/>
              <a:latin typeface="IBM Plex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1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세부적으로는 다음과 같다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3D3D3D"/>
              </a:solidFill>
              <a:effectLst/>
              <a:latin typeface="IBM Plex Sans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3D3D3D"/>
              </a:solidFill>
              <a:effectLst/>
              <a:latin typeface="IBM Plex Sans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Class Loader Subsystem –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IBM Plex Sans"/>
              </a:rPr>
              <a:t>로드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,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IBM Plex Sans"/>
              </a:rPr>
              <a:t>링크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IBM Plex Sans"/>
              </a:rPr>
              <a:t>및 초기화 담당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,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IBM Plex Sans"/>
              </a:rPr>
              <a:t>동적 클래스 로드라고도 함</a:t>
            </a:r>
            <a:endParaRPr lang="en-US" altLang="ko-KR" b="1" i="0" dirty="0">
              <a:solidFill>
                <a:srgbClr val="3D3D3D"/>
              </a:solidFill>
              <a:effectLst/>
              <a:latin typeface="IBM Plex Sans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Runtime Data Areas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–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method areas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PC registers, stack areas,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threads.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D3D3D"/>
                </a:solidFill>
                <a:effectLst/>
                <a:latin typeface="IBM Plex Sans"/>
              </a:rPr>
              <a:t>Execution Engine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–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interpreter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 compiler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 garbage collection area.</a:t>
            </a:r>
          </a:p>
          <a:p>
            <a:pPr algn="l" latinLnBrk="1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3D3D3D"/>
              </a:solidFill>
              <a:effectLst/>
              <a:latin typeface="IBM Plex Sans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JNI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는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JVM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에서 실행되는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JAVA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코드가 하드웨어 및 특정 운영체제와 관련된 응용프로그램과 통신 할 수 있도록 하는 프로그래밍 프레임워크이다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. 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네이티브 메소드는 다른 언어로 작성된 네이티브 코드를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IBM Plex Sans"/>
              </a:rPr>
              <a:t>java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어플리케이션으로 </a:t>
            </a:r>
            <a:r>
              <a:rPr lang="ko-KR" altLang="en-US" b="0" i="0" dirty="0" err="1">
                <a:solidFill>
                  <a:srgbClr val="3D3D3D"/>
                </a:solidFill>
                <a:effectLst/>
                <a:latin typeface="IBM Plex Sans"/>
              </a:rPr>
              <a:t>이동할때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IBM Plex Sans"/>
              </a:rPr>
              <a:t> 사용됨</a:t>
            </a:r>
            <a:endParaRPr lang="en-US" altLang="ko-KR" b="0" i="0" dirty="0">
              <a:solidFill>
                <a:srgbClr val="3D3D3D"/>
              </a:solidFill>
              <a:effectLst/>
              <a:latin typeface="IBM Plex Sans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D3D3D"/>
              </a:solidFill>
              <a:effectLst/>
              <a:latin typeface="IBM Plex Sans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자바 가상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머신으로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자바 바이트 코드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(.class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파일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OS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특화된 코드로 변환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인터프리터와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JIT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컴파일러를 사용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하여 실행한다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인터프리터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?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Jit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컴파일러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(Just in Time)</a:t>
            </a:r>
          </a:p>
          <a:p>
            <a:pPr algn="l" latinLnBrk="1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이거 두개를 사용해서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Native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os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맞춰서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머신코드로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변경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4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1.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2.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기본 자료형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(primitive data type)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을 제외한 모든 타입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클래스와 인터페이스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을 명시적인 메모리 주소 기반의 레퍼런스가 아니라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venir"/>
              </a:rPr>
              <a:t>심볼릭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 레퍼런스를 통해 참조한다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3.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생략</a:t>
            </a: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4. C/C++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등의 전통적인 언어는 플랫폼에 따라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int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형의 크기가 변한다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JVM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은 기본 자료형을 명확하게 정의하여 호환성을 유지하고 플랫폼 독립성을 보장한다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555555"/>
              </a:solidFill>
              <a:effectLst/>
              <a:latin typeface="Aveni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5.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7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JVM / JRE / JDK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431" y="2316163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20210813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C7460D-B278-4189-9D38-082348CC6051}"/>
              </a:ext>
            </a:extLst>
          </p:cNvPr>
          <p:cNvGrpSpPr/>
          <p:nvPr/>
        </p:nvGrpSpPr>
        <p:grpSpPr>
          <a:xfrm>
            <a:off x="2257109" y="1408470"/>
            <a:ext cx="3480619" cy="4041059"/>
            <a:chOff x="6666269" y="1902542"/>
            <a:chExt cx="3480619" cy="404105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037F94B-F8B6-447A-B3A4-283E5FB26EE5}"/>
                </a:ext>
              </a:extLst>
            </p:cNvPr>
            <p:cNvSpPr/>
            <p:nvPr/>
          </p:nvSpPr>
          <p:spPr>
            <a:xfrm>
              <a:off x="8318090" y="4458819"/>
              <a:ext cx="221226" cy="8966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DA15D89-2C51-4407-8379-A773F825BA65}"/>
                </a:ext>
              </a:extLst>
            </p:cNvPr>
            <p:cNvSpPr/>
            <p:nvPr/>
          </p:nvSpPr>
          <p:spPr>
            <a:xfrm>
              <a:off x="6666269" y="1902542"/>
              <a:ext cx="3480619" cy="752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Java Application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699365-C29A-4563-B7D2-E24ECD2AC3A9}"/>
                </a:ext>
              </a:extLst>
            </p:cNvPr>
            <p:cNvSpPr/>
            <p:nvPr/>
          </p:nvSpPr>
          <p:spPr>
            <a:xfrm>
              <a:off x="6666269" y="2988153"/>
              <a:ext cx="3480619" cy="16133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JVM</a:t>
              </a:r>
            </a:p>
            <a:p>
              <a:pPr algn="ctr"/>
              <a:r>
                <a:rPr lang="en-US" altLang="ko-KR" sz="2400" b="1" dirty="0"/>
                <a:t>(Java Virtual Machine)</a:t>
              </a:r>
              <a:endParaRPr lang="ko-KR" altLang="en-US" sz="2400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4699E0-A490-43FE-B70B-AAE8923E1D35}"/>
                </a:ext>
              </a:extLst>
            </p:cNvPr>
            <p:cNvSpPr/>
            <p:nvPr/>
          </p:nvSpPr>
          <p:spPr>
            <a:xfrm>
              <a:off x="6666269" y="5046905"/>
              <a:ext cx="3480619" cy="8966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OS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순서도: 수행의 시작/종료 22">
              <a:extLst>
                <a:ext uri="{FF2B5EF4-FFF2-40B4-BE49-F238E27FC236}">
                  <a16:creationId xmlns:a16="http://schemas.microsoft.com/office/drawing/2014/main" id="{4C9A89B5-00F2-461E-8D16-BB56D5CF070C}"/>
                </a:ext>
              </a:extLst>
            </p:cNvPr>
            <p:cNvSpPr/>
            <p:nvPr/>
          </p:nvSpPr>
          <p:spPr>
            <a:xfrm rot="16200000">
              <a:off x="8076006" y="2698043"/>
              <a:ext cx="632862" cy="293759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위쪽/아래쪽 23">
              <a:extLst>
                <a:ext uri="{FF2B5EF4-FFF2-40B4-BE49-F238E27FC236}">
                  <a16:creationId xmlns:a16="http://schemas.microsoft.com/office/drawing/2014/main" id="{A659B789-C457-461D-8BDB-0CDA2D4C35C5}"/>
                </a:ext>
              </a:extLst>
            </p:cNvPr>
            <p:cNvSpPr/>
            <p:nvPr/>
          </p:nvSpPr>
          <p:spPr>
            <a:xfrm>
              <a:off x="8285805" y="2593473"/>
              <a:ext cx="221226" cy="506645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>
            <a:extLst>
              <a:ext uri="{FF2B5EF4-FFF2-40B4-BE49-F238E27FC236}">
                <a16:creationId xmlns:a16="http://schemas.microsoft.com/office/drawing/2014/main" id="{E64286BE-5A4D-4AA5-BB4D-63318B6CF79E}"/>
              </a:ext>
            </a:extLst>
          </p:cNvPr>
          <p:cNvSpPr txBox="1">
            <a:spLocks/>
          </p:cNvSpPr>
          <p:nvPr/>
        </p:nvSpPr>
        <p:spPr>
          <a:xfrm>
            <a:off x="5975578" y="2797426"/>
            <a:ext cx="4181043" cy="1197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JAVA</a:t>
            </a:r>
          </a:p>
          <a:p>
            <a:r>
              <a:rPr lang="en-US" altLang="ko-KR" sz="6000" b="1" dirty="0"/>
              <a:t>VIRTUAL</a:t>
            </a:r>
          </a:p>
          <a:p>
            <a:r>
              <a:rPr lang="en-US" altLang="ko-KR" sz="6000" b="1" dirty="0"/>
              <a:t>MACHINE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0198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8D0671-8843-438A-B1E7-557ACD9A8591}"/>
              </a:ext>
            </a:extLst>
          </p:cNvPr>
          <p:cNvSpPr/>
          <p:nvPr/>
        </p:nvSpPr>
        <p:spPr>
          <a:xfrm>
            <a:off x="1088571" y="1509483"/>
            <a:ext cx="10276115" cy="4702629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AD8EA-621D-433F-B33F-C06D07F156F0}"/>
              </a:ext>
            </a:extLst>
          </p:cNvPr>
          <p:cNvSpPr/>
          <p:nvPr/>
        </p:nvSpPr>
        <p:spPr>
          <a:xfrm>
            <a:off x="1452282" y="4267200"/>
            <a:ext cx="9520518" cy="16452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Runtime Data Areas</a:t>
            </a:r>
            <a:endParaRPr lang="ko-KR" altLang="en-US" sz="5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79CD39-978A-4627-9EFA-F8E6BBB3083E}"/>
              </a:ext>
            </a:extLst>
          </p:cNvPr>
          <p:cNvSpPr/>
          <p:nvPr/>
        </p:nvSpPr>
        <p:spPr>
          <a:xfrm>
            <a:off x="1452284" y="1884702"/>
            <a:ext cx="4249270" cy="18783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i="0" dirty="0">
                <a:solidFill>
                  <a:schemeClr val="bg1"/>
                </a:solidFill>
                <a:effectLst/>
                <a:latin typeface="RedHatText"/>
              </a:rPr>
              <a:t>Class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RedHatText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RedHatText"/>
              </a:rPr>
              <a:t>Loader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C040B764-F499-4EA1-933D-4B1A4576012A}"/>
              </a:ext>
            </a:extLst>
          </p:cNvPr>
          <p:cNvSpPr txBox="1">
            <a:spLocks/>
          </p:cNvSpPr>
          <p:nvPr/>
        </p:nvSpPr>
        <p:spPr>
          <a:xfrm>
            <a:off x="406396" y="445447"/>
            <a:ext cx="11524343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>
                <a:solidFill>
                  <a:schemeClr val="bg1">
                    <a:lumMod val="75000"/>
                  </a:schemeClr>
                </a:solidFill>
              </a:rPr>
              <a:t>JVM(Java Virtual Machine)</a:t>
            </a:r>
            <a:endParaRPr lang="ko-KR" alt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6D3187-7647-45ED-B7F7-22B06C16C5C4}"/>
              </a:ext>
            </a:extLst>
          </p:cNvPr>
          <p:cNvSpPr/>
          <p:nvPr/>
        </p:nvSpPr>
        <p:spPr>
          <a:xfrm>
            <a:off x="6490448" y="1884702"/>
            <a:ext cx="4447342" cy="1878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i="0" dirty="0">
                <a:solidFill>
                  <a:schemeClr val="bg1"/>
                </a:solidFill>
                <a:effectLst/>
                <a:latin typeface="RedHatText"/>
              </a:rPr>
              <a:t>Execution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RedHatText"/>
              </a:rPr>
              <a:t>Engine</a:t>
            </a:r>
            <a:endParaRPr lang="en-US" altLang="ko-KR" sz="3600" b="1" i="0" dirty="0">
              <a:solidFill>
                <a:schemeClr val="bg1"/>
              </a:solidFill>
              <a:effectLst/>
              <a:latin typeface="RedHatText"/>
            </a:endParaRPr>
          </a:p>
        </p:txBody>
      </p:sp>
    </p:spTree>
    <p:extLst>
      <p:ext uri="{BB962C8B-B14F-4D97-AF65-F5344CB8AC3E}">
        <p14:creationId xmlns:p14="http://schemas.microsoft.com/office/powerpoint/2010/main" val="180865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8D0671-8843-438A-B1E7-557ACD9A8591}"/>
              </a:ext>
            </a:extLst>
          </p:cNvPr>
          <p:cNvSpPr/>
          <p:nvPr/>
        </p:nvSpPr>
        <p:spPr>
          <a:xfrm>
            <a:off x="1088571" y="1509483"/>
            <a:ext cx="10276115" cy="4702629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AD8EA-621D-433F-B33F-C06D07F156F0}"/>
              </a:ext>
            </a:extLst>
          </p:cNvPr>
          <p:cNvSpPr/>
          <p:nvPr/>
        </p:nvSpPr>
        <p:spPr>
          <a:xfrm>
            <a:off x="1452282" y="4267200"/>
            <a:ext cx="9520518" cy="16452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79CD39-978A-4627-9EFA-F8E6BBB3083E}"/>
              </a:ext>
            </a:extLst>
          </p:cNvPr>
          <p:cNvSpPr/>
          <p:nvPr/>
        </p:nvSpPr>
        <p:spPr>
          <a:xfrm>
            <a:off x="1452284" y="1884702"/>
            <a:ext cx="4249270" cy="18783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i="0" dirty="0">
                <a:solidFill>
                  <a:schemeClr val="bg1"/>
                </a:solidFill>
                <a:effectLst/>
                <a:latin typeface="RedHatText"/>
              </a:rPr>
              <a:t>Class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RedHatText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RedHatText"/>
              </a:rPr>
              <a:t>Loader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C040B764-F499-4EA1-933D-4B1A4576012A}"/>
              </a:ext>
            </a:extLst>
          </p:cNvPr>
          <p:cNvSpPr txBox="1">
            <a:spLocks/>
          </p:cNvSpPr>
          <p:nvPr/>
        </p:nvSpPr>
        <p:spPr>
          <a:xfrm>
            <a:off x="406396" y="445447"/>
            <a:ext cx="11524343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>
                <a:solidFill>
                  <a:schemeClr val="bg1">
                    <a:lumMod val="75000"/>
                  </a:schemeClr>
                </a:solidFill>
              </a:rPr>
              <a:t>JVM(Java Virtual Machine)</a:t>
            </a:r>
            <a:endParaRPr lang="ko-KR" alt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6D3187-7647-45ED-B7F7-22B06C16C5C4}"/>
              </a:ext>
            </a:extLst>
          </p:cNvPr>
          <p:cNvSpPr/>
          <p:nvPr/>
        </p:nvSpPr>
        <p:spPr>
          <a:xfrm>
            <a:off x="6490448" y="1884702"/>
            <a:ext cx="4447342" cy="1878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i="0" dirty="0">
              <a:solidFill>
                <a:schemeClr val="bg1"/>
              </a:solidFill>
              <a:effectLst/>
              <a:latin typeface="RedHatTex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E408EC-822A-4602-9CAD-0947FC0B2C15}"/>
              </a:ext>
            </a:extLst>
          </p:cNvPr>
          <p:cNvSpPr/>
          <p:nvPr/>
        </p:nvSpPr>
        <p:spPr>
          <a:xfrm>
            <a:off x="1635369" y="4431323"/>
            <a:ext cx="1723293" cy="13188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Method</a:t>
            </a:r>
          </a:p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Area</a:t>
            </a:r>
          </a:p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=</a:t>
            </a:r>
            <a:r>
              <a:rPr lang="ko-KR" altLang="en-US" sz="1800" b="0" dirty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Static Area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0A990D-7323-4221-B20C-4D927AE8345F}"/>
              </a:ext>
            </a:extLst>
          </p:cNvPr>
          <p:cNvSpPr/>
          <p:nvPr/>
        </p:nvSpPr>
        <p:spPr>
          <a:xfrm>
            <a:off x="3458601" y="4431323"/>
            <a:ext cx="1723293" cy="13188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dirty="0">
                <a:solidFill>
                  <a:schemeClr val="tx1"/>
                </a:solidFill>
              </a:rPr>
              <a:t>Heap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7DC427-31FC-495D-982F-251C9AF5EAC6}"/>
              </a:ext>
            </a:extLst>
          </p:cNvPr>
          <p:cNvSpPr/>
          <p:nvPr/>
        </p:nvSpPr>
        <p:spPr>
          <a:xfrm>
            <a:off x="5314692" y="4431323"/>
            <a:ext cx="1723293" cy="13188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Java</a:t>
            </a:r>
          </a:p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Stack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77214A-9180-4E54-99D5-082767A8B324}"/>
              </a:ext>
            </a:extLst>
          </p:cNvPr>
          <p:cNvSpPr/>
          <p:nvPr/>
        </p:nvSpPr>
        <p:spPr>
          <a:xfrm>
            <a:off x="7200623" y="4431323"/>
            <a:ext cx="1723293" cy="13188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PC</a:t>
            </a:r>
          </a:p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Register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D3A924-F263-462D-9D6D-0C39A7FDF0D9}"/>
              </a:ext>
            </a:extLst>
          </p:cNvPr>
          <p:cNvSpPr/>
          <p:nvPr/>
        </p:nvSpPr>
        <p:spPr>
          <a:xfrm>
            <a:off x="9086554" y="4431323"/>
            <a:ext cx="1723293" cy="13188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Native</a:t>
            </a:r>
          </a:p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Method</a:t>
            </a:r>
          </a:p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Stack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9FC35F-7DD6-4BA3-B870-4405D769E824}"/>
              </a:ext>
            </a:extLst>
          </p:cNvPr>
          <p:cNvSpPr/>
          <p:nvPr/>
        </p:nvSpPr>
        <p:spPr>
          <a:xfrm>
            <a:off x="6699738" y="2039814"/>
            <a:ext cx="403997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Interpreter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89CAD7-C4CD-494A-ACBF-EA57AF01158D}"/>
              </a:ext>
            </a:extLst>
          </p:cNvPr>
          <p:cNvSpPr/>
          <p:nvPr/>
        </p:nvSpPr>
        <p:spPr>
          <a:xfrm>
            <a:off x="6699738" y="2580610"/>
            <a:ext cx="403997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JIT Compiler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76585F-CFCB-4D2F-9E99-3AE0309C87E4}"/>
              </a:ext>
            </a:extLst>
          </p:cNvPr>
          <p:cNvSpPr/>
          <p:nvPr/>
        </p:nvSpPr>
        <p:spPr>
          <a:xfrm>
            <a:off x="6699738" y="3151101"/>
            <a:ext cx="403997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800" b="0" dirty="0">
                <a:solidFill>
                  <a:schemeClr val="tx1"/>
                </a:solidFill>
              </a:rPr>
              <a:t>Garbage Collector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7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JVM</a:t>
            </a:r>
            <a:r>
              <a:rPr lang="ko-KR" altLang="en-US" sz="3200" b="1" dirty="0"/>
              <a:t> 특징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81D7F-4655-42B6-A4E6-BC813B7B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스택 기반의 가상머신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심볼릭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레퍼런스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가비지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 컬렉션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/>
              <a:t>기본 자료형을 명확하게 정의하여 플랫폼 독립성 보장</a:t>
            </a:r>
            <a:endParaRPr lang="en-US" altLang="ko-KR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네트워크 바이트 오더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(network byte order)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2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6096B5F-58FB-49C7-8B4E-8A5050D9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194" y="1429154"/>
            <a:ext cx="7281948" cy="1325563"/>
          </a:xfrm>
        </p:spPr>
        <p:txBody>
          <a:bodyPr/>
          <a:lstStyle/>
          <a:p>
            <a:pPr algn="ctr"/>
            <a:r>
              <a:rPr lang="ko-KR" altLang="en-US" b="1" dirty="0"/>
              <a:t>스택 기반의 가상머신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313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6096B5F-58FB-49C7-8B4E-8A5050D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레지스터 기반의 가상머신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D61384-9068-4AD1-9E5B-F48A08E11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76" y="1452282"/>
            <a:ext cx="9250062" cy="472449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2AFF5-CFB0-44F5-A272-4F710B02042B}"/>
              </a:ext>
            </a:extLst>
          </p:cNvPr>
          <p:cNvSpPr/>
          <p:nvPr/>
        </p:nvSpPr>
        <p:spPr>
          <a:xfrm>
            <a:off x="2992582" y="6176776"/>
            <a:ext cx="5835534" cy="316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133467"/>
                </a:solidFill>
                <a:effectLst/>
                <a:latin typeface="Consolas" panose="020B0609020204030204" pitchFamily="49" charset="0"/>
              </a:rPr>
              <a:t>ADD R1, R2, 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73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509B84E-EFDB-4C72-AA9F-FEC7192D1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88" y="1327158"/>
            <a:ext cx="10383982" cy="4176343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C6096B5F-58FB-49C7-8B4E-8A5050D9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스택 기반의 가상머신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7296FE-FC67-4EF2-BECA-69D23F397DC6}"/>
              </a:ext>
            </a:extLst>
          </p:cNvPr>
          <p:cNvSpPr/>
          <p:nvPr/>
        </p:nvSpPr>
        <p:spPr>
          <a:xfrm>
            <a:off x="4522124" y="5185781"/>
            <a:ext cx="2477193" cy="12886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0" dirty="0">
                <a:solidFill>
                  <a:srgbClr val="133467"/>
                </a:solidFill>
                <a:effectLst/>
                <a:latin typeface="Consolas" panose="020B0609020204030204" pitchFamily="49" charset="0"/>
              </a:rPr>
              <a:t>POP 20 </a:t>
            </a:r>
          </a:p>
          <a:p>
            <a:r>
              <a:rPr lang="en-US" altLang="ko-KR" b="0" i="0" dirty="0">
                <a:solidFill>
                  <a:srgbClr val="133467"/>
                </a:solidFill>
                <a:effectLst/>
                <a:latin typeface="Consolas" panose="020B0609020204030204" pitchFamily="49" charset="0"/>
              </a:rPr>
              <a:t>POP 7 </a:t>
            </a:r>
          </a:p>
          <a:p>
            <a:r>
              <a:rPr lang="en-US" altLang="ko-KR" b="0" i="0" dirty="0">
                <a:solidFill>
                  <a:srgbClr val="133467"/>
                </a:solidFill>
                <a:effectLst/>
                <a:latin typeface="Consolas" panose="020B0609020204030204" pitchFamily="49" charset="0"/>
              </a:rPr>
              <a:t>ADD 20, 7, result </a:t>
            </a:r>
          </a:p>
          <a:p>
            <a:r>
              <a:rPr lang="en-US" altLang="ko-KR" b="0" i="0" dirty="0">
                <a:solidFill>
                  <a:srgbClr val="133467"/>
                </a:solidFill>
                <a:effectLst/>
                <a:latin typeface="Consolas" panose="020B0609020204030204" pitchFamily="49" charset="0"/>
              </a:rPr>
              <a:t>PUSH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69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6096B5F-58FB-49C7-8B4E-8A5050D9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730" y="1429154"/>
            <a:ext cx="4631575" cy="1325563"/>
          </a:xfrm>
        </p:spPr>
        <p:txBody>
          <a:bodyPr/>
          <a:lstStyle/>
          <a:p>
            <a:r>
              <a:rPr lang="ko-KR" altLang="en-US" b="1" dirty="0" err="1"/>
              <a:t>심볼릭</a:t>
            </a:r>
            <a:r>
              <a:rPr lang="ko-KR" altLang="en-US" b="1" dirty="0"/>
              <a:t> 레퍼런스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4197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BE4CC54-D1EB-4653-99A3-747A28A4B1E8}"/>
              </a:ext>
            </a:extLst>
          </p:cNvPr>
          <p:cNvGrpSpPr/>
          <p:nvPr/>
        </p:nvGrpSpPr>
        <p:grpSpPr>
          <a:xfrm>
            <a:off x="8576933" y="628562"/>
            <a:ext cx="1799476" cy="2174796"/>
            <a:chOff x="304676" y="2175600"/>
            <a:chExt cx="1799476" cy="2174796"/>
          </a:xfrm>
        </p:grpSpPr>
        <p:sp>
          <p:nvSpPr>
            <p:cNvPr id="21" name="사각형: 모서리가 접힌 도형 20">
              <a:extLst>
                <a:ext uri="{FF2B5EF4-FFF2-40B4-BE49-F238E27FC236}">
                  <a16:creationId xmlns:a16="http://schemas.microsoft.com/office/drawing/2014/main" id="{24D37E14-CDF5-4B7A-A7B1-D6C10D16047F}"/>
                </a:ext>
              </a:extLst>
            </p:cNvPr>
            <p:cNvSpPr/>
            <p:nvPr/>
          </p:nvSpPr>
          <p:spPr>
            <a:xfrm rot="10800000">
              <a:off x="373220" y="2175600"/>
              <a:ext cx="1610081" cy="1568797"/>
            </a:xfrm>
            <a:prstGeom prst="foldedCorner">
              <a:avLst>
                <a:gd name="adj" fmla="val 31141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3E3AB6-059E-4B7C-9E78-D8B2AA3EBE15}"/>
                </a:ext>
              </a:extLst>
            </p:cNvPr>
            <p:cNvSpPr txBox="1"/>
            <p:nvPr/>
          </p:nvSpPr>
          <p:spPr>
            <a:xfrm>
              <a:off x="588341" y="2667610"/>
              <a:ext cx="145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.class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9AF100-026B-474B-9A5B-F3AAF88DCD1C}"/>
                </a:ext>
              </a:extLst>
            </p:cNvPr>
            <p:cNvSpPr/>
            <p:nvPr/>
          </p:nvSpPr>
          <p:spPr>
            <a:xfrm>
              <a:off x="304676" y="3651510"/>
              <a:ext cx="1799476" cy="69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byte</a:t>
              </a:r>
              <a:r>
                <a:rPr lang="ko-KR" altLang="en-US" sz="2800" dirty="0">
                  <a:solidFill>
                    <a:schemeClr val="tx1"/>
                  </a:solidFill>
                </a:rPr>
                <a:t>코드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93D3A9-EB5E-4D64-975A-C0ADAB4DCF20}"/>
              </a:ext>
            </a:extLst>
          </p:cNvPr>
          <p:cNvSpPr/>
          <p:nvPr/>
        </p:nvSpPr>
        <p:spPr>
          <a:xfrm>
            <a:off x="260684" y="4054642"/>
            <a:ext cx="11670631" cy="2353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public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void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Courier"/>
              </a:rPr>
              <a:t>add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(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Courier"/>
              </a:rPr>
              <a:t>java.lang.String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);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Code: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0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aload_0 </a:t>
            </a:r>
          </a:p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1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Courier"/>
              </a:rPr>
              <a:t>getfield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#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15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;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//Field 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admin:Lcom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nhn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/user/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UserAdmin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; </a:t>
            </a:r>
          </a:p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4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aload_1 </a:t>
            </a:r>
          </a:p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5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Courier"/>
              </a:rPr>
              <a:t>invokevirtual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#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23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;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//Method com/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nhn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/user/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UserAdmin.addUser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:(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Ljava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/lang/String;)V </a:t>
            </a:r>
          </a:p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8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return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44F90BC-92DC-4496-9800-D483BB4C68FC}"/>
              </a:ext>
            </a:extLst>
          </p:cNvPr>
          <p:cNvSpPr/>
          <p:nvPr/>
        </p:nvSpPr>
        <p:spPr>
          <a:xfrm>
            <a:off x="9107617" y="2803358"/>
            <a:ext cx="685800" cy="125128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02F763-0127-414E-8FB5-25A819B4DC14}"/>
              </a:ext>
            </a:extLst>
          </p:cNvPr>
          <p:cNvSpPr/>
          <p:nvPr/>
        </p:nvSpPr>
        <p:spPr>
          <a:xfrm>
            <a:off x="9588231" y="2904405"/>
            <a:ext cx="2365690" cy="69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0" i="0" dirty="0">
                <a:solidFill>
                  <a:srgbClr val="4D5156"/>
                </a:solidFill>
                <a:effectLst/>
                <a:latin typeface="Apple SD Gothic Neo"/>
              </a:rPr>
              <a:t>disassembler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5DE2FB-E789-4D7B-A786-7814F8BCCD98}"/>
              </a:ext>
            </a:extLst>
          </p:cNvPr>
          <p:cNvSpPr/>
          <p:nvPr/>
        </p:nvSpPr>
        <p:spPr>
          <a:xfrm>
            <a:off x="8014028" y="2904405"/>
            <a:ext cx="1125810" cy="69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0" dirty="0" err="1">
                <a:solidFill>
                  <a:srgbClr val="92D050"/>
                </a:solidFill>
                <a:effectLst/>
                <a:latin typeface="Apple SD Gothic Neo"/>
              </a:rPr>
              <a:t>javap</a:t>
            </a:r>
            <a:endParaRPr lang="en-US" altLang="ko-KR" sz="2800" b="1" i="0" dirty="0">
              <a:solidFill>
                <a:srgbClr val="92D050"/>
              </a:solidFill>
              <a:effectLst/>
              <a:latin typeface="Apple SD Gothic Neo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595D4F-6248-4E77-9758-7A873A73348A}"/>
              </a:ext>
            </a:extLst>
          </p:cNvPr>
          <p:cNvSpPr/>
          <p:nvPr/>
        </p:nvSpPr>
        <p:spPr>
          <a:xfrm>
            <a:off x="299302" y="2601374"/>
            <a:ext cx="5153891" cy="13049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public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void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Courier"/>
              </a:rPr>
              <a:t>add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(String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Courier"/>
              </a:rPr>
              <a:t>userName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){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   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Courier"/>
              </a:rPr>
              <a:t>admin.addUser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(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Courier"/>
              </a:rPr>
              <a:t>userName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);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}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5DABF8-08FD-46DC-A57B-E93B987F1B98}"/>
              </a:ext>
            </a:extLst>
          </p:cNvPr>
          <p:cNvSpPr/>
          <p:nvPr/>
        </p:nvSpPr>
        <p:spPr>
          <a:xfrm>
            <a:off x="5173563" y="632108"/>
            <a:ext cx="1394530" cy="698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javac</a:t>
            </a:r>
            <a:endParaRPr lang="ko-KR" altLang="en-US" sz="2800" dirty="0"/>
          </a:p>
        </p:txBody>
      </p:sp>
      <p:sp>
        <p:nvSpPr>
          <p:cNvPr id="25" name="사각형: 모서리가 접힌 도형 24">
            <a:extLst>
              <a:ext uri="{FF2B5EF4-FFF2-40B4-BE49-F238E27FC236}">
                <a16:creationId xmlns:a16="http://schemas.microsoft.com/office/drawing/2014/main" id="{F9BE7A88-3E98-47ED-8FAC-53A10800757B}"/>
              </a:ext>
            </a:extLst>
          </p:cNvPr>
          <p:cNvSpPr/>
          <p:nvPr/>
        </p:nvSpPr>
        <p:spPr>
          <a:xfrm rot="10800000">
            <a:off x="1901236" y="632110"/>
            <a:ext cx="1610081" cy="1568797"/>
          </a:xfrm>
          <a:prstGeom prst="foldedCorner">
            <a:avLst>
              <a:gd name="adj" fmla="val 31141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7B9165-AA4C-44C8-8113-61179D94E06D}"/>
              </a:ext>
            </a:extLst>
          </p:cNvPr>
          <p:cNvSpPr txBox="1"/>
          <p:nvPr/>
        </p:nvSpPr>
        <p:spPr>
          <a:xfrm>
            <a:off x="2176146" y="1146454"/>
            <a:ext cx="13004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.java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6ABB207-7BD4-496D-8238-A20306A05121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V="1">
            <a:off x="3511317" y="1412960"/>
            <a:ext cx="5134160" cy="3548"/>
          </a:xfrm>
          <a:prstGeom prst="straightConnector1">
            <a:avLst/>
          </a:prstGeom>
          <a:ln w="539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6BAF52-5901-41CA-B72C-2A4B68EFEDAD}"/>
              </a:ext>
            </a:extLst>
          </p:cNvPr>
          <p:cNvSpPr/>
          <p:nvPr/>
        </p:nvSpPr>
        <p:spPr>
          <a:xfrm>
            <a:off x="4971090" y="1330994"/>
            <a:ext cx="1799476" cy="69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compile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F032F7-D41A-420E-9F73-4C8D82459898}"/>
              </a:ext>
            </a:extLst>
          </p:cNvPr>
          <p:cNvSpPr/>
          <p:nvPr/>
        </p:nvSpPr>
        <p:spPr>
          <a:xfrm>
            <a:off x="1815592" y="2048426"/>
            <a:ext cx="1799476" cy="69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Java</a:t>
            </a:r>
            <a:r>
              <a:rPr lang="ko-KR" altLang="en-US" sz="2800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93501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ED836F2-F33C-4D0A-A2AA-EC1890DF33B3}"/>
              </a:ext>
            </a:extLst>
          </p:cNvPr>
          <p:cNvGrpSpPr/>
          <p:nvPr/>
        </p:nvGrpSpPr>
        <p:grpSpPr>
          <a:xfrm>
            <a:off x="1328234" y="566773"/>
            <a:ext cx="1799476" cy="2174796"/>
            <a:chOff x="304676" y="2175600"/>
            <a:chExt cx="1799476" cy="2174796"/>
          </a:xfrm>
        </p:grpSpPr>
        <p:sp>
          <p:nvSpPr>
            <p:cNvPr id="4" name="사각형: 모서리가 접힌 도형 3">
              <a:extLst>
                <a:ext uri="{FF2B5EF4-FFF2-40B4-BE49-F238E27FC236}">
                  <a16:creationId xmlns:a16="http://schemas.microsoft.com/office/drawing/2014/main" id="{4208EE70-9AAA-4412-95FE-5983AAA6C768}"/>
                </a:ext>
              </a:extLst>
            </p:cNvPr>
            <p:cNvSpPr/>
            <p:nvPr/>
          </p:nvSpPr>
          <p:spPr>
            <a:xfrm rot="10800000">
              <a:off x="373220" y="2175600"/>
              <a:ext cx="1610081" cy="1568797"/>
            </a:xfrm>
            <a:prstGeom prst="foldedCorner">
              <a:avLst>
                <a:gd name="adj" fmla="val 31141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31723-F161-4A63-93F1-C2D859E10B0C}"/>
                </a:ext>
              </a:extLst>
            </p:cNvPr>
            <p:cNvSpPr txBox="1"/>
            <p:nvPr/>
          </p:nvSpPr>
          <p:spPr>
            <a:xfrm>
              <a:off x="588341" y="2667610"/>
              <a:ext cx="145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.class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D3901C-DED0-459A-BF32-D425904052CC}"/>
                </a:ext>
              </a:extLst>
            </p:cNvPr>
            <p:cNvSpPr/>
            <p:nvPr/>
          </p:nvSpPr>
          <p:spPr>
            <a:xfrm>
              <a:off x="304676" y="3651510"/>
              <a:ext cx="1799476" cy="69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A.class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41F47-2F72-47C6-A9B0-99F3A3A7F629}"/>
              </a:ext>
            </a:extLst>
          </p:cNvPr>
          <p:cNvSpPr/>
          <p:nvPr/>
        </p:nvSpPr>
        <p:spPr>
          <a:xfrm>
            <a:off x="260684" y="4054642"/>
            <a:ext cx="11670631" cy="2353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public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void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Courier"/>
              </a:rPr>
              <a:t>add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(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Courier"/>
              </a:rPr>
              <a:t>java.lang.String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);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Code: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0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aload_0 </a:t>
            </a:r>
          </a:p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1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Courier"/>
              </a:rPr>
              <a:t>getfield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#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15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;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//Field 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admin:Lcom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nhn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/user/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UserAdmin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; </a:t>
            </a:r>
          </a:p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4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aload_1 </a:t>
            </a:r>
          </a:p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5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Courier"/>
              </a:rPr>
              <a:t>invokevirtual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#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23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; 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//Method com/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nhn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/user/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UserAdmin.addUser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:(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Courier"/>
              </a:rPr>
              <a:t>Ljava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Courier"/>
              </a:rPr>
              <a:t>/lang/String;)V </a:t>
            </a:r>
          </a:p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Courier"/>
              </a:rPr>
              <a:t>8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: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Courier"/>
              </a:rPr>
              <a:t>return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Courier"/>
              </a:rPr>
              <a:t> 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7FAE99-99B2-4917-936B-B1751AB55387}"/>
              </a:ext>
            </a:extLst>
          </p:cNvPr>
          <p:cNvGrpSpPr/>
          <p:nvPr/>
        </p:nvGrpSpPr>
        <p:grpSpPr>
          <a:xfrm>
            <a:off x="4296523" y="566773"/>
            <a:ext cx="1799476" cy="2174796"/>
            <a:chOff x="304676" y="2175600"/>
            <a:chExt cx="1799476" cy="2174796"/>
          </a:xfrm>
        </p:grpSpPr>
        <p:sp>
          <p:nvSpPr>
            <p:cNvPr id="15" name="사각형: 모서리가 접힌 도형 14">
              <a:extLst>
                <a:ext uri="{FF2B5EF4-FFF2-40B4-BE49-F238E27FC236}">
                  <a16:creationId xmlns:a16="http://schemas.microsoft.com/office/drawing/2014/main" id="{5C27616D-B134-4712-8C6A-F601EC970D67}"/>
                </a:ext>
              </a:extLst>
            </p:cNvPr>
            <p:cNvSpPr/>
            <p:nvPr/>
          </p:nvSpPr>
          <p:spPr>
            <a:xfrm rot="10800000">
              <a:off x="373220" y="2175600"/>
              <a:ext cx="1610081" cy="1568797"/>
            </a:xfrm>
            <a:prstGeom prst="foldedCorner">
              <a:avLst>
                <a:gd name="adj" fmla="val 31141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C206E1-7A75-4520-A361-3EC3E88A7960}"/>
                </a:ext>
              </a:extLst>
            </p:cNvPr>
            <p:cNvSpPr txBox="1"/>
            <p:nvPr/>
          </p:nvSpPr>
          <p:spPr>
            <a:xfrm>
              <a:off x="588341" y="2667610"/>
              <a:ext cx="1455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.class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4CD2306-C514-44E1-99E4-7B6AB68CAA78}"/>
                </a:ext>
              </a:extLst>
            </p:cNvPr>
            <p:cNvSpPr/>
            <p:nvPr/>
          </p:nvSpPr>
          <p:spPr>
            <a:xfrm>
              <a:off x="304676" y="3651510"/>
              <a:ext cx="1799476" cy="69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B.class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DEFB30-CA79-4379-AE5C-8112CE41C8B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227972" y="2741569"/>
            <a:ext cx="0" cy="2279318"/>
          </a:xfrm>
          <a:prstGeom prst="straightConnector1">
            <a:avLst/>
          </a:prstGeom>
          <a:ln w="539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8DDFE3-11E5-4B89-B49D-A7F9B0110FD2}"/>
              </a:ext>
            </a:extLst>
          </p:cNvPr>
          <p:cNvCxnSpPr>
            <a:cxnSpLocks/>
          </p:cNvCxnSpPr>
          <p:nvPr/>
        </p:nvCxnSpPr>
        <p:spPr>
          <a:xfrm flipV="1">
            <a:off x="3067166" y="2625191"/>
            <a:ext cx="2070261" cy="2894460"/>
          </a:xfrm>
          <a:prstGeom prst="straightConnector1">
            <a:avLst/>
          </a:prstGeom>
          <a:ln w="539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C40C7A-8A84-42B4-94CE-A954C19C757E}"/>
              </a:ext>
            </a:extLst>
          </p:cNvPr>
          <p:cNvSpPr/>
          <p:nvPr/>
        </p:nvSpPr>
        <p:spPr>
          <a:xfrm>
            <a:off x="3966905" y="3231190"/>
            <a:ext cx="4009107" cy="69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</a:rPr>
              <a:t>Dynamic Linking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832" y="4822372"/>
            <a:ext cx="9144000" cy="1041997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/>
              <a:t>3. JVM(Java Virtual Machine)</a:t>
            </a:r>
            <a:endParaRPr lang="ko-KR" altLang="en-US" sz="44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F5EBCF9-3013-438C-997E-D4EAC5437673}"/>
              </a:ext>
            </a:extLst>
          </p:cNvPr>
          <p:cNvSpPr txBox="1">
            <a:spLocks/>
          </p:cNvSpPr>
          <p:nvPr/>
        </p:nvSpPr>
        <p:spPr>
          <a:xfrm>
            <a:off x="1347832" y="3083689"/>
            <a:ext cx="9144000" cy="1041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2. JRE(Java Runtime Environment)</a:t>
            </a:r>
            <a:endParaRPr lang="ko-KR" altLang="en-US" sz="44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9D8C539-D128-4EEF-9F20-5AD8AC8C6F7A}"/>
              </a:ext>
            </a:extLst>
          </p:cNvPr>
          <p:cNvSpPr txBox="1">
            <a:spLocks/>
          </p:cNvSpPr>
          <p:nvPr/>
        </p:nvSpPr>
        <p:spPr>
          <a:xfrm>
            <a:off x="1347832" y="1345006"/>
            <a:ext cx="9144000" cy="1041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1. JDK(Java Development Kit)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9001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6096B5F-58FB-49C7-8B4E-8A5050D9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76" y="1429154"/>
            <a:ext cx="5765370" cy="1325563"/>
          </a:xfrm>
        </p:spPr>
        <p:txBody>
          <a:bodyPr/>
          <a:lstStyle/>
          <a:p>
            <a:r>
              <a:rPr lang="ko-KR" altLang="en-US" b="1" dirty="0"/>
              <a:t>네트워크 바이트 오더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903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6096B5F-58FB-49C7-8B4E-8A5050D9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3" y="365125"/>
            <a:ext cx="11179629" cy="1414689"/>
          </a:xfrm>
        </p:spPr>
        <p:txBody>
          <a:bodyPr/>
          <a:lstStyle/>
          <a:p>
            <a:r>
              <a:rPr lang="ko-KR" altLang="en-US" b="1" dirty="0"/>
              <a:t>네트워크 바이트 오더</a:t>
            </a:r>
            <a:r>
              <a:rPr lang="en-US" altLang="ko-KR" b="1" dirty="0"/>
              <a:t>(network byte order)</a:t>
            </a:r>
            <a:endParaRPr lang="ko-KR" altLang="en-US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D254B30-8539-40D0-B1E3-4E4A83FD2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30" y="1779814"/>
            <a:ext cx="11135139" cy="45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6096B5F-58FB-49C7-8B4E-8A5050D9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3" y="365125"/>
            <a:ext cx="11179629" cy="1414689"/>
          </a:xfrm>
        </p:spPr>
        <p:txBody>
          <a:bodyPr/>
          <a:lstStyle/>
          <a:p>
            <a:r>
              <a:rPr lang="ko-KR" altLang="en-US" b="1" dirty="0"/>
              <a:t>네트워크 바이트 오더</a:t>
            </a:r>
            <a:r>
              <a:rPr lang="en-US" altLang="ko-KR" b="1" dirty="0"/>
              <a:t>(network byte order)</a:t>
            </a:r>
            <a:endParaRPr lang="ko-KR" altLang="en-US" b="1" dirty="0"/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BDA35728-F2AA-446F-B5CD-743FA1B28A9C}"/>
              </a:ext>
            </a:extLst>
          </p:cNvPr>
          <p:cNvSpPr txBox="1">
            <a:spLocks/>
          </p:cNvSpPr>
          <p:nvPr/>
        </p:nvSpPr>
        <p:spPr>
          <a:xfrm>
            <a:off x="413653" y="1574075"/>
            <a:ext cx="5682347" cy="1009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바이트 오더 </a:t>
            </a:r>
            <a:r>
              <a:rPr lang="en-US" altLang="ko-KR" sz="2800" dirty="0"/>
              <a:t>: </a:t>
            </a:r>
            <a:r>
              <a:rPr lang="ko-KR" altLang="en-US" sz="2800" dirty="0"/>
              <a:t>바이트를 읽는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08CDC-9FFC-41C0-B2AD-3AE3CCD3421F}"/>
              </a:ext>
            </a:extLst>
          </p:cNvPr>
          <p:cNvSpPr txBox="1"/>
          <p:nvPr/>
        </p:nvSpPr>
        <p:spPr>
          <a:xfrm>
            <a:off x="413652" y="2583181"/>
            <a:ext cx="2231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Char[]</a:t>
            </a:r>
            <a:r>
              <a:rPr lang="ko-KR" altLang="en-US" sz="3200" dirty="0"/>
              <a:t> </a:t>
            </a:r>
            <a:r>
              <a:rPr lang="en-US" altLang="ko-KR" sz="3200" dirty="0"/>
              <a:t>a =</a:t>
            </a:r>
            <a:endParaRPr lang="ko-KR" altLang="en-US" sz="32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DFA0A73-44EB-411C-967D-9A7C270D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58556"/>
              </p:ext>
            </p:extLst>
          </p:nvPr>
        </p:nvGraphicFramePr>
        <p:xfrm>
          <a:off x="2663631" y="2707872"/>
          <a:ext cx="6089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215">
                  <a:extLst>
                    <a:ext uri="{9D8B030D-6E8A-4147-A177-3AD203B41FA5}">
                      <a16:colId xmlns:a16="http://schemas.microsoft.com/office/drawing/2014/main" val="1700187527"/>
                    </a:ext>
                  </a:extLst>
                </a:gridCol>
                <a:gridCol w="761215">
                  <a:extLst>
                    <a:ext uri="{9D8B030D-6E8A-4147-A177-3AD203B41FA5}">
                      <a16:colId xmlns:a16="http://schemas.microsoft.com/office/drawing/2014/main" val="1864840111"/>
                    </a:ext>
                  </a:extLst>
                </a:gridCol>
                <a:gridCol w="761215">
                  <a:extLst>
                    <a:ext uri="{9D8B030D-6E8A-4147-A177-3AD203B41FA5}">
                      <a16:colId xmlns:a16="http://schemas.microsoft.com/office/drawing/2014/main" val="1092509612"/>
                    </a:ext>
                  </a:extLst>
                </a:gridCol>
                <a:gridCol w="761215">
                  <a:extLst>
                    <a:ext uri="{9D8B030D-6E8A-4147-A177-3AD203B41FA5}">
                      <a16:colId xmlns:a16="http://schemas.microsoft.com/office/drawing/2014/main" val="3687493593"/>
                    </a:ext>
                  </a:extLst>
                </a:gridCol>
                <a:gridCol w="761215">
                  <a:extLst>
                    <a:ext uri="{9D8B030D-6E8A-4147-A177-3AD203B41FA5}">
                      <a16:colId xmlns:a16="http://schemas.microsoft.com/office/drawing/2014/main" val="1921354125"/>
                    </a:ext>
                  </a:extLst>
                </a:gridCol>
                <a:gridCol w="761215">
                  <a:extLst>
                    <a:ext uri="{9D8B030D-6E8A-4147-A177-3AD203B41FA5}">
                      <a16:colId xmlns:a16="http://schemas.microsoft.com/office/drawing/2014/main" val="158049951"/>
                    </a:ext>
                  </a:extLst>
                </a:gridCol>
                <a:gridCol w="761215">
                  <a:extLst>
                    <a:ext uri="{9D8B030D-6E8A-4147-A177-3AD203B41FA5}">
                      <a16:colId xmlns:a16="http://schemas.microsoft.com/office/drawing/2014/main" val="2255131736"/>
                    </a:ext>
                  </a:extLst>
                </a:gridCol>
                <a:gridCol w="761215">
                  <a:extLst>
                    <a:ext uri="{9D8B030D-6E8A-4147-A177-3AD203B41FA5}">
                      <a16:colId xmlns:a16="http://schemas.microsoft.com/office/drawing/2014/main" val="3229150972"/>
                    </a:ext>
                  </a:extLst>
                </a:gridCol>
              </a:tblGrid>
              <a:tr h="314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175251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1910C1-A1B1-4C4A-AD40-2616CA6C4C76}"/>
              </a:ext>
            </a:extLst>
          </p:cNvPr>
          <p:cNvGraphicFramePr>
            <a:graphicFrameLocks noGrp="1"/>
          </p:cNvGraphicFramePr>
          <p:nvPr/>
        </p:nvGraphicFramePr>
        <p:xfrm>
          <a:off x="3430393" y="3840480"/>
          <a:ext cx="40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298779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9421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091433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32229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79266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95982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5435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6604041"/>
                    </a:ext>
                  </a:extLst>
                </a:gridCol>
              </a:tblGrid>
              <a:tr h="24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8159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7C63A1-4759-41EE-A8A0-AA8285346C44}"/>
              </a:ext>
            </a:extLst>
          </p:cNvPr>
          <p:cNvGraphicFramePr>
            <a:graphicFrameLocks noGrp="1"/>
          </p:cNvGraphicFramePr>
          <p:nvPr/>
        </p:nvGraphicFramePr>
        <p:xfrm>
          <a:off x="3430393" y="4330433"/>
          <a:ext cx="40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298779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9421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091433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32229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79266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95982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5435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6604041"/>
                    </a:ext>
                  </a:extLst>
                </a:gridCol>
              </a:tblGrid>
              <a:tr h="24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81598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17173BA-B597-42A0-8E5F-EFA03CBF1F62}"/>
              </a:ext>
            </a:extLst>
          </p:cNvPr>
          <p:cNvGraphicFramePr>
            <a:graphicFrameLocks noGrp="1"/>
          </p:cNvGraphicFramePr>
          <p:nvPr/>
        </p:nvGraphicFramePr>
        <p:xfrm>
          <a:off x="3430393" y="4841249"/>
          <a:ext cx="40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298779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9421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091433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32229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79266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95982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5435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6604041"/>
                    </a:ext>
                  </a:extLst>
                </a:gridCol>
              </a:tblGrid>
              <a:tr h="24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81598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8DDA03D-C973-48C2-B1BE-AFED948BE179}"/>
              </a:ext>
            </a:extLst>
          </p:cNvPr>
          <p:cNvGraphicFramePr>
            <a:graphicFrameLocks noGrp="1"/>
          </p:cNvGraphicFramePr>
          <p:nvPr/>
        </p:nvGraphicFramePr>
        <p:xfrm>
          <a:off x="3430393" y="5365282"/>
          <a:ext cx="40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298779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9421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091433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32229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79266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95982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5435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6604041"/>
                    </a:ext>
                  </a:extLst>
                </a:gridCol>
              </a:tblGrid>
              <a:tr h="24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81598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496B6A2-9624-4C53-BBAE-ED6AAA3FF240}"/>
              </a:ext>
            </a:extLst>
          </p:cNvPr>
          <p:cNvGraphicFramePr>
            <a:graphicFrameLocks noGrp="1"/>
          </p:cNvGraphicFramePr>
          <p:nvPr/>
        </p:nvGraphicFramePr>
        <p:xfrm>
          <a:off x="3430393" y="5859693"/>
          <a:ext cx="40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4298779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9421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091433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32229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79266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95982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5435968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6604041"/>
                    </a:ext>
                  </a:extLst>
                </a:gridCol>
              </a:tblGrid>
              <a:tr h="245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81598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95D79A-96A3-43C9-B846-07133F8F1C49}"/>
              </a:ext>
            </a:extLst>
          </p:cNvPr>
          <p:cNvCxnSpPr/>
          <p:nvPr/>
        </p:nvCxnSpPr>
        <p:spPr>
          <a:xfrm flipH="1">
            <a:off x="3430393" y="3073632"/>
            <a:ext cx="775847" cy="7668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3B4DA7-E05F-45DE-A3A1-E6EC48EE4536}"/>
              </a:ext>
            </a:extLst>
          </p:cNvPr>
          <p:cNvCxnSpPr>
            <a:cxnSpLocks/>
          </p:cNvCxnSpPr>
          <p:nvPr/>
        </p:nvCxnSpPr>
        <p:spPr>
          <a:xfrm>
            <a:off x="4973002" y="3069185"/>
            <a:ext cx="2521391" cy="7668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1B0204-D9E5-4C71-A9C5-906ED51CBF60}"/>
              </a:ext>
            </a:extLst>
          </p:cNvPr>
          <p:cNvSpPr txBox="1"/>
          <p:nvPr/>
        </p:nvSpPr>
        <p:spPr>
          <a:xfrm>
            <a:off x="3357193" y="618887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1bit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F5F56-34B2-4FC4-B8DF-4FBCE041BA7E}"/>
              </a:ext>
            </a:extLst>
          </p:cNvPr>
          <p:cNvSpPr txBox="1"/>
          <p:nvPr/>
        </p:nvSpPr>
        <p:spPr>
          <a:xfrm>
            <a:off x="4166512" y="3475968"/>
            <a:ext cx="189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/>
              <a:t>1 Byte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0516474-92D6-4D40-A498-E99E9C28AA28}"/>
              </a:ext>
            </a:extLst>
          </p:cNvPr>
          <p:cNvCxnSpPr/>
          <p:nvPr/>
        </p:nvCxnSpPr>
        <p:spPr>
          <a:xfrm>
            <a:off x="2944368" y="3475968"/>
            <a:ext cx="486025" cy="360065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0609F4-FD0F-43F3-A585-8C26DFE38448}"/>
              </a:ext>
            </a:extLst>
          </p:cNvPr>
          <p:cNvSpPr txBox="1"/>
          <p:nvPr/>
        </p:nvSpPr>
        <p:spPr>
          <a:xfrm>
            <a:off x="2232429" y="3169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상위비트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DF8C1E-6503-49E4-879B-6D8B91F3C8BF}"/>
              </a:ext>
            </a:extLst>
          </p:cNvPr>
          <p:cNvCxnSpPr>
            <a:cxnSpLocks/>
          </p:cNvCxnSpPr>
          <p:nvPr/>
        </p:nvCxnSpPr>
        <p:spPr>
          <a:xfrm flipV="1">
            <a:off x="2944368" y="6199385"/>
            <a:ext cx="486025" cy="360065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01FE2C-DECD-4F9E-BBDE-7571C3EF3637}"/>
              </a:ext>
            </a:extLst>
          </p:cNvPr>
          <p:cNvSpPr txBox="1"/>
          <p:nvPr/>
        </p:nvSpPr>
        <p:spPr>
          <a:xfrm>
            <a:off x="2232429" y="6495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하위비트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B36D2BA-ED83-49F1-9E2F-F17E1E2B84B8}"/>
              </a:ext>
            </a:extLst>
          </p:cNvPr>
          <p:cNvSpPr/>
          <p:nvPr/>
        </p:nvSpPr>
        <p:spPr>
          <a:xfrm>
            <a:off x="1417446" y="3836033"/>
            <a:ext cx="1922979" cy="2362112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Big</a:t>
            </a:r>
          </a:p>
          <a:p>
            <a:pPr algn="ctr"/>
            <a:r>
              <a:rPr lang="en-US" altLang="ko-KR" b="1" dirty="0"/>
              <a:t>Endian</a:t>
            </a:r>
            <a:endParaRPr lang="ko-KR" altLang="en-US" b="1" dirty="0"/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CE95C657-B49C-4777-A391-BEF671A62E31}"/>
              </a:ext>
            </a:extLst>
          </p:cNvPr>
          <p:cNvSpPr/>
          <p:nvPr/>
        </p:nvSpPr>
        <p:spPr>
          <a:xfrm>
            <a:off x="7584361" y="3656000"/>
            <a:ext cx="1939747" cy="252843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Little</a:t>
            </a:r>
          </a:p>
          <a:p>
            <a:pPr algn="ctr"/>
            <a:r>
              <a:rPr lang="en-US" altLang="ko-KR" b="1" dirty="0"/>
              <a:t>Endian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478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394" y="2766218"/>
            <a:ext cx="1845879" cy="1325563"/>
          </a:xfrm>
        </p:spPr>
        <p:txBody>
          <a:bodyPr/>
          <a:lstStyle/>
          <a:p>
            <a:r>
              <a:rPr lang="ko-KR" altLang="en-US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78173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507" y="2488324"/>
            <a:ext cx="8494986" cy="1881351"/>
          </a:xfrm>
        </p:spPr>
        <p:txBody>
          <a:bodyPr>
            <a:noAutofit/>
          </a:bodyPr>
          <a:lstStyle/>
          <a:p>
            <a:pPr algn="ctr"/>
            <a:r>
              <a:rPr lang="en-US" altLang="ko-KR" sz="10000" b="1" dirty="0"/>
              <a:t>JDK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61642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D1778D-129A-40CC-8593-0C04E908F7BC}"/>
              </a:ext>
            </a:extLst>
          </p:cNvPr>
          <p:cNvSpPr/>
          <p:nvPr/>
        </p:nvSpPr>
        <p:spPr>
          <a:xfrm>
            <a:off x="1088571" y="1509483"/>
            <a:ext cx="10276115" cy="4702629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27A0DE-EFAD-41BF-AC67-D2E36172B21D}"/>
              </a:ext>
            </a:extLst>
          </p:cNvPr>
          <p:cNvSpPr/>
          <p:nvPr/>
        </p:nvSpPr>
        <p:spPr>
          <a:xfrm>
            <a:off x="1277258" y="1705425"/>
            <a:ext cx="4325256" cy="43107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JRE</a:t>
            </a:r>
            <a:endParaRPr lang="ko-KR" altLang="en-US" sz="6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2A59FA-57EF-441E-ABE8-18CB240BAF38}"/>
              </a:ext>
            </a:extLst>
          </p:cNvPr>
          <p:cNvSpPr/>
          <p:nvPr/>
        </p:nvSpPr>
        <p:spPr>
          <a:xfrm>
            <a:off x="5733146" y="1763485"/>
            <a:ext cx="2670628" cy="9797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apt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F3069B-F180-4EAF-9B3A-122B172B489F}"/>
              </a:ext>
            </a:extLst>
          </p:cNvPr>
          <p:cNvSpPr/>
          <p:nvPr/>
        </p:nvSpPr>
        <p:spPr>
          <a:xfrm>
            <a:off x="8534402" y="1763485"/>
            <a:ext cx="2670628" cy="9797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appletviewer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D5363F-9DDB-431F-80BD-AD9EAF53C087}"/>
              </a:ext>
            </a:extLst>
          </p:cNvPr>
          <p:cNvSpPr/>
          <p:nvPr/>
        </p:nvSpPr>
        <p:spPr>
          <a:xfrm>
            <a:off x="5733146" y="2866567"/>
            <a:ext cx="2670628" cy="1030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javac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88DC17-8406-419D-8913-19B49E299FF9}"/>
              </a:ext>
            </a:extLst>
          </p:cNvPr>
          <p:cNvSpPr/>
          <p:nvPr/>
        </p:nvSpPr>
        <p:spPr>
          <a:xfrm>
            <a:off x="8548916" y="2830280"/>
            <a:ext cx="2670628" cy="1030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javap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264749-7EDF-4E40-B4BA-5B220C25CF97}"/>
              </a:ext>
            </a:extLst>
          </p:cNvPr>
          <p:cNvSpPr/>
          <p:nvPr/>
        </p:nvSpPr>
        <p:spPr>
          <a:xfrm>
            <a:off x="5740401" y="4020443"/>
            <a:ext cx="2670628" cy="1030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jar</a:t>
            </a:r>
            <a:endParaRPr lang="ko-KR" altLang="en-US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B19B2A-AC3B-4A7A-AE6C-BF83E45CEC7A}"/>
              </a:ext>
            </a:extLst>
          </p:cNvPr>
          <p:cNvSpPr/>
          <p:nvPr/>
        </p:nvSpPr>
        <p:spPr>
          <a:xfrm>
            <a:off x="8548916" y="4005938"/>
            <a:ext cx="2670628" cy="1030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jdb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C51E8-4871-49D8-AB64-BB83ACCB001C}"/>
              </a:ext>
            </a:extLst>
          </p:cNvPr>
          <p:cNvSpPr txBox="1"/>
          <p:nvPr/>
        </p:nvSpPr>
        <p:spPr>
          <a:xfrm>
            <a:off x="8331204" y="5254163"/>
            <a:ext cx="553998" cy="8563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b="1" dirty="0"/>
              <a:t>. . .</a:t>
            </a:r>
            <a:endParaRPr lang="ko-KR" altLang="en-US" sz="2400" b="1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8D179F6-87D5-4223-9653-F2B2F391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543420"/>
            <a:ext cx="1027611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>
                <a:solidFill>
                  <a:schemeClr val="bg1">
                    <a:lumMod val="75000"/>
                  </a:schemeClr>
                </a:solidFill>
              </a:rPr>
              <a:t>JDK(Java Development Kit)</a:t>
            </a:r>
            <a:endParaRPr lang="ko-KR" alt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0F671-7CE4-45EB-A7ED-465AC84B7DDE}"/>
              </a:ext>
            </a:extLst>
          </p:cNvPr>
          <p:cNvSpPr/>
          <p:nvPr/>
        </p:nvSpPr>
        <p:spPr>
          <a:xfrm>
            <a:off x="5037167" y="2542991"/>
            <a:ext cx="1394530" cy="698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javac</a:t>
            </a:r>
            <a:endParaRPr lang="ko-KR" altLang="en-US" sz="280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1E398516-BD76-4AD6-8610-AF601DB84053}"/>
              </a:ext>
            </a:extLst>
          </p:cNvPr>
          <p:cNvSpPr/>
          <p:nvPr/>
        </p:nvSpPr>
        <p:spPr>
          <a:xfrm rot="10800000">
            <a:off x="2687722" y="2692959"/>
            <a:ext cx="1610081" cy="1568797"/>
          </a:xfrm>
          <a:prstGeom prst="foldedCorner">
            <a:avLst>
              <a:gd name="adj" fmla="val 31141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24D37E14-CDF5-4B7A-A7B1-D6C10D16047F}"/>
              </a:ext>
            </a:extLst>
          </p:cNvPr>
          <p:cNvSpPr/>
          <p:nvPr/>
        </p:nvSpPr>
        <p:spPr>
          <a:xfrm rot="10800000">
            <a:off x="7171062" y="2692959"/>
            <a:ext cx="1610081" cy="1568797"/>
          </a:xfrm>
          <a:prstGeom prst="foldedCorner">
            <a:avLst>
              <a:gd name="adj" fmla="val 31141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4989C-D722-496A-999A-B8138221A57A}"/>
              </a:ext>
            </a:extLst>
          </p:cNvPr>
          <p:cNvSpPr txBox="1"/>
          <p:nvPr/>
        </p:nvSpPr>
        <p:spPr>
          <a:xfrm>
            <a:off x="2997352" y="3184969"/>
            <a:ext cx="130045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.java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E3AB6-059E-4B7C-9E78-D8B2AA3EBE15}"/>
              </a:ext>
            </a:extLst>
          </p:cNvPr>
          <p:cNvSpPr txBox="1"/>
          <p:nvPr/>
        </p:nvSpPr>
        <p:spPr>
          <a:xfrm>
            <a:off x="7386183" y="3184969"/>
            <a:ext cx="1455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.class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9A5BE4-6805-4B8A-AD8B-CB6D5CD91254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>
            <a:off x="4297803" y="3477357"/>
            <a:ext cx="2873259" cy="0"/>
          </a:xfrm>
          <a:prstGeom prst="straightConnector1">
            <a:avLst/>
          </a:prstGeom>
          <a:ln w="539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15EC5F-22B6-489D-ACD0-7F1FD5F9B9DC}"/>
              </a:ext>
            </a:extLst>
          </p:cNvPr>
          <p:cNvSpPr/>
          <p:nvPr/>
        </p:nvSpPr>
        <p:spPr>
          <a:xfrm>
            <a:off x="4847771" y="3508492"/>
            <a:ext cx="1799476" cy="69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compile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1ACAF4-4170-4056-9CF9-855BCFCCCF0E}"/>
              </a:ext>
            </a:extLst>
          </p:cNvPr>
          <p:cNvSpPr/>
          <p:nvPr/>
        </p:nvSpPr>
        <p:spPr>
          <a:xfrm>
            <a:off x="2593024" y="4168869"/>
            <a:ext cx="1799476" cy="69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Java</a:t>
            </a:r>
            <a:r>
              <a:rPr lang="ko-KR" altLang="en-US" sz="2800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9AF100-026B-474B-9A5B-F3AAF88DCD1C}"/>
              </a:ext>
            </a:extLst>
          </p:cNvPr>
          <p:cNvSpPr/>
          <p:nvPr/>
        </p:nvSpPr>
        <p:spPr>
          <a:xfrm>
            <a:off x="7102518" y="4168869"/>
            <a:ext cx="1799476" cy="69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byte</a:t>
            </a:r>
            <a:r>
              <a:rPr lang="ko-KR" altLang="en-US" sz="2800" dirty="0">
                <a:solidFill>
                  <a:schemeClr val="tx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11569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7B896BC-2673-4FA6-948C-51A92B3F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JDK</a:t>
            </a:r>
            <a:r>
              <a:rPr lang="ko-KR" altLang="en-US" sz="3200" dirty="0"/>
              <a:t>의 종류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9E73A9D-9E9F-49AC-80B5-0BFACCE70C17}"/>
              </a:ext>
            </a:extLst>
          </p:cNvPr>
          <p:cNvSpPr txBox="1">
            <a:spLocks/>
          </p:cNvSpPr>
          <p:nvPr/>
        </p:nvSpPr>
        <p:spPr>
          <a:xfrm>
            <a:off x="838200" y="1860096"/>
            <a:ext cx="10515600" cy="4381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altLang="ko-KR" sz="3200" dirty="0"/>
              <a:t>Java SE(Standard Edition)</a:t>
            </a:r>
          </a:p>
          <a:p>
            <a:r>
              <a:rPr lang="en-US" altLang="ko-KR" sz="3200" dirty="0"/>
              <a:t>	</a:t>
            </a:r>
          </a:p>
          <a:p>
            <a:r>
              <a:rPr lang="en-US" altLang="ko-KR" sz="3200" dirty="0"/>
              <a:t>2. Java EE(Enterprise Edition)</a:t>
            </a:r>
          </a:p>
          <a:p>
            <a:r>
              <a:rPr lang="en-US" altLang="ko-KR" sz="3200" dirty="0"/>
              <a:t>	Java SE + </a:t>
            </a:r>
            <a:r>
              <a:rPr lang="ko-KR" altLang="en-US" sz="3200" dirty="0"/>
              <a:t>서버에서 동작하는 기능</a:t>
            </a:r>
            <a:endParaRPr lang="en-US" altLang="ko-KR" sz="3200" dirty="0"/>
          </a:p>
          <a:p>
            <a:r>
              <a:rPr lang="en-US" altLang="ko-KR" sz="3200" dirty="0"/>
              <a:t>3. Java ME(Micro Edition)</a:t>
            </a:r>
          </a:p>
          <a:p>
            <a:r>
              <a:rPr lang="en-US" altLang="ko-KR" sz="3200" dirty="0"/>
              <a:t>	Java SE + </a:t>
            </a:r>
            <a:r>
              <a:rPr lang="ko-KR" altLang="en-US" sz="3200" dirty="0"/>
              <a:t>휴대전화</a:t>
            </a:r>
            <a:r>
              <a:rPr lang="en-US" altLang="ko-KR" sz="3200" dirty="0"/>
              <a:t>,PDA</a:t>
            </a:r>
            <a:r>
              <a:rPr lang="ko-KR" altLang="en-US" sz="3200" dirty="0"/>
              <a:t>에서 </a:t>
            </a:r>
            <a:r>
              <a:rPr lang="en-US" altLang="ko-KR" sz="3200" dirty="0"/>
              <a:t>java </a:t>
            </a:r>
            <a:r>
              <a:rPr lang="ko-KR" altLang="en-US" sz="3200" dirty="0"/>
              <a:t>프로그래밍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0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507" y="2488324"/>
            <a:ext cx="8494986" cy="1881351"/>
          </a:xfrm>
        </p:spPr>
        <p:txBody>
          <a:bodyPr>
            <a:noAutofit/>
          </a:bodyPr>
          <a:lstStyle/>
          <a:p>
            <a:pPr algn="ctr"/>
            <a:r>
              <a:rPr lang="en-US" altLang="ko-KR" sz="10000" b="1" dirty="0"/>
              <a:t>JRE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8372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D1778D-129A-40CC-8593-0C04E908F7BC}"/>
              </a:ext>
            </a:extLst>
          </p:cNvPr>
          <p:cNvSpPr/>
          <p:nvPr/>
        </p:nvSpPr>
        <p:spPr>
          <a:xfrm>
            <a:off x="1088571" y="1509483"/>
            <a:ext cx="10276115" cy="4702629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8D179F6-87D5-4223-9653-F2B2F391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6" y="543420"/>
            <a:ext cx="1152434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>
                <a:solidFill>
                  <a:schemeClr val="bg1">
                    <a:lumMod val="75000"/>
                  </a:schemeClr>
                </a:solidFill>
              </a:rPr>
              <a:t>JRE(Java Runtime Environment)</a:t>
            </a:r>
            <a:endParaRPr lang="ko-KR" alt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963951-8B7F-47EA-A621-77A3DAC785A9}"/>
              </a:ext>
            </a:extLst>
          </p:cNvPr>
          <p:cNvSpPr/>
          <p:nvPr/>
        </p:nvSpPr>
        <p:spPr>
          <a:xfrm>
            <a:off x="7779656" y="1943877"/>
            <a:ext cx="3323773" cy="41230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JVM</a:t>
            </a:r>
            <a:endParaRPr lang="ko-KR" altLang="en-US" sz="5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A011254-3B30-4BFB-9504-523DB691B434}"/>
              </a:ext>
            </a:extLst>
          </p:cNvPr>
          <p:cNvGrpSpPr/>
          <p:nvPr/>
        </p:nvGrpSpPr>
        <p:grpSpPr>
          <a:xfrm>
            <a:off x="909239" y="2150430"/>
            <a:ext cx="7225600" cy="1919517"/>
            <a:chOff x="835641" y="4227919"/>
            <a:chExt cx="7225600" cy="18783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B030953-8052-4C9A-97E6-A4EFCCB0A64E}"/>
                </a:ext>
              </a:extLst>
            </p:cNvPr>
            <p:cNvGrpSpPr/>
            <p:nvPr/>
          </p:nvGrpSpPr>
          <p:grpSpPr>
            <a:xfrm>
              <a:off x="835641" y="4227919"/>
              <a:ext cx="7225600" cy="1878360"/>
              <a:chOff x="827314" y="4333752"/>
              <a:chExt cx="7225600" cy="187836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CAB192B-F291-4B76-8677-644D1D112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314" y="4333753"/>
                <a:ext cx="3756718" cy="1878359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D703894C-E906-4193-9566-24DD458FD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7143" y="4333753"/>
                <a:ext cx="3756718" cy="1878359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DF8B7526-C4AD-40A8-9CFE-3695A15593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40"/>
              <a:stretch/>
            </p:blipFill>
            <p:spPr>
              <a:xfrm>
                <a:off x="5481066" y="4333752"/>
                <a:ext cx="2571848" cy="1878359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4BC6A8A-6DC6-4EED-9C18-63C698F08C2D}"/>
                </a:ext>
              </a:extLst>
            </p:cNvPr>
            <p:cNvSpPr/>
            <p:nvPr/>
          </p:nvSpPr>
          <p:spPr>
            <a:xfrm>
              <a:off x="1526290" y="4418690"/>
              <a:ext cx="5704689" cy="1323473"/>
            </a:xfrm>
            <a:prstGeom prst="rect">
              <a:avLst/>
            </a:prstGeom>
            <a:noFill/>
            <a:ln w="79375">
              <a:solidFill>
                <a:srgbClr val="9D7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5FEC0E0-B48C-4CD9-91A0-8337884721D2}"/>
              </a:ext>
            </a:extLst>
          </p:cNvPr>
          <p:cNvSpPr txBox="1"/>
          <p:nvPr/>
        </p:nvSpPr>
        <p:spPr>
          <a:xfrm>
            <a:off x="2808946" y="5156096"/>
            <a:ext cx="320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Java Class Library</a:t>
            </a:r>
            <a:endParaRPr lang="ko-KR" altLang="en-US" sz="2800" b="1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B3AC879-C18A-4464-81FA-746D9D2AC723}"/>
              </a:ext>
            </a:extLst>
          </p:cNvPr>
          <p:cNvGrpSpPr/>
          <p:nvPr/>
        </p:nvGrpSpPr>
        <p:grpSpPr>
          <a:xfrm>
            <a:off x="909239" y="3558057"/>
            <a:ext cx="7225600" cy="1919517"/>
            <a:chOff x="835641" y="4227919"/>
            <a:chExt cx="7225600" cy="187836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36290CB-4014-4735-8BCB-78EB9DBE9FD2}"/>
                </a:ext>
              </a:extLst>
            </p:cNvPr>
            <p:cNvGrpSpPr/>
            <p:nvPr/>
          </p:nvGrpSpPr>
          <p:grpSpPr>
            <a:xfrm>
              <a:off x="835641" y="4227919"/>
              <a:ext cx="7225600" cy="1878360"/>
              <a:chOff x="827314" y="4333752"/>
              <a:chExt cx="7225600" cy="1878360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AD80C4B9-5A13-4FC0-AFCE-2843E4B25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314" y="4333753"/>
                <a:ext cx="3756718" cy="1878359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1931407F-CE39-49C3-B036-3E932FB9A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7143" y="4333753"/>
                <a:ext cx="3756718" cy="1878359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7269B74-69A5-4C31-9742-5A63BD2186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40"/>
              <a:stretch/>
            </p:blipFill>
            <p:spPr>
              <a:xfrm>
                <a:off x="5481066" y="4333752"/>
                <a:ext cx="2571848" cy="1878359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7C3A080-D7F5-4748-B71F-C46DDFA26618}"/>
                </a:ext>
              </a:extLst>
            </p:cNvPr>
            <p:cNvSpPr/>
            <p:nvPr/>
          </p:nvSpPr>
          <p:spPr>
            <a:xfrm>
              <a:off x="1526290" y="4418690"/>
              <a:ext cx="5704689" cy="1323473"/>
            </a:xfrm>
            <a:prstGeom prst="rect">
              <a:avLst/>
            </a:prstGeom>
            <a:noFill/>
            <a:ln w="79375">
              <a:solidFill>
                <a:srgbClr val="9D7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507" y="2488324"/>
            <a:ext cx="8494986" cy="1881351"/>
          </a:xfrm>
        </p:spPr>
        <p:txBody>
          <a:bodyPr>
            <a:noAutofit/>
          </a:bodyPr>
          <a:lstStyle/>
          <a:p>
            <a:pPr algn="ctr"/>
            <a:r>
              <a:rPr lang="en-US" altLang="ko-KR" sz="10000" b="1" dirty="0"/>
              <a:t>JVM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95951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1902</Words>
  <Application>Microsoft Office PowerPoint</Application>
  <PresentationFormat>와이드스크린</PresentationFormat>
  <Paragraphs>319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Apple SD Gothic Neo</vt:lpstr>
      <vt:lpstr>-apple-system</vt:lpstr>
      <vt:lpstr>Avenir</vt:lpstr>
      <vt:lpstr>Courier</vt:lpstr>
      <vt:lpstr>IBM Plex Sans</vt:lpstr>
      <vt:lpstr>RedHatText</vt:lpstr>
      <vt:lpstr>맑은 고딕</vt:lpstr>
      <vt:lpstr>Arial</vt:lpstr>
      <vt:lpstr>Consolas</vt:lpstr>
      <vt:lpstr>Source Sans Pro</vt:lpstr>
      <vt:lpstr>Office 테마</vt:lpstr>
      <vt:lpstr>JVM / JRE / JDK</vt:lpstr>
      <vt:lpstr>3. JVM(Java Virtual Machine)</vt:lpstr>
      <vt:lpstr>JDK</vt:lpstr>
      <vt:lpstr>JDK(Java Development Kit)</vt:lpstr>
      <vt:lpstr>PowerPoint 프레젠테이션</vt:lpstr>
      <vt:lpstr>JDK의 종류</vt:lpstr>
      <vt:lpstr>JRE</vt:lpstr>
      <vt:lpstr>JRE(Java Runtime Environment)</vt:lpstr>
      <vt:lpstr>JVM</vt:lpstr>
      <vt:lpstr>PowerPoint 프레젠테이션</vt:lpstr>
      <vt:lpstr>PowerPoint 프레젠테이션</vt:lpstr>
      <vt:lpstr>PowerPoint 프레젠테이션</vt:lpstr>
      <vt:lpstr>JVM 특징</vt:lpstr>
      <vt:lpstr>스택 기반의 가상머신?</vt:lpstr>
      <vt:lpstr>레지스터 기반의 가상머신</vt:lpstr>
      <vt:lpstr>스택 기반의 가상머신</vt:lpstr>
      <vt:lpstr>심볼릭 레퍼런스?</vt:lpstr>
      <vt:lpstr>PowerPoint 프레젠테이션</vt:lpstr>
      <vt:lpstr>PowerPoint 프레젠테이션</vt:lpstr>
      <vt:lpstr>네트워크 바이트 오더?</vt:lpstr>
      <vt:lpstr>네트워크 바이트 오더(network byte order)</vt:lpstr>
      <vt:lpstr>네트워크 바이트 오더(network byte order)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35</cp:revision>
  <dcterms:created xsi:type="dcterms:W3CDTF">2021-08-08T03:37:08Z</dcterms:created>
  <dcterms:modified xsi:type="dcterms:W3CDTF">2021-08-13T11:04:26Z</dcterms:modified>
</cp:coreProperties>
</file>