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1" r:id="rId2"/>
    <p:sldId id="261" r:id="rId3"/>
    <p:sldId id="272" r:id="rId4"/>
    <p:sldId id="271" r:id="rId5"/>
    <p:sldId id="292" r:id="rId6"/>
    <p:sldId id="318" r:id="rId7"/>
    <p:sldId id="293" r:id="rId8"/>
    <p:sldId id="319" r:id="rId9"/>
    <p:sldId id="295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46" r:id="rId21"/>
    <p:sldId id="308" r:id="rId22"/>
    <p:sldId id="347" r:id="rId23"/>
    <p:sldId id="334" r:id="rId24"/>
    <p:sldId id="335" r:id="rId25"/>
    <p:sldId id="336" r:id="rId26"/>
    <p:sldId id="303" r:id="rId27"/>
    <p:sldId id="304" r:id="rId28"/>
    <p:sldId id="337" r:id="rId29"/>
    <p:sldId id="338" r:id="rId30"/>
    <p:sldId id="342" r:id="rId31"/>
    <p:sldId id="340" r:id="rId32"/>
    <p:sldId id="343" r:id="rId33"/>
    <p:sldId id="341" r:id="rId34"/>
    <p:sldId id="353" r:id="rId35"/>
    <p:sldId id="348" r:id="rId36"/>
    <p:sldId id="349" r:id="rId37"/>
    <p:sldId id="350" r:id="rId38"/>
    <p:sldId id="35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78471" autoAdjust="0"/>
  </p:normalViewPr>
  <p:slideViewPr>
    <p:cSldViewPr snapToGrid="0">
      <p:cViewPr varScale="1">
        <p:scale>
          <a:sx n="89" d="100"/>
          <a:sy n="89" d="100"/>
        </p:scale>
        <p:origin x="14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08D6-02FB-4A16-92BF-34D0E219D3AE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F5604-B973-4D89-9435-16A511374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6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una.tistory.com/3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innodb-transaction-isolation-levels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stgresql.org/docs/current/static/transaction-iso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활성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(Active) 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트랜잭션이 정상적으로 실행중인 상태</a:t>
            </a:r>
            <a:br>
              <a:rPr lang="ko-KR" altLang="en-US" dirty="0"/>
            </a:b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실패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(Failed) 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트랜잭션 실행에 오류가 발생하여 중단된 상태</a:t>
            </a:r>
            <a:br>
              <a:rPr lang="ko-KR" altLang="en-US" dirty="0"/>
            </a:b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철회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(Aborted) 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트랜잭션이 비정상적으로 종료되어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Rollback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연산을 수행한 상태</a:t>
            </a:r>
            <a:br>
              <a:rPr lang="ko-KR" altLang="en-US" dirty="0"/>
            </a:b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부분 완료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(Partially Committed) 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트랜잭션의 마지막 연산까지 실행했지만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Commit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연산이 실행되기 직전의 상태</a:t>
            </a:r>
            <a:br>
              <a:rPr lang="ko-KR" altLang="en-US" dirty="0"/>
            </a:b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완료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(Committed) 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트랜잭션이 성공적으로 종료되어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Commit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연산을 실행한 후의 상태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출처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AppleSDGothicNeo"/>
                <a:hlinkClick r:id="rId3"/>
              </a:rPr>
              <a:t>https://devuna.tistory.com/30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[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튜나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개발일기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B73C5-54EC-4030-AEEB-4529516B54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75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쿼리 및 예제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https://suhwan.dev/2019/06/09/transaction-isolation-level-and-lock/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쿼리 및 예제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https://suhwan.dev/2019/06/09/transaction-isolation-level-and-lock/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3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쿼리 및 예제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https://suhwan.dev/2019/06/09/transaction-isolation-level-and-lock/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5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쿼리 및 예제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https://suhwan.dev/2019/06/09/transaction-isolation-level-and-lock/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Idea-sketch.tistory.com/45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28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https://idea-sketch.tistory.com/45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아마 요사진은 따로 만들어서 </a:t>
            </a:r>
            <a:r>
              <a:rPr lang="ko-KR" altLang="en-US" dirty="0" err="1"/>
              <a:t>사용해야할듯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18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https://m.blog.naver.com/PostView.naver?isHttpsRedirect=true&amp;blogId=seuis398&amp;logNo=70117139617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11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https://m.blog.naver.com/PostView.naver?isHttpsRedirect=true&amp;blogId=seuis398&amp;logNo=70117139617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29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[MySQL</a:t>
            </a:r>
            <a:r>
              <a:rPr lang="ko-KR" altLang="en-US" dirty="0"/>
              <a:t> </a:t>
            </a:r>
            <a:r>
              <a:rPr lang="en-US" altLang="ko-KR" dirty="0"/>
              <a:t>Documentation]</a:t>
            </a:r>
          </a:p>
          <a:p>
            <a:r>
              <a:rPr lang="en-US" altLang="ko-KR" dirty="0"/>
              <a:t>https://dev.mysql.com/doc/refman/8.0/en/innodb-locking.html#innodb-next-key-locks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36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https://blog.sapzil.org/2017/04/01/do-not-trust-sql-transaction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3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쿼리와 예제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https://blog.sapzil.org/2017/04/01/do-not-trust-sql-transaction/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1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15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SQL 표준에서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isolation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level은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 READ UNCOMMITTED, READ COMMITTED, REPEATABLE READ, SERIALIZABLE 네 가지입니다.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SERIALIZABLE이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 가장 높은 격리수준이지만 성능 상의 이유로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  <a:hlinkClick r:id="rId3"/>
              </a:rPr>
              <a:t>MySQL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  <a:hlinkClick r:id="rId3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  <a:hlinkClick r:id="rId3"/>
              </a:rPr>
              <a:t>InnoDB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  <a:hlinkClick r:id="rId3"/>
              </a:rPr>
              <a:t>)은 REPEATABLE 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,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  <a:hlinkClick r:id="rId4"/>
              </a:rPr>
              <a:t>PostgreSQL은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  <a:hlinkClick r:id="rId4"/>
              </a:rPr>
              <a:t> READ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  <a:hlinkClick r:id="rId4"/>
              </a:rPr>
              <a:t>COMMITTED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 기본값입니다.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이러한 기본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isolation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level에서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 Unicode MS" panose="020B0604020202020204" pitchFamily="50" charset="-127"/>
                <a:ea typeface="SFMono-Regular"/>
              </a:rPr>
              <a:t>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ea typeface="Inter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쿼리는 대상 레코드를 다른 트랜잭션이 먼저 업데이트한 뒤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커밋된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al" panose="020B0604020202020204" pitchFamily="34" charset="0"/>
                <a:ea typeface="Inter"/>
              </a:rPr>
              <a:t> 경우 업데이트 된 데이터를 보게 됩니다.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8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Lock : </a:t>
            </a:r>
            <a:r>
              <a:rPr lang="ko-KR" altLang="en-US" dirty="0"/>
              <a:t>트랜잭션들이 데이터에 임의 적으로 접근 할 수 없게 제어 하는 것</a:t>
            </a:r>
          </a:p>
          <a:p>
            <a:endParaRPr lang="en-US" altLang="ko-KR" dirty="0"/>
          </a:p>
          <a:p>
            <a:r>
              <a:rPr lang="en-US" altLang="ko-KR" dirty="0"/>
              <a:t>Lock </a:t>
            </a:r>
            <a:r>
              <a:rPr lang="ko-KR" altLang="en-US" dirty="0"/>
              <a:t>을 사용하는 이유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트랜잭션을 논할 때 동시성과 일관성</a:t>
            </a:r>
            <a:r>
              <a:rPr lang="en-US" altLang="ko-KR" dirty="0"/>
              <a:t>/</a:t>
            </a:r>
            <a:r>
              <a:rPr lang="ko-KR" altLang="en-US" dirty="0"/>
              <a:t>고립성은 반비례 되는 거라 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가장 확실하게 일관성</a:t>
            </a:r>
            <a:r>
              <a:rPr lang="en-US" altLang="ko-KR" dirty="0"/>
              <a:t>, </a:t>
            </a:r>
            <a:r>
              <a:rPr lang="ko-KR" altLang="en-US" dirty="0"/>
              <a:t>고립성을 지키기 위해선 모든 트랜잭션을 직렬화 하는 것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직렬화 시 </a:t>
            </a:r>
            <a:r>
              <a:rPr lang="ko-KR" altLang="en-US" dirty="0" err="1"/>
              <a:t>속도적인</a:t>
            </a:r>
            <a:r>
              <a:rPr lang="ko-KR" altLang="en-US" dirty="0"/>
              <a:t> 손해는 어쩔 수 없음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DBMS</a:t>
            </a:r>
            <a:r>
              <a:rPr lang="ko-KR" altLang="en-US" dirty="0"/>
              <a:t>는 다양한 방식으로 동시성을 보장하면서도 제어함으로써 일관성</a:t>
            </a:r>
            <a:r>
              <a:rPr lang="en-US" altLang="ko-KR" dirty="0"/>
              <a:t>, </a:t>
            </a:r>
            <a:r>
              <a:rPr lang="ko-KR" altLang="en-US" dirty="0"/>
              <a:t>고립성을 지켜내려고 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그 중 하나의 방식이 </a:t>
            </a:r>
            <a:r>
              <a:rPr lang="en-US" altLang="ko-KR" dirty="0"/>
              <a:t>Lock</a:t>
            </a:r>
            <a:r>
              <a:rPr lang="ko-KR" altLang="en-US" dirty="0"/>
              <a:t>을 이용한 방식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RECORD + GAP LOCK =&gt; NEXT-KEY 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https://suhwan.dev/2019/06/09/transaction-isolation-level-and-lock/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8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https://suhwan.dev/2019/06/09/transaction-isolation-level-and-lock/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3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3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쿼리 및 예제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https://suhwan.dev/2019/06/09/transaction-isolation-level-and-lock/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5604-B973-4D89-9435-16A5113740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FD34-C06B-425C-80FA-09F1DCEFD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F0D5EA-A771-41B3-B9CA-6220E9BA1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55391-B073-4F64-A363-10DD1951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8E4C2-6FDC-4D1A-875E-8BF52F15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F0534-05FB-47FB-A46E-CC85B173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9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DC4CC-6F32-43D8-A1B2-ACEC2C3C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D4F14-0F17-465C-A106-A71FCA9C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216E6-126D-4FAC-B2E5-399351C9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067C7-7972-41AD-BBF2-919AE806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3A9D1-954A-4CBB-8A8D-87E7FBBB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EFE8CA-90D6-4FA2-B20C-6F4649F2B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9E104-325B-4953-928D-67BB81A2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2A2CF-1D24-425C-ABA4-02FB596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7C29B-F84F-43FB-B5EF-343AF041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33531-768E-4965-8DBF-80184C8E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C8C1D-3305-4A5D-8E83-2A97FB54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9B643-33F4-4170-9F98-08CD6198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F80C7-CDD0-44FB-8619-9C69D00D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F0271-87DE-4855-84C0-D67C1880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F0EE8-A774-4F4C-92FC-A788FC3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0C1EA-0ADE-4047-9731-CF5034C6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DFBA6-2338-4D12-BF71-7419D5B96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94FAE-4662-4304-89C5-FE2C166D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52A2-4DEE-4777-996D-0E93F1B8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5C72F-5275-4A6B-B3AE-863016AB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7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38FF5-B391-4B10-83CE-4B3261A8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ECCB5-F40D-4B03-938B-99E374617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86584-84A1-42DD-9A2F-0E3525D9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30705-A8AA-432D-95AC-9518C84C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B8733-1F71-47B4-BC50-A99E7E53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FF3A0-D1CF-4448-AD75-9EA3F39C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DE1F-FE72-4189-8EB2-D457FB71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7AD99-0D3F-4CBD-BF84-B07EBE4F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E2045-9C56-490D-9446-A1A019ADB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0E41F-CFF0-480E-981C-71E22558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56E36-E412-4E3E-826B-657E89995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E01FD5-D60D-45D4-BF2D-51F21DEF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E2019-CF01-4846-BD5A-C386CC7E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CFC3C9-584C-453B-A287-5AC74E5E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CE5A0-B514-423A-AA08-E1357CA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3FDDBA-C23D-4AF4-BF01-97243FD1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97354F-3FDC-47B1-B896-41ED45BE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68923-E5CD-4F5F-A72C-FC108C83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7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EF08D9-7456-4EE7-942B-D10CE33C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AF7A6-0D66-4DEE-8AFE-B5491934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13CC7-B147-4973-882F-3CD8757A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00717-5930-4920-A6FE-ADE9D24D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2A79E-9639-4E5B-8366-C0B2C2024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42B98-346A-44E3-AAFF-AE51EB736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6F2C8-2C55-406A-BFC3-7080808F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586A5-7AAC-42BF-93BD-81BD281D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2D33F-E291-4679-ADA2-C1E8EC01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5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F3A1-635F-4A79-9F96-A5D59E0A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5A30BB-2092-4281-96C1-F6196C912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DEFD3-957B-4F6E-8760-7F1052B5E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23391-C26B-4634-9261-565CFF12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311C0-937F-41D6-AB59-F733DD07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7BAA6-0657-41CE-8F58-6706AE9A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0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0419AD-6992-4B40-9AB3-6D11566C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AA80E-AEB5-4ADE-9CCB-65D7889D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D08EF-7FD2-4F21-980F-7CC81358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2477-5853-4CB8-8D01-EBB57F4544E6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EAF76-F15F-454A-840D-7A2498184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EA2DC-0EAA-43BD-9165-C25B53FB6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2A9-23E3-40F3-ABF4-9F2D3CF7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045C6-BE97-41A6-A136-3EF7B54EC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트랜잭션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(Lock)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19D948-E3B5-4641-ADC1-9A6BD9C36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5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54BA-C727-486E-B6DA-D4D50307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EBBFA1-DA9C-47BE-8018-EB8FC3107844}"/>
              </a:ext>
            </a:extLst>
          </p:cNvPr>
          <p:cNvGrpSpPr/>
          <p:nvPr/>
        </p:nvGrpSpPr>
        <p:grpSpPr>
          <a:xfrm>
            <a:off x="4088797" y="3515061"/>
            <a:ext cx="7265003" cy="3179520"/>
            <a:chOff x="2345165" y="3313355"/>
            <a:chExt cx="7265003" cy="31795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A437D70-754C-410D-B142-045B686E7131}"/>
                </a:ext>
              </a:extLst>
            </p:cNvPr>
            <p:cNvSpPr/>
            <p:nvPr/>
          </p:nvSpPr>
          <p:spPr>
            <a:xfrm>
              <a:off x="2345165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Row-Level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EDFE873-2D92-4CE7-AA98-4F28AC6809B7}"/>
                </a:ext>
              </a:extLst>
            </p:cNvPr>
            <p:cNvSpPr/>
            <p:nvPr/>
          </p:nvSpPr>
          <p:spPr>
            <a:xfrm>
              <a:off x="4927000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E22D34-B410-41C3-94B1-0724524A7BF5}"/>
                </a:ext>
              </a:extLst>
            </p:cNvPr>
            <p:cNvSpPr/>
            <p:nvPr/>
          </p:nvSpPr>
          <p:spPr>
            <a:xfrm>
              <a:off x="7501669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Gap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2C95DB-8E3C-45A8-9F52-3897E5A1B88C}"/>
              </a:ext>
            </a:extLst>
          </p:cNvPr>
          <p:cNvGrpSpPr/>
          <p:nvPr/>
        </p:nvGrpSpPr>
        <p:grpSpPr>
          <a:xfrm>
            <a:off x="5264075" y="1508993"/>
            <a:ext cx="5035475" cy="1653754"/>
            <a:chOff x="3765176" y="1392715"/>
            <a:chExt cx="5035475" cy="1653754"/>
          </a:xfrm>
          <a:noFill/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677D4F3-86D1-4C5A-BD7A-16C8D39AE9DD}"/>
                </a:ext>
              </a:extLst>
            </p:cNvPr>
            <p:cNvSpPr/>
            <p:nvPr/>
          </p:nvSpPr>
          <p:spPr>
            <a:xfrm>
              <a:off x="3765176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8725117-8CFD-4F66-9DBA-0CBCB1CEEB0D}"/>
                </a:ext>
              </a:extLst>
            </p:cNvPr>
            <p:cNvSpPr/>
            <p:nvPr/>
          </p:nvSpPr>
          <p:spPr>
            <a:xfrm>
              <a:off x="6692152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Exclusive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D0DB2-87D1-45A6-B300-350E32B6A237}"/>
              </a:ext>
            </a:extLst>
          </p:cNvPr>
          <p:cNvSpPr/>
          <p:nvPr/>
        </p:nvSpPr>
        <p:spPr>
          <a:xfrm>
            <a:off x="1027342" y="1508993"/>
            <a:ext cx="1785769" cy="186107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F2282F-157F-4AB8-BEA8-E4D4C8D81FD3}"/>
              </a:ext>
            </a:extLst>
          </p:cNvPr>
          <p:cNvSpPr/>
          <p:nvPr/>
        </p:nvSpPr>
        <p:spPr>
          <a:xfrm>
            <a:off x="1027341" y="3515061"/>
            <a:ext cx="1785769" cy="306387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Level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115C01C-6335-4DAE-B855-BF921265F30F}"/>
              </a:ext>
            </a:extLst>
          </p:cNvPr>
          <p:cNvSpPr/>
          <p:nvPr/>
        </p:nvSpPr>
        <p:spPr>
          <a:xfrm>
            <a:off x="6318324" y="3342939"/>
            <a:ext cx="5516867" cy="3450282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Next Key Lock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5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54BA-C727-486E-B6DA-D4D50307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EBBFA1-DA9C-47BE-8018-EB8FC3107844}"/>
              </a:ext>
            </a:extLst>
          </p:cNvPr>
          <p:cNvGrpSpPr/>
          <p:nvPr/>
        </p:nvGrpSpPr>
        <p:grpSpPr>
          <a:xfrm>
            <a:off x="4088797" y="3515061"/>
            <a:ext cx="7265003" cy="3179520"/>
            <a:chOff x="2345165" y="3313355"/>
            <a:chExt cx="7265003" cy="31795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A437D70-754C-410D-B142-045B686E7131}"/>
                </a:ext>
              </a:extLst>
            </p:cNvPr>
            <p:cNvSpPr/>
            <p:nvPr/>
          </p:nvSpPr>
          <p:spPr>
            <a:xfrm>
              <a:off x="2345165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Row-Level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EDFE873-2D92-4CE7-AA98-4F28AC6809B7}"/>
                </a:ext>
              </a:extLst>
            </p:cNvPr>
            <p:cNvSpPr/>
            <p:nvPr/>
          </p:nvSpPr>
          <p:spPr>
            <a:xfrm>
              <a:off x="4927000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E22D34-B410-41C3-94B1-0724524A7BF5}"/>
                </a:ext>
              </a:extLst>
            </p:cNvPr>
            <p:cNvSpPr/>
            <p:nvPr/>
          </p:nvSpPr>
          <p:spPr>
            <a:xfrm>
              <a:off x="7501669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Gap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2C95DB-8E3C-45A8-9F52-3897E5A1B88C}"/>
              </a:ext>
            </a:extLst>
          </p:cNvPr>
          <p:cNvGrpSpPr/>
          <p:nvPr/>
        </p:nvGrpSpPr>
        <p:grpSpPr>
          <a:xfrm>
            <a:off x="5264075" y="1508993"/>
            <a:ext cx="5035475" cy="1653754"/>
            <a:chOff x="3765176" y="1392715"/>
            <a:chExt cx="5035475" cy="1653754"/>
          </a:xfrm>
          <a:noFill/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677D4F3-86D1-4C5A-BD7A-16C8D39AE9DD}"/>
                </a:ext>
              </a:extLst>
            </p:cNvPr>
            <p:cNvSpPr/>
            <p:nvPr/>
          </p:nvSpPr>
          <p:spPr>
            <a:xfrm>
              <a:off x="3765176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8725117-8CFD-4F66-9DBA-0CBCB1CEEB0D}"/>
                </a:ext>
              </a:extLst>
            </p:cNvPr>
            <p:cNvSpPr/>
            <p:nvPr/>
          </p:nvSpPr>
          <p:spPr>
            <a:xfrm>
              <a:off x="6692152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Exclusive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D0DB2-87D1-45A6-B300-350E32B6A237}"/>
              </a:ext>
            </a:extLst>
          </p:cNvPr>
          <p:cNvSpPr/>
          <p:nvPr/>
        </p:nvSpPr>
        <p:spPr>
          <a:xfrm>
            <a:off x="1027342" y="1508993"/>
            <a:ext cx="1785769" cy="186107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F2282F-157F-4AB8-BEA8-E4D4C8D81FD3}"/>
              </a:ext>
            </a:extLst>
          </p:cNvPr>
          <p:cNvSpPr/>
          <p:nvPr/>
        </p:nvSpPr>
        <p:spPr>
          <a:xfrm>
            <a:off x="1027341" y="3515061"/>
            <a:ext cx="1785769" cy="306387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Level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9FFAB7-7294-4407-ADE5-43978E94CFA9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공유락</a:t>
            </a:r>
            <a:r>
              <a:rPr lang="ko-KR" altLang="en-US" sz="28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(Shared Lock) </a:t>
            </a:r>
          </a:p>
          <a:p>
            <a:pPr algn="ctr"/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Read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대한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말한다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Ex) Select …. (lock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X) /Select … For Share (S Lock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걸어줌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배타락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(Exclusive Lock)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Write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대한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말한다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Ex) Select … For Update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Update, Delete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등의 수정 쿼리를 위해 걸리는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</a:p>
          <a:p>
            <a:pPr algn="ctr"/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581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54BA-C727-486E-B6DA-D4D50307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EBBFA1-DA9C-47BE-8018-EB8FC3107844}"/>
              </a:ext>
            </a:extLst>
          </p:cNvPr>
          <p:cNvGrpSpPr/>
          <p:nvPr/>
        </p:nvGrpSpPr>
        <p:grpSpPr>
          <a:xfrm>
            <a:off x="4088797" y="3515061"/>
            <a:ext cx="7265003" cy="3179520"/>
            <a:chOff x="2345165" y="3313355"/>
            <a:chExt cx="7265003" cy="31795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A437D70-754C-410D-B142-045B686E7131}"/>
                </a:ext>
              </a:extLst>
            </p:cNvPr>
            <p:cNvSpPr/>
            <p:nvPr/>
          </p:nvSpPr>
          <p:spPr>
            <a:xfrm>
              <a:off x="2345165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Row-Level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EDFE873-2D92-4CE7-AA98-4F28AC6809B7}"/>
                </a:ext>
              </a:extLst>
            </p:cNvPr>
            <p:cNvSpPr/>
            <p:nvPr/>
          </p:nvSpPr>
          <p:spPr>
            <a:xfrm>
              <a:off x="4927000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E22D34-B410-41C3-94B1-0724524A7BF5}"/>
                </a:ext>
              </a:extLst>
            </p:cNvPr>
            <p:cNvSpPr/>
            <p:nvPr/>
          </p:nvSpPr>
          <p:spPr>
            <a:xfrm>
              <a:off x="7501669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Gap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2C95DB-8E3C-45A8-9F52-3897E5A1B88C}"/>
              </a:ext>
            </a:extLst>
          </p:cNvPr>
          <p:cNvGrpSpPr/>
          <p:nvPr/>
        </p:nvGrpSpPr>
        <p:grpSpPr>
          <a:xfrm>
            <a:off x="5264075" y="1508993"/>
            <a:ext cx="5035475" cy="1653754"/>
            <a:chOff x="3765176" y="1392715"/>
            <a:chExt cx="5035475" cy="1653754"/>
          </a:xfrm>
          <a:noFill/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677D4F3-86D1-4C5A-BD7A-16C8D39AE9DD}"/>
                </a:ext>
              </a:extLst>
            </p:cNvPr>
            <p:cNvSpPr/>
            <p:nvPr/>
          </p:nvSpPr>
          <p:spPr>
            <a:xfrm>
              <a:off x="3765176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8725117-8CFD-4F66-9DBA-0CBCB1CEEB0D}"/>
                </a:ext>
              </a:extLst>
            </p:cNvPr>
            <p:cNvSpPr/>
            <p:nvPr/>
          </p:nvSpPr>
          <p:spPr>
            <a:xfrm>
              <a:off x="6692152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Exclusive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D0DB2-87D1-45A6-B300-350E32B6A237}"/>
              </a:ext>
            </a:extLst>
          </p:cNvPr>
          <p:cNvSpPr/>
          <p:nvPr/>
        </p:nvSpPr>
        <p:spPr>
          <a:xfrm>
            <a:off x="1027342" y="1508993"/>
            <a:ext cx="1785769" cy="186107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F2282F-157F-4AB8-BEA8-E4D4C8D81FD3}"/>
              </a:ext>
            </a:extLst>
          </p:cNvPr>
          <p:cNvSpPr/>
          <p:nvPr/>
        </p:nvSpPr>
        <p:spPr>
          <a:xfrm>
            <a:off x="1027341" y="3515061"/>
            <a:ext cx="1785769" cy="306387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Level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9FFAB7-7294-4407-ADE5-43978E94CFA9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공유락과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배타락을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사용하는 규칙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데이터에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락이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걸려있지 않으면 트랜잭션은 데이터에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락을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걸 수 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A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데이터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S-Lock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걸었어도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Transacition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B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S-Lock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걸 수 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S-Lock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걸려있는 동안 다른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X-Lock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걸 수 없다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X-Lock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걸려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있는동안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다른 어떤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S-Lock, X-Lock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모두 걸 수 없다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86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54BA-C727-486E-B6DA-D4D50307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EBBFA1-DA9C-47BE-8018-EB8FC3107844}"/>
              </a:ext>
            </a:extLst>
          </p:cNvPr>
          <p:cNvGrpSpPr/>
          <p:nvPr/>
        </p:nvGrpSpPr>
        <p:grpSpPr>
          <a:xfrm>
            <a:off x="4088797" y="3515061"/>
            <a:ext cx="7265003" cy="3179520"/>
            <a:chOff x="2345165" y="3313355"/>
            <a:chExt cx="7265003" cy="31795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A437D70-754C-410D-B142-045B686E7131}"/>
                </a:ext>
              </a:extLst>
            </p:cNvPr>
            <p:cNvSpPr/>
            <p:nvPr/>
          </p:nvSpPr>
          <p:spPr>
            <a:xfrm>
              <a:off x="2345165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Row-Level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EDFE873-2D92-4CE7-AA98-4F28AC6809B7}"/>
                </a:ext>
              </a:extLst>
            </p:cNvPr>
            <p:cNvSpPr/>
            <p:nvPr/>
          </p:nvSpPr>
          <p:spPr>
            <a:xfrm>
              <a:off x="4927000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E22D34-B410-41C3-94B1-0724524A7BF5}"/>
                </a:ext>
              </a:extLst>
            </p:cNvPr>
            <p:cNvSpPr/>
            <p:nvPr/>
          </p:nvSpPr>
          <p:spPr>
            <a:xfrm>
              <a:off x="7501669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Gap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2C95DB-8E3C-45A8-9F52-3897E5A1B88C}"/>
              </a:ext>
            </a:extLst>
          </p:cNvPr>
          <p:cNvGrpSpPr/>
          <p:nvPr/>
        </p:nvGrpSpPr>
        <p:grpSpPr>
          <a:xfrm>
            <a:off x="5264075" y="1508993"/>
            <a:ext cx="5035475" cy="1653754"/>
            <a:chOff x="3765176" y="1392715"/>
            <a:chExt cx="5035475" cy="1653754"/>
          </a:xfrm>
          <a:noFill/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677D4F3-86D1-4C5A-BD7A-16C8D39AE9DD}"/>
                </a:ext>
              </a:extLst>
            </p:cNvPr>
            <p:cNvSpPr/>
            <p:nvPr/>
          </p:nvSpPr>
          <p:spPr>
            <a:xfrm>
              <a:off x="3765176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8725117-8CFD-4F66-9DBA-0CBCB1CEEB0D}"/>
                </a:ext>
              </a:extLst>
            </p:cNvPr>
            <p:cNvSpPr/>
            <p:nvPr/>
          </p:nvSpPr>
          <p:spPr>
            <a:xfrm>
              <a:off x="6692152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Exclusive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D0DB2-87D1-45A6-B300-350E32B6A237}"/>
              </a:ext>
            </a:extLst>
          </p:cNvPr>
          <p:cNvSpPr/>
          <p:nvPr/>
        </p:nvSpPr>
        <p:spPr>
          <a:xfrm>
            <a:off x="1027342" y="1508993"/>
            <a:ext cx="1785769" cy="186107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F2282F-157F-4AB8-BEA8-E4D4C8D81FD3}"/>
              </a:ext>
            </a:extLst>
          </p:cNvPr>
          <p:cNvSpPr/>
          <p:nvPr/>
        </p:nvSpPr>
        <p:spPr>
          <a:xfrm>
            <a:off x="1027341" y="3515061"/>
            <a:ext cx="1785769" cy="306387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Level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9FFAB7-7294-4407-ADE5-43978E94CFA9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36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줄 요약</a:t>
            </a:r>
            <a:endParaRPr lang="en-US" altLang="ko-KR" sz="36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여러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transaction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S-Lock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동시에 걸 수 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트랜잭션이 읽고 있는 경우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수정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삭제 불가 하다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수정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삭제 중이면 어떤 쿼리도 접근 불가하다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81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54BA-C727-486E-B6DA-D4D50307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EBBFA1-DA9C-47BE-8018-EB8FC3107844}"/>
              </a:ext>
            </a:extLst>
          </p:cNvPr>
          <p:cNvGrpSpPr/>
          <p:nvPr/>
        </p:nvGrpSpPr>
        <p:grpSpPr>
          <a:xfrm>
            <a:off x="4088797" y="3515061"/>
            <a:ext cx="7265003" cy="3179520"/>
            <a:chOff x="2345165" y="3313355"/>
            <a:chExt cx="7265003" cy="31795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A437D70-754C-410D-B142-045B686E7131}"/>
                </a:ext>
              </a:extLst>
            </p:cNvPr>
            <p:cNvSpPr/>
            <p:nvPr/>
          </p:nvSpPr>
          <p:spPr>
            <a:xfrm>
              <a:off x="2345165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Row-Level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EDFE873-2D92-4CE7-AA98-4F28AC6809B7}"/>
                </a:ext>
              </a:extLst>
            </p:cNvPr>
            <p:cNvSpPr/>
            <p:nvPr/>
          </p:nvSpPr>
          <p:spPr>
            <a:xfrm>
              <a:off x="4927000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E22D34-B410-41C3-94B1-0724524A7BF5}"/>
                </a:ext>
              </a:extLst>
            </p:cNvPr>
            <p:cNvSpPr/>
            <p:nvPr/>
          </p:nvSpPr>
          <p:spPr>
            <a:xfrm>
              <a:off x="7501669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Gap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2C95DB-8E3C-45A8-9F52-3897E5A1B88C}"/>
              </a:ext>
            </a:extLst>
          </p:cNvPr>
          <p:cNvGrpSpPr/>
          <p:nvPr/>
        </p:nvGrpSpPr>
        <p:grpSpPr>
          <a:xfrm>
            <a:off x="5264075" y="1508993"/>
            <a:ext cx="5035475" cy="1653754"/>
            <a:chOff x="3765176" y="1392715"/>
            <a:chExt cx="5035475" cy="1653754"/>
          </a:xfrm>
          <a:noFill/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677D4F3-86D1-4C5A-BD7A-16C8D39AE9DD}"/>
                </a:ext>
              </a:extLst>
            </p:cNvPr>
            <p:cNvSpPr/>
            <p:nvPr/>
          </p:nvSpPr>
          <p:spPr>
            <a:xfrm>
              <a:off x="3765176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8725117-8CFD-4F66-9DBA-0CBCB1CEEB0D}"/>
                </a:ext>
              </a:extLst>
            </p:cNvPr>
            <p:cNvSpPr/>
            <p:nvPr/>
          </p:nvSpPr>
          <p:spPr>
            <a:xfrm>
              <a:off x="6692152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Exclusive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D0DB2-87D1-45A6-B300-350E32B6A237}"/>
              </a:ext>
            </a:extLst>
          </p:cNvPr>
          <p:cNvSpPr/>
          <p:nvPr/>
        </p:nvSpPr>
        <p:spPr>
          <a:xfrm>
            <a:off x="1027342" y="1508993"/>
            <a:ext cx="1785769" cy="186107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F2282F-157F-4AB8-BEA8-E4D4C8D81FD3}"/>
              </a:ext>
            </a:extLst>
          </p:cNvPr>
          <p:cNvSpPr/>
          <p:nvPr/>
        </p:nvSpPr>
        <p:spPr>
          <a:xfrm>
            <a:off x="1027341" y="3515061"/>
            <a:ext cx="1785769" cy="306387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InnoDB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6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3CE45-206F-49A3-B691-A08B521F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Row Level Lock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ACE60-EB95-42FF-B31C-1DCFEDE9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테이블의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Row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마다 걸리는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Row-Level Lock</a:t>
            </a: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SELECT … FOR SHARE</a:t>
            </a: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SELECT … FOR UPDATE, INSERT, DELETE, UPDATE 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2136AD2-CEC7-4CAB-9790-BA71B00E8EBA}"/>
              </a:ext>
            </a:extLst>
          </p:cNvPr>
          <p:cNvSpPr/>
          <p:nvPr/>
        </p:nvSpPr>
        <p:spPr>
          <a:xfrm>
            <a:off x="4378360" y="2360839"/>
            <a:ext cx="484095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028E365-48FB-48E6-899A-FE50E24D7A97}"/>
              </a:ext>
            </a:extLst>
          </p:cNvPr>
          <p:cNvSpPr/>
          <p:nvPr/>
        </p:nvSpPr>
        <p:spPr>
          <a:xfrm>
            <a:off x="8381991" y="2857484"/>
            <a:ext cx="484095" cy="38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D1148D1-F0DF-4B4F-B4DD-E1CB0EC97031}"/>
              </a:ext>
            </a:extLst>
          </p:cNvPr>
          <p:cNvSpPr txBox="1">
            <a:spLocks/>
          </p:cNvSpPr>
          <p:nvPr/>
        </p:nvSpPr>
        <p:spPr>
          <a:xfrm>
            <a:off x="4916245" y="2184637"/>
            <a:ext cx="4388224" cy="73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Row Level S-Lock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451920-4C2F-4D14-BA6A-3E0528C49779}"/>
              </a:ext>
            </a:extLst>
          </p:cNvPr>
          <p:cNvSpPr txBox="1">
            <a:spLocks/>
          </p:cNvSpPr>
          <p:nvPr/>
        </p:nvSpPr>
        <p:spPr>
          <a:xfrm>
            <a:off x="8919876" y="2684755"/>
            <a:ext cx="4388224" cy="73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Row Level X-Lock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90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3CE45-206F-49A3-B691-A08B521F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Record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ACE60-EB95-42FF-B31C-1DCFEDE9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38"/>
            <a:ext cx="7886252" cy="935448"/>
          </a:xfrm>
        </p:spPr>
        <p:txBody>
          <a:bodyPr/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Index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Record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걸리는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4C130-E8F9-4B6D-A9A2-D67A7C28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48" y="3131475"/>
            <a:ext cx="5756603" cy="935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B2054-927D-4981-ADD4-CEF4B9A68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08"/>
          <a:stretch/>
        </p:blipFill>
        <p:spPr>
          <a:xfrm>
            <a:off x="2967849" y="5148803"/>
            <a:ext cx="5756603" cy="65863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5212B4-67AA-4FC0-BCF4-7A3B2AECF7E3}"/>
              </a:ext>
            </a:extLst>
          </p:cNvPr>
          <p:cNvCxnSpPr>
            <a:cxnSpLocks/>
          </p:cNvCxnSpPr>
          <p:nvPr/>
        </p:nvCxnSpPr>
        <p:spPr>
          <a:xfrm>
            <a:off x="1775012" y="2829261"/>
            <a:ext cx="0" cy="366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653FC8-AA88-4326-B711-3853F1B2B7E8}"/>
              </a:ext>
            </a:extLst>
          </p:cNvPr>
          <p:cNvCxnSpPr>
            <a:cxnSpLocks/>
          </p:cNvCxnSpPr>
          <p:nvPr/>
        </p:nvCxnSpPr>
        <p:spPr>
          <a:xfrm>
            <a:off x="10780956" y="2829261"/>
            <a:ext cx="0" cy="366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FD901FA-658B-4D3E-8F09-C31844FA1986}"/>
              </a:ext>
            </a:extLst>
          </p:cNvPr>
          <p:cNvSpPr txBox="1">
            <a:spLocks/>
          </p:cNvSpPr>
          <p:nvPr/>
        </p:nvSpPr>
        <p:spPr>
          <a:xfrm>
            <a:off x="838200" y="2291684"/>
            <a:ext cx="2989728" cy="93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A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C0CD22-5087-429B-9086-988740859F2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75012" y="3599199"/>
            <a:ext cx="119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6CC717-5E02-459F-A9E4-CDAF53FB83B3}"/>
              </a:ext>
            </a:extLst>
          </p:cNvPr>
          <p:cNvCxnSpPr/>
          <p:nvPr/>
        </p:nvCxnSpPr>
        <p:spPr>
          <a:xfrm>
            <a:off x="1775012" y="6390042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B3E2C5C-1E48-4EDD-BCB0-0E857942672F}"/>
              </a:ext>
            </a:extLst>
          </p:cNvPr>
          <p:cNvSpPr txBox="1">
            <a:spLocks/>
          </p:cNvSpPr>
          <p:nvPr/>
        </p:nvSpPr>
        <p:spPr>
          <a:xfrm>
            <a:off x="3400313" y="6177435"/>
            <a:ext cx="1601992" cy="58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Commit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490C93-A4AE-407B-8B85-7CCB09CD1CA8}"/>
              </a:ext>
            </a:extLst>
          </p:cNvPr>
          <p:cNvSpPr txBox="1">
            <a:spLocks/>
          </p:cNvSpPr>
          <p:nvPr/>
        </p:nvSpPr>
        <p:spPr>
          <a:xfrm>
            <a:off x="9576549" y="2291684"/>
            <a:ext cx="2989728" cy="93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B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18A07B-DEC1-454E-8272-773C2CFD253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724452" y="5478121"/>
            <a:ext cx="205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F0AAAA-2946-4976-82F6-D5F954684C81}"/>
              </a:ext>
            </a:extLst>
          </p:cNvPr>
          <p:cNvSpPr/>
          <p:nvPr/>
        </p:nvSpPr>
        <p:spPr>
          <a:xfrm>
            <a:off x="4525384" y="4389606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Addr</a:t>
            </a:r>
            <a:r>
              <a:rPr lang="en-US" altLang="ko-KR" dirty="0"/>
              <a:t> c1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445C23-1837-4CDE-AF97-1C44F3EE5FAB}"/>
              </a:ext>
            </a:extLst>
          </p:cNvPr>
          <p:cNvSpPr/>
          <p:nvPr/>
        </p:nvSpPr>
        <p:spPr>
          <a:xfrm>
            <a:off x="6867862" y="4389606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A1EE35-7F2B-4B7C-B50D-197269C49734}"/>
              </a:ext>
            </a:extLst>
          </p:cNvPr>
          <p:cNvSpPr/>
          <p:nvPr/>
        </p:nvSpPr>
        <p:spPr>
          <a:xfrm>
            <a:off x="6867862" y="3926083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ABBE74-C1DC-4022-9792-25EF66593000}"/>
              </a:ext>
            </a:extLst>
          </p:cNvPr>
          <p:cNvSpPr/>
          <p:nvPr/>
        </p:nvSpPr>
        <p:spPr>
          <a:xfrm>
            <a:off x="4525384" y="3929650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idx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5A1113-1285-48C5-93C6-9C90B0DE65C5}"/>
              </a:ext>
            </a:extLst>
          </p:cNvPr>
          <p:cNvSpPr/>
          <p:nvPr/>
        </p:nvSpPr>
        <p:spPr>
          <a:xfrm>
            <a:off x="4923050" y="3444377"/>
            <a:ext cx="774551" cy="485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B034EDC-28F8-49A4-8F67-DF8C5DD3AF3F}"/>
              </a:ext>
            </a:extLst>
          </p:cNvPr>
          <p:cNvSpPr/>
          <p:nvPr/>
        </p:nvSpPr>
        <p:spPr>
          <a:xfrm>
            <a:off x="4785808" y="5357648"/>
            <a:ext cx="774551" cy="485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3CE45-206F-49A3-B691-A08B521F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Record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ACE60-EB95-42FF-B31C-1DCFEDE9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38"/>
            <a:ext cx="7886252" cy="935448"/>
          </a:xfrm>
        </p:spPr>
        <p:txBody>
          <a:bodyPr/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Index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Record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걸리는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4C130-E8F9-4B6D-A9A2-D67A7C28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48" y="3131475"/>
            <a:ext cx="5756603" cy="935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B2054-927D-4981-ADD4-CEF4B9A68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08"/>
          <a:stretch/>
        </p:blipFill>
        <p:spPr>
          <a:xfrm>
            <a:off x="2967849" y="5148803"/>
            <a:ext cx="5756603" cy="65863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5212B4-67AA-4FC0-BCF4-7A3B2AECF7E3}"/>
              </a:ext>
            </a:extLst>
          </p:cNvPr>
          <p:cNvCxnSpPr>
            <a:cxnSpLocks/>
          </p:cNvCxnSpPr>
          <p:nvPr/>
        </p:nvCxnSpPr>
        <p:spPr>
          <a:xfrm>
            <a:off x="1775012" y="2829261"/>
            <a:ext cx="0" cy="366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653FC8-AA88-4326-B711-3853F1B2B7E8}"/>
              </a:ext>
            </a:extLst>
          </p:cNvPr>
          <p:cNvCxnSpPr>
            <a:cxnSpLocks/>
          </p:cNvCxnSpPr>
          <p:nvPr/>
        </p:nvCxnSpPr>
        <p:spPr>
          <a:xfrm>
            <a:off x="10780956" y="2829261"/>
            <a:ext cx="0" cy="366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FD901FA-658B-4D3E-8F09-C31844FA1986}"/>
              </a:ext>
            </a:extLst>
          </p:cNvPr>
          <p:cNvSpPr txBox="1">
            <a:spLocks/>
          </p:cNvSpPr>
          <p:nvPr/>
        </p:nvSpPr>
        <p:spPr>
          <a:xfrm>
            <a:off x="838200" y="2291684"/>
            <a:ext cx="2989728" cy="93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A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C0CD22-5087-429B-9086-988740859F2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75012" y="3599199"/>
            <a:ext cx="119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6CC717-5E02-459F-A9E4-CDAF53FB83B3}"/>
              </a:ext>
            </a:extLst>
          </p:cNvPr>
          <p:cNvCxnSpPr/>
          <p:nvPr/>
        </p:nvCxnSpPr>
        <p:spPr>
          <a:xfrm>
            <a:off x="1775012" y="6390042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B3E2C5C-1E48-4EDD-BCB0-0E857942672F}"/>
              </a:ext>
            </a:extLst>
          </p:cNvPr>
          <p:cNvSpPr txBox="1">
            <a:spLocks/>
          </p:cNvSpPr>
          <p:nvPr/>
        </p:nvSpPr>
        <p:spPr>
          <a:xfrm>
            <a:off x="3400313" y="6177435"/>
            <a:ext cx="1601992" cy="58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Commit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490C93-A4AE-407B-8B85-7CCB09CD1CA8}"/>
              </a:ext>
            </a:extLst>
          </p:cNvPr>
          <p:cNvSpPr txBox="1">
            <a:spLocks/>
          </p:cNvSpPr>
          <p:nvPr/>
        </p:nvSpPr>
        <p:spPr>
          <a:xfrm>
            <a:off x="9576549" y="2291684"/>
            <a:ext cx="2989728" cy="93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B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18A07B-DEC1-454E-8272-773C2CFD253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724452" y="5478121"/>
            <a:ext cx="205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F0AAAA-2946-4976-82F6-D5F954684C81}"/>
              </a:ext>
            </a:extLst>
          </p:cNvPr>
          <p:cNvSpPr/>
          <p:nvPr/>
        </p:nvSpPr>
        <p:spPr>
          <a:xfrm>
            <a:off x="4525384" y="4389606"/>
            <a:ext cx="1570616" cy="46352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Addr</a:t>
            </a:r>
            <a:r>
              <a:rPr lang="en-US" altLang="ko-KR" dirty="0"/>
              <a:t> c1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445C23-1837-4CDE-AF97-1C44F3EE5FAB}"/>
              </a:ext>
            </a:extLst>
          </p:cNvPr>
          <p:cNvSpPr/>
          <p:nvPr/>
        </p:nvSpPr>
        <p:spPr>
          <a:xfrm>
            <a:off x="6867862" y="4389606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A1EE35-7F2B-4B7C-B50D-197269C49734}"/>
              </a:ext>
            </a:extLst>
          </p:cNvPr>
          <p:cNvSpPr/>
          <p:nvPr/>
        </p:nvSpPr>
        <p:spPr>
          <a:xfrm>
            <a:off x="6867862" y="3926083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ABBE74-C1DC-4022-9792-25EF66593000}"/>
              </a:ext>
            </a:extLst>
          </p:cNvPr>
          <p:cNvSpPr/>
          <p:nvPr/>
        </p:nvSpPr>
        <p:spPr>
          <a:xfrm>
            <a:off x="4525384" y="3929650"/>
            <a:ext cx="1570616" cy="46352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10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3CE45-206F-49A3-B691-A08B521F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Record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ACE60-EB95-42FF-B31C-1DCFEDE9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38"/>
            <a:ext cx="7886252" cy="935448"/>
          </a:xfrm>
        </p:spPr>
        <p:txBody>
          <a:bodyPr/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Index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Record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걸리는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4C130-E8F9-4B6D-A9A2-D67A7C28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48" y="3131475"/>
            <a:ext cx="5756603" cy="935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B2054-927D-4981-ADD4-CEF4B9A68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08"/>
          <a:stretch/>
        </p:blipFill>
        <p:spPr>
          <a:xfrm>
            <a:off x="2967848" y="5834239"/>
            <a:ext cx="5756603" cy="65863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5212B4-67AA-4FC0-BCF4-7A3B2AECF7E3}"/>
              </a:ext>
            </a:extLst>
          </p:cNvPr>
          <p:cNvCxnSpPr>
            <a:cxnSpLocks/>
          </p:cNvCxnSpPr>
          <p:nvPr/>
        </p:nvCxnSpPr>
        <p:spPr>
          <a:xfrm>
            <a:off x="1775012" y="2829261"/>
            <a:ext cx="0" cy="366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653FC8-AA88-4326-B711-3853F1B2B7E8}"/>
              </a:ext>
            </a:extLst>
          </p:cNvPr>
          <p:cNvCxnSpPr>
            <a:cxnSpLocks/>
          </p:cNvCxnSpPr>
          <p:nvPr/>
        </p:nvCxnSpPr>
        <p:spPr>
          <a:xfrm>
            <a:off x="10780956" y="2829261"/>
            <a:ext cx="0" cy="366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FD901FA-658B-4D3E-8F09-C31844FA1986}"/>
              </a:ext>
            </a:extLst>
          </p:cNvPr>
          <p:cNvSpPr txBox="1">
            <a:spLocks/>
          </p:cNvSpPr>
          <p:nvPr/>
        </p:nvSpPr>
        <p:spPr>
          <a:xfrm>
            <a:off x="838200" y="2291684"/>
            <a:ext cx="2989728" cy="93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A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C0CD22-5087-429B-9086-988740859F2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75012" y="3599199"/>
            <a:ext cx="119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6CC717-5E02-459F-A9E4-CDAF53FB83B3}"/>
              </a:ext>
            </a:extLst>
          </p:cNvPr>
          <p:cNvCxnSpPr/>
          <p:nvPr/>
        </p:nvCxnSpPr>
        <p:spPr>
          <a:xfrm>
            <a:off x="1775012" y="5432111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B3E2C5C-1E48-4EDD-BCB0-0E857942672F}"/>
              </a:ext>
            </a:extLst>
          </p:cNvPr>
          <p:cNvSpPr txBox="1">
            <a:spLocks/>
          </p:cNvSpPr>
          <p:nvPr/>
        </p:nvSpPr>
        <p:spPr>
          <a:xfrm>
            <a:off x="3316495" y="5175811"/>
            <a:ext cx="1601992" cy="58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Commit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490C93-A4AE-407B-8B85-7CCB09CD1CA8}"/>
              </a:ext>
            </a:extLst>
          </p:cNvPr>
          <p:cNvSpPr txBox="1">
            <a:spLocks/>
          </p:cNvSpPr>
          <p:nvPr/>
        </p:nvSpPr>
        <p:spPr>
          <a:xfrm>
            <a:off x="9576549" y="2291684"/>
            <a:ext cx="2989728" cy="93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B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18A07B-DEC1-454E-8272-773C2CFD253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724451" y="6163557"/>
            <a:ext cx="205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F0AAAA-2946-4976-82F6-D5F954684C81}"/>
              </a:ext>
            </a:extLst>
          </p:cNvPr>
          <p:cNvSpPr/>
          <p:nvPr/>
        </p:nvSpPr>
        <p:spPr>
          <a:xfrm>
            <a:off x="4525384" y="4389606"/>
            <a:ext cx="1570616" cy="46352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Addr</a:t>
            </a:r>
            <a:r>
              <a:rPr lang="en-US" altLang="ko-KR" dirty="0"/>
              <a:t> c1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445C23-1837-4CDE-AF97-1C44F3EE5FAB}"/>
              </a:ext>
            </a:extLst>
          </p:cNvPr>
          <p:cNvSpPr/>
          <p:nvPr/>
        </p:nvSpPr>
        <p:spPr>
          <a:xfrm>
            <a:off x="6867862" y="4389606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A1EE35-7F2B-4B7C-B50D-197269C49734}"/>
              </a:ext>
            </a:extLst>
          </p:cNvPr>
          <p:cNvSpPr/>
          <p:nvPr/>
        </p:nvSpPr>
        <p:spPr>
          <a:xfrm>
            <a:off x="6867862" y="3926083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ABBE74-C1DC-4022-9792-25EF66593000}"/>
              </a:ext>
            </a:extLst>
          </p:cNvPr>
          <p:cNvSpPr/>
          <p:nvPr/>
        </p:nvSpPr>
        <p:spPr>
          <a:xfrm>
            <a:off x="4525384" y="3929650"/>
            <a:ext cx="1570616" cy="46352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58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3CE45-206F-49A3-B691-A08B521F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Gap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ACE60-EB95-42FF-B31C-1DCFEDE9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38"/>
            <a:ext cx="7886252" cy="935448"/>
          </a:xfrm>
        </p:spPr>
        <p:txBody>
          <a:bodyPr/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Index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Record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gap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걸리는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Lock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5212B4-67AA-4FC0-BCF4-7A3B2AECF7E3}"/>
              </a:ext>
            </a:extLst>
          </p:cNvPr>
          <p:cNvCxnSpPr>
            <a:cxnSpLocks/>
          </p:cNvCxnSpPr>
          <p:nvPr/>
        </p:nvCxnSpPr>
        <p:spPr>
          <a:xfrm>
            <a:off x="1775012" y="2829261"/>
            <a:ext cx="0" cy="366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FD901FA-658B-4D3E-8F09-C31844FA1986}"/>
              </a:ext>
            </a:extLst>
          </p:cNvPr>
          <p:cNvSpPr txBox="1">
            <a:spLocks/>
          </p:cNvSpPr>
          <p:nvPr/>
        </p:nvSpPr>
        <p:spPr>
          <a:xfrm>
            <a:off x="838200" y="2291684"/>
            <a:ext cx="2989728" cy="93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A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C0CD22-5087-429B-9086-988740859F2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75012" y="3227132"/>
            <a:ext cx="1443319" cy="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445C23-1837-4CDE-AF97-1C44F3EE5FAB}"/>
              </a:ext>
            </a:extLst>
          </p:cNvPr>
          <p:cNvSpPr/>
          <p:nvPr/>
        </p:nvSpPr>
        <p:spPr>
          <a:xfrm>
            <a:off x="2257312" y="4768980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A1EE35-7F2B-4B7C-B50D-197269C49734}"/>
              </a:ext>
            </a:extLst>
          </p:cNvPr>
          <p:cNvSpPr/>
          <p:nvPr/>
        </p:nvSpPr>
        <p:spPr>
          <a:xfrm>
            <a:off x="2257312" y="4305457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153A31-AFD9-45CE-ABDF-07B8CE1E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331" y="2829260"/>
            <a:ext cx="6889864" cy="80114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D3A9D5-BA60-41B2-AAE8-C566F521AEE4}"/>
              </a:ext>
            </a:extLst>
          </p:cNvPr>
          <p:cNvSpPr/>
          <p:nvPr/>
        </p:nvSpPr>
        <p:spPr>
          <a:xfrm>
            <a:off x="2257312" y="5232502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8B5FB6-D9D5-4513-8E93-9554B713E7CF}"/>
              </a:ext>
            </a:extLst>
          </p:cNvPr>
          <p:cNvCxnSpPr>
            <a:cxnSpLocks/>
          </p:cNvCxnSpPr>
          <p:nvPr/>
        </p:nvCxnSpPr>
        <p:spPr>
          <a:xfrm flipV="1">
            <a:off x="3827928" y="4755539"/>
            <a:ext cx="2454538" cy="1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BA5B63-C8EC-4849-A890-F8208466FA05}"/>
              </a:ext>
            </a:extLst>
          </p:cNvPr>
          <p:cNvCxnSpPr>
            <a:cxnSpLocks/>
          </p:cNvCxnSpPr>
          <p:nvPr/>
        </p:nvCxnSpPr>
        <p:spPr>
          <a:xfrm>
            <a:off x="3827928" y="5232501"/>
            <a:ext cx="2454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EDEFBC-6966-4040-B1AB-50CCF9EB67B4}"/>
              </a:ext>
            </a:extLst>
          </p:cNvPr>
          <p:cNvCxnSpPr>
            <a:cxnSpLocks/>
          </p:cNvCxnSpPr>
          <p:nvPr/>
        </p:nvCxnSpPr>
        <p:spPr>
          <a:xfrm>
            <a:off x="3827928" y="5696024"/>
            <a:ext cx="2454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135FBE9-6C2B-4943-8B61-2D51479CB108}"/>
              </a:ext>
            </a:extLst>
          </p:cNvPr>
          <p:cNvSpPr/>
          <p:nvPr/>
        </p:nvSpPr>
        <p:spPr>
          <a:xfrm>
            <a:off x="6096000" y="4399878"/>
            <a:ext cx="1014805" cy="35566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10~12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BF5A4D1-B740-45B9-8204-5C635D8BBCB1}"/>
              </a:ext>
            </a:extLst>
          </p:cNvPr>
          <p:cNvSpPr/>
          <p:nvPr/>
        </p:nvSpPr>
        <p:spPr>
          <a:xfrm>
            <a:off x="6096000" y="4894355"/>
            <a:ext cx="1014805" cy="35566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14~16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4509689-CAAE-44CA-A7A7-1B60549386F1}"/>
              </a:ext>
            </a:extLst>
          </p:cNvPr>
          <p:cNvSpPr/>
          <p:nvPr/>
        </p:nvSpPr>
        <p:spPr>
          <a:xfrm>
            <a:off x="6095999" y="5357876"/>
            <a:ext cx="1014805" cy="35566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18~20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2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EC7A5-1597-4126-943A-A79E2483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ACID – </a:t>
            </a:r>
            <a:r>
              <a:rPr lang="ko-KR" altLang="en-US" dirty="0"/>
              <a:t>트랜잭션의 성질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29AE0-59BC-49C9-9C34-9B2D4AB9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Atomicity(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Consistency(</a:t>
            </a:r>
            <a:r>
              <a:rPr lang="ko-KR" altLang="en-US" dirty="0"/>
              <a:t>일관성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Isolation(</a:t>
            </a:r>
            <a:r>
              <a:rPr lang="ko-KR" altLang="en-US" dirty="0"/>
              <a:t>독립성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Durability(</a:t>
            </a:r>
            <a:r>
              <a:rPr lang="ko-KR" altLang="en-US" dirty="0"/>
              <a:t>지속성</a:t>
            </a:r>
            <a:r>
              <a:rPr lang="en-US" altLang="ko-KR" dirty="0"/>
              <a:t>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4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3CE45-206F-49A3-B691-A08B521F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Gap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ACE60-EB95-42FF-B31C-1DCFEDE9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38"/>
            <a:ext cx="7886252" cy="935448"/>
          </a:xfrm>
        </p:spPr>
        <p:txBody>
          <a:bodyPr/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Index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Record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gap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걸리는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Lock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5212B4-67AA-4FC0-BCF4-7A3B2AECF7E3}"/>
              </a:ext>
            </a:extLst>
          </p:cNvPr>
          <p:cNvCxnSpPr>
            <a:cxnSpLocks/>
          </p:cNvCxnSpPr>
          <p:nvPr/>
        </p:nvCxnSpPr>
        <p:spPr>
          <a:xfrm>
            <a:off x="1775012" y="2829261"/>
            <a:ext cx="0" cy="366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FD901FA-658B-4D3E-8F09-C31844FA1986}"/>
              </a:ext>
            </a:extLst>
          </p:cNvPr>
          <p:cNvSpPr txBox="1">
            <a:spLocks/>
          </p:cNvSpPr>
          <p:nvPr/>
        </p:nvSpPr>
        <p:spPr>
          <a:xfrm>
            <a:off x="838200" y="2291684"/>
            <a:ext cx="2989728" cy="93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A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C0CD22-5087-429B-9086-988740859F2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75012" y="3227132"/>
            <a:ext cx="1443319" cy="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445C23-1837-4CDE-AF97-1C44F3EE5FAB}"/>
              </a:ext>
            </a:extLst>
          </p:cNvPr>
          <p:cNvSpPr/>
          <p:nvPr/>
        </p:nvSpPr>
        <p:spPr>
          <a:xfrm>
            <a:off x="2257312" y="4768980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A1EE35-7F2B-4B7C-B50D-197269C49734}"/>
              </a:ext>
            </a:extLst>
          </p:cNvPr>
          <p:cNvSpPr/>
          <p:nvPr/>
        </p:nvSpPr>
        <p:spPr>
          <a:xfrm>
            <a:off x="2257312" y="4305457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153A31-AFD9-45CE-ABDF-07B8CE1E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331" y="2829260"/>
            <a:ext cx="6889864" cy="80114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D3A9D5-BA60-41B2-AAE8-C566F521AEE4}"/>
              </a:ext>
            </a:extLst>
          </p:cNvPr>
          <p:cNvSpPr/>
          <p:nvPr/>
        </p:nvSpPr>
        <p:spPr>
          <a:xfrm>
            <a:off x="2257312" y="5232502"/>
            <a:ext cx="1570616" cy="4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8B5FB6-D9D5-4513-8E93-9554B713E7CF}"/>
              </a:ext>
            </a:extLst>
          </p:cNvPr>
          <p:cNvCxnSpPr>
            <a:cxnSpLocks/>
          </p:cNvCxnSpPr>
          <p:nvPr/>
        </p:nvCxnSpPr>
        <p:spPr>
          <a:xfrm flipV="1">
            <a:off x="3827928" y="4755539"/>
            <a:ext cx="2454538" cy="1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BA5B63-C8EC-4849-A890-F8208466FA05}"/>
              </a:ext>
            </a:extLst>
          </p:cNvPr>
          <p:cNvCxnSpPr>
            <a:cxnSpLocks/>
          </p:cNvCxnSpPr>
          <p:nvPr/>
        </p:nvCxnSpPr>
        <p:spPr>
          <a:xfrm>
            <a:off x="3827928" y="5232501"/>
            <a:ext cx="2454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EDEFBC-6966-4040-B1AB-50CCF9EB67B4}"/>
              </a:ext>
            </a:extLst>
          </p:cNvPr>
          <p:cNvCxnSpPr>
            <a:cxnSpLocks/>
          </p:cNvCxnSpPr>
          <p:nvPr/>
        </p:nvCxnSpPr>
        <p:spPr>
          <a:xfrm>
            <a:off x="3827928" y="5696024"/>
            <a:ext cx="2454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135FBE9-6C2B-4943-8B61-2D51479CB108}"/>
              </a:ext>
            </a:extLst>
          </p:cNvPr>
          <p:cNvSpPr/>
          <p:nvPr/>
        </p:nvSpPr>
        <p:spPr>
          <a:xfrm>
            <a:off x="6096000" y="4399878"/>
            <a:ext cx="1014805" cy="35566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10~12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BF5A4D1-B740-45B9-8204-5C635D8BBCB1}"/>
              </a:ext>
            </a:extLst>
          </p:cNvPr>
          <p:cNvSpPr/>
          <p:nvPr/>
        </p:nvSpPr>
        <p:spPr>
          <a:xfrm>
            <a:off x="6096000" y="4894355"/>
            <a:ext cx="1014805" cy="35566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14~16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4509689-CAAE-44CA-A7A7-1B60549386F1}"/>
              </a:ext>
            </a:extLst>
          </p:cNvPr>
          <p:cNvSpPr/>
          <p:nvPr/>
        </p:nvSpPr>
        <p:spPr>
          <a:xfrm>
            <a:off x="6095999" y="5357876"/>
            <a:ext cx="1014805" cy="35566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18~20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2C253-B77E-4132-B6F8-D0B28EC4BBD8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Record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Record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사이의 간격에 새로운 데이터가 생성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(Insert)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되는 것을 방지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Gap Lock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경우 개념적인 것이고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Next-Key Lock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일부로 사용된다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69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3CE45-206F-49A3-B691-A08B521F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Next-Key Lock =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Record+Gap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646DF5-4989-46B4-9D97-F00050E27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2"/>
          <a:stretch/>
        </p:blipFill>
        <p:spPr>
          <a:xfrm>
            <a:off x="2138362" y="1796527"/>
            <a:ext cx="7915275" cy="43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3CE45-206F-49A3-B691-A08B521F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Next-Key Lock =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Record+Gap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646DF5-4989-46B4-9D97-F00050E27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2"/>
          <a:stretch/>
        </p:blipFill>
        <p:spPr>
          <a:xfrm>
            <a:off x="2138362" y="1796527"/>
            <a:ext cx="7915275" cy="43799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1D908C5-4FEA-49CE-AC6A-5240FD83B8A2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해제 되는 시점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InnoDB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엔진에선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transaction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commit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되거나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rollback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될 때 함께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unlock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41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BA52-8E52-4EDB-BADF-08188997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 Repeatable Read(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격리 수준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Phantom Read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안 생기는 이유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501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4825CE2-56DF-4F37-9E91-B80BDA11835E}"/>
              </a:ext>
            </a:extLst>
          </p:cNvPr>
          <p:cNvSpPr/>
          <p:nvPr/>
        </p:nvSpPr>
        <p:spPr>
          <a:xfrm>
            <a:off x="8042615" y="1473798"/>
            <a:ext cx="3330460" cy="493775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86AD59D-660B-449B-A60B-6BD9D9FC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2" y="2155563"/>
            <a:ext cx="5076825" cy="3429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77F7B75-5756-4772-A105-3475426A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25" y="929192"/>
            <a:ext cx="4164106" cy="1325563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Phantom Read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8678B0-1DDE-48B7-AA51-894F8BF72F3B}"/>
              </a:ext>
            </a:extLst>
          </p:cNvPr>
          <p:cNvCxnSpPr>
            <a:cxnSpLocks/>
          </p:cNvCxnSpPr>
          <p:nvPr/>
        </p:nvCxnSpPr>
        <p:spPr>
          <a:xfrm>
            <a:off x="816749" y="2721685"/>
            <a:ext cx="64554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2B13CC-60AA-4217-AD08-61D7CABAC3B0}"/>
              </a:ext>
            </a:extLst>
          </p:cNvPr>
          <p:cNvCxnSpPr>
            <a:cxnSpLocks/>
          </p:cNvCxnSpPr>
          <p:nvPr/>
        </p:nvCxnSpPr>
        <p:spPr>
          <a:xfrm>
            <a:off x="2371371" y="2288822"/>
            <a:ext cx="490079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8A22CE-06AF-426A-8D85-4CE2889295F5}"/>
              </a:ext>
            </a:extLst>
          </p:cNvPr>
          <p:cNvCxnSpPr>
            <a:cxnSpLocks/>
          </p:cNvCxnSpPr>
          <p:nvPr/>
        </p:nvCxnSpPr>
        <p:spPr>
          <a:xfrm>
            <a:off x="757955" y="3155582"/>
            <a:ext cx="651421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0F9F7A-9301-4167-A4F6-CC0E5C2A9215}"/>
              </a:ext>
            </a:extLst>
          </p:cNvPr>
          <p:cNvCxnSpPr>
            <a:cxnSpLocks/>
          </p:cNvCxnSpPr>
          <p:nvPr/>
        </p:nvCxnSpPr>
        <p:spPr>
          <a:xfrm>
            <a:off x="802775" y="4308443"/>
            <a:ext cx="646939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3AAE238-02E2-4ACB-95FE-888F4B1D0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3" r="78571" b="50000"/>
          <a:stretch/>
        </p:blipFill>
        <p:spPr>
          <a:xfrm>
            <a:off x="8728771" y="2161701"/>
            <a:ext cx="1722625" cy="111996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765988B-99B5-4CD8-A8D0-3A5DE015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2" r="72284" b="12571"/>
          <a:stretch/>
        </p:blipFill>
        <p:spPr>
          <a:xfrm>
            <a:off x="8365729" y="3870063"/>
            <a:ext cx="2653637" cy="1661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C57971-4428-4C4B-B8D7-8717FB70686F}"/>
              </a:ext>
            </a:extLst>
          </p:cNvPr>
          <p:cNvSpPr txBox="1"/>
          <p:nvPr/>
        </p:nvSpPr>
        <p:spPr>
          <a:xfrm>
            <a:off x="6439633" y="194697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격리수준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EE8A5-5DEF-4A1C-A3CA-C38F0B337FD7}"/>
              </a:ext>
            </a:extLst>
          </p:cNvPr>
          <p:cNvSpPr txBox="1"/>
          <p:nvPr/>
        </p:nvSpPr>
        <p:spPr>
          <a:xfrm>
            <a:off x="6062665" y="240358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트랜잭션 시작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AE296D-C6CF-4ED3-B7C7-70085E4B0EC1}"/>
              </a:ext>
            </a:extLst>
          </p:cNvPr>
          <p:cNvSpPr txBox="1"/>
          <p:nvPr/>
        </p:nvSpPr>
        <p:spPr>
          <a:xfrm>
            <a:off x="6224222" y="3982426"/>
            <a:ext cx="132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동일한 쿼리</a:t>
            </a:r>
            <a:endParaRPr lang="ko-KR" altLang="en-US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48320-4CF4-43D9-BDC2-7BF5F186B77A}"/>
              </a:ext>
            </a:extLst>
          </p:cNvPr>
          <p:cNvSpPr txBox="1"/>
          <p:nvPr/>
        </p:nvSpPr>
        <p:spPr>
          <a:xfrm>
            <a:off x="6165405" y="2846771"/>
            <a:ext cx="132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동일한 쿼리</a:t>
            </a:r>
            <a:endParaRPr lang="ko-KR" altLang="en-US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00C5DB8-8D57-4B15-B39F-80FDDB2E7C55}"/>
              </a:ext>
            </a:extLst>
          </p:cNvPr>
          <p:cNvSpPr/>
          <p:nvPr/>
        </p:nvSpPr>
        <p:spPr>
          <a:xfrm rot="10800000" flipV="1">
            <a:off x="8451790" y="1281311"/>
            <a:ext cx="1529898" cy="44989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다른 결과</a:t>
            </a:r>
          </a:p>
        </p:txBody>
      </p:sp>
    </p:spTree>
    <p:extLst>
      <p:ext uri="{BB962C8B-B14F-4D97-AF65-F5344CB8AC3E}">
        <p14:creationId xmlns:p14="http://schemas.microsoft.com/office/powerpoint/2010/main" val="1717577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77F7B75-5756-4772-A105-3475426A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1" y="180697"/>
            <a:ext cx="5700209" cy="1325563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Repeatable Read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900E0-FCF8-4045-8A62-18F3972CF295}"/>
              </a:ext>
            </a:extLst>
          </p:cNvPr>
          <p:cNvGrpSpPr/>
          <p:nvPr/>
        </p:nvGrpSpPr>
        <p:grpSpPr>
          <a:xfrm>
            <a:off x="604837" y="1387454"/>
            <a:ext cx="10982325" cy="619125"/>
            <a:chOff x="604837" y="1387454"/>
            <a:chExt cx="10982325" cy="6191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982E6C2-51F5-4CE7-ADA6-A3265A7F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37" y="1387454"/>
              <a:ext cx="10982325" cy="619125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24CEC0B-B506-4EE4-9207-616D238AF327}"/>
                </a:ext>
              </a:extLst>
            </p:cNvPr>
            <p:cNvCxnSpPr/>
            <p:nvPr/>
          </p:nvCxnSpPr>
          <p:spPr>
            <a:xfrm>
              <a:off x="5486399" y="1678192"/>
              <a:ext cx="4442909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982063B-37BB-49C0-9453-DB086AE7A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1" y="4764912"/>
            <a:ext cx="5248275" cy="99060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6893A49C-BA12-4595-8274-8C6711CC6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4" y="2587301"/>
            <a:ext cx="5162550" cy="1390650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92A17BB-2827-4CB8-8609-A28016C0501B}"/>
              </a:ext>
            </a:extLst>
          </p:cNvPr>
          <p:cNvCxnSpPr>
            <a:cxnSpLocks/>
          </p:cNvCxnSpPr>
          <p:nvPr/>
        </p:nvCxnSpPr>
        <p:spPr>
          <a:xfrm>
            <a:off x="983634" y="2751401"/>
            <a:ext cx="390033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8046FFE-9E68-49F4-AFE3-2F357B840B70}"/>
              </a:ext>
            </a:extLst>
          </p:cNvPr>
          <p:cNvCxnSpPr>
            <a:cxnSpLocks/>
          </p:cNvCxnSpPr>
          <p:nvPr/>
        </p:nvCxnSpPr>
        <p:spPr>
          <a:xfrm>
            <a:off x="694968" y="5356545"/>
            <a:ext cx="390033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A83D57-CE55-46BD-81F5-7361FD50B2A6}"/>
              </a:ext>
            </a:extLst>
          </p:cNvPr>
          <p:cNvCxnSpPr>
            <a:cxnSpLocks/>
          </p:cNvCxnSpPr>
          <p:nvPr/>
        </p:nvCxnSpPr>
        <p:spPr>
          <a:xfrm>
            <a:off x="1791746" y="5627279"/>
            <a:ext cx="390033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4639176-B7A8-4FA9-A3BD-AE440F7EA15E}"/>
              </a:ext>
            </a:extLst>
          </p:cNvPr>
          <p:cNvSpPr/>
          <p:nvPr/>
        </p:nvSpPr>
        <p:spPr>
          <a:xfrm>
            <a:off x="6997159" y="2006579"/>
            <a:ext cx="4164422" cy="440497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InnoDB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Repeatable Read 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레벨에 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next-key locks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사용하여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다른 트랜잭션이 사용하고 있는 레코드의 근접한 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 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05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80514-F790-4E47-BCCD-44CAEB97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그렇다면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Repeatable Read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모든 문제를 해결하는 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63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E63856-848B-4A27-BBC5-EB8C920D7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52249"/>
              </p:ext>
            </p:extLst>
          </p:nvPr>
        </p:nvGraphicFramePr>
        <p:xfrm>
          <a:off x="238202" y="2014462"/>
          <a:ext cx="8128000" cy="417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401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272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 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8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1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2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82004"/>
                  </a:ext>
                </a:extLst>
              </a:tr>
            </a:tbl>
          </a:graphicData>
        </a:graphic>
      </p:graphicFrame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1AADB-A7DE-4A7A-805C-D6942429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2" y="672858"/>
            <a:ext cx="8128000" cy="976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94D46C-99EF-4F1F-BE85-93EBC53A9222}"/>
              </a:ext>
            </a:extLst>
          </p:cNvPr>
          <p:cNvSpPr txBox="1"/>
          <p:nvPr/>
        </p:nvSpPr>
        <p:spPr>
          <a:xfrm>
            <a:off x="9090211" y="2967335"/>
            <a:ext cx="253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 A, B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모두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수행되었을 때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Money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결과 값은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709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E63856-848B-4A27-BBC5-EB8C920D77E6}"/>
              </a:ext>
            </a:extLst>
          </p:cNvPr>
          <p:cNvGraphicFramePr>
            <a:graphicFrameLocks noGrp="1"/>
          </p:cNvGraphicFramePr>
          <p:nvPr/>
        </p:nvGraphicFramePr>
        <p:xfrm>
          <a:off x="238202" y="2014462"/>
          <a:ext cx="8128000" cy="417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401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272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 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8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1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2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82004"/>
                  </a:ext>
                </a:extLst>
              </a:tr>
            </a:tbl>
          </a:graphicData>
        </a:graphic>
      </p:graphicFrame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1AADB-A7DE-4A7A-805C-D6942429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2" y="672858"/>
            <a:ext cx="8128000" cy="976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94D46C-99EF-4F1F-BE85-93EBC53A9222}"/>
              </a:ext>
            </a:extLst>
          </p:cNvPr>
          <p:cNvSpPr txBox="1"/>
          <p:nvPr/>
        </p:nvSpPr>
        <p:spPr>
          <a:xfrm>
            <a:off x="9090211" y="2967335"/>
            <a:ext cx="272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 A, B</a:t>
            </a:r>
            <a:r>
              <a:rPr lang="ko-KR" altLang="en-US" dirty="0"/>
              <a:t>가 모두 </a:t>
            </a:r>
            <a:endParaRPr lang="en-US" altLang="ko-KR" dirty="0"/>
          </a:p>
          <a:p>
            <a:r>
              <a:rPr lang="ko-KR" altLang="en-US" dirty="0"/>
              <a:t>수행되었을 때 </a:t>
            </a:r>
            <a:endParaRPr lang="en-US" altLang="ko-KR" dirty="0"/>
          </a:p>
          <a:p>
            <a:r>
              <a:rPr lang="en-US" altLang="ko-KR" dirty="0"/>
              <a:t>Money</a:t>
            </a:r>
            <a:r>
              <a:rPr lang="ko-KR" altLang="en-US" dirty="0"/>
              <a:t>의 결과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A02CD-2A48-469D-9E1F-EB2C5F3CB55B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Money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10,000,000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된다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772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E63856-848B-4A27-BBC5-EB8C920D77E6}"/>
              </a:ext>
            </a:extLst>
          </p:cNvPr>
          <p:cNvGraphicFramePr>
            <a:graphicFrameLocks noGrp="1"/>
          </p:cNvGraphicFramePr>
          <p:nvPr/>
        </p:nvGraphicFramePr>
        <p:xfrm>
          <a:off x="238202" y="2014462"/>
          <a:ext cx="8128000" cy="417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401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272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 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8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1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2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82004"/>
                  </a:ext>
                </a:extLst>
              </a:tr>
            </a:tbl>
          </a:graphicData>
        </a:graphic>
      </p:graphicFrame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1AADB-A7DE-4A7A-805C-D6942429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2" y="672858"/>
            <a:ext cx="8128000" cy="976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94D46C-99EF-4F1F-BE85-93EBC53A9222}"/>
              </a:ext>
            </a:extLst>
          </p:cNvPr>
          <p:cNvSpPr txBox="1"/>
          <p:nvPr/>
        </p:nvSpPr>
        <p:spPr>
          <a:xfrm>
            <a:off x="9090211" y="2967335"/>
            <a:ext cx="272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 A, B</a:t>
            </a:r>
            <a:r>
              <a:rPr lang="ko-KR" altLang="en-US" dirty="0"/>
              <a:t>가 모두 </a:t>
            </a:r>
            <a:endParaRPr lang="en-US" altLang="ko-KR" dirty="0"/>
          </a:p>
          <a:p>
            <a:r>
              <a:rPr lang="ko-KR" altLang="en-US" dirty="0"/>
              <a:t>수행되었을 때 </a:t>
            </a:r>
            <a:endParaRPr lang="en-US" altLang="ko-KR" dirty="0"/>
          </a:p>
          <a:p>
            <a:r>
              <a:rPr lang="en-US" altLang="ko-KR" dirty="0"/>
              <a:t>Money</a:t>
            </a:r>
            <a:r>
              <a:rPr lang="ko-KR" altLang="en-US" dirty="0"/>
              <a:t>의 결과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A02CD-2A48-469D-9E1F-EB2C5F3CB55B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But, Why?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Repeatable Read = No Phantom Read?</a:t>
            </a:r>
          </a:p>
        </p:txBody>
      </p:sp>
    </p:spTree>
    <p:extLst>
      <p:ext uri="{BB962C8B-B14F-4D97-AF65-F5344CB8AC3E}">
        <p14:creationId xmlns:p14="http://schemas.microsoft.com/office/powerpoint/2010/main" val="35230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B803B-FCCA-4BE4-893C-F780B0ED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낮은 단계에서 생기는 고립성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28F80-9C8F-4107-9B32-024BB4D3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Dirty Read</a:t>
            </a:r>
          </a:p>
          <a:p>
            <a:endParaRPr lang="en-US" altLang="ko-KR" dirty="0"/>
          </a:p>
          <a:p>
            <a:r>
              <a:rPr lang="en-US" altLang="ko-KR" dirty="0"/>
              <a:t>Non-repeatable Read</a:t>
            </a:r>
          </a:p>
          <a:p>
            <a:endParaRPr lang="en-US" altLang="ko-KR" dirty="0"/>
          </a:p>
          <a:p>
            <a:r>
              <a:rPr lang="en-US" altLang="ko-KR" dirty="0"/>
              <a:t>Phantom 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185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E63856-848B-4A27-BBC5-EB8C920D77E6}"/>
              </a:ext>
            </a:extLst>
          </p:cNvPr>
          <p:cNvGraphicFramePr>
            <a:graphicFrameLocks noGrp="1"/>
          </p:cNvGraphicFramePr>
          <p:nvPr/>
        </p:nvGraphicFramePr>
        <p:xfrm>
          <a:off x="238202" y="2014462"/>
          <a:ext cx="8128000" cy="417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401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272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 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8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1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2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82004"/>
                  </a:ext>
                </a:extLst>
              </a:tr>
            </a:tbl>
          </a:graphicData>
        </a:graphic>
      </p:graphicFrame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1AADB-A7DE-4A7A-805C-D6942429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2" y="672858"/>
            <a:ext cx="8128000" cy="976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94D46C-99EF-4F1F-BE85-93EBC53A9222}"/>
              </a:ext>
            </a:extLst>
          </p:cNvPr>
          <p:cNvSpPr txBox="1"/>
          <p:nvPr/>
        </p:nvSpPr>
        <p:spPr>
          <a:xfrm>
            <a:off x="9090211" y="2967335"/>
            <a:ext cx="272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 A, B</a:t>
            </a:r>
            <a:r>
              <a:rPr lang="ko-KR" altLang="en-US" dirty="0"/>
              <a:t>가 모두 </a:t>
            </a:r>
            <a:endParaRPr lang="en-US" altLang="ko-KR" dirty="0"/>
          </a:p>
          <a:p>
            <a:r>
              <a:rPr lang="ko-KR" altLang="en-US" dirty="0"/>
              <a:t>수행되었을 때 </a:t>
            </a:r>
            <a:endParaRPr lang="en-US" altLang="ko-KR" dirty="0"/>
          </a:p>
          <a:p>
            <a:r>
              <a:rPr lang="en-US" altLang="ko-KR" dirty="0"/>
              <a:t>Money</a:t>
            </a:r>
            <a:r>
              <a:rPr lang="ko-KR" altLang="en-US" dirty="0"/>
              <a:t>의 결과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A02CD-2A48-469D-9E1F-EB2C5F3CB55B}"/>
              </a:ext>
            </a:extLst>
          </p:cNvPr>
          <p:cNvSpPr/>
          <p:nvPr/>
        </p:nvSpPr>
        <p:spPr>
          <a:xfrm>
            <a:off x="-107576" y="-32273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E63DF87-3BBB-43D7-B655-D4DCE335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18" y="598279"/>
            <a:ext cx="9358815" cy="246732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463FEC-D5B4-4461-B4CF-BAC61D5615DA}"/>
              </a:ext>
            </a:extLst>
          </p:cNvPr>
          <p:cNvCxnSpPr>
            <a:cxnSpLocks/>
          </p:cNvCxnSpPr>
          <p:nvPr/>
        </p:nvCxnSpPr>
        <p:spPr>
          <a:xfrm>
            <a:off x="3248810" y="1608720"/>
            <a:ext cx="39265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EB0436-0369-49A5-9364-D2B45DA1A879}"/>
              </a:ext>
            </a:extLst>
          </p:cNvPr>
          <p:cNvCxnSpPr>
            <a:cxnSpLocks/>
          </p:cNvCxnSpPr>
          <p:nvPr/>
        </p:nvCxnSpPr>
        <p:spPr>
          <a:xfrm>
            <a:off x="6191025" y="1985256"/>
            <a:ext cx="4276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A60268A-8300-427B-AA15-BA8133197F44}"/>
              </a:ext>
            </a:extLst>
          </p:cNvPr>
          <p:cNvCxnSpPr>
            <a:cxnSpLocks/>
          </p:cNvCxnSpPr>
          <p:nvPr/>
        </p:nvCxnSpPr>
        <p:spPr>
          <a:xfrm>
            <a:off x="1914860" y="2382392"/>
            <a:ext cx="86706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B6B938-E894-4DED-B370-D8783256E1AF}"/>
              </a:ext>
            </a:extLst>
          </p:cNvPr>
          <p:cNvCxnSpPr>
            <a:cxnSpLocks/>
          </p:cNvCxnSpPr>
          <p:nvPr/>
        </p:nvCxnSpPr>
        <p:spPr>
          <a:xfrm>
            <a:off x="1902309" y="2839524"/>
            <a:ext cx="69619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A49C39-19FB-4CBE-8600-0FB918869A4C}"/>
              </a:ext>
            </a:extLst>
          </p:cNvPr>
          <p:cNvSpPr/>
          <p:nvPr/>
        </p:nvSpPr>
        <p:spPr>
          <a:xfrm>
            <a:off x="1252453" y="3673190"/>
            <a:ext cx="9877144" cy="246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기존의 예로 들은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SELECT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쿼리가 아닌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UPDATE,DELETE(DML) 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쿼리는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다른 트랜잭션의 업데이트가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커밋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된 경우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커밋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된 데이터를 보게 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846F75F1-984B-456F-A0A4-AFC6A9048939}"/>
              </a:ext>
            </a:extLst>
          </p:cNvPr>
          <p:cNvSpPr/>
          <p:nvPr/>
        </p:nvSpPr>
        <p:spPr>
          <a:xfrm>
            <a:off x="5502535" y="2955784"/>
            <a:ext cx="1376979" cy="10139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0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94D46C-99EF-4F1F-BE85-93EBC53A9222}"/>
              </a:ext>
            </a:extLst>
          </p:cNvPr>
          <p:cNvSpPr txBox="1"/>
          <p:nvPr/>
        </p:nvSpPr>
        <p:spPr>
          <a:xfrm>
            <a:off x="9090211" y="2967335"/>
            <a:ext cx="272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 A, B</a:t>
            </a:r>
            <a:r>
              <a:rPr lang="ko-KR" altLang="en-US" dirty="0"/>
              <a:t>가 모두 </a:t>
            </a:r>
            <a:endParaRPr lang="en-US" altLang="ko-KR" dirty="0"/>
          </a:p>
          <a:p>
            <a:r>
              <a:rPr lang="ko-KR" altLang="en-US" dirty="0"/>
              <a:t>수행되었을 때 </a:t>
            </a:r>
            <a:endParaRPr lang="en-US" altLang="ko-KR" dirty="0"/>
          </a:p>
          <a:p>
            <a:r>
              <a:rPr lang="en-US" altLang="ko-KR" dirty="0"/>
              <a:t>Money</a:t>
            </a:r>
            <a:r>
              <a:rPr lang="ko-KR" altLang="en-US" dirty="0"/>
              <a:t>의 결과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1AADB-A7DE-4A7A-805C-D6942429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2" y="672858"/>
            <a:ext cx="8128000" cy="9765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7A02CD-2A48-469D-9E1F-EB2C5F3CB55B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E63856-848B-4A27-BBC5-EB8C920D77E6}"/>
              </a:ext>
            </a:extLst>
          </p:cNvPr>
          <p:cNvGraphicFramePr>
            <a:graphicFrameLocks noGrp="1"/>
          </p:cNvGraphicFramePr>
          <p:nvPr/>
        </p:nvGraphicFramePr>
        <p:xfrm>
          <a:off x="238202" y="2014462"/>
          <a:ext cx="8128000" cy="417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401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272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 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8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1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2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82004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6A4F9A-D60C-47D2-B307-1A3476007A40}"/>
              </a:ext>
            </a:extLst>
          </p:cNvPr>
          <p:cNvCxnSpPr>
            <a:cxnSpLocks/>
          </p:cNvCxnSpPr>
          <p:nvPr/>
        </p:nvCxnSpPr>
        <p:spPr>
          <a:xfrm>
            <a:off x="4342503" y="4604272"/>
            <a:ext cx="8749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19FD66-D18E-45B5-8E72-623C31D50185}"/>
              </a:ext>
            </a:extLst>
          </p:cNvPr>
          <p:cNvCxnSpPr>
            <a:cxnSpLocks/>
          </p:cNvCxnSpPr>
          <p:nvPr/>
        </p:nvCxnSpPr>
        <p:spPr>
          <a:xfrm>
            <a:off x="288662" y="5552738"/>
            <a:ext cx="8749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CF9878-CD3D-4C2A-A1C6-2CBA109C62EF}"/>
              </a:ext>
            </a:extLst>
          </p:cNvPr>
          <p:cNvCxnSpPr/>
          <p:nvPr/>
        </p:nvCxnSpPr>
        <p:spPr>
          <a:xfrm>
            <a:off x="3546437" y="3040863"/>
            <a:ext cx="1592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384936-82CF-4D40-A948-198B9CC628F2}"/>
              </a:ext>
            </a:extLst>
          </p:cNvPr>
          <p:cNvSpPr txBox="1"/>
          <p:nvPr/>
        </p:nvSpPr>
        <p:spPr>
          <a:xfrm>
            <a:off x="5225224" y="2856197"/>
            <a:ext cx="12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No S-Lock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BDB90-1C9C-4A63-9A5C-918AAE75E621}"/>
              </a:ext>
            </a:extLst>
          </p:cNvPr>
          <p:cNvSpPr txBox="1"/>
          <p:nvPr/>
        </p:nvSpPr>
        <p:spPr>
          <a:xfrm>
            <a:off x="288662" y="4419606"/>
            <a:ext cx="123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X-Lock On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DA95C71-1333-406E-88FF-534048BF58EC}"/>
              </a:ext>
            </a:extLst>
          </p:cNvPr>
          <p:cNvCxnSpPr>
            <a:cxnSpLocks/>
          </p:cNvCxnSpPr>
          <p:nvPr/>
        </p:nvCxnSpPr>
        <p:spPr>
          <a:xfrm flipH="1">
            <a:off x="1775013" y="4604272"/>
            <a:ext cx="2567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B8C3BC-A781-4D9F-9931-B839B106B9DC}"/>
              </a:ext>
            </a:extLst>
          </p:cNvPr>
          <p:cNvSpPr txBox="1"/>
          <p:nvPr/>
        </p:nvSpPr>
        <p:spPr>
          <a:xfrm>
            <a:off x="298887" y="4828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X-Lock Off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DA2874-3449-4176-8D5C-569C0AD7EA38}"/>
              </a:ext>
            </a:extLst>
          </p:cNvPr>
          <p:cNvCxnSpPr>
            <a:cxnSpLocks/>
          </p:cNvCxnSpPr>
          <p:nvPr/>
        </p:nvCxnSpPr>
        <p:spPr>
          <a:xfrm flipH="1">
            <a:off x="1785238" y="5013428"/>
            <a:ext cx="2567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B9CBAB-D1C5-4CA0-B3E7-D8E4AD064DA9}"/>
              </a:ext>
            </a:extLst>
          </p:cNvPr>
          <p:cNvSpPr/>
          <p:nvPr/>
        </p:nvSpPr>
        <p:spPr>
          <a:xfrm>
            <a:off x="8617621" y="1221907"/>
            <a:ext cx="3668359" cy="5523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수행에 문제 없음</a:t>
            </a:r>
            <a:r>
              <a:rPr lang="en-US" altLang="ko-KR" dirty="0"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highlight>
                <a:srgbClr val="FF00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2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E63856-848B-4A27-BBC5-EB8C920D77E6}"/>
              </a:ext>
            </a:extLst>
          </p:cNvPr>
          <p:cNvGraphicFramePr>
            <a:graphicFrameLocks noGrp="1"/>
          </p:cNvGraphicFramePr>
          <p:nvPr/>
        </p:nvGraphicFramePr>
        <p:xfrm>
          <a:off x="238202" y="2014462"/>
          <a:ext cx="8128000" cy="417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401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272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 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8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1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2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82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D46C-99EF-4F1F-BE85-93EBC53A9222}"/>
              </a:ext>
            </a:extLst>
          </p:cNvPr>
          <p:cNvSpPr txBox="1"/>
          <p:nvPr/>
        </p:nvSpPr>
        <p:spPr>
          <a:xfrm>
            <a:off x="9090211" y="2967335"/>
            <a:ext cx="272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 A, B</a:t>
            </a:r>
            <a:r>
              <a:rPr lang="ko-KR" altLang="en-US" dirty="0"/>
              <a:t>가 모두 </a:t>
            </a:r>
            <a:endParaRPr lang="en-US" altLang="ko-KR" dirty="0"/>
          </a:p>
          <a:p>
            <a:r>
              <a:rPr lang="ko-KR" altLang="en-US" dirty="0"/>
              <a:t>수행되었을 때 </a:t>
            </a:r>
            <a:endParaRPr lang="en-US" altLang="ko-KR" dirty="0"/>
          </a:p>
          <a:p>
            <a:r>
              <a:rPr lang="en-US" altLang="ko-KR" dirty="0"/>
              <a:t>Money</a:t>
            </a:r>
            <a:r>
              <a:rPr lang="ko-KR" altLang="en-US" dirty="0"/>
              <a:t>의 결과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1AADB-A7DE-4A7A-805C-D6942429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2" y="672858"/>
            <a:ext cx="8128000" cy="9765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7A02CD-2A48-469D-9E1F-EB2C5F3CB55B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B9CBAB-D1C5-4CA0-B3E7-D8E4AD064DA9}"/>
              </a:ext>
            </a:extLst>
          </p:cNvPr>
          <p:cNvSpPr/>
          <p:nvPr/>
        </p:nvSpPr>
        <p:spPr>
          <a:xfrm>
            <a:off x="118335" y="927847"/>
            <a:ext cx="12167646" cy="500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해결책</a:t>
            </a:r>
            <a:endParaRPr lang="en-US" altLang="ko-KR" sz="2400" dirty="0"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격리 레벨 상향 </a:t>
            </a:r>
            <a:r>
              <a:rPr lang="en-US" altLang="ko-KR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(Serializable)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SELECT FOR UPDATE </a:t>
            </a:r>
            <a:r>
              <a:rPr lang="ko-KR" altLang="en-US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</a:t>
            </a:r>
            <a:endParaRPr lang="en-US" altLang="ko-KR" sz="2400" dirty="0"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UPDATE </a:t>
            </a:r>
            <a:r>
              <a:rPr lang="ko-KR" altLang="en-US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한번에 모든 것을 처리</a:t>
            </a:r>
            <a:endParaRPr lang="ko-KR" altLang="en-US" dirty="0"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084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94D46C-99EF-4F1F-BE85-93EBC53A9222}"/>
              </a:ext>
            </a:extLst>
          </p:cNvPr>
          <p:cNvSpPr txBox="1"/>
          <p:nvPr/>
        </p:nvSpPr>
        <p:spPr>
          <a:xfrm>
            <a:off x="9090211" y="2967335"/>
            <a:ext cx="272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 A, B</a:t>
            </a:r>
            <a:r>
              <a:rPr lang="ko-KR" altLang="en-US" dirty="0"/>
              <a:t>가 모두 </a:t>
            </a:r>
            <a:endParaRPr lang="en-US" altLang="ko-KR" dirty="0"/>
          </a:p>
          <a:p>
            <a:r>
              <a:rPr lang="ko-KR" altLang="en-US" dirty="0"/>
              <a:t>수행되었을 때 </a:t>
            </a:r>
            <a:endParaRPr lang="en-US" altLang="ko-KR" dirty="0"/>
          </a:p>
          <a:p>
            <a:r>
              <a:rPr lang="en-US" altLang="ko-KR" dirty="0"/>
              <a:t>Money</a:t>
            </a:r>
            <a:r>
              <a:rPr lang="ko-KR" altLang="en-US" dirty="0"/>
              <a:t>의 결과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1AADB-A7DE-4A7A-805C-D6942429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2" y="672858"/>
            <a:ext cx="8128000" cy="9765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7A02CD-2A48-469D-9E1F-EB2C5F3CB55B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E63856-848B-4A27-BBC5-EB8C920D77E6}"/>
              </a:ext>
            </a:extLst>
          </p:cNvPr>
          <p:cNvGraphicFramePr>
            <a:graphicFrameLocks noGrp="1"/>
          </p:cNvGraphicFramePr>
          <p:nvPr/>
        </p:nvGraphicFramePr>
        <p:xfrm>
          <a:off x="238202" y="2014462"/>
          <a:ext cx="8128000" cy="417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401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272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 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8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1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2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82004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6A4F9A-D60C-47D2-B307-1A3476007A40}"/>
              </a:ext>
            </a:extLst>
          </p:cNvPr>
          <p:cNvCxnSpPr>
            <a:cxnSpLocks/>
          </p:cNvCxnSpPr>
          <p:nvPr/>
        </p:nvCxnSpPr>
        <p:spPr>
          <a:xfrm>
            <a:off x="4342503" y="4604272"/>
            <a:ext cx="8749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19FD66-D18E-45B5-8E72-623C31D50185}"/>
              </a:ext>
            </a:extLst>
          </p:cNvPr>
          <p:cNvCxnSpPr>
            <a:cxnSpLocks/>
          </p:cNvCxnSpPr>
          <p:nvPr/>
        </p:nvCxnSpPr>
        <p:spPr>
          <a:xfrm>
            <a:off x="288662" y="5552738"/>
            <a:ext cx="8749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384936-82CF-4D40-A948-198B9CC628F2}"/>
              </a:ext>
            </a:extLst>
          </p:cNvPr>
          <p:cNvSpPr txBox="1"/>
          <p:nvPr/>
        </p:nvSpPr>
        <p:spPr>
          <a:xfrm>
            <a:off x="8497842" y="2736503"/>
            <a:ext cx="361663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SELECT ~ FOR UPDATE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err="1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배타락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설정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en-US" altLang="ko-KR" sz="900" dirty="0">
              <a:solidFill>
                <a:schemeClr val="bg1"/>
              </a:solidFill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Transaction A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Commit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될 때까지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Lock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됨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50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E63856-848B-4A27-BBC5-EB8C920D77E6}"/>
              </a:ext>
            </a:extLst>
          </p:cNvPr>
          <p:cNvGraphicFramePr>
            <a:graphicFrameLocks noGrp="1"/>
          </p:cNvGraphicFramePr>
          <p:nvPr/>
        </p:nvGraphicFramePr>
        <p:xfrm>
          <a:off x="238202" y="2014462"/>
          <a:ext cx="8128000" cy="417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401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272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 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8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BEGIN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 state FROM account WHERE id =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1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 account SET state=‘rich’, money = money * 1000 WHERE id =1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2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82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D46C-99EF-4F1F-BE85-93EBC53A9222}"/>
              </a:ext>
            </a:extLst>
          </p:cNvPr>
          <p:cNvSpPr txBox="1"/>
          <p:nvPr/>
        </p:nvSpPr>
        <p:spPr>
          <a:xfrm>
            <a:off x="9090211" y="2967335"/>
            <a:ext cx="272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 A, B</a:t>
            </a:r>
            <a:r>
              <a:rPr lang="ko-KR" altLang="en-US" dirty="0"/>
              <a:t>가 모두 </a:t>
            </a:r>
            <a:endParaRPr lang="en-US" altLang="ko-KR" dirty="0"/>
          </a:p>
          <a:p>
            <a:r>
              <a:rPr lang="ko-KR" altLang="en-US" dirty="0"/>
              <a:t>수행되었을 때 </a:t>
            </a:r>
            <a:endParaRPr lang="en-US" altLang="ko-KR" dirty="0"/>
          </a:p>
          <a:p>
            <a:r>
              <a:rPr lang="en-US" altLang="ko-KR" dirty="0"/>
              <a:t>Money</a:t>
            </a:r>
            <a:r>
              <a:rPr lang="ko-KR" altLang="en-US" dirty="0"/>
              <a:t>의 결과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1AADB-A7DE-4A7A-805C-D6942429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2" y="672858"/>
            <a:ext cx="8128000" cy="9765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7A02CD-2A48-469D-9E1F-EB2C5F3CB55B}"/>
              </a:ext>
            </a:extLst>
          </p:cNvPr>
          <p:cNvSpPr/>
          <p:nvPr/>
        </p:nvSpPr>
        <p:spPr>
          <a:xfrm>
            <a:off x="-107576" y="-107576"/>
            <a:ext cx="12812357" cy="7239896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B9CBAB-D1C5-4CA0-B3E7-D8E4AD064DA9}"/>
              </a:ext>
            </a:extLst>
          </p:cNvPr>
          <p:cNvSpPr/>
          <p:nvPr/>
        </p:nvSpPr>
        <p:spPr>
          <a:xfrm>
            <a:off x="118335" y="927847"/>
            <a:ext cx="12167646" cy="500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항상 </a:t>
            </a:r>
            <a:r>
              <a:rPr lang="en-US" altLang="ko-KR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DML </a:t>
            </a:r>
            <a:r>
              <a:rPr lang="ko-KR" altLang="en-US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구문을 사용할 땐 주의해서 사용하자</a:t>
            </a:r>
            <a:r>
              <a:rPr lang="en-US" altLang="ko-KR" sz="2400" dirty="0">
                <a:highlight>
                  <a:srgbClr val="FF00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!</a:t>
            </a:r>
            <a:endParaRPr lang="ko-KR" altLang="en-US" dirty="0">
              <a:highlight>
                <a:srgbClr val="FF0000"/>
              </a:highligh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859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BA52-8E52-4EDB-BADF-08188997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157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BA52-8E52-4EDB-BADF-08188997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동시성 제어를 하지 않을 때 문제점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트랜잭션 스케줄링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단계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락킹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(Locking…)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회복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장애의 유형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Undo, Redo, Checkpoint)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DBMS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구조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물리적 </a:t>
            </a:r>
            <a:r>
              <a:rPr lang="ko-KR" altLang="en-US" sz="3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상태로깅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물리적 전이 로깅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논리적 전이 로깅</a:t>
            </a:r>
            <a:b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35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BA52-8E52-4EDB-BADF-08188997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추가적인 스터디 주제로 남겨두고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다음 주제로 넘어가 보겠습니다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</a:t>
            </a:r>
            <a:b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682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BA52-8E52-4EDB-BADF-08188997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58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D37CA-CBD6-4127-A3E9-7420CEDF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격리 레벨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1B8F8-F2E7-4B54-A7D2-9DC938F8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Uncommitted</a:t>
            </a:r>
          </a:p>
          <a:p>
            <a:endParaRPr lang="en-US" altLang="ko-KR" dirty="0"/>
          </a:p>
          <a:p>
            <a:r>
              <a:rPr lang="en-US" altLang="ko-KR" dirty="0"/>
              <a:t>Read Committed</a:t>
            </a:r>
          </a:p>
          <a:p>
            <a:endParaRPr lang="en-US" altLang="ko-KR" dirty="0"/>
          </a:p>
          <a:p>
            <a:r>
              <a:rPr lang="en-US" altLang="ko-KR" dirty="0"/>
              <a:t>Repeatable Read</a:t>
            </a:r>
          </a:p>
          <a:p>
            <a:endParaRPr lang="en-US" altLang="ko-KR" dirty="0"/>
          </a:p>
          <a:p>
            <a:r>
              <a:rPr lang="en-US" altLang="ko-KR" dirty="0"/>
              <a:t>Serializable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56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E4554-A8C6-45AC-906D-192A3B90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Commit(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커밋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812072C-8B01-48E9-9286-4529B4C5BB95}"/>
              </a:ext>
            </a:extLst>
          </p:cNvPr>
          <p:cNvSpPr/>
          <p:nvPr/>
        </p:nvSpPr>
        <p:spPr>
          <a:xfrm>
            <a:off x="5001236" y="1375796"/>
            <a:ext cx="2189528" cy="1057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활성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(Active)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FB6EE3-E899-47F6-94D2-1942CBE3DCE9}"/>
              </a:ext>
            </a:extLst>
          </p:cNvPr>
          <p:cNvSpPr/>
          <p:nvPr/>
        </p:nvSpPr>
        <p:spPr>
          <a:xfrm>
            <a:off x="3579301" y="2900494"/>
            <a:ext cx="2189528" cy="1057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실패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(Failed)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8048C6-07CB-469A-B5B0-BB9AB747B4AB}"/>
              </a:ext>
            </a:extLst>
          </p:cNvPr>
          <p:cNvSpPr/>
          <p:nvPr/>
        </p:nvSpPr>
        <p:spPr>
          <a:xfrm>
            <a:off x="6423173" y="2900494"/>
            <a:ext cx="2189528" cy="1057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부분 완료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(Partially Committed)</a:t>
            </a:r>
            <a:endParaRPr lang="ko-KR" altLang="en-US" sz="16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673F7A-C786-431A-9323-E9994E185A47}"/>
              </a:ext>
            </a:extLst>
          </p:cNvPr>
          <p:cNvSpPr/>
          <p:nvPr/>
        </p:nvSpPr>
        <p:spPr>
          <a:xfrm>
            <a:off x="6423173" y="4953698"/>
            <a:ext cx="2189528" cy="1057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완료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(Committed)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8AAF29-8606-439C-BE32-BE9A1947F12E}"/>
              </a:ext>
            </a:extLst>
          </p:cNvPr>
          <p:cNvSpPr/>
          <p:nvPr/>
        </p:nvSpPr>
        <p:spPr>
          <a:xfrm>
            <a:off x="3579300" y="4953698"/>
            <a:ext cx="2189528" cy="1057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철회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(Abort)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8816D9-7809-4D15-AF11-4709A303191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432808"/>
            <a:ext cx="1421937" cy="46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BAD4D-8CCD-4CEA-AF90-777505AB3D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517937" y="3957506"/>
            <a:ext cx="0" cy="99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612D9A-3597-4872-A26C-9047634CBD3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674065" y="2432808"/>
            <a:ext cx="1421935" cy="46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12BE94-412D-48BD-BAE8-24BA54DA08A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74064" y="3957506"/>
            <a:ext cx="1" cy="99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642F3C-02D4-4A4B-92F8-CFB55DF6B10D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768829" y="3429000"/>
            <a:ext cx="654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F1156E-39F0-4A00-8E2F-169BA28D4226}"/>
              </a:ext>
            </a:extLst>
          </p:cNvPr>
          <p:cNvSpPr txBox="1"/>
          <p:nvPr/>
        </p:nvSpPr>
        <p:spPr>
          <a:xfrm>
            <a:off x="6957367" y="24940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성공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FE13C-A301-4BFA-9E16-A592BECEF864}"/>
              </a:ext>
            </a:extLst>
          </p:cNvPr>
          <p:cNvSpPr txBox="1"/>
          <p:nvPr/>
        </p:nvSpPr>
        <p:spPr>
          <a:xfrm>
            <a:off x="4848427" y="24940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실패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38B5B-3142-4A3C-82BB-0992DB7CBD92}"/>
              </a:ext>
            </a:extLst>
          </p:cNvPr>
          <p:cNvSpPr txBox="1"/>
          <p:nvPr/>
        </p:nvSpPr>
        <p:spPr>
          <a:xfrm>
            <a:off x="5791301" y="3477979"/>
            <a:ext cx="631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중단</a:t>
            </a:r>
            <a:endParaRPr lang="en-US" altLang="ko-KR" sz="1100" dirty="0"/>
          </a:p>
          <a:p>
            <a:pPr algn="ctr"/>
            <a:r>
              <a:rPr lang="en-US" altLang="ko-KR" sz="1100" dirty="0"/>
              <a:t>(Abort)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D42079-327A-4B9B-8AAE-364AA5F4F203}"/>
              </a:ext>
            </a:extLst>
          </p:cNvPr>
          <p:cNvSpPr txBox="1"/>
          <p:nvPr/>
        </p:nvSpPr>
        <p:spPr>
          <a:xfrm>
            <a:off x="7517937" y="4322699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Commit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F0B33C-8373-4479-98FC-C16FC7393792}"/>
              </a:ext>
            </a:extLst>
          </p:cNvPr>
          <p:cNvSpPr txBox="1"/>
          <p:nvPr/>
        </p:nvSpPr>
        <p:spPr>
          <a:xfrm>
            <a:off x="3931554" y="4322699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Rollback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5402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1A96D-07B3-4984-9D0D-D92F9D29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DBMS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트랜잭션의 수행 단계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CC228-A77F-45CF-9E60-377DBBE0D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31" y="2451228"/>
            <a:ext cx="9110937" cy="26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2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B4FD-2D12-4520-A720-9007923B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트랜잭션과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DBMS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E06FD26-DC9F-4CB4-802A-E30223BD6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64" y="2207055"/>
            <a:ext cx="6154271" cy="34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8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B4FD-2D12-4520-A720-9007923B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트랜잭션과</a:t>
            </a:r>
            <a:r>
              <a:rPr lang="ko-KR" altLang="en-US" dirty="0"/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DBMS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E06FD26-DC9F-4CB4-802A-E30223BD6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41" y="1905844"/>
            <a:ext cx="6154271" cy="3474712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8F4D9D-E375-4534-92CA-9D42E08DA499}"/>
              </a:ext>
            </a:extLst>
          </p:cNvPr>
          <p:cNvSpPr/>
          <p:nvPr/>
        </p:nvSpPr>
        <p:spPr>
          <a:xfrm>
            <a:off x="4227753" y="1686178"/>
            <a:ext cx="1430768" cy="3914043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E56004A-FD11-4BE9-BBE8-CB3C13EB567E}"/>
              </a:ext>
            </a:extLst>
          </p:cNvPr>
          <p:cNvSpPr/>
          <p:nvPr/>
        </p:nvSpPr>
        <p:spPr>
          <a:xfrm>
            <a:off x="5658521" y="2475213"/>
            <a:ext cx="1925622" cy="1907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FF06C8-DB19-4AED-977A-CEAE908B831B}"/>
              </a:ext>
            </a:extLst>
          </p:cNvPr>
          <p:cNvSpPr/>
          <p:nvPr/>
        </p:nvSpPr>
        <p:spPr>
          <a:xfrm>
            <a:off x="7887594" y="1686178"/>
            <a:ext cx="3466206" cy="3914043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ACID</a:t>
            </a:r>
            <a:r>
              <a:rPr lang="ko-KR" altLang="en-US" sz="2000" dirty="0">
                <a:solidFill>
                  <a:sysClr val="windowText" lastClr="0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만족시키기 위해 </a:t>
            </a:r>
            <a:r>
              <a:rPr lang="en-US" altLang="ko-KR" sz="2000" dirty="0">
                <a:solidFill>
                  <a:sysClr val="windowText" lastClr="0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DBMS</a:t>
            </a:r>
            <a:r>
              <a:rPr lang="ko-KR" altLang="en-US" sz="2000" dirty="0">
                <a:solidFill>
                  <a:sysClr val="windowText" lastClr="0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무엇을 제공하는가</a:t>
            </a:r>
            <a:r>
              <a:rPr lang="en-US" altLang="ko-KR" sz="2000" dirty="0">
                <a:solidFill>
                  <a:sysClr val="windowText" lastClr="0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905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54BA-C727-486E-B6DA-D4D50307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Lock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EBBFA1-DA9C-47BE-8018-EB8FC3107844}"/>
              </a:ext>
            </a:extLst>
          </p:cNvPr>
          <p:cNvGrpSpPr/>
          <p:nvPr/>
        </p:nvGrpSpPr>
        <p:grpSpPr>
          <a:xfrm>
            <a:off x="4088797" y="3515061"/>
            <a:ext cx="7265003" cy="3179520"/>
            <a:chOff x="2345165" y="3313355"/>
            <a:chExt cx="7265003" cy="31795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A437D70-754C-410D-B142-045B686E7131}"/>
                </a:ext>
              </a:extLst>
            </p:cNvPr>
            <p:cNvSpPr/>
            <p:nvPr/>
          </p:nvSpPr>
          <p:spPr>
            <a:xfrm>
              <a:off x="2345165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Row-Level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EDFE873-2D92-4CE7-AA98-4F28AC6809B7}"/>
                </a:ext>
              </a:extLst>
            </p:cNvPr>
            <p:cNvSpPr/>
            <p:nvPr/>
          </p:nvSpPr>
          <p:spPr>
            <a:xfrm>
              <a:off x="4927000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E22D34-B410-41C3-94B1-0724524A7BF5}"/>
                </a:ext>
              </a:extLst>
            </p:cNvPr>
            <p:cNvSpPr/>
            <p:nvPr/>
          </p:nvSpPr>
          <p:spPr>
            <a:xfrm>
              <a:off x="7501669" y="3313355"/>
              <a:ext cx="2108499" cy="317952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Gap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2C95DB-8E3C-45A8-9F52-3897E5A1B88C}"/>
              </a:ext>
            </a:extLst>
          </p:cNvPr>
          <p:cNvGrpSpPr/>
          <p:nvPr/>
        </p:nvGrpSpPr>
        <p:grpSpPr>
          <a:xfrm>
            <a:off x="5264075" y="1508993"/>
            <a:ext cx="5035475" cy="1653754"/>
            <a:chOff x="3765176" y="1392715"/>
            <a:chExt cx="5035475" cy="1653754"/>
          </a:xfrm>
          <a:noFill/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677D4F3-86D1-4C5A-BD7A-16C8D39AE9DD}"/>
                </a:ext>
              </a:extLst>
            </p:cNvPr>
            <p:cNvSpPr/>
            <p:nvPr/>
          </p:nvSpPr>
          <p:spPr>
            <a:xfrm>
              <a:off x="3765176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8725117-8CFD-4F66-9DBA-0CBCB1CEEB0D}"/>
                </a:ext>
              </a:extLst>
            </p:cNvPr>
            <p:cNvSpPr/>
            <p:nvPr/>
          </p:nvSpPr>
          <p:spPr>
            <a:xfrm>
              <a:off x="6692152" y="1392715"/>
              <a:ext cx="2108499" cy="1653754"/>
            </a:xfrm>
            <a:prstGeom prst="roundRect">
              <a:avLst/>
            </a:prstGeom>
            <a:grp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Exclusive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D0DB2-87D1-45A6-B300-350E32B6A237}"/>
              </a:ext>
            </a:extLst>
          </p:cNvPr>
          <p:cNvSpPr/>
          <p:nvPr/>
        </p:nvSpPr>
        <p:spPr>
          <a:xfrm>
            <a:off x="1027342" y="1508993"/>
            <a:ext cx="1785769" cy="186107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F2282F-157F-4AB8-BEA8-E4D4C8D81FD3}"/>
              </a:ext>
            </a:extLst>
          </p:cNvPr>
          <p:cNvSpPr/>
          <p:nvPr/>
        </p:nvSpPr>
        <p:spPr>
          <a:xfrm>
            <a:off x="1027341" y="3515061"/>
            <a:ext cx="1785769" cy="306387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Level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3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1756</Words>
  <Application>Microsoft Office PowerPoint</Application>
  <PresentationFormat>와이드스크린</PresentationFormat>
  <Paragraphs>398</Paragraphs>
  <Slides>38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12롯데마트드림Bold</vt:lpstr>
      <vt:lpstr>12롯데마트드림Medium</vt:lpstr>
      <vt:lpstr>12롯데마트행복Bold</vt:lpstr>
      <vt:lpstr>AppleSDGothicNeo</vt:lpstr>
      <vt:lpstr>Arial Unicode MS</vt:lpstr>
      <vt:lpstr>Nanum Gothic</vt:lpstr>
      <vt:lpstr>맑은 고딕</vt:lpstr>
      <vt:lpstr>Arial</vt:lpstr>
      <vt:lpstr>Symbol</vt:lpstr>
      <vt:lpstr>Office 테마</vt:lpstr>
      <vt:lpstr>트랜잭션(Lock)</vt:lpstr>
      <vt:lpstr>ACID – 트랜잭션의 성질</vt:lpstr>
      <vt:lpstr>낮은 단계에서 생기는 고립성 문제</vt:lpstr>
      <vt:lpstr>격리 레벨</vt:lpstr>
      <vt:lpstr>Commit(커밋) 과정</vt:lpstr>
      <vt:lpstr>DBMS의 트랜잭션의 수행 단계</vt:lpstr>
      <vt:lpstr>트랜잭션과 DBMS</vt:lpstr>
      <vt:lpstr>트랜잭션과 DBMS</vt:lpstr>
      <vt:lpstr>Lock</vt:lpstr>
      <vt:lpstr>Lock</vt:lpstr>
      <vt:lpstr>Lock</vt:lpstr>
      <vt:lpstr>Lock</vt:lpstr>
      <vt:lpstr>Lock</vt:lpstr>
      <vt:lpstr>Lock</vt:lpstr>
      <vt:lpstr>Row Level Lock</vt:lpstr>
      <vt:lpstr>Record Lock</vt:lpstr>
      <vt:lpstr>Record Lock</vt:lpstr>
      <vt:lpstr>Record Lock</vt:lpstr>
      <vt:lpstr>Gap Lock</vt:lpstr>
      <vt:lpstr>Gap Lock</vt:lpstr>
      <vt:lpstr>Next-Key Lock = Record+Gap</vt:lpstr>
      <vt:lpstr>Next-Key Lock = Record+Gap</vt:lpstr>
      <vt:lpstr>Q. Repeatable Read(격리 수준)가  Phantom Read가 안 생기는 이유?</vt:lpstr>
      <vt:lpstr>Phantom Read</vt:lpstr>
      <vt:lpstr>Repeatable Read</vt:lpstr>
      <vt:lpstr>Q. 그렇다면 Repeatable Read는  모든 문제를 해결하는 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끝…?</vt:lpstr>
      <vt:lpstr>동시성 제어를 하지 않을 때 문제점 트랜잭션 스케줄링 2단계 락킹(Locking…) 회복(장애의 유형, 로그, Undo, Redo, Checkpoint) DBMS의 구조 물리적 상태로깅, 물리적 전이 로깅, 논리적 전이 로깅 </vt:lpstr>
      <vt:lpstr>추가적인 스터디 주제로 남겨두고,  다음 주제로 넘어가 보겠습니다… 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트랜잭션(Lock)</dc:title>
  <dc:creator>박 재현</dc:creator>
  <cp:lastModifiedBy>박 재현</cp:lastModifiedBy>
  <cp:revision>1</cp:revision>
  <dcterms:created xsi:type="dcterms:W3CDTF">2021-08-18T01:30:58Z</dcterms:created>
  <dcterms:modified xsi:type="dcterms:W3CDTF">2021-08-18T13:14:56Z</dcterms:modified>
</cp:coreProperties>
</file>