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0" r:id="rId3"/>
    <p:sldId id="257" r:id="rId4"/>
    <p:sldId id="301" r:id="rId5"/>
    <p:sldId id="302" r:id="rId6"/>
    <p:sldId id="303" r:id="rId7"/>
    <p:sldId id="304" r:id="rId8"/>
    <p:sldId id="305" r:id="rId9"/>
    <p:sldId id="299" r:id="rId10"/>
    <p:sldId id="309" r:id="rId11"/>
    <p:sldId id="306" r:id="rId12"/>
    <p:sldId id="307" r:id="rId13"/>
    <p:sldId id="317" r:id="rId14"/>
    <p:sldId id="308" r:id="rId15"/>
    <p:sldId id="312" r:id="rId16"/>
    <p:sldId id="310" r:id="rId17"/>
    <p:sldId id="316" r:id="rId18"/>
    <p:sldId id="311" r:id="rId19"/>
    <p:sldId id="29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2166" autoAdjust="0"/>
  </p:normalViewPr>
  <p:slideViewPr>
    <p:cSldViewPr snapToGrid="0">
      <p:cViewPr varScale="1">
        <p:scale>
          <a:sx n="62" d="100"/>
          <a:sy n="62" d="100"/>
        </p:scale>
        <p:origin x="14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DFD1D-70AE-4066-B73A-DEF7436A6379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3207-1CF1-4914-8F02-469A7DE46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프로세스와 스레드를 알기 위해선 우선 프로그램이 </a:t>
            </a:r>
            <a:r>
              <a:rPr lang="ko-KR" altLang="en-US" dirty="0" err="1"/>
              <a:t>뭔지</a:t>
            </a:r>
            <a:r>
              <a:rPr lang="ko-KR" altLang="en-US" dirty="0"/>
              <a:t> 알아야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553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스레드는 메모리를 서로 공유할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스레드는 각자의 스택 메모리를 할당 받고 같은 </a:t>
            </a:r>
            <a:r>
              <a:rPr lang="ko-KR" altLang="en-US" dirty="0" err="1"/>
              <a:t>힙</a:t>
            </a:r>
            <a:r>
              <a:rPr lang="ko-KR" altLang="en-US" dirty="0"/>
              <a:t> 메모리를 서로 읽고 쓸 수 </a:t>
            </a:r>
            <a:r>
              <a:rPr lang="ko-KR" altLang="en-US" dirty="0" err="1"/>
              <a:t>있게된다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때문에 우리가 이미 알고 있는 동기화와 같은 문제가 발생한다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058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스레드는 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CPU 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입장에서의 최소 작업 단위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</a:p>
          <a:p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CPU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작업을 처리할 때 스레드를 최소 단위로 삼고 작업을 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운영체제는 이렇게 작은 단위까지 직접 작업하지 않기 때문에 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운영체제 관점에서는 프로세스가 최소 작업 단위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27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시스템 자원 소모 감소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자원의 효율성 증대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프로세스를 생성하여 자원을 할당하는 시스템 콜이 줄어들어 자원을 효율적으로 관리할 수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시스템 처리량 증가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처리 비용 감소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스레드 간 데이터를 주고 받는 것이 간단해지고 시스템 자원 소모가 줄어들게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스레드 사이의 작업량이 작아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Context Switching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 빠르다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간단한 통신 방법으로 인한 프로그램 응답 시간 단축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스레드는 프로세스 내의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Stack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영역을 제외한 모든 메모리를 공유하기 때문에 통신의 부담이 적다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06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주의 깊은 설계가 필요하다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디버깅이 까다롭다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단일 프로세스 시스템의 경우 효과를 기대하기 어렵다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다른 프로세스에서 스레드를 제어할 수 없다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(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즉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프로세스 밖에서 스레드 각각을 제어할 수 없다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.)</a:t>
            </a:r>
          </a:p>
          <a:p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멀티 스레드의 경우 자원 공유의 문제가 발생한다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(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동기화 문제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</a:p>
          <a:p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하나의 스레드에 문제가 발생하면 전체 프로세스가 영향을 받는다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34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일반 스레드와 거의 차이가 없으며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JVM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 운영체제의 역할을 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자바에는 프로세스가 존재하지 않고 스레드만 존재하며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자바 스레드는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JVM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 의해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스케줄되는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실행 단위 코드 블록이다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자바에서 스레드 스케줄링은 전적으로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JVM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 의해 이루어진다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아래와 같은 스레드와 관련된 많은 정보들도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JVM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 관리한다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스레드가 몇 개 존재하는지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스레드로 실행되는 프로그램 코드의 메모리 위치는 어디인지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스레드의 상태는 무엇인지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스레드 우선순위는 얼마인지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즉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개발자는 자바 스레드로 작동할 스레드 코드를 작성하고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스레드 코드가 생명을 가지고 실행을 시작하도록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JVM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 요청하는 일 뿐이다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89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즉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개발자는 자바 스레드로 작동할 스레드 코드를 작성하고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스레드 코드가 생명을 가지고 실행을 시작하도록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JVM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 요청하는 일 뿐이다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856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스레드는 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CPU 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입장에서의 최소 작업 단위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</a:p>
          <a:p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CPU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작업을 처리할 때 스레드를 최소 단위로 삼고 작업을 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운영체제는 이렇게 작은 단위까지 직접 작업하지 않기 때문에 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운영체제 관점에서는 프로세스가 최소 작업 단위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4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파일이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 저장 장치에 저장되어 있지만 메모리에는 올라가 있지 않은 </a:t>
            </a:r>
            <a:r>
              <a:rPr lang="ko-KR" altLang="en-US" b="1" i="0" u="sng" dirty="0">
                <a:solidFill>
                  <a:srgbClr val="212529"/>
                </a:solidFill>
                <a:effectLst/>
                <a:latin typeface="-apple-system"/>
              </a:rPr>
              <a:t>정적인 상태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말한다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altLang="ko-KR" dirty="0"/>
              <a:t>.exe</a:t>
            </a:r>
            <a:r>
              <a:rPr lang="ko-KR" altLang="en-US" dirty="0"/>
              <a:t>파일 같은 실행 파일이 그러하다</a:t>
            </a:r>
            <a:r>
              <a:rPr lang="en-US" altLang="ko-KR" dirty="0"/>
              <a:t>. </a:t>
            </a:r>
            <a:r>
              <a:rPr lang="ko-KR" altLang="en-US" dirty="0"/>
              <a:t>이러한 파일들을 실행시켜보면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8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응용프로그램을 실행시켜보면 </a:t>
            </a:r>
            <a:r>
              <a:rPr lang="ko-KR" altLang="en-US" dirty="0" err="1"/>
              <a:t>운영체체가</a:t>
            </a:r>
            <a:r>
              <a:rPr lang="ko-KR" altLang="en-US" dirty="0"/>
              <a:t> 프로그램에게 독립적인 메모리공간을 할당해 프로그램안의 코드가 실행 되며 메모리에 올라가는 모습을 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메모리에 올라가게 되면 프로그램은 정적인 상태에서 동적인 상태가 되는데 이걸 바로 </a:t>
            </a:r>
            <a:r>
              <a:rPr lang="en-US" altLang="ko-KR" dirty="0"/>
              <a:t>“</a:t>
            </a:r>
            <a:r>
              <a:rPr lang="ko-KR" altLang="en-US" dirty="0"/>
              <a:t>프로세스</a:t>
            </a:r>
            <a:r>
              <a:rPr lang="en-US" altLang="ko-KR" dirty="0"/>
              <a:t>”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하나의 </a:t>
            </a:r>
            <a:r>
              <a:rPr lang="en-US" altLang="ko-KR" dirty="0" err="1"/>
              <a:t>cpu</a:t>
            </a:r>
            <a:r>
              <a:rPr lang="ko-KR" altLang="en-US" dirty="0"/>
              <a:t>에서 여러 개의 프로세스를 동작시키는 것을 </a:t>
            </a:r>
            <a:r>
              <a:rPr lang="en-US" altLang="ko-KR" dirty="0"/>
              <a:t>‘</a:t>
            </a:r>
            <a:r>
              <a:rPr lang="ko-KR" altLang="en-US" dirty="0"/>
              <a:t>멀티태스킹</a:t>
            </a:r>
            <a:r>
              <a:rPr lang="en-US" altLang="ko-KR" dirty="0"/>
              <a:t>’</a:t>
            </a:r>
            <a:r>
              <a:rPr lang="ko-KR" altLang="en-US" dirty="0"/>
              <a:t>이라고 한다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1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프로그램은 사실상 코드 덩어리라고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프로세스에 대해 정의를 내릴 때 그냥 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실행되고 있는 컴퓨터 프로그램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이라고 정의를 내리고 있으며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스케줄링 단계에서의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작업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과 같은 단어라고 봐도 무방하다고 하고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실제로 프로세스라는 단어가 작업 중인 프로그램을 의미하는 단어이기 때문이다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7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프로그램은 사실상 코드 덩어리라고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프로세스에 대해 정의를 내릴 때 그냥 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실행되고 있는 컴퓨터 프로그램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이라고 정의를 내리고 있으며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스케줄링 단계에서의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작업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과 같은 단어라고 봐도 무방하다고 하고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실제로 프로세스라는 단어가 작업 중인 프로그램을 의미하는 단어이기 때문이다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84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프로그램은  하나의 프로세스 내에서 시작하고 끝나는 경우가 많았다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320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프로그램이 크고 복잡지지기때문에 개발자들은 더 작은 실행단위를 필요하게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44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프로세스가 메모리에 올라갈 때 운영체제로부터 시스템 자원을 할당 받는다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 때 운영체제는 프로세스마다 각각 독립된 메모리 영역을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Code/Data/Stack/Heap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의 형식으로 할당해 준다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각각 독립된 메모리 영역을 할당해 주기 때문에 프로세스는 다른 프로세스의 변수나 자료에 접근할 수 없고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다른 프로세스에게 영향을 받을 수 없다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한 프로세스가 다른 프로세스의 자원에 접근하려면 프로세스 간의 통신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(IPC, inter-process communication)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을 사용해야 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6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mlwjd9405.github.io/2018/09/14/process-vs-thread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mlwjd9405.github.io/2018/09/14/process-vs-thread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jins-dev.tistory.com/entry/%EC%BB%A8%ED%85%8D%EC%8A%A4%ED%8A%B8-%EC%8A%A4%EC%9C%84%EC%B9%98Context-Switching-%EC%97%90-%EB%8C%80%ED%95%9C-%EC%A0%95%EB%A6%AC" TargetMode="External"/><Relationship Id="rId3" Type="http://schemas.openxmlformats.org/officeDocument/2006/relationships/hyperlink" Target="https://velog.io/@raejoonee/%ED%94%84%EB%A1%9C%EC%84%B8%EC%8A%A4%EC%99%80-%EC%8A%A4%EB%A0%88%EB%93%9C%EC%9D%98-%EC%B0%A8%EC%9D%B4" TargetMode="External"/><Relationship Id="rId7" Type="http://schemas.openxmlformats.org/officeDocument/2006/relationships/hyperlink" Target="https://goodgid.github.io/What-is-Multi-Thread/" TargetMode="External"/><Relationship Id="rId2" Type="http://schemas.openxmlformats.org/officeDocument/2006/relationships/hyperlink" Target="https://www.holaxprogramming.com/2017/10/09/java-jvm-performanc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mlwjd9405.github.io/2018/09/14/process-vs-thread.html" TargetMode="External"/><Relationship Id="rId11" Type="http://schemas.openxmlformats.org/officeDocument/2006/relationships/hyperlink" Target="https://byeongmoo.tistory.com/3?category=835016" TargetMode="External"/><Relationship Id="rId5" Type="http://schemas.openxmlformats.org/officeDocument/2006/relationships/hyperlink" Target="http://tcpschool.com/java/java_thread_multi" TargetMode="External"/><Relationship Id="rId10" Type="http://schemas.openxmlformats.org/officeDocument/2006/relationships/hyperlink" Target="https://velog.io/@adam2/2020-01-08-2301-%EC%9E%91%EC%84%B1%EB%90%A8-huk55f3cic" TargetMode="External"/><Relationship Id="rId4" Type="http://schemas.openxmlformats.org/officeDocument/2006/relationships/hyperlink" Target="https://ko.wikipedia.org/wiki/%EC%8A%A4%EB%A0%88%EB%93%9C_(%EC%BB%B4%ED%93%A8%ED%8C%85)" TargetMode="External"/><Relationship Id="rId9" Type="http://schemas.openxmlformats.org/officeDocument/2006/relationships/hyperlink" Target="https://agh2o.tistory.com/1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mlwjd9405.github.io/2018/09/14/process-vs-threa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3366694" y="2767280"/>
            <a:ext cx="5458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스레드</a:t>
            </a:r>
            <a:r>
              <a:rPr lang="en-US" altLang="ko-KR" sz="4000" b="1" dirty="0"/>
              <a:t>(Thread)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2BF7EB9-874F-4FE5-8064-BC1078E0F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745" y="1405126"/>
            <a:ext cx="7630510" cy="404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FF3E27-9A9E-43FF-8757-FDAC3FF60B0B}"/>
              </a:ext>
            </a:extLst>
          </p:cNvPr>
          <p:cNvSpPr txBox="1"/>
          <p:nvPr/>
        </p:nvSpPr>
        <p:spPr>
          <a:xfrm>
            <a:off x="2280745" y="5463385"/>
            <a:ext cx="2758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출처 </a:t>
            </a:r>
            <a:r>
              <a:rPr lang="en-US" altLang="ko-KR" sz="1200" dirty="0"/>
              <a:t>: </a:t>
            </a:r>
            <a:r>
              <a:rPr lang="en-US" altLang="ko-KR" sz="1200" b="0" i="0" u="none" strike="noStrike" dirty="0" err="1">
                <a:solidFill>
                  <a:srgbClr val="0CA678"/>
                </a:solidFill>
                <a:effectLst/>
                <a:latin typeface="-apple-system"/>
                <a:hlinkClick r:id="rId4"/>
              </a:rPr>
              <a:t>Heee's</a:t>
            </a:r>
            <a:r>
              <a:rPr lang="en-US" altLang="ko-KR" sz="1200" b="0" i="0" u="none" strike="noStrike" dirty="0">
                <a:solidFill>
                  <a:srgbClr val="0CA678"/>
                </a:solidFill>
                <a:effectLst/>
                <a:latin typeface="-apple-system"/>
                <a:hlinkClick r:id="rId4"/>
              </a:rPr>
              <a:t> Development Blog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48048A-F53C-473D-A69E-5AFB4CB0F8D9}"/>
              </a:ext>
            </a:extLst>
          </p:cNvPr>
          <p:cNvSpPr/>
          <p:nvPr/>
        </p:nvSpPr>
        <p:spPr>
          <a:xfrm>
            <a:off x="2396359" y="1996966"/>
            <a:ext cx="7378262" cy="3321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916D5-E6DC-4FA1-915A-CC27175F1FEA}"/>
              </a:ext>
            </a:extLst>
          </p:cNvPr>
          <p:cNvSpPr txBox="1"/>
          <p:nvPr/>
        </p:nvSpPr>
        <p:spPr>
          <a:xfrm>
            <a:off x="6479682" y="5740384"/>
            <a:ext cx="2042547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프로세스 간 메모리 공유 </a:t>
            </a:r>
            <a:r>
              <a:rPr lang="en-US" altLang="ko-KR" sz="1200" b="1" dirty="0">
                <a:solidFill>
                  <a:srgbClr val="FF0000"/>
                </a:solidFill>
              </a:rPr>
              <a:t>X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8D8DED-A036-47AF-9B2F-87B4F0EB0003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096013" y="5338562"/>
            <a:ext cx="383669" cy="5403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ADF97B-4774-4DB1-85DD-CFB8A074D4A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8522229" y="5318234"/>
            <a:ext cx="383669" cy="560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55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FF3E27-9A9E-43FF-8757-FDAC3FF60B0B}"/>
              </a:ext>
            </a:extLst>
          </p:cNvPr>
          <p:cNvSpPr txBox="1"/>
          <p:nvPr/>
        </p:nvSpPr>
        <p:spPr>
          <a:xfrm>
            <a:off x="1755228" y="4551497"/>
            <a:ext cx="2758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출처 </a:t>
            </a:r>
            <a:r>
              <a:rPr lang="en-US" altLang="ko-KR" sz="1200" dirty="0"/>
              <a:t>: </a:t>
            </a:r>
            <a:r>
              <a:rPr lang="en-US" altLang="ko-KR" sz="1200" b="0" i="0" u="none" strike="noStrike" dirty="0" err="1">
                <a:solidFill>
                  <a:srgbClr val="0CA678"/>
                </a:solidFill>
                <a:effectLst/>
                <a:latin typeface="-apple-system"/>
                <a:hlinkClick r:id="rId3"/>
              </a:rPr>
              <a:t>Heee's</a:t>
            </a:r>
            <a:r>
              <a:rPr lang="en-US" altLang="ko-KR" sz="1200" b="0" i="0" u="none" strike="noStrike" dirty="0">
                <a:solidFill>
                  <a:srgbClr val="0CA678"/>
                </a:solidFill>
                <a:effectLst/>
                <a:latin typeface="-apple-system"/>
                <a:hlinkClick r:id="rId3"/>
              </a:rPr>
              <a:t> Development Blog</a:t>
            </a:r>
            <a:endParaRPr lang="ko-KR" altLang="en-US" sz="1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0E0EC5A-1758-4C10-A381-8BF2345D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228" y="2306503"/>
            <a:ext cx="8681544" cy="224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41D6DF-ABE8-4A6E-AF7D-6F7A01690C22}"/>
              </a:ext>
            </a:extLst>
          </p:cNvPr>
          <p:cNvSpPr txBox="1"/>
          <p:nvPr/>
        </p:nvSpPr>
        <p:spPr>
          <a:xfrm>
            <a:off x="5075528" y="1723697"/>
            <a:ext cx="204094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스레드마다 스택 메모리를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할당 받고 자원을 공유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60A5F53-03F3-48E8-B93D-8F89E38ED85B}"/>
              </a:ext>
            </a:extLst>
          </p:cNvPr>
          <p:cNvCxnSpPr>
            <a:stCxn id="5" idx="1"/>
          </p:cNvCxnSpPr>
          <p:nvPr/>
        </p:nvCxnSpPr>
        <p:spPr>
          <a:xfrm flipH="1">
            <a:off x="3520966" y="1954530"/>
            <a:ext cx="1554562" cy="988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91AD98-9C94-4350-B1D7-E7F54DBA78F3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7116472" y="1954530"/>
            <a:ext cx="1785790" cy="988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49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1A5887-FAFD-4593-A46F-04581300CA00}"/>
              </a:ext>
            </a:extLst>
          </p:cNvPr>
          <p:cNvSpPr/>
          <p:nvPr/>
        </p:nvSpPr>
        <p:spPr>
          <a:xfrm>
            <a:off x="1300766" y="1333156"/>
            <a:ext cx="4481804" cy="429550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ADC60-05CF-4576-B654-58CB27544EAC}"/>
              </a:ext>
            </a:extLst>
          </p:cNvPr>
          <p:cNvSpPr txBox="1"/>
          <p:nvPr/>
        </p:nvSpPr>
        <p:spPr>
          <a:xfrm>
            <a:off x="2611580" y="867838"/>
            <a:ext cx="156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DC2D26-9A04-4DC8-A577-8EAC20AE0BC8}"/>
              </a:ext>
            </a:extLst>
          </p:cNvPr>
          <p:cNvSpPr txBox="1"/>
          <p:nvPr/>
        </p:nvSpPr>
        <p:spPr>
          <a:xfrm>
            <a:off x="8015697" y="867838"/>
            <a:ext cx="1496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446B35-4868-4143-ABC6-7363403C4A89}"/>
              </a:ext>
            </a:extLst>
          </p:cNvPr>
          <p:cNvSpPr/>
          <p:nvPr/>
        </p:nvSpPr>
        <p:spPr>
          <a:xfrm>
            <a:off x="6552951" y="1302454"/>
            <a:ext cx="4481804" cy="429550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14D65C-ECC1-459A-A36E-17A4E4759739}"/>
              </a:ext>
            </a:extLst>
          </p:cNvPr>
          <p:cNvSpPr txBox="1"/>
          <p:nvPr/>
        </p:nvSpPr>
        <p:spPr>
          <a:xfrm>
            <a:off x="1300766" y="1541282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운영체제 입장에서 작업의 최소단위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1FE95-03A0-4182-8A55-CE0791E30590}"/>
              </a:ext>
            </a:extLst>
          </p:cNvPr>
          <p:cNvSpPr txBox="1"/>
          <p:nvPr/>
        </p:nvSpPr>
        <p:spPr>
          <a:xfrm>
            <a:off x="1300766" y="222640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실행중인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3F26D1-52DD-4252-83F6-9F316611F4E1}"/>
              </a:ext>
            </a:extLst>
          </p:cNvPr>
          <p:cNvSpPr txBox="1"/>
          <p:nvPr/>
        </p:nvSpPr>
        <p:spPr>
          <a:xfrm>
            <a:off x="1300766" y="2911527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자신에게 할당된 메모리 내에서 동작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826C27-B592-455B-B151-7B356FFD3FFD}"/>
              </a:ext>
            </a:extLst>
          </p:cNvPr>
          <p:cNvSpPr txBox="1"/>
          <p:nvPr/>
        </p:nvSpPr>
        <p:spPr>
          <a:xfrm>
            <a:off x="6552952" y="1541282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CPU</a:t>
            </a:r>
            <a:r>
              <a:rPr lang="ko-KR" altLang="en-US" dirty="0"/>
              <a:t> 입장에서 작업의 최소단위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EE1FD7-F0F7-4D8C-A422-EA9762B88ABB}"/>
              </a:ext>
            </a:extLst>
          </p:cNvPr>
          <p:cNvSpPr txBox="1"/>
          <p:nvPr/>
        </p:nvSpPr>
        <p:spPr>
          <a:xfrm>
            <a:off x="1300766" y="3596649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여러 개의 스레드를 포함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328767-19C7-4F7C-BCC9-97E171FCF1B5}"/>
              </a:ext>
            </a:extLst>
          </p:cNvPr>
          <p:cNvSpPr txBox="1"/>
          <p:nvPr/>
        </p:nvSpPr>
        <p:spPr>
          <a:xfrm>
            <a:off x="6552952" y="2911527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스레드 간 메모리 공유 가능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8E8B9C-8D10-4BE5-A75B-28709677046E}"/>
              </a:ext>
            </a:extLst>
          </p:cNvPr>
          <p:cNvSpPr txBox="1"/>
          <p:nvPr/>
        </p:nvSpPr>
        <p:spPr>
          <a:xfrm>
            <a:off x="6552951" y="2226404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프로세스 내 작업 병렬처리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C5E205-DB8D-4118-84F1-A2DC85C4B651}"/>
              </a:ext>
            </a:extLst>
          </p:cNvPr>
          <p:cNvSpPr txBox="1"/>
          <p:nvPr/>
        </p:nvSpPr>
        <p:spPr>
          <a:xfrm>
            <a:off x="6552952" y="3596649"/>
            <a:ext cx="368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문제 발생시 다른 스레드에 영향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7BDC8-24C8-4CFC-A5E2-98C9A4C43526}"/>
              </a:ext>
            </a:extLst>
          </p:cNvPr>
          <p:cNvSpPr txBox="1"/>
          <p:nvPr/>
        </p:nvSpPr>
        <p:spPr>
          <a:xfrm>
            <a:off x="1300766" y="4282103"/>
            <a:ext cx="448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두 개 이상의 프로세스 </a:t>
            </a:r>
            <a:r>
              <a:rPr lang="en-US" altLang="ko-KR" dirty="0"/>
              <a:t>: Multi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Process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ing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E05D4E-C094-47DC-8668-B98FEA3044C3}"/>
              </a:ext>
            </a:extLst>
          </p:cNvPr>
          <p:cNvSpPr txBox="1"/>
          <p:nvPr/>
        </p:nvSpPr>
        <p:spPr>
          <a:xfrm>
            <a:off x="6552950" y="4281771"/>
            <a:ext cx="400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두 개 이상의 스레드 </a:t>
            </a:r>
            <a:r>
              <a:rPr lang="en-US" altLang="ko-KR" dirty="0"/>
              <a:t>: Multi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31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3366693" y="2767280"/>
            <a:ext cx="55366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/>
              <a:t>멀티스레드</a:t>
            </a:r>
            <a:endParaRPr lang="en-US" altLang="ko-KR" sz="4000" b="1" dirty="0"/>
          </a:p>
          <a:p>
            <a:pPr algn="ctr"/>
            <a:r>
              <a:rPr lang="en-US" altLang="ko-KR" sz="4000" b="1" dirty="0"/>
              <a:t>(Multi - Thread)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2871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6E05D4E-C094-47DC-8668-B98FEA3044C3}"/>
              </a:ext>
            </a:extLst>
          </p:cNvPr>
          <p:cNvSpPr txBox="1"/>
          <p:nvPr/>
        </p:nvSpPr>
        <p:spPr>
          <a:xfrm>
            <a:off x="456572" y="393084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Multi-Thread</a:t>
            </a:r>
            <a:r>
              <a:rPr lang="ko-KR" altLang="en-US" dirty="0"/>
              <a:t>의 장점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EBB3B-7824-4C08-B2E8-1EA9B6BFE1AC}"/>
              </a:ext>
            </a:extLst>
          </p:cNvPr>
          <p:cNvSpPr txBox="1"/>
          <p:nvPr/>
        </p:nvSpPr>
        <p:spPr>
          <a:xfrm>
            <a:off x="840828" y="1373017"/>
            <a:ext cx="941528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- </a:t>
            </a:r>
            <a:r>
              <a:rPr lang="ko-KR" altLang="en-US" dirty="0"/>
              <a:t>시스템 자원 소모 감소 (자원의 효율성 증대)</a:t>
            </a:r>
            <a:endParaRPr lang="en-US" altLang="ko-KR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프로세스를 생성하여 자원을 할당하는 </a:t>
            </a:r>
            <a:r>
              <a:rPr lang="ko-KR" altLang="en-US" sz="1600" dirty="0">
                <a:solidFill>
                  <a:srgbClr val="FF0000"/>
                </a:solidFill>
              </a:rPr>
              <a:t>시스템 콜이 줄어들어 </a:t>
            </a:r>
            <a:r>
              <a:rPr lang="ko-KR" altLang="en-US" sz="1600" dirty="0"/>
              <a:t>자원을 효율적으로 관리할 수 있다.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85D75E-2A17-470E-92BF-7ED76BE2C505}"/>
              </a:ext>
            </a:extLst>
          </p:cNvPr>
          <p:cNvSpPr txBox="1"/>
          <p:nvPr/>
        </p:nvSpPr>
        <p:spPr>
          <a:xfrm>
            <a:off x="840828" y="3151626"/>
            <a:ext cx="921757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- </a:t>
            </a:r>
            <a:r>
              <a:rPr lang="ko-KR" altLang="en-US" dirty="0"/>
              <a:t>간단한 통신 방법으로 인한 프로그램 응답 시간 단축</a:t>
            </a:r>
            <a:endParaRPr lang="en-US" altLang="ko-KR" dirty="0"/>
          </a:p>
          <a:p>
            <a:pPr algn="l"/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ko-KR" altLang="en-US" sz="1600" dirty="0"/>
              <a:t>스레드는 프로세스 내의 </a:t>
            </a:r>
            <a:r>
              <a:rPr lang="ko-KR" altLang="en-US" sz="1600" dirty="0" err="1"/>
              <a:t>Stack</a:t>
            </a:r>
            <a:r>
              <a:rPr lang="ko-KR" altLang="en-US" sz="1600" dirty="0"/>
              <a:t> 영역을 제외한 모든 </a:t>
            </a:r>
            <a:r>
              <a:rPr lang="ko-KR" altLang="en-US" sz="1600" dirty="0">
                <a:solidFill>
                  <a:srgbClr val="FF0000"/>
                </a:solidFill>
              </a:rPr>
              <a:t>메모리를 공유</a:t>
            </a:r>
            <a:r>
              <a:rPr lang="ko-KR" altLang="en-US" sz="1600" dirty="0"/>
              <a:t>하기 때문에 통신의 부담이 적다.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DFFBF5-95E5-439B-BAB3-43BDF28F8BF7}"/>
              </a:ext>
            </a:extLst>
          </p:cNvPr>
          <p:cNvSpPr txBox="1"/>
          <p:nvPr/>
        </p:nvSpPr>
        <p:spPr>
          <a:xfrm>
            <a:off x="840829" y="2261531"/>
            <a:ext cx="879744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Helvetica Neue"/>
              </a:rPr>
              <a:t> </a:t>
            </a:r>
            <a:r>
              <a:rPr lang="en-US" altLang="ko-KR" dirty="0">
                <a:latin typeface="Helvetica Neue"/>
              </a:rPr>
              <a:t>- </a:t>
            </a:r>
            <a:r>
              <a:rPr lang="ko-KR" altLang="en-US" dirty="0"/>
              <a:t>시스템 처리량 증가 (처리 비용 감소)</a:t>
            </a:r>
            <a:endParaRPr lang="en-US" altLang="ko-KR" dirty="0"/>
          </a:p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ko-KR" altLang="en-US" sz="1600" dirty="0"/>
              <a:t>스레드 간 데이터를 주고 받는 것이 간단해지고 시스템 자원 소모가 줄어들게 된다.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3B5D3C-D6B3-47DF-BEA5-BB84D66D7123}"/>
              </a:ext>
            </a:extLst>
          </p:cNvPr>
          <p:cNvSpPr txBox="1"/>
          <p:nvPr/>
        </p:nvSpPr>
        <p:spPr>
          <a:xfrm>
            <a:off x="840828" y="4035747"/>
            <a:ext cx="921757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- </a:t>
            </a:r>
            <a:r>
              <a:rPr lang="ko-KR" altLang="en-US" dirty="0"/>
              <a:t>스레드 사이의 작업량이 작아 </a:t>
            </a:r>
            <a:r>
              <a:rPr lang="ko-KR" altLang="en-US" dirty="0" err="1"/>
              <a:t>Context</a:t>
            </a:r>
            <a:r>
              <a:rPr lang="ko-KR" altLang="en-US" dirty="0"/>
              <a:t> </a:t>
            </a:r>
            <a:r>
              <a:rPr lang="ko-KR" altLang="en-US" dirty="0" err="1"/>
              <a:t>Switching이</a:t>
            </a:r>
            <a:r>
              <a:rPr lang="ko-KR" altLang="en-US" dirty="0"/>
              <a:t> 빠르다</a:t>
            </a:r>
            <a:r>
              <a:rPr lang="en-US" altLang="ko-KR" dirty="0"/>
              <a:t>.</a:t>
            </a:r>
          </a:p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프로세스의 경우 </a:t>
            </a:r>
            <a:r>
              <a:rPr lang="ko-KR" altLang="en-US" sz="1600" dirty="0"/>
              <a:t>문맥교환시 가지고 있던 </a:t>
            </a:r>
            <a:r>
              <a:rPr lang="ko-KR" altLang="en-US" sz="1600" dirty="0">
                <a:solidFill>
                  <a:srgbClr val="FF0000"/>
                </a:solidFill>
              </a:rPr>
              <a:t>캐시메모리를 모두 초기화</a:t>
            </a:r>
            <a:r>
              <a:rPr lang="ko-KR" altLang="en-US" sz="1600" dirty="0"/>
              <a:t>한 후 다시 가져와야 한다</a:t>
            </a:r>
            <a:r>
              <a:rPr lang="en-US" altLang="ko-KR" sz="1600" dirty="0"/>
              <a:t>.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878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6E05D4E-C094-47DC-8668-B98FEA3044C3}"/>
              </a:ext>
            </a:extLst>
          </p:cNvPr>
          <p:cNvSpPr txBox="1"/>
          <p:nvPr/>
        </p:nvSpPr>
        <p:spPr>
          <a:xfrm>
            <a:off x="456572" y="393084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Multi-Thread</a:t>
            </a:r>
            <a:r>
              <a:rPr lang="ko-KR" altLang="en-US" dirty="0"/>
              <a:t>의 단점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EBB3B-7824-4C08-B2E8-1EA9B6BFE1AC}"/>
              </a:ext>
            </a:extLst>
          </p:cNvPr>
          <p:cNvSpPr txBox="1"/>
          <p:nvPr/>
        </p:nvSpPr>
        <p:spPr>
          <a:xfrm>
            <a:off x="840827" y="1373017"/>
            <a:ext cx="982305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- </a:t>
            </a:r>
            <a:r>
              <a:rPr lang="ko-KR" altLang="en-US" dirty="0"/>
              <a:t>주의 깊은 설계가 필요하다. </a:t>
            </a:r>
            <a:r>
              <a:rPr lang="en-US" altLang="ko-KR" dirty="0"/>
              <a:t>(</a:t>
            </a:r>
            <a:r>
              <a:rPr lang="ko-KR" altLang="en-US" dirty="0"/>
              <a:t>스케줄링</a:t>
            </a:r>
            <a:r>
              <a:rPr lang="en-US" altLang="ko-KR" dirty="0"/>
              <a:t>)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프로세스는 운영체제가</a:t>
            </a:r>
            <a:r>
              <a:rPr lang="ko-KR" altLang="en-US" sz="1600" dirty="0"/>
              <a:t> 알아서 스케줄링을 해주지만 </a:t>
            </a:r>
            <a:r>
              <a:rPr lang="ko-KR" altLang="en-US" sz="1600" dirty="0">
                <a:solidFill>
                  <a:srgbClr val="FF0000"/>
                </a:solidFill>
              </a:rPr>
              <a:t>스레드의 경우 개발자</a:t>
            </a:r>
            <a:r>
              <a:rPr lang="ko-KR" altLang="en-US" sz="1600" dirty="0"/>
              <a:t>가 스케줄링까지 담당한다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85D75E-2A17-470E-92BF-7ED76BE2C505}"/>
              </a:ext>
            </a:extLst>
          </p:cNvPr>
          <p:cNvSpPr txBox="1"/>
          <p:nvPr/>
        </p:nvSpPr>
        <p:spPr>
          <a:xfrm>
            <a:off x="840828" y="3151626"/>
            <a:ext cx="9217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- </a:t>
            </a:r>
            <a:r>
              <a:rPr lang="ko-KR" altLang="en-US" dirty="0"/>
              <a:t>자원 공유의 문제가 발생한다. (동기화 문제)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DFFBF5-95E5-439B-BAB3-43BDF28F8BF7}"/>
              </a:ext>
            </a:extLst>
          </p:cNvPr>
          <p:cNvSpPr txBox="1"/>
          <p:nvPr/>
        </p:nvSpPr>
        <p:spPr>
          <a:xfrm>
            <a:off x="840828" y="2261531"/>
            <a:ext cx="10321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Helvetica Neue"/>
              </a:rPr>
              <a:t> </a:t>
            </a:r>
            <a:r>
              <a:rPr lang="en-US" altLang="ko-KR" dirty="0">
                <a:latin typeface="Helvetica Neue"/>
              </a:rPr>
              <a:t>- </a:t>
            </a:r>
            <a:r>
              <a:rPr lang="ko-KR" altLang="en-US" dirty="0"/>
              <a:t>디버깅이 까다롭다.</a:t>
            </a:r>
            <a:endParaRPr lang="en-US" altLang="ko-KR" sz="16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3B5D3C-D6B3-47DF-BEA5-BB84D66D7123}"/>
              </a:ext>
            </a:extLst>
          </p:cNvPr>
          <p:cNvSpPr txBox="1"/>
          <p:nvPr/>
        </p:nvSpPr>
        <p:spPr>
          <a:xfrm>
            <a:off x="840828" y="4035747"/>
            <a:ext cx="9217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- </a:t>
            </a:r>
            <a:r>
              <a:rPr lang="ko-KR" altLang="en-US" dirty="0"/>
              <a:t>하나의 스레드에 문제가 발생하면 전체 프로세스가 영향을 받는다.</a:t>
            </a:r>
            <a:endParaRPr lang="en-US" altLang="ko-KR" sz="16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88018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6E05D4E-C094-47DC-8668-B98FEA3044C3}"/>
              </a:ext>
            </a:extLst>
          </p:cNvPr>
          <p:cNvSpPr txBox="1"/>
          <p:nvPr/>
        </p:nvSpPr>
        <p:spPr>
          <a:xfrm>
            <a:off x="4949115" y="333567"/>
            <a:ext cx="2293769" cy="58477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JAVA Thread</a:t>
            </a:r>
            <a:endParaRPr lang="ko-KR" altLang="en-US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EBB3B-7824-4C08-B2E8-1EA9B6BFE1AC}"/>
              </a:ext>
            </a:extLst>
          </p:cNvPr>
          <p:cNvSpPr txBox="1"/>
          <p:nvPr/>
        </p:nvSpPr>
        <p:spPr>
          <a:xfrm>
            <a:off x="840828" y="1261219"/>
            <a:ext cx="7609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- </a:t>
            </a:r>
            <a:r>
              <a:rPr lang="ko-KR" altLang="en-US" dirty="0"/>
              <a:t>일반 스레드와 거의 차이가 없으며, </a:t>
            </a:r>
            <a:r>
              <a:rPr lang="ko-KR" altLang="en-US" dirty="0" err="1"/>
              <a:t>JVM가</a:t>
            </a:r>
            <a:r>
              <a:rPr lang="ko-KR" altLang="en-US" dirty="0"/>
              <a:t> 운영체제의 역할을 한다.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85D75E-2A17-470E-92BF-7ED76BE2C505}"/>
              </a:ext>
            </a:extLst>
          </p:cNvPr>
          <p:cNvSpPr txBox="1"/>
          <p:nvPr/>
        </p:nvSpPr>
        <p:spPr>
          <a:xfrm>
            <a:off x="840828" y="3865624"/>
            <a:ext cx="921757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- </a:t>
            </a:r>
            <a:r>
              <a:rPr lang="ko-KR" altLang="en-US" dirty="0" err="1"/>
              <a:t>JVM은</a:t>
            </a:r>
            <a:r>
              <a:rPr lang="ko-KR" altLang="en-US" dirty="0"/>
              <a:t> 자바 스레드의 다음 목록을 관리한다</a:t>
            </a:r>
            <a:r>
              <a:rPr lang="en-US" altLang="ko-KR" dirty="0"/>
              <a:t>.</a:t>
            </a:r>
          </a:p>
          <a:p>
            <a:pPr algn="l"/>
            <a:r>
              <a:rPr lang="en-US" altLang="ko-KR" sz="1600" dirty="0"/>
              <a:t>      </a:t>
            </a:r>
            <a:r>
              <a:rPr lang="ko-KR" altLang="en-US" sz="1600" dirty="0"/>
              <a:t>스레드가 몇 개 존재하는지</a:t>
            </a:r>
            <a:endParaRPr lang="en-US" altLang="ko-KR" sz="1600" dirty="0"/>
          </a:p>
          <a:p>
            <a:pPr algn="l"/>
            <a:r>
              <a:rPr lang="ko-KR" altLang="en-US" sz="1600" dirty="0"/>
              <a:t>      스레드로 실행되는 프로그램 코드의 메모리 위치는 어디인지</a:t>
            </a:r>
            <a:endParaRPr lang="en-US" altLang="ko-KR" sz="1600" dirty="0"/>
          </a:p>
          <a:p>
            <a:pPr algn="l"/>
            <a:r>
              <a:rPr lang="ko-KR" altLang="en-US" sz="1600" dirty="0"/>
              <a:t>      스레드의 상태는 무엇인지</a:t>
            </a:r>
            <a:endParaRPr lang="en-US" altLang="ko-KR" sz="1600" dirty="0"/>
          </a:p>
          <a:p>
            <a:pPr algn="l"/>
            <a:r>
              <a:rPr lang="ko-KR" altLang="en-US" sz="1600" dirty="0"/>
              <a:t>      스레드 우선순위는 얼마인지  </a:t>
            </a:r>
            <a:endParaRPr lang="en-US" altLang="ko-KR" sz="16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DFFBF5-95E5-439B-BAB3-43BDF28F8BF7}"/>
              </a:ext>
            </a:extLst>
          </p:cNvPr>
          <p:cNvSpPr txBox="1"/>
          <p:nvPr/>
        </p:nvSpPr>
        <p:spPr>
          <a:xfrm>
            <a:off x="840828" y="2129354"/>
            <a:ext cx="11351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Helvetica Neue"/>
              </a:rPr>
              <a:t> </a:t>
            </a:r>
            <a:r>
              <a:rPr lang="en-US" altLang="ko-KR" dirty="0">
                <a:latin typeface="Helvetica Neue"/>
              </a:rPr>
              <a:t>- </a:t>
            </a:r>
            <a:r>
              <a:rPr lang="ko-KR" altLang="en-US" dirty="0"/>
              <a:t>자바에는 프로세스가 존재하지 않고 스레드만 존재하며, </a:t>
            </a:r>
            <a:r>
              <a:rPr lang="ko-KR" altLang="en-US" dirty="0" err="1"/>
              <a:t>JVM에</a:t>
            </a:r>
            <a:r>
              <a:rPr lang="ko-KR" altLang="en-US" dirty="0"/>
              <a:t> 의해 </a:t>
            </a:r>
            <a:r>
              <a:rPr lang="ko-KR" altLang="en-US" dirty="0" err="1"/>
              <a:t>스케줄되는</a:t>
            </a:r>
            <a:r>
              <a:rPr lang="ko-KR" altLang="en-US" dirty="0"/>
              <a:t> 실행 단위 코드 블록이다.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EF2B35-8178-405B-A464-48E34B2BD994}"/>
              </a:ext>
            </a:extLst>
          </p:cNvPr>
          <p:cNvSpPr txBox="1"/>
          <p:nvPr/>
        </p:nvSpPr>
        <p:spPr>
          <a:xfrm>
            <a:off x="840828" y="2997489"/>
            <a:ext cx="10922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- </a:t>
            </a:r>
            <a:r>
              <a:rPr lang="ko-KR" altLang="en-US" dirty="0"/>
              <a:t>개발자는 자바 스레드 코드를 작성하고, 스레드 코드가 실행을 시작하도록 </a:t>
            </a:r>
            <a:r>
              <a:rPr lang="ko-KR" altLang="en-US" dirty="0" err="1"/>
              <a:t>JVM에</a:t>
            </a:r>
            <a:r>
              <a:rPr lang="ko-KR" altLang="en-US" dirty="0"/>
              <a:t> 요청하는 일 뿐이다.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F66C0AD9-E827-4733-8ED9-D03FE42176AA}"/>
              </a:ext>
            </a:extLst>
          </p:cNvPr>
          <p:cNvSpPr/>
          <p:nvPr/>
        </p:nvSpPr>
        <p:spPr>
          <a:xfrm>
            <a:off x="1202244" y="4191585"/>
            <a:ext cx="5828752" cy="1028255"/>
          </a:xfrm>
          <a:prstGeom prst="bracketPair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3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6E05D4E-C094-47DC-8668-B98FEA3044C3}"/>
              </a:ext>
            </a:extLst>
          </p:cNvPr>
          <p:cNvSpPr txBox="1"/>
          <p:nvPr/>
        </p:nvSpPr>
        <p:spPr>
          <a:xfrm>
            <a:off x="4713342" y="399445"/>
            <a:ext cx="3177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0820(</a:t>
            </a:r>
            <a:r>
              <a:rPr lang="ko-KR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금</a:t>
            </a:r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)Preview</a:t>
            </a:r>
            <a:endParaRPr lang="ko-KR" altLang="en-US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EBB3B-7824-4C08-B2E8-1EA9B6BFE1AC}"/>
              </a:ext>
            </a:extLst>
          </p:cNvPr>
          <p:cNvSpPr txBox="1"/>
          <p:nvPr/>
        </p:nvSpPr>
        <p:spPr>
          <a:xfrm>
            <a:off x="3800271" y="984220"/>
            <a:ext cx="5003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i="0" dirty="0">
                <a:effectLst/>
                <a:latin typeface="Helvetica Neue"/>
              </a:rPr>
              <a:t> 발표 주제 </a:t>
            </a:r>
            <a:r>
              <a:rPr lang="en-US" altLang="ko-KR" sz="2400" b="1" i="0" dirty="0">
                <a:effectLst/>
                <a:latin typeface="Helvetica Neue"/>
              </a:rPr>
              <a:t>: </a:t>
            </a:r>
            <a:r>
              <a:rPr lang="ko-KR" altLang="en-US" sz="2400" b="1" i="0" dirty="0">
                <a:effectLst/>
                <a:latin typeface="Helvetica Neue"/>
              </a:rPr>
              <a:t>동시성문제와 해결방법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91998-B88F-417C-B5AF-57866EEB78BA}"/>
              </a:ext>
            </a:extLst>
          </p:cNvPr>
          <p:cNvSpPr txBox="1"/>
          <p:nvPr/>
        </p:nvSpPr>
        <p:spPr>
          <a:xfrm>
            <a:off x="1903429" y="2030660"/>
            <a:ext cx="879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발생 이유 </a:t>
            </a:r>
            <a:r>
              <a:rPr lang="en-US" altLang="ko-KR" dirty="0"/>
              <a:t>: </a:t>
            </a:r>
            <a:r>
              <a:rPr lang="ko-KR" altLang="en-US" dirty="0"/>
              <a:t>동시에 같은 자원에 접근하는 경우</a:t>
            </a:r>
            <a:r>
              <a:rPr lang="en-US" altLang="ko-KR" dirty="0"/>
              <a:t>, </a:t>
            </a:r>
            <a:r>
              <a:rPr lang="ko-KR" altLang="en-US" dirty="0"/>
              <a:t>조회수관리</a:t>
            </a:r>
            <a:r>
              <a:rPr lang="en-US" altLang="ko-KR" dirty="0"/>
              <a:t>, </a:t>
            </a:r>
            <a:r>
              <a:rPr lang="ko-KR" altLang="en-US" dirty="0"/>
              <a:t>주식 매수</a:t>
            </a:r>
            <a:r>
              <a:rPr lang="en-US" altLang="ko-KR" dirty="0"/>
              <a:t>/</a:t>
            </a:r>
            <a:r>
              <a:rPr lang="ko-KR" altLang="en-US" dirty="0"/>
              <a:t>매도 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5BB8D-2619-4CEB-9415-F184B65FE329}"/>
              </a:ext>
            </a:extLst>
          </p:cNvPr>
          <p:cNvSpPr txBox="1"/>
          <p:nvPr/>
        </p:nvSpPr>
        <p:spPr>
          <a:xfrm>
            <a:off x="4932220" y="2984767"/>
            <a:ext cx="23275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해결방법</a:t>
            </a:r>
            <a:endParaRPr lang="en-US" altLang="ko-KR" dirty="0"/>
          </a:p>
          <a:p>
            <a:r>
              <a:rPr lang="en-US" altLang="ko-KR" dirty="0"/>
              <a:t> 1.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</a:p>
          <a:p>
            <a:endParaRPr lang="en-US" altLang="ko-KR" dirty="0"/>
          </a:p>
          <a:p>
            <a:r>
              <a:rPr lang="en-US" altLang="ko-KR" dirty="0"/>
              <a:t> 2.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Concurrent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패키지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AppleSDGothic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70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E6905DF1-836D-429B-9139-437C43F26D15}"/>
              </a:ext>
            </a:extLst>
          </p:cNvPr>
          <p:cNvSpPr/>
          <p:nvPr/>
        </p:nvSpPr>
        <p:spPr>
          <a:xfrm>
            <a:off x="1861751" y="2038865"/>
            <a:ext cx="8081319" cy="3941805"/>
          </a:xfrm>
          <a:prstGeom prst="bracketPair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E51E3-E805-4377-9B95-2BDE5DE54B0B}"/>
              </a:ext>
            </a:extLst>
          </p:cNvPr>
          <p:cNvSpPr txBox="1"/>
          <p:nvPr/>
        </p:nvSpPr>
        <p:spPr>
          <a:xfrm>
            <a:off x="4997793" y="1037968"/>
            <a:ext cx="2196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관련 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0F19D-6CD0-4544-B0CF-B6AB13D8DE09}"/>
              </a:ext>
            </a:extLst>
          </p:cNvPr>
          <p:cNvSpPr txBox="1"/>
          <p:nvPr/>
        </p:nvSpPr>
        <p:spPr>
          <a:xfrm>
            <a:off x="2631989" y="2455997"/>
            <a:ext cx="170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 PCB</a:t>
            </a:r>
            <a:r>
              <a:rPr lang="ko-KR" altLang="en-US" dirty="0"/>
              <a:t>와 </a:t>
            </a:r>
            <a:r>
              <a:rPr lang="en-US" altLang="ko-KR" dirty="0"/>
              <a:t>TCB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8A3AA-E0B0-4457-9CBD-4071C34BE795}"/>
              </a:ext>
            </a:extLst>
          </p:cNvPr>
          <p:cNvSpPr txBox="1"/>
          <p:nvPr/>
        </p:nvSpPr>
        <p:spPr>
          <a:xfrm>
            <a:off x="2607276" y="3371389"/>
            <a:ext cx="250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 Context Switching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45E81-7EDC-4CD4-BA90-5B92F05EEA86}"/>
              </a:ext>
            </a:extLst>
          </p:cNvPr>
          <p:cNvSpPr txBox="1"/>
          <p:nvPr/>
        </p:nvSpPr>
        <p:spPr>
          <a:xfrm>
            <a:off x="2607276" y="4286782"/>
            <a:ext cx="418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뮤텍스</a:t>
            </a:r>
            <a:r>
              <a:rPr lang="en-US" altLang="ko-KR" dirty="0"/>
              <a:t>(Mutex), </a:t>
            </a:r>
            <a:r>
              <a:rPr lang="ko-KR" altLang="en-US" dirty="0" err="1"/>
              <a:t>세마포어</a:t>
            </a:r>
            <a:r>
              <a:rPr lang="en-US" altLang="ko-KR" dirty="0"/>
              <a:t>(</a:t>
            </a:r>
            <a:r>
              <a:rPr lang="en-US" altLang="ko-KR" b="0" i="0" strike="noStrike" dirty="0">
                <a:effectLst/>
                <a:latin typeface="Apple SD Gothic Neo"/>
              </a:rPr>
              <a:t>Semaphore</a:t>
            </a:r>
            <a:r>
              <a:rPr lang="en-US" altLang="ko-KR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7DFA5-DFB2-47CB-B949-015BCE6F2A48}"/>
              </a:ext>
            </a:extLst>
          </p:cNvPr>
          <p:cNvSpPr txBox="1"/>
          <p:nvPr/>
        </p:nvSpPr>
        <p:spPr>
          <a:xfrm>
            <a:off x="2607276" y="5202175"/>
            <a:ext cx="406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 Thread-safe</a:t>
            </a:r>
          </a:p>
        </p:txBody>
      </p:sp>
    </p:spTree>
    <p:extLst>
      <p:ext uri="{BB962C8B-B14F-4D97-AF65-F5344CB8AC3E}">
        <p14:creationId xmlns:p14="http://schemas.microsoft.com/office/powerpoint/2010/main" val="17051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556D6D-4CAE-4CDB-8FFB-A80BED4B7DF1}"/>
              </a:ext>
            </a:extLst>
          </p:cNvPr>
          <p:cNvSpPr txBox="1"/>
          <p:nvPr/>
        </p:nvSpPr>
        <p:spPr>
          <a:xfrm flipH="1">
            <a:off x="299221" y="1013329"/>
            <a:ext cx="119710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참조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2"/>
              </a:rPr>
              <a:t>https://www.holaxprogramming.com/2017/10/09/java-jvm-performance/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3"/>
              </a:rPr>
              <a:t>https://velog.io/@raejoonee/%ED%94%84%EB%A1%9C%EC%84%B8%EC%8A%A4%EC%99%80-%EC%8A%A4%EB%A0%88%EB%93%9C%EC%9D%98-%EC%B0%A8%EC%9D%B4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4"/>
              </a:rPr>
              <a:t>https://ko.wikipedia.org/wiki/%EC%8A%A4%EB%A0%88%EB%93%9C_(%EC%BB%B4%ED%93%A8%ED%8C%85)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5"/>
              </a:rPr>
              <a:t>http://tcpschool.com/java/java_thread_multi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6"/>
              </a:rPr>
              <a:t>https://gmlwjd9405.github.io/2018/09/14/process-vs-thread.html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7"/>
              </a:rPr>
              <a:t>https://goodgid.github.io/What-is-Multi-Thread/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8"/>
              </a:rPr>
              <a:t>https://jins-dev.tistory.com/entry/%EC%BB%A8%ED%85%8D%EC%8A%A4%ED%8A%B8-%EC%8A%A4%EC%9C%84%EC%B9%98Context-Switching-%EC%97%90-%EB%8C%80%ED%95%9C-%EC%A0%95%EB%A6%AC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9"/>
              </a:rPr>
              <a:t>https://agh2o.tistory.com/12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10"/>
              </a:rPr>
              <a:t>https://velog.io/@adam2/2020-01-08-2301-%EC%9E%91%EC%84%B1%EB%90%A8-huk55f3cic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11"/>
              </a:rPr>
              <a:t>https://byeongmoo.tistory.com/3?category=835016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75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6799B-1FF5-4957-8E94-ED4D35EF303A}"/>
              </a:ext>
            </a:extLst>
          </p:cNvPr>
          <p:cNvSpPr txBox="1"/>
          <p:nvPr/>
        </p:nvSpPr>
        <p:spPr>
          <a:xfrm flipH="1">
            <a:off x="2691926" y="2565900"/>
            <a:ext cx="615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프로세스</a:t>
            </a:r>
            <a:r>
              <a:rPr lang="ko-KR" altLang="en-US" dirty="0"/>
              <a:t> </a:t>
            </a:r>
            <a:r>
              <a:rPr lang="en-US" altLang="ko-KR" dirty="0"/>
              <a:t>- 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운영체제로부터 자원을 할당 받은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작업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단위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8F2C3-4726-4343-8C0D-E3B4679EC038}"/>
              </a:ext>
            </a:extLst>
          </p:cNvPr>
          <p:cNvSpPr txBox="1"/>
          <p:nvPr/>
        </p:nvSpPr>
        <p:spPr>
          <a:xfrm>
            <a:off x="2691926" y="3522968"/>
            <a:ext cx="6756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스레드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 -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프로세스가 할당 받은 자원을 이용하는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실행 흐름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단위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72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149271C-6750-4436-854F-9484E35A8E75}"/>
              </a:ext>
            </a:extLst>
          </p:cNvPr>
          <p:cNvSpPr txBox="1"/>
          <p:nvPr/>
        </p:nvSpPr>
        <p:spPr>
          <a:xfrm flipH="1">
            <a:off x="1164782" y="1038758"/>
            <a:ext cx="1038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프로그램</a:t>
            </a:r>
            <a:r>
              <a:rPr lang="ko-KR" altLang="en-US" dirty="0"/>
              <a:t> </a:t>
            </a:r>
            <a:r>
              <a:rPr lang="en-US" altLang="ko-KR" dirty="0"/>
              <a:t>-  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파일이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 저장 장치에 저장되어 있지만 메모리에는 올라가 있지 않은 </a:t>
            </a:r>
            <a:r>
              <a:rPr lang="ko-KR" altLang="en-US" b="1" i="0" u="sng" dirty="0">
                <a:solidFill>
                  <a:srgbClr val="212529"/>
                </a:solidFill>
                <a:effectLst/>
                <a:latin typeface="-apple-system"/>
              </a:rPr>
              <a:t>정적인 상태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말한다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1E1E1C7-CCBD-43D1-9E7A-9D8126724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46" y="1783318"/>
            <a:ext cx="9730001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5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391256E2-ECA4-48B5-8A21-65275010F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395" y="1471444"/>
            <a:ext cx="7734300" cy="2886075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7DB1BDE-6518-4ADA-8A81-56D09F967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05" y="1547976"/>
            <a:ext cx="3761484" cy="29322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D3BC9D-612B-40D9-88AD-B6EE9104B075}"/>
              </a:ext>
            </a:extLst>
          </p:cNvPr>
          <p:cNvSpPr/>
          <p:nvPr/>
        </p:nvSpPr>
        <p:spPr>
          <a:xfrm>
            <a:off x="4257394" y="2920406"/>
            <a:ext cx="5916619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B718C-5C79-4474-A29B-E37D0B9D0800}"/>
              </a:ext>
            </a:extLst>
          </p:cNvPr>
          <p:cNvSpPr txBox="1"/>
          <p:nvPr/>
        </p:nvSpPr>
        <p:spPr>
          <a:xfrm>
            <a:off x="2490951" y="4905425"/>
            <a:ext cx="72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응용 프로그램을 실행시키면 메모리에 올라가는 모습을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65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42BF6B0-FC33-4076-A550-96BC3809ED65}"/>
              </a:ext>
            </a:extLst>
          </p:cNvPr>
          <p:cNvSpPr txBox="1"/>
          <p:nvPr/>
        </p:nvSpPr>
        <p:spPr>
          <a:xfrm flipH="1">
            <a:off x="2691926" y="3795611"/>
            <a:ext cx="655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프로세스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프로그램이 실행되어 메모리에 적재된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동적인 상태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4F4780-DD65-409C-BE2B-1F136E769F20}"/>
              </a:ext>
            </a:extLst>
          </p:cNvPr>
          <p:cNvSpPr txBox="1"/>
          <p:nvPr/>
        </p:nvSpPr>
        <p:spPr>
          <a:xfrm>
            <a:off x="2691926" y="2693057"/>
            <a:ext cx="6662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프로그램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– 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파일이 저장장치에 저장된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정적인 상태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54ED20-65CD-4F50-86B4-54617BBD21BA}"/>
              </a:ext>
            </a:extLst>
          </p:cNvPr>
          <p:cNvSpPr txBox="1"/>
          <p:nvPr/>
        </p:nvSpPr>
        <p:spPr>
          <a:xfrm>
            <a:off x="2180896" y="3244334"/>
            <a:ext cx="7830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한 줄 요약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: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프로그램은 코드 덩어리 파일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그 프로그램을 실행한 게 프로세스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91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FDA3CD3-B3EA-40EC-9B18-B40C5A7C308D}"/>
              </a:ext>
            </a:extLst>
          </p:cNvPr>
          <p:cNvSpPr/>
          <p:nvPr/>
        </p:nvSpPr>
        <p:spPr>
          <a:xfrm>
            <a:off x="-273269" y="2102069"/>
            <a:ext cx="12749047" cy="2270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CF095C-133D-49BD-AACA-226186C466E5}"/>
              </a:ext>
            </a:extLst>
          </p:cNvPr>
          <p:cNvGrpSpPr/>
          <p:nvPr/>
        </p:nvGrpSpPr>
        <p:grpSpPr>
          <a:xfrm>
            <a:off x="-11698014" y="2867854"/>
            <a:ext cx="11876690" cy="411373"/>
            <a:chOff x="-11698014" y="2867854"/>
            <a:chExt cx="11876690" cy="411373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D0F5203-01BA-45BB-9492-48F391B32847}"/>
                </a:ext>
              </a:extLst>
            </p:cNvPr>
            <p:cNvCxnSpPr/>
            <p:nvPr/>
          </p:nvCxnSpPr>
          <p:spPr>
            <a:xfrm>
              <a:off x="-11698014" y="3279227"/>
              <a:ext cx="11876690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650308-4DAD-4B39-B3FE-DB3FA5E11357}"/>
                </a:ext>
              </a:extLst>
            </p:cNvPr>
            <p:cNvSpPr txBox="1"/>
            <p:nvPr/>
          </p:nvSpPr>
          <p:spPr>
            <a:xfrm>
              <a:off x="-6313667" y="2867854"/>
              <a:ext cx="963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Process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379C5C9-5A25-46F2-A559-9E244592141F}"/>
              </a:ext>
            </a:extLst>
          </p:cNvPr>
          <p:cNvSpPr txBox="1"/>
          <p:nvPr/>
        </p:nvSpPr>
        <p:spPr>
          <a:xfrm>
            <a:off x="5265548" y="1578849"/>
            <a:ext cx="166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Program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6733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98256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usiness Architecture Made Easy:, A Journey from Complexity to Simplicity  Amazon.com Business Architecture: The Art and Practice of Business  Transformation Enterprise architecture, 3D maze, angle, triangle png |  PNGEgg">
            <a:extLst>
              <a:ext uri="{FF2B5EF4-FFF2-40B4-BE49-F238E27FC236}">
                <a16:creationId xmlns:a16="http://schemas.microsoft.com/office/drawing/2014/main" id="{27D5BF32-DA0E-4851-BB49-C7E65690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-861848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B299C4-5FBC-44B0-AC89-DA61174A36D7}"/>
              </a:ext>
            </a:extLst>
          </p:cNvPr>
          <p:cNvSpPr txBox="1"/>
          <p:nvPr/>
        </p:nvSpPr>
        <p:spPr>
          <a:xfrm>
            <a:off x="1718070" y="5423337"/>
            <a:ext cx="875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프로그램이 점차 커지고 복잡해짐에 따라 더 작은 작업단위</a:t>
            </a:r>
            <a:r>
              <a:rPr lang="en-US" altLang="ko-KR" dirty="0"/>
              <a:t>(Thread)</a:t>
            </a:r>
            <a:r>
              <a:rPr lang="ko-KR" altLang="en-US" dirty="0"/>
              <a:t>가 필요해 졌다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06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2BF7EB9-874F-4FE5-8064-BC1078E0F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745" y="1405126"/>
            <a:ext cx="7630510" cy="404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FF3E27-9A9E-43FF-8757-FDAC3FF60B0B}"/>
              </a:ext>
            </a:extLst>
          </p:cNvPr>
          <p:cNvSpPr txBox="1"/>
          <p:nvPr/>
        </p:nvSpPr>
        <p:spPr>
          <a:xfrm>
            <a:off x="2280745" y="5463385"/>
            <a:ext cx="2758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출처 </a:t>
            </a:r>
            <a:r>
              <a:rPr lang="en-US" altLang="ko-KR" sz="1200" dirty="0"/>
              <a:t>: </a:t>
            </a:r>
            <a:r>
              <a:rPr lang="en-US" altLang="ko-KR" sz="1200" b="0" i="0" u="none" strike="noStrike" dirty="0" err="1">
                <a:solidFill>
                  <a:srgbClr val="0CA678"/>
                </a:solidFill>
                <a:effectLst/>
                <a:latin typeface="-apple-system"/>
                <a:hlinkClick r:id="rId4"/>
              </a:rPr>
              <a:t>Heee's</a:t>
            </a:r>
            <a:r>
              <a:rPr lang="en-US" altLang="ko-KR" sz="1200" b="0" i="0" u="none" strike="noStrike" dirty="0">
                <a:solidFill>
                  <a:srgbClr val="0CA678"/>
                </a:solidFill>
                <a:effectLst/>
                <a:latin typeface="-apple-system"/>
                <a:hlinkClick r:id="rId4"/>
              </a:rPr>
              <a:t> Development Blog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48048A-F53C-473D-A69E-5AFB4CB0F8D9}"/>
              </a:ext>
            </a:extLst>
          </p:cNvPr>
          <p:cNvSpPr/>
          <p:nvPr/>
        </p:nvSpPr>
        <p:spPr>
          <a:xfrm>
            <a:off x="2396359" y="1996966"/>
            <a:ext cx="7378262" cy="3321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42244-6D74-4B5D-8A78-84C3AF8E8AC6}"/>
              </a:ext>
            </a:extLst>
          </p:cNvPr>
          <p:cNvSpPr txBox="1"/>
          <p:nvPr/>
        </p:nvSpPr>
        <p:spPr>
          <a:xfrm>
            <a:off x="7788180" y="1471449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운영체제에서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각 프로세스에 메모리할당</a:t>
            </a:r>
          </a:p>
        </p:txBody>
      </p:sp>
    </p:spTree>
    <p:extLst>
      <p:ext uri="{BB962C8B-B14F-4D97-AF65-F5344CB8AC3E}">
        <p14:creationId xmlns:p14="http://schemas.microsoft.com/office/powerpoint/2010/main" val="40431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1440</Words>
  <Application>Microsoft Office PowerPoint</Application>
  <PresentationFormat>와이드스크린</PresentationFormat>
  <Paragraphs>164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Apple SD Gothic Neo</vt:lpstr>
      <vt:lpstr>AppleSDGothicNeo</vt:lpstr>
      <vt:lpstr>-apple-system</vt:lpstr>
      <vt:lpstr>Helvetica Neue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이남수</cp:lastModifiedBy>
  <cp:revision>14</cp:revision>
  <dcterms:created xsi:type="dcterms:W3CDTF">2021-08-07T08:11:24Z</dcterms:created>
  <dcterms:modified xsi:type="dcterms:W3CDTF">2021-08-18T09:55:41Z</dcterms:modified>
</cp:coreProperties>
</file>