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274" r:id="rId2"/>
    <p:sldId id="282" r:id="rId3"/>
    <p:sldId id="286" r:id="rId4"/>
    <p:sldId id="287" r:id="rId5"/>
    <p:sldId id="285" r:id="rId6"/>
    <p:sldId id="288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303" r:id="rId16"/>
    <p:sldId id="304" r:id="rId17"/>
    <p:sldId id="302" r:id="rId18"/>
    <p:sldId id="299" r:id="rId19"/>
    <p:sldId id="308" r:id="rId20"/>
    <p:sldId id="300" r:id="rId21"/>
    <p:sldId id="305" r:id="rId22"/>
    <p:sldId id="306" r:id="rId23"/>
    <p:sldId id="307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273" r:id="rId3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81600"/>
  </p:normalViewPr>
  <p:slideViewPr>
    <p:cSldViewPr snapToGrid="0" snapToObjects="1">
      <p:cViewPr>
        <p:scale>
          <a:sx n="110" d="100"/>
          <a:sy n="110" d="100"/>
        </p:scale>
        <p:origin x="328" y="352"/>
      </p:cViewPr>
      <p:guideLst/>
    </p:cSldViewPr>
  </p:slideViewPr>
  <p:notesTextViewPr>
    <p:cViewPr>
      <p:scale>
        <a:sx n="125" d="100"/>
        <a:sy n="125" d="100"/>
      </p:scale>
      <p:origin x="0" y="-13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9F1-D3B3-6D40-BF0F-1015008DBA70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A11-8595-A54E-AE35-558F0F73A0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06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2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응집도가 낮을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내부에 서로 관련 없는 함수나 데이터들이 존재하거나 관련성이 적은 여러 기능들이 같이 존재한다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921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결합도가 높으면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특정 부분을 수정하면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부분과 연관된 다른 </a:t>
            </a:r>
            <a:r>
              <a:rPr kumimoji="1" lang="ko-KR" altLang="en-US" dirty="0" err="1"/>
              <a:t>부분들에도</a:t>
            </a:r>
            <a:r>
              <a:rPr kumimoji="1" lang="ko-KR" altLang="en-US" dirty="0"/>
              <a:t> 영향을 끼치기 때문에 부작용이 발생하기 쉽다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2887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private</a:t>
            </a:r>
            <a:r>
              <a:rPr kumimoji="1" lang="ko-KR" altLang="en-US" dirty="0"/>
              <a:t>을 사용해 정보 은닉을 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외부에서 접근을 못하게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낮은 </a:t>
            </a:r>
            <a:r>
              <a:rPr kumimoji="1" lang="ko-KR" altLang="en-US" dirty="0" err="1"/>
              <a:t>결합도를</a:t>
            </a:r>
            <a:r>
              <a:rPr kumimoji="1" lang="ko-KR" altLang="en-US" dirty="0"/>
              <a:t> 유지하게 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149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private</a:t>
            </a:r>
            <a:r>
              <a:rPr kumimoji="1" lang="ko-KR" altLang="en-US" dirty="0"/>
              <a:t>을 사용해 정보 은닉을 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외부에서 접근을 못하게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낮은 </a:t>
            </a:r>
            <a:r>
              <a:rPr kumimoji="1" lang="ko-KR" altLang="en-US" dirty="0" err="1"/>
              <a:t>결합도를</a:t>
            </a:r>
            <a:r>
              <a:rPr kumimoji="1" lang="ko-KR" altLang="en-US" dirty="0"/>
              <a:t> 유지하게 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978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2794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0771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상속성을</a:t>
            </a:r>
            <a:r>
              <a:rPr kumimoji="1" lang="ko-KR" altLang="en-US" dirty="0"/>
              <a:t> 사용하면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자식 클래스가 부모 클래스를 물려받고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부모 클래스의 기능에 자신이 원하는 기능을 추가해 확장하는 개념이다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자식 클래스는 부모 클래스의 속성을 물려받아 재사용함으로써 코드 작성에 드는 시간과 비용을 줄일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911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그렇기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상속을 사용하면 코드의 중복을 제거할 수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부모 클래스에서 자동으로 물려받기 때문에 자식에서 또 정의할 필요가 없음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4547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Cat, Dog, Parrot </a:t>
            </a:r>
            <a:r>
              <a:rPr kumimoji="1" lang="ko-KR" altLang="en-US" dirty="0"/>
              <a:t>모두 울음소리를 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다형성을</a:t>
            </a:r>
            <a:r>
              <a:rPr kumimoji="1" lang="ko-KR" altLang="en-US" dirty="0"/>
              <a:t> 사용하지 않을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각각의 울음소리 함수를 호출해야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(meow, bark, sing)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다형성을</a:t>
            </a:r>
            <a:r>
              <a:rPr kumimoji="1" lang="ko-KR" altLang="en-US" dirty="0"/>
              <a:t> 사용한다면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애완동물을 나타내는 부모 클래스 </a:t>
            </a:r>
            <a:r>
              <a:rPr kumimoji="1" lang="en-US" altLang="ko-KR" dirty="0"/>
              <a:t>Pet</a:t>
            </a:r>
            <a:r>
              <a:rPr kumimoji="1" lang="ko-KR" altLang="en-US" dirty="0"/>
              <a:t>을 생성하고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Cat, Dog, Parrot</a:t>
            </a:r>
            <a:r>
              <a:rPr kumimoji="1" lang="ko-KR" altLang="en-US" dirty="0"/>
              <a:t>이 그 부모클래스를 상속받아 </a:t>
            </a:r>
            <a:endParaRPr kumimoji="1" lang="en-US" altLang="ko-KR" dirty="0"/>
          </a:p>
          <a:p>
            <a:r>
              <a:rPr kumimoji="1" lang="ko-KR" altLang="en-US" dirty="0"/>
              <a:t>울음소리를 나타내는 </a:t>
            </a:r>
            <a:r>
              <a:rPr kumimoji="1" lang="en-US" altLang="ko-KR" dirty="0"/>
              <a:t>talk() </a:t>
            </a:r>
            <a:r>
              <a:rPr kumimoji="1" lang="ko-KR" altLang="en-US" dirty="0"/>
              <a:t>메서드를 각각에 알맞게 고친다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다형성을</a:t>
            </a:r>
            <a:r>
              <a:rPr kumimoji="1" lang="ko-KR" altLang="en-US" dirty="0"/>
              <a:t> 사용하는 경우에는 현재 어떤 클래스 객체가 </a:t>
            </a:r>
            <a:r>
              <a:rPr kumimoji="1" lang="ko-KR" altLang="en-US" dirty="0" err="1"/>
              <a:t>참조되는지와</a:t>
            </a:r>
            <a:r>
              <a:rPr kumimoji="1" lang="ko-KR" altLang="en-US" dirty="0"/>
              <a:t> 무관하게 프로그래밍을 할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5314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738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OOP</a:t>
            </a:r>
            <a:r>
              <a:rPr kumimoji="1" lang="ko-KR" altLang="en-US" dirty="0"/>
              <a:t>는 객체 지향 프로그래밍을 뜻한다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5437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오버로딩은 </a:t>
            </a:r>
            <a:r>
              <a:rPr kumimoji="1" lang="ko-KR" altLang="en-US" dirty="0" err="1"/>
              <a:t>메서드끼리</a:t>
            </a:r>
            <a:r>
              <a:rPr kumimoji="1" lang="ko-KR" altLang="en-US" dirty="0"/>
              <a:t> 이름은 같지만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매개변수의 개수나 데이터 타입이 다른 경우이다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47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SRP</a:t>
            </a:r>
            <a:r>
              <a:rPr kumimoji="1" lang="ko-KR" altLang="en-US" dirty="0"/>
              <a:t> 원리를 적용하면 책임 영역이 확실해지기 때문에 한 책임의 변경에서 다른 책임의 변경으로의 연쇄작용에서 자유로울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책임을 적절히 분배함으로써 코드의 </a:t>
            </a:r>
            <a:r>
              <a:rPr kumimoji="1" lang="ko-KR" altLang="en-US" dirty="0" err="1"/>
              <a:t>가독성</a:t>
            </a:r>
            <a:r>
              <a:rPr kumimoji="1" lang="ko-KR" altLang="en-US" dirty="0"/>
              <a:t> 향상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유지보수 용이라는 이점이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예제를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Guitar </a:t>
            </a:r>
            <a:r>
              <a:rPr kumimoji="1" lang="ko-KR" altLang="en-US" dirty="0"/>
              <a:t>클래스에는 기타의 </a:t>
            </a:r>
            <a:r>
              <a:rPr kumimoji="1" lang="ko-KR" altLang="en-US" dirty="0" err="1"/>
              <a:t>고유번호인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serialNumber</a:t>
            </a:r>
            <a:r>
              <a:rPr kumimoji="1" lang="ko-KR" altLang="en-US" dirty="0"/>
              <a:t>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기타의 정보를 나타내는 </a:t>
            </a:r>
            <a:r>
              <a:rPr kumimoji="1" lang="en-US" altLang="ko-KR" dirty="0"/>
              <a:t>price,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maker,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type,</a:t>
            </a:r>
            <a:r>
              <a:rPr kumimoji="1" lang="ko-KR" altLang="en-US" dirty="0"/>
              <a:t> 등등이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이걸 </a:t>
            </a:r>
            <a:r>
              <a:rPr kumimoji="1" lang="en-US" altLang="ko-KR" dirty="0"/>
              <a:t>SRP </a:t>
            </a:r>
            <a:r>
              <a:rPr kumimoji="1" lang="ko-KR" altLang="en-US" dirty="0"/>
              <a:t>원리를 적용한다면 기타의 정보를 나타내는 클래스인 </a:t>
            </a:r>
            <a:r>
              <a:rPr kumimoji="1" lang="en-US" altLang="ko-KR" dirty="0" err="1"/>
              <a:t>GuitarSpec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따로 빼서 쓸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변화 요소가 될 수 있는 부분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02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앞서 </a:t>
            </a:r>
            <a:r>
              <a:rPr kumimoji="1" lang="en-US" altLang="ko-KR" dirty="0"/>
              <a:t>SRP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적용했던 </a:t>
            </a:r>
            <a:r>
              <a:rPr kumimoji="1" lang="en-US" altLang="ko-KR" dirty="0"/>
              <a:t>Guitar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GuitarSpec</a:t>
            </a:r>
            <a:r>
              <a:rPr kumimoji="1" lang="ko-KR" altLang="en-US" dirty="0"/>
              <a:t> 클래스가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여기서 변경이 발생해서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만약 </a:t>
            </a:r>
            <a:r>
              <a:rPr kumimoji="1" lang="en-US" altLang="ko-KR" dirty="0"/>
              <a:t>Guitar</a:t>
            </a:r>
            <a:r>
              <a:rPr kumimoji="1" lang="ko-KR" altLang="en-US" dirty="0"/>
              <a:t> 이외에 바이올린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첼로 등과 같은 다른 악기들도 다뤄야 한다면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OCP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사용하지 않으면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직접 코드를 다 작성해야 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OCP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사용한다면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먼저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Guitar</a:t>
            </a:r>
            <a:r>
              <a:rPr kumimoji="1" lang="ko-KR" altLang="en-US" dirty="0"/>
              <a:t>와 추가될 다른 악기들을 </a:t>
            </a:r>
            <a:r>
              <a:rPr kumimoji="1" lang="ko-KR" altLang="en-US" dirty="0" err="1"/>
              <a:t>추상화한다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StringInstrument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StringInstrument</a:t>
            </a:r>
            <a:r>
              <a:rPr kumimoji="1" lang="en-US" altLang="ko-KR" dirty="0"/>
              <a:t> Spec </a:t>
            </a:r>
            <a:r>
              <a:rPr kumimoji="1" lang="ko-KR" altLang="en-US" dirty="0"/>
              <a:t>클래스 생성</a:t>
            </a:r>
            <a:endParaRPr kumimoji="1" lang="en-US" altLang="ko-KR" dirty="0"/>
          </a:p>
          <a:p>
            <a:r>
              <a:rPr kumimoji="1" lang="ko-KR" altLang="en-US" dirty="0"/>
              <a:t>이후에 바이올린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첼로와 같은 악기들이 추가된다면 앞서 생성한 </a:t>
            </a:r>
            <a:r>
              <a:rPr kumimoji="1" lang="en-US" altLang="ko-KR" dirty="0" err="1"/>
              <a:t>StringInstrument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StringInstrumentSpec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클래스를 상속받아 쉽게 생성할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7225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만약</a:t>
            </a:r>
            <a:r>
              <a:rPr kumimoji="1" lang="en-US" altLang="ko-KR" dirty="0"/>
              <a:t>, 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사용하다가 </a:t>
            </a:r>
            <a:r>
              <a:rPr kumimoji="1" lang="en-US" altLang="ko-KR" dirty="0"/>
              <a:t>HashSet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변경할 경우 왼쪽과 같이 작성하면 </a:t>
            </a:r>
            <a:r>
              <a:rPr kumimoji="1" lang="en-US" altLang="ko-KR" dirty="0"/>
              <a:t>LinkedList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모두 </a:t>
            </a:r>
            <a:r>
              <a:rPr kumimoji="1" lang="en-US" altLang="ko-KR" dirty="0"/>
              <a:t>HashSet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바꿔야 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LSP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적용한다면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LinkedList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HashSet </a:t>
            </a:r>
            <a:r>
              <a:rPr kumimoji="1" lang="ko-KR" altLang="en-US" dirty="0"/>
              <a:t>모두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 인터페이스를 상속받고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오른쪽과 같이 작성한다면 손쉽게 수정할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4259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ISP</a:t>
            </a:r>
            <a:r>
              <a:rPr kumimoji="1" lang="ko-KR" altLang="en-US" dirty="0"/>
              <a:t>는 클라이언트가 자신과 관련 없는 인터페이스는 구현하지 않아야 한다는 원칙이다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쉽게 말해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자신이 사용하지 않는 메서드는 구현하지 않아야 한다는 뜻과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예시를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게시판 인터페이스는 게시판과 관련된 기능을 수행하고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만약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일반 사용자가 게시판 인터페이스를 상속받는다면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삭제</a:t>
            </a:r>
            <a:r>
              <a:rPr kumimoji="1" lang="en-US" altLang="ko-KR" dirty="0"/>
              <a:t>()</a:t>
            </a:r>
            <a:r>
              <a:rPr kumimoji="1" lang="ko-KR" altLang="en-US" dirty="0"/>
              <a:t>라는 메서드도 상속받는데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일반 사용자는 삭제 기능을 사용할 수 없는데도 갖고 있으므로 </a:t>
            </a:r>
            <a:r>
              <a:rPr kumimoji="1" lang="en-US" altLang="ko-KR" dirty="0"/>
              <a:t>ISP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만족하지 않는다는 예시이다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8470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예를 들어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겨울일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스노우</a:t>
            </a:r>
            <a:r>
              <a:rPr kumimoji="1" lang="ko-KR" altLang="en-US" dirty="0"/>
              <a:t> 타이어를 구매해 자동차에 끼도록 설계했을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고수준 모듈인 자동차가 </a:t>
            </a:r>
            <a:r>
              <a:rPr kumimoji="1" lang="ko-KR" altLang="en-US" dirty="0" err="1"/>
              <a:t>저수준</a:t>
            </a:r>
            <a:r>
              <a:rPr kumimoji="1" lang="ko-KR" altLang="en-US" dirty="0"/>
              <a:t> 모듈인 </a:t>
            </a:r>
            <a:r>
              <a:rPr kumimoji="1" lang="ko-KR" altLang="en-US" dirty="0" err="1"/>
              <a:t>스노우</a:t>
            </a:r>
            <a:r>
              <a:rPr kumimoji="1" lang="ko-KR" altLang="en-US" dirty="0"/>
              <a:t> 타이어에 의존하는 상태이다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계절이 </a:t>
            </a:r>
            <a:r>
              <a:rPr kumimoji="1" lang="ko-KR" altLang="en-US" dirty="0" err="1"/>
              <a:t>바껴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스노우</a:t>
            </a:r>
            <a:r>
              <a:rPr kumimoji="1" lang="ko-KR" altLang="en-US" dirty="0"/>
              <a:t> 타이어를 사용할 필요가 없어지고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일반 타이어로 교체하게 될 경우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단순하게 일반 타이어로 바꾸고 끝나는게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자동차의 코드에도 영향을 끼치게 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개방</a:t>
            </a:r>
            <a:r>
              <a:rPr kumimoji="1" lang="en-US" altLang="ko-KR" dirty="0"/>
              <a:t>-</a:t>
            </a:r>
            <a:r>
              <a:rPr kumimoji="1" lang="ko-KR" altLang="en-US" dirty="0"/>
              <a:t>폐쇄 원칙을 위반하게 되므로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추상화나 </a:t>
            </a:r>
            <a:r>
              <a:rPr kumimoji="1" lang="ko-KR" altLang="en-US" dirty="0" err="1"/>
              <a:t>다형성을</a:t>
            </a:r>
            <a:r>
              <a:rPr kumimoji="1" lang="ko-KR" altLang="en-US" dirty="0"/>
              <a:t> 사용해 문제를 고쳐야 하는데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의존성 역전 원칙은 </a:t>
            </a:r>
            <a:r>
              <a:rPr kumimoji="1" lang="ko-KR" altLang="en-US" b="1" dirty="0"/>
              <a:t>추상화</a:t>
            </a:r>
            <a:r>
              <a:rPr kumimoji="1" lang="ko-KR" altLang="en-US" dirty="0"/>
              <a:t>를 사용한다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스노우</a:t>
            </a:r>
            <a:r>
              <a:rPr kumimoji="1" lang="ko-KR" altLang="en-US" dirty="0"/>
              <a:t> 타이어나 일반 타이어를 타이어로 </a:t>
            </a:r>
            <a:r>
              <a:rPr kumimoji="1" lang="ko-KR" altLang="en-US" dirty="0" err="1"/>
              <a:t>추상화하면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타이어를 </a:t>
            </a:r>
            <a:r>
              <a:rPr kumimoji="1" lang="ko-KR" altLang="en-US" dirty="0" err="1"/>
              <a:t>갈아껴도</a:t>
            </a:r>
            <a:r>
              <a:rPr kumimoji="1" lang="ko-KR" altLang="en-US" dirty="0"/>
              <a:t> 자동차에는 영향이 가지 않는다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0784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나라면</a:t>
            </a:r>
            <a:r>
              <a:rPr kumimoji="1" lang="en-US" altLang="ko-KR" dirty="0"/>
              <a:t>,,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먼저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Car</a:t>
            </a:r>
            <a:r>
              <a:rPr kumimoji="1" lang="ko-KR" altLang="en-US" dirty="0"/>
              <a:t> 클래스를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경차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일반 차량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버스가 </a:t>
            </a:r>
            <a:r>
              <a:rPr kumimoji="1" lang="en-US" altLang="ko-KR" dirty="0"/>
              <a:t>Car </a:t>
            </a:r>
            <a:r>
              <a:rPr kumimoji="1" lang="ko-KR" altLang="en-US" dirty="0"/>
              <a:t>클래스를 상속받게 하고</a:t>
            </a:r>
            <a:r>
              <a:rPr kumimoji="1" lang="en-US" altLang="ko-KR" dirty="0"/>
              <a:t>,,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037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나라면</a:t>
            </a:r>
            <a:r>
              <a:rPr kumimoji="1" lang="en-US" altLang="ko-KR" dirty="0"/>
              <a:t>,,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먼저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Car</a:t>
            </a:r>
            <a:r>
              <a:rPr kumimoji="1" lang="ko-KR" altLang="en-US" dirty="0"/>
              <a:t> 인터페이스를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경차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일반 차량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버스가 </a:t>
            </a:r>
            <a:r>
              <a:rPr kumimoji="1" lang="en-US" altLang="ko-KR" dirty="0"/>
              <a:t>Car </a:t>
            </a:r>
            <a:r>
              <a:rPr kumimoji="1" lang="ko-KR" altLang="en-US" dirty="0"/>
              <a:t>인터페이스를 상속받게 하고</a:t>
            </a:r>
            <a:r>
              <a:rPr kumimoji="1" lang="en-US" altLang="ko-KR" dirty="0"/>
              <a:t>,,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3102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velog.io</a:t>
            </a:r>
            <a:r>
              <a:rPr kumimoji="1" lang="en" altLang="ko-KR" dirty="0"/>
              <a:t>/@hkoo9329/</a:t>
            </a:r>
            <a:r>
              <a:rPr kumimoji="1" lang="en" altLang="ko-KR" dirty="0" err="1"/>
              <a:t>OOPObject</a:t>
            </a:r>
            <a:r>
              <a:rPr kumimoji="1" lang="en" altLang="ko-KR" dirty="0"/>
              <a:t>-Oriented-Programming-%EA%B0%9D%EC%B2%B4-%EC%A7%80%ED%96%A5-%ED%94%84%EB%A1%9C%EA%B7%B8%EB%9E%98%EB%B0%8D-%EC%9D%B4%EB%9E%80</a:t>
            </a:r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velog.io</a:t>
            </a:r>
            <a:r>
              <a:rPr kumimoji="1" lang="en" altLang="ko-KR" dirty="0"/>
              <a:t>/@</a:t>
            </a:r>
            <a:r>
              <a:rPr kumimoji="1" lang="en" altLang="ko-KR" dirty="0" err="1"/>
              <a:t>sangminnn</a:t>
            </a:r>
            <a:r>
              <a:rPr kumimoji="1" lang="en" altLang="ko-KR" dirty="0"/>
              <a:t>/OOP%EB%9E%80</a:t>
            </a:r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codingffler.tistory.com</a:t>
            </a:r>
            <a:r>
              <a:rPr kumimoji="1" lang="en" altLang="ko-KR" dirty="0"/>
              <a:t>/11</a:t>
            </a:r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www.youtube.com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watch?v</a:t>
            </a:r>
            <a:r>
              <a:rPr kumimoji="1" lang="en" altLang="ko-KR" dirty="0"/>
              <a:t>=3etKkkna-f0&amp;t=603s</a:t>
            </a:r>
            <a:endParaRPr kumimoji="1" lang="en-US" altLang="ko-KR" dirty="0"/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www.youtube.com</a:t>
            </a:r>
            <a:r>
              <a:rPr kumimoji="1" lang="en" altLang="ko-KR" dirty="0"/>
              <a:t>/</a:t>
            </a:r>
            <a:r>
              <a:rPr kumimoji="1" lang="en" altLang="ko-KR" dirty="0" err="1"/>
              <a:t>watch?v</a:t>
            </a:r>
            <a:r>
              <a:rPr kumimoji="1" lang="en" altLang="ko-KR" dirty="0"/>
              <a:t>=vrhIxBWSJ04</a:t>
            </a:r>
          </a:p>
          <a:p>
            <a:r>
              <a:rPr kumimoji="1" lang="en" altLang="ko-KR" dirty="0"/>
              <a:t>https://gmlwjd9405.github.io/2018/09/17/class-object-</a:t>
            </a:r>
            <a:r>
              <a:rPr kumimoji="1" lang="en" altLang="ko-KR" dirty="0" err="1"/>
              <a:t>instance.html</a:t>
            </a:r>
            <a:endParaRPr kumimoji="1" lang="en" altLang="ko-KR" dirty="0"/>
          </a:p>
          <a:p>
            <a:r>
              <a:rPr kumimoji="1" lang="en" altLang="ko-KR" dirty="0"/>
              <a:t>https://cerulean85.tistory.com/149</a:t>
            </a:r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velog.io</a:t>
            </a:r>
            <a:r>
              <a:rPr kumimoji="1" lang="en" altLang="ko-KR" dirty="0"/>
              <a:t>/@</a:t>
            </a:r>
            <a:r>
              <a:rPr kumimoji="1" lang="en" altLang="ko-KR" dirty="0" err="1"/>
              <a:t>cyranocoding</a:t>
            </a:r>
            <a:r>
              <a:rPr kumimoji="1" lang="en" altLang="ko-KR" dirty="0"/>
              <a:t>/%EA%B0%9D%EC%B2%B4-%EC%A7%80%ED%96%A5-%ED%94%84%EB%A1%9C%EA%B7%B8%EB%9E%98%EB%B0%8DOOP-Object-Oriented-Programming-%EA%B0%9C%EB%85%90-%EB%B0%8F-%ED%99%9C%EC%9A%A9-%EC%A0%95%EB%A6%AC-igjyooyc6c</a:t>
            </a:r>
          </a:p>
          <a:p>
            <a:r>
              <a:rPr kumimoji="1" lang="en" altLang="ko-KR" dirty="0"/>
              <a:t>https://gmlwjd9405.github.io/2018/07/05/</a:t>
            </a:r>
            <a:r>
              <a:rPr kumimoji="1" lang="en" altLang="ko-KR" dirty="0" err="1"/>
              <a:t>oop-features.html</a:t>
            </a:r>
            <a:endParaRPr kumimoji="1" lang="en" altLang="ko-KR" dirty="0"/>
          </a:p>
          <a:p>
            <a:r>
              <a:rPr kumimoji="1" lang="en" altLang="ko-KR" dirty="0"/>
              <a:t>https://gmlwjd9405.github.io/2018/07/05/</a:t>
            </a:r>
            <a:r>
              <a:rPr kumimoji="1" lang="en" altLang="ko-KR" dirty="0" err="1"/>
              <a:t>oop-solid.html</a:t>
            </a:r>
            <a:endParaRPr kumimoji="1" lang="en" altLang="ko-KR" dirty="0"/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velog.io</a:t>
            </a:r>
            <a:r>
              <a:rPr kumimoji="1" lang="en" altLang="ko-KR" dirty="0"/>
              <a:t>/@</a:t>
            </a:r>
            <a:r>
              <a:rPr kumimoji="1" lang="en" altLang="ko-KR" dirty="0" err="1"/>
              <a:t>sungsuzi</a:t>
            </a:r>
            <a:r>
              <a:rPr kumimoji="1" lang="en" altLang="ko-KR" dirty="0"/>
              <a:t>/oop%EC%9D%98-4%EA%B0%80%EC%A7%80-%ED%8A%B9%EC%A7%95</a:t>
            </a:r>
          </a:p>
          <a:p>
            <a:r>
              <a:rPr kumimoji="1" lang="en" altLang="ko-KR" dirty="0"/>
              <a:t>https://</a:t>
            </a:r>
            <a:r>
              <a:rPr kumimoji="1" lang="en" altLang="ko-KR" dirty="0" err="1"/>
              <a:t>www.nextree.co.kr</a:t>
            </a:r>
            <a:r>
              <a:rPr kumimoji="1" lang="en" altLang="ko-KR" dirty="0"/>
              <a:t>/p6960/</a:t>
            </a:r>
          </a:p>
          <a:p>
            <a:endParaRPr kumimoji="1" lang="en" altLang="ko-KR" dirty="0"/>
          </a:p>
          <a:p>
            <a:r>
              <a:rPr kumimoji="1" lang="en-US" altLang="ko-KR" dirty="0"/>
              <a:t>[</a:t>
            </a:r>
            <a:r>
              <a:rPr kumimoji="1" lang="ko-KR" altLang="en-US" dirty="0"/>
              <a:t>다음 주제</a:t>
            </a:r>
            <a:r>
              <a:rPr kumimoji="1" lang="en-US" altLang="ko-KR" dirty="0"/>
              <a:t>]</a:t>
            </a:r>
          </a:p>
          <a:p>
            <a:r>
              <a:rPr kumimoji="1" lang="ko-KR" altLang="en-US" dirty="0"/>
              <a:t>객체간의 관계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2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객체 지향 프로그래밍이란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절차 지향과 같이 프로그램을 명령어의 목록으로 보는게 아니라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여러 개의 독립된 단위인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들의 모임으로 생각하면 된다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각각의 객체는 </a:t>
            </a:r>
            <a:r>
              <a:rPr kumimoji="1" lang="ko-KR" altLang="en-US" dirty="0" err="1"/>
              <a:t>메세지를</a:t>
            </a:r>
            <a:r>
              <a:rPr kumimoji="1" lang="ko-KR" altLang="en-US" dirty="0"/>
              <a:t> 주고받고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데이터를 처리할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57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객체란 무엇일까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136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객체는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물리적으로 존재하거나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추상적으로 생각할 수 있는 것 중에서</a:t>
            </a:r>
            <a:endParaRPr kumimoji="1" lang="en-US" altLang="ko-KR" dirty="0"/>
          </a:p>
          <a:p>
            <a:r>
              <a:rPr kumimoji="1" lang="ko-KR" altLang="en-US" dirty="0"/>
              <a:t>자신과 다른 것을 식별할 수 있는 것</a:t>
            </a:r>
            <a:r>
              <a:rPr kumimoji="1" lang="en-US" altLang="ko-KR" dirty="0"/>
              <a:t>”</a:t>
            </a:r>
          </a:p>
          <a:p>
            <a:r>
              <a:rPr kumimoji="1" lang="ko-KR" altLang="en-US" dirty="0" err="1"/>
              <a:t>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현실 세계의 객체를 소프트웨어 객체로 설계하는 것을 </a:t>
            </a:r>
            <a:r>
              <a:rPr kumimoji="1" lang="ko-KR" altLang="en-US" b="1" u="sng" dirty="0"/>
              <a:t>객체 모델링</a:t>
            </a:r>
            <a:r>
              <a:rPr kumimoji="1" lang="ko-KR" altLang="en-US" dirty="0"/>
              <a:t>이라고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객체 모델링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현실 세계 객체의 속성과 동작을 추려내어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소프트웨어 객체의 필드와 </a:t>
            </a:r>
            <a:r>
              <a:rPr kumimoji="1" lang="ko-KR" altLang="en-US" dirty="0" err="1"/>
              <a:t>메소드로</a:t>
            </a:r>
            <a:r>
              <a:rPr kumimoji="1" lang="ko-KR" altLang="en-US" dirty="0"/>
              <a:t> 정의하는 과정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894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자동차를 예로 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자동차에는 색상과 모델명과 같은 속성이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＂</a:t>
            </a:r>
            <a:r>
              <a:rPr kumimoji="1" lang="ko-KR" altLang="en-US" dirty="0"/>
              <a:t>달린다</a:t>
            </a:r>
            <a:r>
              <a:rPr kumimoji="1" lang="en-US" altLang="ko-KR" dirty="0"/>
              <a:t>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＂</a:t>
            </a:r>
            <a:r>
              <a:rPr kumimoji="1" lang="ko-KR" altLang="en-US" dirty="0"/>
              <a:t>멈춘다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와 같은 동작을 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자동차를 객체로 표현하면 색상과 모델명 같은 속성은 필드로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달린다</a:t>
            </a:r>
            <a:r>
              <a:rPr kumimoji="1" lang="en-US" altLang="ko-KR" dirty="0"/>
              <a:t>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＂</a:t>
            </a:r>
            <a:r>
              <a:rPr kumimoji="1" lang="ko-KR" altLang="en-US" dirty="0"/>
              <a:t>멈춘다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와 같은 동작은 메서드로 구현된다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531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OOP</a:t>
            </a:r>
            <a:r>
              <a:rPr kumimoji="1" lang="ko-KR" altLang="en-US" dirty="0"/>
              <a:t>는 객체를 기준으로 코드를 나눠 구현하는데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자바의 경우 그 구성 부분의 단위가 클래스이다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자세히 말하면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클래스는 설계도이고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직접 일을 하는 구현체는 인스턴스이다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붕어빵 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클래스</a:t>
            </a:r>
            <a:endParaRPr kumimoji="1" lang="en-US" altLang="ko-KR" dirty="0"/>
          </a:p>
          <a:p>
            <a:r>
              <a:rPr kumimoji="1" lang="ko-KR" altLang="en-US" dirty="0"/>
              <a:t>붕어빵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인스턴스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객체와 인스턴스의 차이는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객체는 소프트웨어 세계에 구현할 대상으로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’</a:t>
            </a:r>
            <a:r>
              <a:rPr kumimoji="1" lang="ko-KR" altLang="en-US" dirty="0"/>
              <a:t>클래스의 인스턴스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라고도 부른다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객체는 모든 인스턴스를 대표하는 포괄적인 의미를 갖고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OOP</a:t>
            </a:r>
            <a:r>
              <a:rPr kumimoji="1" lang="ko-KR" altLang="en-US" dirty="0"/>
              <a:t>의 관점에서 클래스 타입으로 선언되었을 때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부른다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인스턴스는 설계도를 바탕으로 소프트웨어 세계에 구현된 구체적인 실체이다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객체를 소프트웨어에 </a:t>
            </a:r>
            <a:r>
              <a:rPr kumimoji="1" lang="ko-KR" altLang="en-US" dirty="0" err="1"/>
              <a:t>실체화하면</a:t>
            </a:r>
            <a:r>
              <a:rPr kumimoji="1" lang="ko-KR" altLang="en-US" dirty="0"/>
              <a:t> 그것을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인스턴스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실체화된 인스턴스는 메모리에 할당된다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인스턴스는 객체에 포함된다고 볼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현실의 대상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비슷하여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상태나 행동 등을 가지지만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관점에서는 그저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 사유의 결과일 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소프트웨어에서 객체를 구현하기 위해서는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콘셉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이상으로 많은 것들을 사고하여 구현해야 하므로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위한 설계도로 클래스를 작성한다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설계도를 바탕으로 객체를 소프트웨어에 실체화 하면 그것이 인스턴스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인스턴스화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instantiation)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실체화된 인스턴스는 메모리에 할당된다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879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OOP</a:t>
            </a:r>
            <a:r>
              <a:rPr kumimoji="1" lang="ko-KR" altLang="en-US" dirty="0"/>
              <a:t>는 데이터와 그 데이터를 처리하는 루틴들을 하나의 독립된 객체로 동작하기 때문에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b="1" dirty="0" err="1"/>
              <a:t>재사용성이</a:t>
            </a:r>
            <a:r>
              <a:rPr kumimoji="1" lang="ko-KR" altLang="en-US" b="1" dirty="0"/>
              <a:t> 증가</a:t>
            </a:r>
            <a:r>
              <a:rPr kumimoji="1" lang="ko-KR" altLang="en-US" b="0" dirty="0"/>
              <a:t>한다</a:t>
            </a:r>
            <a:r>
              <a:rPr kumimoji="1" lang="en-US" altLang="ko-KR" b="0" dirty="0"/>
              <a:t>.</a:t>
            </a:r>
          </a:p>
          <a:p>
            <a:endParaRPr kumimoji="1" lang="en-US" altLang="ko-KR" b="0" dirty="0"/>
          </a:p>
          <a:p>
            <a:r>
              <a:rPr kumimoji="1" lang="en-US" altLang="ko-KR" dirty="0"/>
              <a:t>OOP</a:t>
            </a:r>
            <a:r>
              <a:rPr kumimoji="1" lang="ko-KR" altLang="en-US" dirty="0"/>
              <a:t>의 객체들은 서로 </a:t>
            </a:r>
            <a:r>
              <a:rPr kumimoji="1" lang="ko-KR" altLang="en-US" dirty="0" err="1"/>
              <a:t>메세지를</a:t>
            </a:r>
            <a:r>
              <a:rPr kumimoji="1" lang="ko-KR" altLang="en-US" dirty="0"/>
              <a:t> 주고 받을 수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데이터를 처리할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1277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5A11-8595-A54E-AE35-558F0F73A0C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793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3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3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9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21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21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61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F77-DE83-8045-AE0B-D312DFD17589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6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F77-DE83-8045-AE0B-D312DFD17589}" type="datetimeFigureOut">
              <a:rPr kumimoji="1" lang="ko-KR" altLang="en-US" smtClean="0"/>
              <a:t>2021. 8. 18.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9A27-B336-0948-BB33-C4930BAC4B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855072" y="8262613"/>
            <a:ext cx="49071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en-US" altLang="ko-KR" sz="3200" b="1" dirty="0"/>
              <a:t>OOP</a:t>
            </a:r>
            <a:r>
              <a:rPr kumimoji="1" lang="ko-KR" altLang="en-US" sz="3200" b="1" dirty="0"/>
              <a:t>란</a:t>
            </a:r>
            <a:r>
              <a:rPr kumimoji="1" lang="en-US" altLang="ko-KR" sz="3200" b="1" dirty="0"/>
              <a:t>?</a:t>
            </a:r>
          </a:p>
          <a:p>
            <a:pPr marL="742950" indent="-742950">
              <a:buAutoNum type="arabicPeriod"/>
            </a:pPr>
            <a:r>
              <a:rPr kumimoji="1" lang="en-US" altLang="ko-KR" sz="3200" b="1" dirty="0"/>
              <a:t>OOP</a:t>
            </a:r>
            <a:r>
              <a:rPr kumimoji="1" lang="ko-KR" altLang="en-US" sz="3200" b="1" dirty="0"/>
              <a:t>의 특징</a:t>
            </a:r>
            <a:endParaRPr kumimoji="1" lang="en-US" altLang="ko-KR" sz="3200" b="1" dirty="0"/>
          </a:p>
          <a:p>
            <a:pPr marL="742950" indent="-742950">
              <a:buAutoNum type="arabicPeriod"/>
            </a:pPr>
            <a:r>
              <a:rPr kumimoji="1" lang="ko-KR" altLang="en-US" sz="3200" b="1" dirty="0"/>
              <a:t>객체 지향적 설계 원칙</a:t>
            </a:r>
            <a:endParaRPr kumimoji="1"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6AF0-9386-AB4A-8F68-46A6711BC980}"/>
              </a:ext>
            </a:extLst>
          </p:cNvPr>
          <p:cNvSpPr txBox="1"/>
          <p:nvPr/>
        </p:nvSpPr>
        <p:spPr>
          <a:xfrm>
            <a:off x="4004722" y="3731452"/>
            <a:ext cx="4182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란 무엇인가 </a:t>
            </a:r>
            <a:r>
              <a:rPr kumimoji="1" lang="en-US" altLang="ko-KR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421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0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의 장점</a:t>
            </a:r>
            <a:endParaRPr kumimoji="1" lang="en-US" altLang="ko-KR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EDEC5-18C7-B946-ADC8-9D102E71AFA0}"/>
              </a:ext>
            </a:extLst>
          </p:cNvPr>
          <p:cNvSpPr txBox="1"/>
          <p:nvPr/>
        </p:nvSpPr>
        <p:spPr>
          <a:xfrm>
            <a:off x="4797407" y="4150147"/>
            <a:ext cx="2597185" cy="2499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강한 응집력</a:t>
            </a:r>
            <a:endParaRPr kumimoji="1" lang="en-US" altLang="ko-KR" sz="3600" b="1" dirty="0"/>
          </a:p>
          <a:p>
            <a:pPr algn="ctr">
              <a:lnSpc>
                <a:spcPct val="150000"/>
              </a:lnSpc>
            </a:pPr>
            <a:endParaRPr kumimoji="1" lang="en-US" altLang="ko-KR" sz="36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약한 결합력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329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0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의 장점</a:t>
            </a:r>
            <a:endParaRPr kumimoji="1" lang="en-US" altLang="ko-KR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EDEC5-18C7-B946-ADC8-9D102E71AFA0}"/>
              </a:ext>
            </a:extLst>
          </p:cNvPr>
          <p:cNvSpPr txBox="1"/>
          <p:nvPr/>
        </p:nvSpPr>
        <p:spPr>
          <a:xfrm>
            <a:off x="1532090" y="2613862"/>
            <a:ext cx="9127820" cy="557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응집력</a:t>
            </a:r>
            <a:endParaRPr kumimoji="1" lang="en-US" altLang="ko-KR" sz="3600" b="1" dirty="0"/>
          </a:p>
          <a:p>
            <a:pPr algn="ctr">
              <a:lnSpc>
                <a:spcPct val="150000"/>
              </a:lnSpc>
            </a:pPr>
            <a:endParaRPr kumimoji="1" lang="en-US" altLang="ko-KR" sz="36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프로그램의 한 요소가 해당 기능을 수행하기 위해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얼마만큼의 연관된 책임과 아이디어가 </a:t>
            </a:r>
            <a:r>
              <a:rPr kumimoji="1" lang="ko-KR" altLang="en-US" sz="2400" b="1" dirty="0" err="1"/>
              <a:t>뭉쳐있는지</a:t>
            </a:r>
            <a:r>
              <a:rPr kumimoji="1" lang="ko-KR" altLang="en-US" sz="2400" b="1" dirty="0"/>
              <a:t> 나타내는 정도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응집력이 높다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=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프로그램의 한 요소가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특정 목적을 위해 밀접하게 연관된 기능들이 모여서 구현되어 있다</a:t>
            </a:r>
            <a:r>
              <a:rPr kumimoji="1"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04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80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의 장점</a:t>
            </a:r>
            <a:endParaRPr kumimoji="1" lang="en-US" altLang="ko-KR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EDEC5-18C7-B946-ADC8-9D102E71AFA0}"/>
              </a:ext>
            </a:extLst>
          </p:cNvPr>
          <p:cNvSpPr txBox="1"/>
          <p:nvPr/>
        </p:nvSpPr>
        <p:spPr>
          <a:xfrm>
            <a:off x="1190651" y="2890861"/>
            <a:ext cx="9810698" cy="5018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결합력</a:t>
            </a:r>
            <a:endParaRPr kumimoji="1" lang="en-US" altLang="ko-KR" sz="3600" b="1" dirty="0"/>
          </a:p>
          <a:p>
            <a:pPr algn="ctr">
              <a:lnSpc>
                <a:spcPct val="150000"/>
              </a:lnSpc>
            </a:pPr>
            <a:endParaRPr kumimoji="1" lang="en-US" altLang="ko-KR" sz="36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프로그램 코드의 한 요소가 다른 것과 얼마나 강력하게 연결되어 있는지</a:t>
            </a:r>
            <a:r>
              <a:rPr kumimoji="1" lang="en-US" altLang="ko-KR" sz="24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얼마나 </a:t>
            </a:r>
            <a:r>
              <a:rPr kumimoji="1" lang="ko-KR" altLang="en-US" sz="2400" b="1" u="sng" dirty="0"/>
              <a:t>의존적인지</a:t>
            </a:r>
            <a:r>
              <a:rPr kumimoji="1" lang="ko-KR" altLang="en-US" sz="2400" b="1" dirty="0"/>
              <a:t>를 나타내는 정도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결합력이 낮다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=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한 요소가 다른 요소들과 관계를 크게 맺고 있지 않다</a:t>
            </a:r>
            <a:r>
              <a:rPr kumimoji="1"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980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438334" y="5045938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2. OOP</a:t>
            </a:r>
            <a:r>
              <a:rPr kumimoji="1" lang="ko-KR" altLang="en-US" sz="4000" b="1" dirty="0"/>
              <a:t>의 특징</a:t>
            </a:r>
            <a:endParaRPr kumimoji="1"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37679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240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의 특징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캡슐화</a:t>
            </a:r>
            <a:r>
              <a:rPr kumimoji="1" lang="en-US" altLang="ko-KR" sz="4000" b="1" dirty="0"/>
              <a:t> (Encapsulation)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8775A-4493-2647-A7F7-D657AC65D2C3}"/>
              </a:ext>
            </a:extLst>
          </p:cNvPr>
          <p:cNvSpPr txBox="1"/>
          <p:nvPr/>
        </p:nvSpPr>
        <p:spPr>
          <a:xfrm>
            <a:off x="3026910" y="1830693"/>
            <a:ext cx="6138219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구현 부분을 외부에 드러나지 않도록 하는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DBB07-77AF-EF43-9FAB-3883845C1791}"/>
              </a:ext>
            </a:extLst>
          </p:cNvPr>
          <p:cNvSpPr txBox="1"/>
          <p:nvPr/>
        </p:nvSpPr>
        <p:spPr>
          <a:xfrm>
            <a:off x="2678248" y="8824169"/>
            <a:ext cx="6835526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/>
              <a:t>캡슐화는</a:t>
            </a:r>
            <a:r>
              <a:rPr lang="ko-KR" altLang="en-US" sz="2400" b="1" dirty="0"/>
              <a:t> </a:t>
            </a:r>
            <a:r>
              <a:rPr lang="ko-KR" altLang="en-US" sz="2400" b="1" u="sng" dirty="0"/>
              <a:t>낮은 </a:t>
            </a:r>
            <a:r>
              <a:rPr lang="ko-KR" altLang="en-US" sz="2400" b="1" u="sng" dirty="0" err="1"/>
              <a:t>결합도</a:t>
            </a:r>
            <a:r>
              <a:rPr lang="ko-KR" altLang="en-US" sz="2400" b="1" dirty="0" err="1"/>
              <a:t>를</a:t>
            </a:r>
            <a:r>
              <a:rPr lang="ko-KR" altLang="en-US" sz="2400" b="1" dirty="0"/>
              <a:t> 유지할 수 있도록 해준다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9218" name="Picture 2" descr="2">
            <a:extLst>
              <a:ext uri="{FF2B5EF4-FFF2-40B4-BE49-F238E27FC236}">
                <a16:creationId xmlns:a16="http://schemas.microsoft.com/office/drawing/2014/main" id="{9A365C96-1D60-4748-8F98-D21A0BE4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20" y="4302196"/>
            <a:ext cx="7178160" cy="263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07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240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의 특징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캡슐화</a:t>
            </a:r>
            <a:r>
              <a:rPr kumimoji="1" lang="en-US" altLang="ko-KR" sz="4000" b="1" dirty="0"/>
              <a:t> (Encapsulation)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8775A-4493-2647-A7F7-D657AC65D2C3}"/>
              </a:ext>
            </a:extLst>
          </p:cNvPr>
          <p:cNvSpPr txBox="1"/>
          <p:nvPr/>
        </p:nvSpPr>
        <p:spPr>
          <a:xfrm>
            <a:off x="3026910" y="1830693"/>
            <a:ext cx="6138219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구현 부분을 외부에 드러나지 않도록 하는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DBB07-77AF-EF43-9FAB-3883845C1791}"/>
              </a:ext>
            </a:extLst>
          </p:cNvPr>
          <p:cNvSpPr txBox="1"/>
          <p:nvPr/>
        </p:nvSpPr>
        <p:spPr>
          <a:xfrm>
            <a:off x="2678248" y="8824169"/>
            <a:ext cx="6835526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/>
              <a:t>캡슐화는</a:t>
            </a:r>
            <a:r>
              <a:rPr lang="ko-KR" altLang="en-US" sz="2400" b="1" dirty="0"/>
              <a:t> </a:t>
            </a:r>
            <a:r>
              <a:rPr lang="ko-KR" altLang="en-US" sz="2400" b="1" u="sng" dirty="0"/>
              <a:t>낮은 </a:t>
            </a:r>
            <a:r>
              <a:rPr lang="ko-KR" altLang="en-US" sz="2400" b="1" u="sng" dirty="0" err="1"/>
              <a:t>결합도</a:t>
            </a:r>
            <a:r>
              <a:rPr lang="ko-KR" altLang="en-US" sz="2400" b="1" dirty="0" err="1"/>
              <a:t>를</a:t>
            </a:r>
            <a:r>
              <a:rPr lang="ko-KR" altLang="en-US" sz="2400" b="1" dirty="0"/>
              <a:t> 유지할 수 있도록 해준다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182121-38AF-E040-965A-4F1933D3B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8" y="3588672"/>
            <a:ext cx="4974064" cy="36224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823160-4CFB-3746-8E81-1BA30DF4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447" y="3562402"/>
            <a:ext cx="4974064" cy="3648687"/>
          </a:xfrm>
          <a:prstGeom prst="rect">
            <a:avLst/>
          </a:prstGeom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EE376432-75AD-BA44-87AA-B89A2E570B01}"/>
              </a:ext>
            </a:extLst>
          </p:cNvPr>
          <p:cNvSpPr/>
          <p:nvPr/>
        </p:nvSpPr>
        <p:spPr>
          <a:xfrm rot="16200000">
            <a:off x="5763038" y="4954760"/>
            <a:ext cx="665925" cy="89023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95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721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의 특징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추상화</a:t>
            </a:r>
            <a:r>
              <a:rPr kumimoji="1" lang="en-US" altLang="ko-KR" sz="4000" b="1" dirty="0"/>
              <a:t> (Abstraction)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EDEC5-18C7-B946-ADC8-9D102E71AFA0}"/>
              </a:ext>
            </a:extLst>
          </p:cNvPr>
          <p:cNvSpPr txBox="1"/>
          <p:nvPr/>
        </p:nvSpPr>
        <p:spPr>
          <a:xfrm>
            <a:off x="1384624" y="1830693"/>
            <a:ext cx="9422771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목적과 관련 없는 부분을 제거하여 필요한 부분만 표현하기 위한 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2E26-BFC1-144B-B1CA-BDD8A6EAFBD6}"/>
              </a:ext>
            </a:extLst>
          </p:cNvPr>
          <p:cNvSpPr txBox="1"/>
          <p:nvPr/>
        </p:nvSpPr>
        <p:spPr>
          <a:xfrm>
            <a:off x="2376878" y="8824169"/>
            <a:ext cx="7438255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객체들의 공통된 특징을 파악해 정의해 놓은 설계 기법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9EB341F-B3FE-BD47-B467-BCB4B0AD6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88" y="4108825"/>
            <a:ext cx="7995424" cy="30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70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721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의 특징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추상화</a:t>
            </a:r>
            <a:r>
              <a:rPr kumimoji="1" lang="en-US" altLang="ko-KR" sz="4000" b="1" dirty="0"/>
              <a:t> (Abstraction)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EDEC5-18C7-B946-ADC8-9D102E71AFA0}"/>
              </a:ext>
            </a:extLst>
          </p:cNvPr>
          <p:cNvSpPr txBox="1"/>
          <p:nvPr/>
        </p:nvSpPr>
        <p:spPr>
          <a:xfrm>
            <a:off x="1384624" y="1830693"/>
            <a:ext cx="9422771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목적과 관련 없는 부분을 제거하여 필요한 부분만 표현하기 위한 개념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C016BD-C09C-954A-90F2-E1EC72FAE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310" y="3159700"/>
            <a:ext cx="6857380" cy="18221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122FE5-50E6-B74D-9BDA-E576C1746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599" y="6764945"/>
            <a:ext cx="6978802" cy="1151552"/>
          </a:xfrm>
          <a:prstGeom prst="rect">
            <a:avLst/>
          </a:prstGeom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022847F4-276E-0548-9C69-6F414F1E53F2}"/>
              </a:ext>
            </a:extLst>
          </p:cNvPr>
          <p:cNvSpPr/>
          <p:nvPr/>
        </p:nvSpPr>
        <p:spPr>
          <a:xfrm>
            <a:off x="5699781" y="5343691"/>
            <a:ext cx="792438" cy="105936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58B02-41E5-5843-9EBA-75C6BDAAF013}"/>
              </a:ext>
            </a:extLst>
          </p:cNvPr>
          <p:cNvSpPr txBox="1"/>
          <p:nvPr/>
        </p:nvSpPr>
        <p:spPr>
          <a:xfrm>
            <a:off x="2376878" y="8824169"/>
            <a:ext cx="7438255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객체들의 공통된 특징을 파악해 정의해 놓은 설계 기법</a:t>
            </a:r>
          </a:p>
        </p:txBody>
      </p:sp>
    </p:spTree>
    <p:extLst>
      <p:ext uri="{BB962C8B-B14F-4D97-AF65-F5344CB8AC3E}">
        <p14:creationId xmlns:p14="http://schemas.microsoft.com/office/powerpoint/2010/main" val="347760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694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의 특징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상속성</a:t>
            </a:r>
            <a:r>
              <a:rPr kumimoji="1" lang="en-US" altLang="ko-KR" sz="4000" b="1" dirty="0"/>
              <a:t> (Inheritance)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01D16-CF09-1C49-ACFE-53B664B74DC4}"/>
              </a:ext>
            </a:extLst>
          </p:cNvPr>
          <p:cNvSpPr txBox="1"/>
          <p:nvPr/>
        </p:nvSpPr>
        <p:spPr>
          <a:xfrm>
            <a:off x="1344557" y="1830693"/>
            <a:ext cx="9502922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기존 상위 클래스에 근거하여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새롭게 클래스와 행위를 정의할 수 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9B500E-9738-E34C-B28F-5CC62034B7FC}"/>
              </a:ext>
            </a:extLst>
          </p:cNvPr>
          <p:cNvSpPr/>
          <p:nvPr/>
        </p:nvSpPr>
        <p:spPr>
          <a:xfrm>
            <a:off x="4734633" y="3353327"/>
            <a:ext cx="2722733" cy="1465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chemeClr val="tx1"/>
                </a:solidFill>
                <a:latin typeface="+mj-ea"/>
                <a:ea typeface="+mj-ea"/>
              </a:rPr>
              <a:t>Pet</a:t>
            </a:r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talk()</a:t>
            </a:r>
            <a:endParaRPr kumimoji="1"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00D7B1-CA7A-B24D-A235-E8DBD1219200}"/>
              </a:ext>
            </a:extLst>
          </p:cNvPr>
          <p:cNvSpPr/>
          <p:nvPr/>
        </p:nvSpPr>
        <p:spPr>
          <a:xfrm>
            <a:off x="1483745" y="6422547"/>
            <a:ext cx="2722733" cy="1465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chemeClr val="tx1"/>
                </a:solidFill>
                <a:latin typeface="+mj-ea"/>
                <a:ea typeface="+mj-ea"/>
              </a:rPr>
              <a:t>Cat</a:t>
            </a:r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talk()</a:t>
            </a:r>
          </a:p>
          <a:p>
            <a:pPr algn="ctr"/>
            <a:r>
              <a:rPr kumimoji="1"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sleep()</a:t>
            </a:r>
            <a:endParaRPr kumimoji="1"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7E6227-6AF3-D34A-90D1-1D82BD043B8E}"/>
              </a:ext>
            </a:extLst>
          </p:cNvPr>
          <p:cNvSpPr/>
          <p:nvPr/>
        </p:nvSpPr>
        <p:spPr>
          <a:xfrm>
            <a:off x="4734632" y="6422547"/>
            <a:ext cx="2722733" cy="1465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chemeClr val="tx1"/>
                </a:solidFill>
                <a:latin typeface="+mj-ea"/>
                <a:ea typeface="+mj-ea"/>
              </a:rPr>
              <a:t>Dog</a:t>
            </a:r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talk()</a:t>
            </a:r>
          </a:p>
          <a:p>
            <a:pPr algn="ctr"/>
            <a:r>
              <a:rPr kumimoji="1"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walk()</a:t>
            </a:r>
            <a:endParaRPr kumimoji="1"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CE2E0E-B837-7C4B-B996-5BFEACFBFA28}"/>
              </a:ext>
            </a:extLst>
          </p:cNvPr>
          <p:cNvSpPr/>
          <p:nvPr/>
        </p:nvSpPr>
        <p:spPr>
          <a:xfrm>
            <a:off x="7985519" y="6422547"/>
            <a:ext cx="2722733" cy="1465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chemeClr val="tx1"/>
                </a:solidFill>
                <a:latin typeface="+mj-ea"/>
                <a:ea typeface="+mj-ea"/>
              </a:rPr>
              <a:t>Bird</a:t>
            </a:r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talk()</a:t>
            </a:r>
          </a:p>
          <a:p>
            <a:pPr algn="ctr"/>
            <a:r>
              <a:rPr kumimoji="1"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fly()</a:t>
            </a:r>
            <a:endParaRPr kumimoji="1"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487ECF5-883A-E54B-B57A-9B1DE9D88138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2845112" y="4818372"/>
            <a:ext cx="3250888" cy="160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BA2909-25AF-ED45-B1E3-9DEA78D0B0DE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6095999" y="4818372"/>
            <a:ext cx="1" cy="160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121DB1-E939-C44F-A610-4AEC7F327CE4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6096000" y="4818372"/>
            <a:ext cx="3372091" cy="160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8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7694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의 특징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상속성</a:t>
            </a:r>
            <a:r>
              <a:rPr kumimoji="1" lang="en-US" altLang="ko-KR" sz="4000" b="1" dirty="0"/>
              <a:t> (Inheritance)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01D16-CF09-1C49-ACFE-53B664B74DC4}"/>
              </a:ext>
            </a:extLst>
          </p:cNvPr>
          <p:cNvSpPr txBox="1"/>
          <p:nvPr/>
        </p:nvSpPr>
        <p:spPr>
          <a:xfrm>
            <a:off x="1344557" y="1830693"/>
            <a:ext cx="9502922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기존 상위 클래스에 근거하여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새롭게 클래스와 행위를 정의할 수 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15ECD1-5450-4248-BC0E-6ACBDABE4D43}"/>
              </a:ext>
            </a:extLst>
          </p:cNvPr>
          <p:cNvSpPr/>
          <p:nvPr/>
        </p:nvSpPr>
        <p:spPr>
          <a:xfrm>
            <a:off x="4734633" y="3353327"/>
            <a:ext cx="2722733" cy="1465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chemeClr val="tx1"/>
                </a:solidFill>
                <a:latin typeface="+mj-ea"/>
                <a:ea typeface="+mj-ea"/>
              </a:rPr>
              <a:t>Pet</a:t>
            </a:r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talk()</a:t>
            </a:r>
            <a:endParaRPr kumimoji="1"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AA2070-5C0C-FE44-9B37-5B22C74E3A55}"/>
              </a:ext>
            </a:extLst>
          </p:cNvPr>
          <p:cNvSpPr/>
          <p:nvPr/>
        </p:nvSpPr>
        <p:spPr>
          <a:xfrm>
            <a:off x="1483745" y="6422547"/>
            <a:ext cx="2722733" cy="1465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chemeClr val="tx1"/>
                </a:solidFill>
                <a:latin typeface="+mj-ea"/>
                <a:ea typeface="+mj-ea"/>
              </a:rPr>
              <a:t>Cat</a:t>
            </a:r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talk()</a:t>
            </a:r>
          </a:p>
          <a:p>
            <a:pPr algn="ctr"/>
            <a:r>
              <a:rPr kumimoji="1"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sleep()</a:t>
            </a:r>
            <a:endParaRPr kumimoji="1"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7A0A36-FB95-4541-A963-9AEBD9159335}"/>
              </a:ext>
            </a:extLst>
          </p:cNvPr>
          <p:cNvSpPr/>
          <p:nvPr/>
        </p:nvSpPr>
        <p:spPr>
          <a:xfrm>
            <a:off x="4734632" y="6422547"/>
            <a:ext cx="2722733" cy="1465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chemeClr val="tx1"/>
                </a:solidFill>
                <a:latin typeface="+mj-ea"/>
                <a:ea typeface="+mj-ea"/>
              </a:rPr>
              <a:t>Dog</a:t>
            </a:r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talk()</a:t>
            </a:r>
          </a:p>
          <a:p>
            <a:pPr algn="ctr"/>
            <a:r>
              <a:rPr kumimoji="1"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walk()</a:t>
            </a:r>
            <a:endParaRPr kumimoji="1"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FF375-AC51-2B43-AF39-A9C15A3B5B59}"/>
              </a:ext>
            </a:extLst>
          </p:cNvPr>
          <p:cNvSpPr/>
          <p:nvPr/>
        </p:nvSpPr>
        <p:spPr>
          <a:xfrm>
            <a:off x="7985519" y="6422547"/>
            <a:ext cx="2722733" cy="1465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solidFill>
                  <a:schemeClr val="tx1"/>
                </a:solidFill>
                <a:latin typeface="+mj-ea"/>
                <a:ea typeface="+mj-ea"/>
              </a:rPr>
              <a:t>Bird</a:t>
            </a:r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kumimoji="1"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talk()</a:t>
            </a:r>
          </a:p>
          <a:p>
            <a:pPr algn="ctr"/>
            <a:r>
              <a:rPr kumimoji="1"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fly()</a:t>
            </a:r>
            <a:endParaRPr kumimoji="1"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6953FF-1BAF-8847-AFA0-8BA03D424C6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flipV="1">
            <a:off x="2845112" y="4818372"/>
            <a:ext cx="3250888" cy="160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83CB66-D98E-2141-9F97-BF06E63FD887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6095999" y="4818372"/>
            <a:ext cx="1" cy="160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377317-4238-F346-8BB1-49AD2656FAAC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6096000" y="4818372"/>
            <a:ext cx="3372091" cy="160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BA439E-DA46-E04D-81D7-BAC1F1C8D482}"/>
              </a:ext>
            </a:extLst>
          </p:cNvPr>
          <p:cNvSpPr txBox="1"/>
          <p:nvPr/>
        </p:nvSpPr>
        <p:spPr>
          <a:xfrm>
            <a:off x="4807034" y="8824169"/>
            <a:ext cx="2577950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코드의 중복 제거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455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4890381" y="5045938"/>
            <a:ext cx="2411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1. OOP</a:t>
            </a:r>
            <a:r>
              <a:rPr kumimoji="1" lang="ko-KR" altLang="en-US" sz="4000" b="1" dirty="0"/>
              <a:t>란</a:t>
            </a:r>
            <a:r>
              <a:rPr kumimoji="1" lang="en-US" altLang="ko-KR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52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350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의 특징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다형성</a:t>
            </a:r>
            <a:r>
              <a:rPr kumimoji="1" lang="en-US" altLang="ko-KR" sz="4000" b="1" dirty="0"/>
              <a:t> (Polymorphism)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24695-16D6-9240-A04A-B6D87F529BD8}"/>
              </a:ext>
            </a:extLst>
          </p:cNvPr>
          <p:cNvSpPr txBox="1"/>
          <p:nvPr/>
        </p:nvSpPr>
        <p:spPr>
          <a:xfrm>
            <a:off x="3636849" y="1830693"/>
            <a:ext cx="4918334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형태가 같은데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다른 기능을 하는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3344-305D-0E4F-91A5-4A840E9B6287}"/>
              </a:ext>
            </a:extLst>
          </p:cNvPr>
          <p:cNvSpPr txBox="1"/>
          <p:nvPr/>
        </p:nvSpPr>
        <p:spPr>
          <a:xfrm>
            <a:off x="4303138" y="8946295"/>
            <a:ext cx="3798156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b="1" dirty="0" err="1"/>
              <a:t>오버라이딩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(Overriding)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ko-KR" altLang="en-US" sz="2400" b="1" dirty="0"/>
              <a:t>오버로딩 </a:t>
            </a:r>
            <a:r>
              <a:rPr lang="en-US" altLang="ko-KR" sz="2400" b="1" dirty="0"/>
              <a:t>(Overloading)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1B7189-F81C-B045-AA83-15FE3D75B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17" y="4028175"/>
            <a:ext cx="5198906" cy="40531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F93216-9F97-6943-B9D5-63CAECD1F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610" y="3381820"/>
            <a:ext cx="5177736" cy="5093107"/>
          </a:xfrm>
          <a:prstGeom prst="rect">
            <a:avLst/>
          </a:prstGeom>
        </p:spPr>
      </p:pic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26E2B8E7-FF50-3A4D-B467-55BF82C7BDAE}"/>
              </a:ext>
            </a:extLst>
          </p:cNvPr>
          <p:cNvSpPr/>
          <p:nvPr/>
        </p:nvSpPr>
        <p:spPr>
          <a:xfrm rot="16200000">
            <a:off x="5869254" y="5609615"/>
            <a:ext cx="665925" cy="89023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8924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350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의 특징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다형성</a:t>
            </a:r>
            <a:r>
              <a:rPr kumimoji="1" lang="en-US" altLang="ko-KR" sz="4000" b="1" dirty="0"/>
              <a:t> (Polymorphism)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B0B22-7D75-5A40-90A8-8CF1297B2B38}"/>
              </a:ext>
            </a:extLst>
          </p:cNvPr>
          <p:cNvSpPr txBox="1"/>
          <p:nvPr/>
        </p:nvSpPr>
        <p:spPr>
          <a:xfrm>
            <a:off x="2424648" y="4060419"/>
            <a:ext cx="2492990" cy="83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 err="1"/>
              <a:t>오버라이딩</a:t>
            </a:r>
            <a:endParaRPr lang="ko-KR" altLang="en-US" sz="36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6B618-6C79-4946-A2E4-D1559D665A42}"/>
              </a:ext>
            </a:extLst>
          </p:cNvPr>
          <p:cNvSpPr txBox="1"/>
          <p:nvPr/>
        </p:nvSpPr>
        <p:spPr>
          <a:xfrm>
            <a:off x="8045409" y="4055930"/>
            <a:ext cx="2031326" cy="83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오버로딩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3241E-6B9D-FD4D-84EC-F9F3339FCB71}"/>
              </a:ext>
            </a:extLst>
          </p:cNvPr>
          <p:cNvSpPr txBox="1"/>
          <p:nvPr/>
        </p:nvSpPr>
        <p:spPr>
          <a:xfrm>
            <a:off x="5803163" y="4055930"/>
            <a:ext cx="585673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600" b="1" dirty="0"/>
              <a:t>vs</a:t>
            </a:r>
            <a:endParaRPr lang="ko-KR" altLang="en-US" sz="36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85593-1D56-FE47-8739-BEFB9B4F6BE4}"/>
              </a:ext>
            </a:extLst>
          </p:cNvPr>
          <p:cNvSpPr txBox="1"/>
          <p:nvPr/>
        </p:nvSpPr>
        <p:spPr>
          <a:xfrm>
            <a:off x="1155077" y="5399881"/>
            <a:ext cx="5032147" cy="18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부모 클래스에서 상속받은 자식 클래스에서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부모 클래스에서 만들어진 메서드를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자식 클래스에서 자신에게 맞게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다시 재정의해서 사용하는 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FC42F-2FF3-4349-9405-FF1E499ECA1F}"/>
              </a:ext>
            </a:extLst>
          </p:cNvPr>
          <p:cNvSpPr txBox="1"/>
          <p:nvPr/>
        </p:nvSpPr>
        <p:spPr>
          <a:xfrm>
            <a:off x="6330198" y="5630713"/>
            <a:ext cx="5461752" cy="14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같은 이름의 메서드를 사용하지만</a:t>
            </a:r>
            <a:r>
              <a:rPr lang="en-US" altLang="ko-KR" sz="20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err="1"/>
              <a:t>메서드마다</a:t>
            </a:r>
            <a:r>
              <a:rPr lang="ko-KR" altLang="en-US" sz="2000" b="1" dirty="0"/>
              <a:t> 다른 용도로 사용되며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그 결과물도 다르게 구현할 수 있게 만드는 개념</a:t>
            </a:r>
          </a:p>
        </p:txBody>
      </p:sp>
    </p:spTree>
    <p:extLst>
      <p:ext uri="{BB962C8B-B14F-4D97-AF65-F5344CB8AC3E}">
        <p14:creationId xmlns:p14="http://schemas.microsoft.com/office/powerpoint/2010/main" val="431575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350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의 특징 </a:t>
            </a:r>
            <a:r>
              <a:rPr kumimoji="1" lang="en-US" altLang="ko-KR" sz="4000" b="1" dirty="0"/>
              <a:t>–</a:t>
            </a:r>
            <a:r>
              <a:rPr kumimoji="1" lang="ko-KR" altLang="en-US" sz="4000" b="1" dirty="0"/>
              <a:t> </a:t>
            </a:r>
            <a:r>
              <a:rPr kumimoji="1" lang="ko-KR" altLang="en-US" sz="4000" b="1" dirty="0" err="1"/>
              <a:t>다형성</a:t>
            </a:r>
            <a:r>
              <a:rPr kumimoji="1" lang="en-US" altLang="ko-KR" sz="4000" b="1" dirty="0"/>
              <a:t> (Polymorphism)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68E2CD-6108-9D47-B245-25B33B209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492" y="2027380"/>
            <a:ext cx="6595016" cy="78257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D5C77E5-F24C-9846-97A5-2D00D5989FD2}"/>
              </a:ext>
            </a:extLst>
          </p:cNvPr>
          <p:cNvSpPr/>
          <p:nvPr/>
        </p:nvSpPr>
        <p:spPr>
          <a:xfrm>
            <a:off x="2564780" y="1884556"/>
            <a:ext cx="6679581" cy="4716966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5ABBFE-6117-C945-BB18-32559B03614B}"/>
              </a:ext>
            </a:extLst>
          </p:cNvPr>
          <p:cNvSpPr/>
          <p:nvPr/>
        </p:nvSpPr>
        <p:spPr>
          <a:xfrm>
            <a:off x="2564779" y="6713033"/>
            <a:ext cx="6679581" cy="338348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C22DE-D4E0-DC44-B0F9-314D76E0AF9E}"/>
              </a:ext>
            </a:extLst>
          </p:cNvPr>
          <p:cNvSpPr txBox="1"/>
          <p:nvPr/>
        </p:nvSpPr>
        <p:spPr>
          <a:xfrm>
            <a:off x="6490463" y="2027380"/>
            <a:ext cx="2492990" cy="83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오버라이딩</a:t>
            </a:r>
            <a:endParaRPr lang="ko-KR" altLang="en-US" sz="36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B4D44-D5A1-F040-8E7D-A5BEC1436E05}"/>
              </a:ext>
            </a:extLst>
          </p:cNvPr>
          <p:cNvSpPr txBox="1"/>
          <p:nvPr/>
        </p:nvSpPr>
        <p:spPr>
          <a:xfrm>
            <a:off x="6952127" y="6744346"/>
            <a:ext cx="2031326" cy="83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오버로딩</a:t>
            </a:r>
          </a:p>
        </p:txBody>
      </p:sp>
    </p:spTree>
    <p:extLst>
      <p:ext uri="{BB962C8B-B14F-4D97-AF65-F5344CB8AC3E}">
        <p14:creationId xmlns:p14="http://schemas.microsoft.com/office/powerpoint/2010/main" val="425823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0DA56-0BD7-3D43-92A5-49C9EB267BF4}"/>
              </a:ext>
            </a:extLst>
          </p:cNvPr>
          <p:cNvSpPr txBox="1"/>
          <p:nvPr/>
        </p:nvSpPr>
        <p:spPr>
          <a:xfrm>
            <a:off x="3266539" y="4738161"/>
            <a:ext cx="56589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dirty="0"/>
              <a:t>3. </a:t>
            </a:r>
            <a:r>
              <a:rPr kumimoji="1" lang="ko-KR" altLang="en-US" sz="4000" b="1" dirty="0"/>
              <a:t>객체 지향적 설계 원칙</a:t>
            </a:r>
            <a:endParaRPr kumimoji="1" lang="en-US" altLang="ko-KR" sz="4000" b="1" dirty="0"/>
          </a:p>
          <a:p>
            <a:pPr algn="ctr"/>
            <a:r>
              <a:rPr kumimoji="1" lang="en-US" altLang="ko-KR" sz="4000" b="1" dirty="0"/>
              <a:t>SOLID</a:t>
            </a:r>
          </a:p>
        </p:txBody>
      </p:sp>
    </p:spTree>
    <p:extLst>
      <p:ext uri="{BB962C8B-B14F-4D97-AF65-F5344CB8AC3E}">
        <p14:creationId xmlns:p14="http://schemas.microsoft.com/office/powerpoint/2010/main" val="170804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1268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단일 책임 원칙 </a:t>
            </a:r>
            <a:r>
              <a:rPr kumimoji="1" lang="en-US" altLang="ko-KR" sz="4000" b="1" dirty="0"/>
              <a:t>(SRP, Single Responsibility Principle)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E88C3-64DE-6C45-8B2E-CAD2606AF316}"/>
              </a:ext>
            </a:extLst>
          </p:cNvPr>
          <p:cNvSpPr txBox="1"/>
          <p:nvPr/>
        </p:nvSpPr>
        <p:spPr>
          <a:xfrm>
            <a:off x="580742" y="1830693"/>
            <a:ext cx="11030585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작성된 클래스는 하나의 기능만 가지며</a:t>
            </a:r>
            <a:r>
              <a:rPr lang="en-US" altLang="ko-KR" sz="24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클래스가 제공하는 모든 서비스는 그 하나의 책임을 수행하는 데 집중되어야 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3A09F402-2612-B740-BDB2-B355FDB7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42" y="4621879"/>
            <a:ext cx="4847785" cy="31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78D2D41C-5E4F-414E-A3A5-AD5740E1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86788"/>
            <a:ext cx="5593059" cy="32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34C7FF2A-4B92-5E4A-92C2-5FF22C0ADF2E}"/>
              </a:ext>
            </a:extLst>
          </p:cNvPr>
          <p:cNvSpPr/>
          <p:nvPr/>
        </p:nvSpPr>
        <p:spPr>
          <a:xfrm rot="16200000">
            <a:off x="5244613" y="5637666"/>
            <a:ext cx="665925" cy="89023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7628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8709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/>
              <a:t>개방폐쇄의</a:t>
            </a:r>
            <a:r>
              <a:rPr kumimoji="1" lang="ko-KR" altLang="en-US" sz="4000" b="1" dirty="0"/>
              <a:t> 원칙 </a:t>
            </a:r>
            <a:r>
              <a:rPr kumimoji="1" lang="en-US" altLang="ko-KR" sz="4000" b="1" dirty="0"/>
              <a:t>(Open Close Principle)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E88C3-64DE-6C45-8B2E-CAD2606AF316}"/>
              </a:ext>
            </a:extLst>
          </p:cNvPr>
          <p:cNvSpPr txBox="1"/>
          <p:nvPr/>
        </p:nvSpPr>
        <p:spPr>
          <a:xfrm>
            <a:off x="1140198" y="1830693"/>
            <a:ext cx="9911689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소프트웨어의 구성요소는 확장에는 열려있고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변경에는 </a:t>
            </a:r>
            <a:r>
              <a:rPr lang="ko-KR" altLang="en-US" sz="2400" b="1" dirty="0" err="1"/>
              <a:t>닫혀있어야</a:t>
            </a:r>
            <a:r>
              <a:rPr lang="ko-KR" altLang="en-US" sz="2400" b="1" dirty="0"/>
              <a:t> 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16F60BDD-69B3-BA44-A5F0-E7011DD4C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8" y="4339101"/>
            <a:ext cx="5398947" cy="34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A23DBCE2-E97F-4C4F-A7F8-3C19BB22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16" y="4339101"/>
            <a:ext cx="5398947" cy="34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DA23C79C-2292-D041-87D8-E2DAA2177518}"/>
              </a:ext>
            </a:extLst>
          </p:cNvPr>
          <p:cNvSpPr/>
          <p:nvPr/>
        </p:nvSpPr>
        <p:spPr>
          <a:xfrm rot="16200000">
            <a:off x="5641360" y="5606459"/>
            <a:ext cx="665925" cy="89023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10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108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err="1"/>
              <a:t>리스코브</a:t>
            </a:r>
            <a:r>
              <a:rPr kumimoji="1" lang="ko-KR" altLang="en-US" sz="3600" b="1" dirty="0"/>
              <a:t> 치환의 원칙 </a:t>
            </a:r>
            <a:r>
              <a:rPr kumimoji="1" lang="en-US" altLang="ko-KR" sz="3600" b="1" dirty="0"/>
              <a:t>(the </a:t>
            </a:r>
            <a:r>
              <a:rPr kumimoji="1" lang="en-US" altLang="ko-KR" sz="3600" b="1" dirty="0" err="1"/>
              <a:t>Liskov</a:t>
            </a:r>
            <a:r>
              <a:rPr kumimoji="1" lang="en-US" altLang="ko-KR" sz="3600" b="1" dirty="0"/>
              <a:t> Substitution Principle)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E88C3-64DE-6C45-8B2E-CAD2606AF316}"/>
              </a:ext>
            </a:extLst>
          </p:cNvPr>
          <p:cNvSpPr txBox="1"/>
          <p:nvPr/>
        </p:nvSpPr>
        <p:spPr>
          <a:xfrm>
            <a:off x="1230784" y="1830693"/>
            <a:ext cx="9730549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부모 클래스가 들어갈 자리에 자식 클래스를 넣어도 잘 </a:t>
            </a:r>
            <a:r>
              <a:rPr lang="ko-KR" altLang="en-US" sz="2400" b="1" dirty="0" err="1"/>
              <a:t>구동되어야</a:t>
            </a:r>
            <a:r>
              <a:rPr lang="ko-KR" altLang="en-US" sz="2400" b="1" dirty="0"/>
              <a:t> 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F24F7-0D4C-8640-9C76-2216082D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15" y="4542390"/>
            <a:ext cx="4343400" cy="289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B173A8-ED12-244F-BFB7-34D0B9844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638" y="4542390"/>
            <a:ext cx="5119947" cy="2895600"/>
          </a:xfrm>
          <a:prstGeom prst="rect">
            <a:avLst/>
          </a:prstGeom>
        </p:spPr>
      </p:pic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7C73432A-81ED-884E-8B53-07C918C3F080}"/>
              </a:ext>
            </a:extLst>
          </p:cNvPr>
          <p:cNvSpPr/>
          <p:nvPr/>
        </p:nvSpPr>
        <p:spPr>
          <a:xfrm rot="16200000">
            <a:off x="5395693" y="5545070"/>
            <a:ext cx="665925" cy="89023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096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1261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/>
              <a:t>인터페이스 분리의 원칙 </a:t>
            </a:r>
            <a:r>
              <a:rPr kumimoji="1" lang="en-US" altLang="ko-KR" sz="3600" b="1" dirty="0"/>
              <a:t>(Interface Segregation Principle)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E88C3-64DE-6C45-8B2E-CAD2606AF316}"/>
              </a:ext>
            </a:extLst>
          </p:cNvPr>
          <p:cNvSpPr txBox="1"/>
          <p:nvPr/>
        </p:nvSpPr>
        <p:spPr>
          <a:xfrm>
            <a:off x="1720522" y="1830693"/>
            <a:ext cx="8751114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클래스는 자신이 사용하지 않는 메서드는 구현하지 않아야 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E4673BB1-3119-EA47-B39A-CED5F139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90" y="3166550"/>
            <a:ext cx="8434619" cy="583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05EDED2-E534-7347-9800-681E5D3126F2}"/>
              </a:ext>
            </a:extLst>
          </p:cNvPr>
          <p:cNvSpPr/>
          <p:nvPr/>
        </p:nvSpPr>
        <p:spPr>
          <a:xfrm>
            <a:off x="2511707" y="8090704"/>
            <a:ext cx="1319514" cy="486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746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005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/>
              <a:t>의존성 역전 원칙 </a:t>
            </a:r>
            <a:r>
              <a:rPr kumimoji="1" lang="en-US" altLang="ko-KR" sz="3600" b="1" dirty="0"/>
              <a:t>(Dependency Inversion Principle)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E88C3-64DE-6C45-8B2E-CAD2606AF316}"/>
              </a:ext>
            </a:extLst>
          </p:cNvPr>
          <p:cNvSpPr txBox="1"/>
          <p:nvPr/>
        </p:nvSpPr>
        <p:spPr>
          <a:xfrm>
            <a:off x="2712786" y="1830693"/>
            <a:ext cx="6766597" cy="586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부모 클래스는 자식 클래스에 의존해서는 안된다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E1E5D63F-D486-FF42-8746-56048CD1D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3136639"/>
            <a:ext cx="46355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08A248CB-6BFD-4A4E-92DF-BD183A720E8D}"/>
              </a:ext>
            </a:extLst>
          </p:cNvPr>
          <p:cNvSpPr/>
          <p:nvPr/>
        </p:nvSpPr>
        <p:spPr>
          <a:xfrm>
            <a:off x="5699781" y="4718658"/>
            <a:ext cx="792438" cy="105936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CAA9E31A-B0B6-5549-A2F3-639BB8934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41" y="6585343"/>
            <a:ext cx="7665556" cy="27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61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63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/>
              <a:t>TOSS </a:t>
            </a:r>
            <a:r>
              <a:rPr kumimoji="1" lang="ko-KR" altLang="en-US" sz="3600" b="1" dirty="0"/>
              <a:t>서술형</a:t>
            </a:r>
            <a:endParaRPr kumimoji="1" lang="en-US" altLang="ko-KR" sz="3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AA7F43-9E0B-7541-B065-97149D843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3850481"/>
            <a:ext cx="8801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0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98CEE-A417-D642-9EAD-DC6D0CE4EDFA}"/>
              </a:ext>
            </a:extLst>
          </p:cNvPr>
          <p:cNvSpPr txBox="1"/>
          <p:nvPr/>
        </p:nvSpPr>
        <p:spPr>
          <a:xfrm>
            <a:off x="3754588" y="2886656"/>
            <a:ext cx="4682820" cy="1314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800" b="1" u="sng" dirty="0"/>
              <a:t>Object-Oriented Programming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u="sng" dirty="0"/>
              <a:t>객체 지향 프로그래밍</a:t>
            </a:r>
            <a:endParaRPr kumimoji="1" lang="en-US" altLang="ko-KR" sz="2800" b="1" u="sng" dirty="0"/>
          </a:p>
        </p:txBody>
      </p:sp>
    </p:spTree>
    <p:extLst>
      <p:ext uri="{BB962C8B-B14F-4D97-AF65-F5344CB8AC3E}">
        <p14:creationId xmlns:p14="http://schemas.microsoft.com/office/powerpoint/2010/main" val="1065395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263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/>
              <a:t>TOSS </a:t>
            </a:r>
            <a:r>
              <a:rPr kumimoji="1" lang="ko-KR" altLang="en-US" sz="3600" b="1" dirty="0"/>
              <a:t>서술형</a:t>
            </a:r>
            <a:endParaRPr kumimoji="1" lang="en-US" altLang="ko-KR" sz="3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AA7F43-9E0B-7541-B065-97149D843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30" y="6552077"/>
            <a:ext cx="8801100" cy="30988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47D99EC-D55D-C640-842F-5A6A7AB926F1}"/>
              </a:ext>
            </a:extLst>
          </p:cNvPr>
          <p:cNvSpPr/>
          <p:nvPr/>
        </p:nvSpPr>
        <p:spPr>
          <a:xfrm>
            <a:off x="3020202" y="4713368"/>
            <a:ext cx="1444168" cy="60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chemeClr val="tx1"/>
                </a:solidFill>
              </a:rPr>
              <a:t>일반 차량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075463-8ED9-884E-B10D-052E3239EF62}"/>
              </a:ext>
            </a:extLst>
          </p:cNvPr>
          <p:cNvSpPr/>
          <p:nvPr/>
        </p:nvSpPr>
        <p:spPr>
          <a:xfrm>
            <a:off x="1378526" y="4702197"/>
            <a:ext cx="1444168" cy="60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chemeClr val="tx1"/>
                </a:solidFill>
              </a:rPr>
              <a:t>경차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C8C341-7C18-A145-9E97-FF2431B7475A}"/>
              </a:ext>
            </a:extLst>
          </p:cNvPr>
          <p:cNvSpPr/>
          <p:nvPr/>
        </p:nvSpPr>
        <p:spPr>
          <a:xfrm>
            <a:off x="3020202" y="3423645"/>
            <a:ext cx="1444168" cy="60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tx1"/>
                </a:solidFill>
              </a:rPr>
              <a:t>Car</a:t>
            </a:r>
            <a:endParaRPr kumimoji="1"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F1B715-BC28-C040-8A88-104D3DB06223}"/>
              </a:ext>
            </a:extLst>
          </p:cNvPr>
          <p:cNvSpPr/>
          <p:nvPr/>
        </p:nvSpPr>
        <p:spPr>
          <a:xfrm>
            <a:off x="4661878" y="4702197"/>
            <a:ext cx="1444168" cy="60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chemeClr val="tx1"/>
                </a:solidFill>
              </a:rPr>
              <a:t>버스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C782F7-393A-0C42-A0A9-60CB5BA8B65A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2100610" y="4029839"/>
            <a:ext cx="1641676" cy="672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5B780E-C082-E747-B267-7544245099BB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3742286" y="4029839"/>
            <a:ext cx="0" cy="68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94F649-DD3A-044D-BD78-61877B4F6B5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742286" y="4029839"/>
            <a:ext cx="1641676" cy="672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A85CA1-7866-A641-AA2A-4AED1023A8FE}"/>
              </a:ext>
            </a:extLst>
          </p:cNvPr>
          <p:cNvSpPr/>
          <p:nvPr/>
        </p:nvSpPr>
        <p:spPr>
          <a:xfrm>
            <a:off x="8290032" y="1987570"/>
            <a:ext cx="2211955" cy="60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 err="1">
                <a:solidFill>
                  <a:schemeClr val="tx1"/>
                </a:solidFill>
              </a:rPr>
              <a:t>Parkinglot</a:t>
            </a:r>
            <a:endParaRPr kumimoji="1"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5EF072E-4524-C846-88CE-328E9E7F9A0C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flipH="1">
            <a:off x="4464370" y="3726742"/>
            <a:ext cx="3128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A2158D8F-5F3C-0D4C-BD44-0BA2B6148CE9}"/>
              </a:ext>
            </a:extLst>
          </p:cNvPr>
          <p:cNvSpPr/>
          <p:nvPr/>
        </p:nvSpPr>
        <p:spPr>
          <a:xfrm>
            <a:off x="7592725" y="3610468"/>
            <a:ext cx="503499" cy="23254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67F582-3F21-DA49-BC27-DA14005D8D0B}"/>
              </a:ext>
            </a:extLst>
          </p:cNvPr>
          <p:cNvSpPr txBox="1"/>
          <p:nvPr/>
        </p:nvSpPr>
        <p:spPr>
          <a:xfrm>
            <a:off x="3067133" y="2977290"/>
            <a:ext cx="1350305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2">
                    <a:lumMod val="90000"/>
                  </a:schemeClr>
                </a:solidFill>
              </a:rPr>
              <a:t>&lt;&lt;interface&gt;&gt;</a:t>
            </a:r>
            <a:endParaRPr lang="ko-KR" altLang="en-US" sz="1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AC660C5F-F88D-6949-82CA-5E9BC144E941}"/>
              </a:ext>
            </a:extLst>
          </p:cNvPr>
          <p:cNvCxnSpPr>
            <a:cxnSpLocks/>
          </p:cNvCxnSpPr>
          <p:nvPr/>
        </p:nvCxnSpPr>
        <p:spPr>
          <a:xfrm>
            <a:off x="4085864" y="8171727"/>
            <a:ext cx="38312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6CA24966-4060-8347-8D5E-FA09D74E0154}"/>
              </a:ext>
            </a:extLst>
          </p:cNvPr>
          <p:cNvCxnSpPr>
            <a:cxnSpLocks/>
          </p:cNvCxnSpPr>
          <p:nvPr/>
        </p:nvCxnSpPr>
        <p:spPr>
          <a:xfrm>
            <a:off x="1537905" y="9134355"/>
            <a:ext cx="38312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AEBB1075-0FA0-F24B-A9F3-3EA48E547385}"/>
              </a:ext>
            </a:extLst>
          </p:cNvPr>
          <p:cNvCxnSpPr>
            <a:cxnSpLocks/>
          </p:cNvCxnSpPr>
          <p:nvPr/>
        </p:nvCxnSpPr>
        <p:spPr>
          <a:xfrm>
            <a:off x="1537905" y="8812192"/>
            <a:ext cx="4122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CE140D6-D9DA-754F-8548-79B5C874E84B}"/>
              </a:ext>
            </a:extLst>
          </p:cNvPr>
          <p:cNvSpPr/>
          <p:nvPr/>
        </p:nvSpPr>
        <p:spPr>
          <a:xfrm>
            <a:off x="8096224" y="3423645"/>
            <a:ext cx="2599573" cy="606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 err="1">
                <a:solidFill>
                  <a:schemeClr val="tx1"/>
                </a:solidFill>
              </a:rPr>
              <a:t>ParkingArea</a:t>
            </a:r>
            <a:endParaRPr kumimoji="1"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7715CECF-ED53-2D48-9544-643DDBAE0656}"/>
              </a:ext>
            </a:extLst>
          </p:cNvPr>
          <p:cNvSpPr/>
          <p:nvPr/>
        </p:nvSpPr>
        <p:spPr>
          <a:xfrm>
            <a:off x="9271070" y="2620118"/>
            <a:ext cx="249878" cy="363369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E28B189F-718E-B342-A048-340512470720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H="1" flipV="1">
            <a:off x="9396009" y="2983487"/>
            <a:ext cx="2" cy="44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55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E1D90B5-72F7-4248-980D-A9F4333C19AB}"/>
              </a:ext>
            </a:extLst>
          </p:cNvPr>
          <p:cNvSpPr txBox="1"/>
          <p:nvPr/>
        </p:nvSpPr>
        <p:spPr>
          <a:xfrm>
            <a:off x="5765621" y="5138271"/>
            <a:ext cx="864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끝</a:t>
            </a:r>
            <a:r>
              <a:rPr kumimoji="1" lang="en-US" altLang="ko-KR" sz="4000" b="1" dirty="0"/>
              <a:t>!</a:t>
            </a:r>
            <a:endParaRPr kumimoji="1"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556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E047DF-8573-294C-9E77-EFC47CDA5C9A}"/>
              </a:ext>
            </a:extLst>
          </p:cNvPr>
          <p:cNvSpPr/>
          <p:nvPr/>
        </p:nvSpPr>
        <p:spPr>
          <a:xfrm>
            <a:off x="3047998" y="49151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ko-KR" altLang="en-US" b="1" dirty="0"/>
              <a:t>명령어의 목록 </a:t>
            </a:r>
            <a:r>
              <a:rPr kumimoji="1" lang="en-US" altLang="ko-KR" b="1" dirty="0"/>
              <a:t>X</a:t>
            </a:r>
          </a:p>
          <a:p>
            <a:pPr algn="ctr"/>
            <a:endParaRPr kumimoji="1" lang="en-US" altLang="ko-KR" b="1" dirty="0"/>
          </a:p>
          <a:p>
            <a:pPr algn="ctr"/>
            <a:r>
              <a:rPr kumimoji="1" lang="ko-KR" altLang="en-US" b="1" dirty="0"/>
              <a:t>여러 개의 독립된 단위인 </a:t>
            </a:r>
            <a:r>
              <a:rPr kumimoji="1" lang="en-US" altLang="ko-KR" b="1" dirty="0"/>
              <a:t>‘</a:t>
            </a:r>
            <a:r>
              <a:rPr kumimoji="1" lang="ko-KR" altLang="en-US" b="1" dirty="0"/>
              <a:t>객체</a:t>
            </a:r>
            <a:r>
              <a:rPr kumimoji="1" lang="en-US" altLang="ko-KR" b="1" dirty="0"/>
              <a:t>’</a:t>
            </a:r>
            <a:r>
              <a:rPr kumimoji="1" lang="ko-KR" altLang="en-US" b="1" dirty="0"/>
              <a:t>들의 모임으로 생각</a:t>
            </a:r>
            <a:r>
              <a:rPr kumimoji="1" lang="en-US" altLang="ko-KR" b="1" dirty="0"/>
              <a:t>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98CEE-A417-D642-9EAD-DC6D0CE4EDFA}"/>
              </a:ext>
            </a:extLst>
          </p:cNvPr>
          <p:cNvSpPr txBox="1"/>
          <p:nvPr/>
        </p:nvSpPr>
        <p:spPr>
          <a:xfrm>
            <a:off x="3754588" y="2886656"/>
            <a:ext cx="4682820" cy="1314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800" b="1" u="sng" dirty="0"/>
              <a:t>Object-Oriented Programming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u="sng" dirty="0"/>
              <a:t>객체 지향 프로그래밍</a:t>
            </a:r>
            <a:endParaRPr kumimoji="1" lang="en-US" altLang="ko-KR" sz="2800" b="1" u="sng" dirty="0"/>
          </a:p>
        </p:txBody>
      </p:sp>
    </p:spTree>
    <p:extLst>
      <p:ext uri="{BB962C8B-B14F-4D97-AF65-F5344CB8AC3E}">
        <p14:creationId xmlns:p14="http://schemas.microsoft.com/office/powerpoint/2010/main" val="128178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E047DF-8573-294C-9E77-EFC47CDA5C9A}"/>
              </a:ext>
            </a:extLst>
          </p:cNvPr>
          <p:cNvSpPr/>
          <p:nvPr/>
        </p:nvSpPr>
        <p:spPr>
          <a:xfrm>
            <a:off x="3047998" y="49151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ko-KR" altLang="en-US" b="1" dirty="0"/>
              <a:t>명령어의 목록 </a:t>
            </a:r>
            <a:r>
              <a:rPr kumimoji="1" lang="en-US" altLang="ko-KR" b="1" dirty="0"/>
              <a:t>X</a:t>
            </a:r>
          </a:p>
          <a:p>
            <a:pPr algn="ctr"/>
            <a:endParaRPr kumimoji="1" lang="en-US" altLang="ko-KR" b="1" dirty="0"/>
          </a:p>
          <a:p>
            <a:pPr algn="ctr"/>
            <a:r>
              <a:rPr kumimoji="1" lang="ko-KR" altLang="en-US" b="1" dirty="0"/>
              <a:t>여러 개의 독립된 단위인 </a:t>
            </a:r>
            <a:r>
              <a:rPr kumimoji="1" lang="en-US" altLang="ko-KR" b="1" dirty="0"/>
              <a:t>‘</a:t>
            </a:r>
            <a:r>
              <a:rPr kumimoji="1" lang="ko-KR" altLang="en-US" b="1" dirty="0"/>
              <a:t>객체</a:t>
            </a:r>
            <a:r>
              <a:rPr kumimoji="1" lang="en-US" altLang="ko-KR" b="1" dirty="0"/>
              <a:t>’</a:t>
            </a:r>
            <a:r>
              <a:rPr kumimoji="1" lang="ko-KR" altLang="en-US" b="1" dirty="0"/>
              <a:t>들의 모임으로 생각</a:t>
            </a:r>
            <a:r>
              <a:rPr kumimoji="1" lang="en-US" altLang="ko-KR" b="1" dirty="0"/>
              <a:t>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98CEE-A417-D642-9EAD-DC6D0CE4EDFA}"/>
              </a:ext>
            </a:extLst>
          </p:cNvPr>
          <p:cNvSpPr txBox="1"/>
          <p:nvPr/>
        </p:nvSpPr>
        <p:spPr>
          <a:xfrm>
            <a:off x="3754588" y="2886656"/>
            <a:ext cx="4682820" cy="1314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800" b="1" u="sng" dirty="0"/>
              <a:t>Object-Oriented Programming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800" b="1" u="sng" dirty="0"/>
              <a:t>객체 지향 프로그래밍</a:t>
            </a:r>
            <a:endParaRPr kumimoji="1" lang="en-US" altLang="ko-KR" sz="2800" b="1" u="sng" dirty="0"/>
          </a:p>
        </p:txBody>
      </p:sp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29F83BC5-1181-6E4D-A033-79908E4E852C}"/>
              </a:ext>
            </a:extLst>
          </p:cNvPr>
          <p:cNvSpPr/>
          <p:nvPr/>
        </p:nvSpPr>
        <p:spPr>
          <a:xfrm>
            <a:off x="5699781" y="6306583"/>
            <a:ext cx="792438" cy="105936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2CF60-0993-6044-A880-7567344CDBF4}"/>
              </a:ext>
            </a:extLst>
          </p:cNvPr>
          <p:cNvSpPr txBox="1"/>
          <p:nvPr/>
        </p:nvSpPr>
        <p:spPr>
          <a:xfrm>
            <a:off x="5340823" y="7834081"/>
            <a:ext cx="1510350" cy="66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800" b="1" dirty="0"/>
              <a:t>객체란 </a:t>
            </a:r>
            <a:r>
              <a:rPr kumimoji="1" lang="en-US" altLang="ko-KR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027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객체란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A4E14-7AD4-EF4B-8E3F-AC76D786DA62}"/>
              </a:ext>
            </a:extLst>
          </p:cNvPr>
          <p:cNvSpPr txBox="1"/>
          <p:nvPr/>
        </p:nvSpPr>
        <p:spPr>
          <a:xfrm>
            <a:off x="1875133" y="4274348"/>
            <a:ext cx="8441734" cy="2248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물리적으로 존재하거나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추상적으로 생각할 수 있는 것 중에서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자신과 다른 것을 식별 가능한 것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-&gt;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객체는 현실의 무언가에 대응하는 개념이다</a:t>
            </a:r>
            <a:r>
              <a:rPr kumimoji="1"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56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/>
              <a:t>객체란</a:t>
            </a:r>
            <a:r>
              <a:rPr kumimoji="1" lang="en-US" altLang="ko-KR" sz="4000" b="1" dirty="0"/>
              <a:t>? (ex. </a:t>
            </a:r>
            <a:r>
              <a:rPr kumimoji="1" lang="ko-KR" altLang="en-US" sz="4000" b="1" dirty="0"/>
              <a:t>자동차</a:t>
            </a:r>
            <a:r>
              <a:rPr kumimoji="1" lang="en-US" altLang="ko-KR" sz="40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6F4F2-DB3B-E04D-BE3C-E5B042E261EE}"/>
              </a:ext>
            </a:extLst>
          </p:cNvPr>
          <p:cNvSpPr txBox="1"/>
          <p:nvPr/>
        </p:nvSpPr>
        <p:spPr>
          <a:xfrm>
            <a:off x="4389442" y="3023356"/>
            <a:ext cx="3413115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속성 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색상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모델명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...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동작 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달린다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멈춘다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...</a:t>
            </a: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19292462-9DBB-AF45-86D2-1A9A0BE97A28}"/>
              </a:ext>
            </a:extLst>
          </p:cNvPr>
          <p:cNvSpPr/>
          <p:nvPr/>
        </p:nvSpPr>
        <p:spPr>
          <a:xfrm>
            <a:off x="5699781" y="4898763"/>
            <a:ext cx="792438" cy="105936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27BFE-3BAF-F14D-8D76-9B4C58A6C288}"/>
              </a:ext>
            </a:extLst>
          </p:cNvPr>
          <p:cNvSpPr txBox="1"/>
          <p:nvPr/>
        </p:nvSpPr>
        <p:spPr>
          <a:xfrm>
            <a:off x="5041064" y="6693480"/>
            <a:ext cx="2109873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속성 </a:t>
            </a:r>
            <a:r>
              <a:rPr kumimoji="1" lang="en-US" altLang="ko-KR" sz="2400" b="1" dirty="0"/>
              <a:t>-&gt;</a:t>
            </a:r>
            <a:r>
              <a:rPr kumimoji="1" lang="ko-KR" altLang="en-US" sz="2400" b="1" dirty="0"/>
              <a:t> 필드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동작 </a:t>
            </a:r>
            <a:r>
              <a:rPr kumimoji="1" lang="en-US" altLang="ko-KR" sz="2400" b="1" dirty="0"/>
              <a:t>-&gt;</a:t>
            </a:r>
            <a:r>
              <a:rPr kumimoji="1" lang="ko-KR" altLang="en-US" sz="2400" b="1" dirty="0"/>
              <a:t> 메서드</a:t>
            </a: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78622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란</a:t>
            </a:r>
            <a:r>
              <a:rPr kumimoji="1" lang="en-US" altLang="ko-KR" sz="4000" b="1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6F4F2-DB3B-E04D-BE3C-E5B042E261EE}"/>
              </a:ext>
            </a:extLst>
          </p:cNvPr>
          <p:cNvSpPr txBox="1"/>
          <p:nvPr/>
        </p:nvSpPr>
        <p:spPr>
          <a:xfrm>
            <a:off x="3646066" y="3023356"/>
            <a:ext cx="4899868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/>
              <a:t>객체를 기준으로 코드를 나눠 구현</a:t>
            </a:r>
            <a:endParaRPr kumimoji="1" lang="en-US" altLang="ko-KR" sz="2400" b="1" dirty="0"/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/>
              <a:t>-&gt;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(Java) </a:t>
            </a:r>
            <a:r>
              <a:rPr kumimoji="1" lang="ko-KR" altLang="en-US" sz="2400" b="1" dirty="0"/>
              <a:t>구성 부분의 단위가 </a:t>
            </a:r>
            <a:r>
              <a:rPr kumimoji="1" lang="ko-KR" altLang="en-US" sz="2400" b="1" u="sng" dirty="0"/>
              <a:t>클래스</a:t>
            </a:r>
            <a:endParaRPr lang="ko-KR" altLang="en-US" sz="2400" u="sng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964DEA-84F5-4F48-B46D-5CE3EE80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5022283"/>
            <a:ext cx="46609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8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233F4-5131-7348-A692-1E30889815A5}"/>
              </a:ext>
            </a:extLst>
          </p:cNvPr>
          <p:cNvSpPr txBox="1"/>
          <p:nvPr/>
        </p:nvSpPr>
        <p:spPr>
          <a:xfrm>
            <a:off x="633347" y="703244"/>
            <a:ext cx="4391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/>
              <a:t>OOP</a:t>
            </a:r>
            <a:r>
              <a:rPr kumimoji="1" lang="ko-KR" altLang="en-US" sz="4000" b="1" dirty="0"/>
              <a:t>란 </a:t>
            </a:r>
            <a:r>
              <a:rPr kumimoji="1" lang="en-US" altLang="ko-KR" sz="4000" b="1" dirty="0"/>
              <a:t>vs </a:t>
            </a:r>
            <a:r>
              <a:rPr kumimoji="1" lang="ko-KR" altLang="en-US" sz="4000" b="1" dirty="0" err="1"/>
              <a:t>절차지향</a:t>
            </a:r>
            <a:endParaRPr kumimoji="1"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6F4F2-DB3B-E04D-BE3C-E5B042E261EE}"/>
              </a:ext>
            </a:extLst>
          </p:cNvPr>
          <p:cNvSpPr txBox="1"/>
          <p:nvPr/>
        </p:nvSpPr>
        <p:spPr>
          <a:xfrm>
            <a:off x="3143593" y="4060419"/>
            <a:ext cx="1055097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600" b="1" dirty="0"/>
              <a:t>OOP</a:t>
            </a:r>
            <a:endParaRPr lang="ko-KR" altLang="en-US" sz="36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D2FAA-04A8-1B43-8FF8-DFD3CD5E48B0}"/>
              </a:ext>
            </a:extLst>
          </p:cNvPr>
          <p:cNvSpPr txBox="1"/>
          <p:nvPr/>
        </p:nvSpPr>
        <p:spPr>
          <a:xfrm>
            <a:off x="7993310" y="4055930"/>
            <a:ext cx="2135521" cy="832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3600" b="1" dirty="0"/>
              <a:t>절차 지향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E5C15-AD94-1246-B701-1195A5C1B547}"/>
              </a:ext>
            </a:extLst>
          </p:cNvPr>
          <p:cNvSpPr txBox="1"/>
          <p:nvPr/>
        </p:nvSpPr>
        <p:spPr>
          <a:xfrm>
            <a:off x="5803163" y="4055930"/>
            <a:ext cx="585673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3600" b="1" dirty="0"/>
              <a:t>vs</a:t>
            </a:r>
            <a:endParaRPr lang="ko-KR" altLang="en-US" sz="3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45C80-E935-2C49-B859-4EF404B93937}"/>
              </a:ext>
            </a:extLst>
          </p:cNvPr>
          <p:cNvSpPr txBox="1"/>
          <p:nvPr/>
        </p:nvSpPr>
        <p:spPr>
          <a:xfrm>
            <a:off x="1064501" y="5399881"/>
            <a:ext cx="5213286" cy="2352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u="sng" dirty="0"/>
              <a:t>객체</a:t>
            </a:r>
            <a:r>
              <a:rPr lang="ko-KR" altLang="en-US" sz="2000" b="1" dirty="0"/>
              <a:t>들의 유기적인 관계를 통해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프로세스가 진행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en-US" altLang="ko-KR" sz="2000" b="1" dirty="0"/>
              <a:t>-&gt;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객체들은 서로 </a:t>
            </a:r>
            <a:r>
              <a:rPr lang="ko-KR" altLang="en-US" sz="2000" b="1" dirty="0" err="1"/>
              <a:t>메세지를</a:t>
            </a:r>
            <a:r>
              <a:rPr lang="ko-KR" altLang="en-US" sz="2000" b="1" dirty="0"/>
              <a:t> 주고 받을 수 있으며</a:t>
            </a:r>
            <a:r>
              <a:rPr lang="en-US" altLang="ko-KR" sz="20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데이터를 처리할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B6545-9E3C-E54A-AFA1-3A4FC6099383}"/>
              </a:ext>
            </a:extLst>
          </p:cNvPr>
          <p:cNvSpPr txBox="1"/>
          <p:nvPr/>
        </p:nvSpPr>
        <p:spPr>
          <a:xfrm>
            <a:off x="7628626" y="6092378"/>
            <a:ext cx="2864887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프로세스가 함수 단위로</a:t>
            </a:r>
            <a:endParaRPr lang="en-US" altLang="ko-KR" sz="2000" b="1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순서대로 진행</a:t>
            </a:r>
          </a:p>
        </p:txBody>
      </p:sp>
    </p:spTree>
    <p:extLst>
      <p:ext uri="{BB962C8B-B14F-4D97-AF65-F5344CB8AC3E}">
        <p14:creationId xmlns:p14="http://schemas.microsoft.com/office/powerpoint/2010/main" val="420725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1913</Words>
  <Application>Microsoft Macintosh PowerPoint</Application>
  <PresentationFormat>사용자 지정</PresentationFormat>
  <Paragraphs>293</Paragraphs>
  <Slides>31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383</cp:revision>
  <dcterms:created xsi:type="dcterms:W3CDTF">2021-08-10T06:12:25Z</dcterms:created>
  <dcterms:modified xsi:type="dcterms:W3CDTF">2021-08-18T11:55:25Z</dcterms:modified>
</cp:coreProperties>
</file>