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268" r:id="rId4"/>
    <p:sldId id="258" r:id="rId5"/>
    <p:sldId id="270" r:id="rId6"/>
    <p:sldId id="271" r:id="rId7"/>
    <p:sldId id="269" r:id="rId8"/>
    <p:sldId id="274" r:id="rId9"/>
    <p:sldId id="275" r:id="rId10"/>
    <p:sldId id="260" r:id="rId11"/>
    <p:sldId id="300" r:id="rId12"/>
    <p:sldId id="276" r:id="rId13"/>
    <p:sldId id="301" r:id="rId14"/>
    <p:sldId id="302" r:id="rId15"/>
    <p:sldId id="280" r:id="rId16"/>
    <p:sldId id="303" r:id="rId17"/>
    <p:sldId id="283" r:id="rId18"/>
    <p:sldId id="305" r:id="rId19"/>
    <p:sldId id="304" r:id="rId20"/>
    <p:sldId id="284" r:id="rId21"/>
    <p:sldId id="285" r:id="rId22"/>
    <p:sldId id="286" r:id="rId23"/>
    <p:sldId id="307" r:id="rId24"/>
    <p:sldId id="309" r:id="rId25"/>
    <p:sldId id="310" r:id="rId26"/>
    <p:sldId id="308" r:id="rId27"/>
    <p:sldId id="311" r:id="rId28"/>
    <p:sldId id="287" r:id="rId29"/>
    <p:sldId id="262" r:id="rId30"/>
    <p:sldId id="312" r:id="rId31"/>
    <p:sldId id="313" r:id="rId32"/>
    <p:sldId id="316" r:id="rId33"/>
    <p:sldId id="314" r:id="rId34"/>
    <p:sldId id="315" r:id="rId35"/>
    <p:sldId id="317" r:id="rId36"/>
    <p:sldId id="290" r:id="rId37"/>
    <p:sldId id="319" r:id="rId38"/>
    <p:sldId id="318" r:id="rId39"/>
    <p:sldId id="321" r:id="rId40"/>
    <p:sldId id="320" r:id="rId41"/>
    <p:sldId id="322" r:id="rId42"/>
    <p:sldId id="291" r:id="rId43"/>
    <p:sldId id="323" r:id="rId44"/>
    <p:sldId id="324" r:id="rId45"/>
    <p:sldId id="325" r:id="rId46"/>
    <p:sldId id="293" r:id="rId47"/>
    <p:sldId id="326" r:id="rId48"/>
    <p:sldId id="341" r:id="rId49"/>
    <p:sldId id="327" r:id="rId50"/>
    <p:sldId id="294" r:id="rId51"/>
    <p:sldId id="330" r:id="rId52"/>
    <p:sldId id="334" r:id="rId53"/>
    <p:sldId id="332" r:id="rId54"/>
    <p:sldId id="331" r:id="rId55"/>
    <p:sldId id="335" r:id="rId56"/>
    <p:sldId id="336" r:id="rId57"/>
    <p:sldId id="337" r:id="rId58"/>
    <p:sldId id="338" r:id="rId59"/>
    <p:sldId id="340" r:id="rId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6D9AB-0889-4EA0-ADFE-81152009E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474B09-3919-4F17-AF8C-D18E74A60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8DC999-DABF-4E68-AE09-765E66C2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A683-6122-49B4-9A86-6043E3CFEBE2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65F3E6-69C1-4392-AF7A-FF4479E8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BDB06B-1B25-471D-ABB0-9EFCA2A2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9696-9DE2-4FF3-A81E-A38DA686A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56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C34DA-F5FD-4B92-9361-AE2FEAE7B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7C860E-9C1C-4F1E-9221-241E9F934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119002-2DBB-4FBC-94EE-AE95A298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A683-6122-49B4-9A86-6043E3CFEBE2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905B5-C38B-4DDF-9941-89EBDB5A5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51FCD-BD82-4952-90A1-B0573840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9696-9DE2-4FF3-A81E-A38DA686A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13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F1731E-9D16-4C6A-BD6C-6EEE0B8C3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69B44F-1901-4873-ABA3-4ABDAF908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5ABD92-A91B-4F71-931B-007B998F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A683-6122-49B4-9A86-6043E3CFEBE2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3EFFC-C890-43BF-A836-7FAB1DED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55E42E-7863-4980-A2A7-7FA5E32D6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9696-9DE2-4FF3-A81E-A38DA686A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25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1D316-F2FB-4D64-AC30-296D4AB0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C971F9-2DAC-4DBB-819A-9296DDDE0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AE4589-667F-4DAE-BFB5-3F992AD3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A683-6122-49B4-9A86-6043E3CFEBE2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FFFBD-5AA6-4F09-8A18-B3CA9AB2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28F65B-88F0-45B4-BE94-3CBAD6854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9696-9DE2-4FF3-A81E-A38DA686A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81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EA329-379E-4FAD-8788-4B0DAA5D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F48AEA-2583-4810-98BC-F68D89C0C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33659B-2CEA-4EB3-922E-8440CE0F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A683-6122-49B4-9A86-6043E3CFEBE2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529A4D-2B0B-4CD9-971F-E18EF45D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3F4E2-CD1C-4647-A4B7-048D11D5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9696-9DE2-4FF3-A81E-A38DA686A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72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1172F-8F93-42FE-A673-DDBABA91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3C583-BFE2-4F6A-A500-793740AED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02BF6A-571F-416E-AABE-77BB26EF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CE266F-B38E-4DB8-8806-8C2AB8B3B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A683-6122-49B4-9A86-6043E3CFEBE2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A7D69E-4A71-47BB-A3B0-5E4D39F0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79A14F-AE15-43A5-9B0B-254960A1B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9696-9DE2-4FF3-A81E-A38DA686A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9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4DD88-FB68-4CB8-8C4B-DF09BFD95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D01F53-E8BB-46F2-902E-47FC965F8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FE2D35-854A-4215-856F-6554C65AD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E3B6C6-AEED-4E12-8BD8-B876EB06B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1673B1-922A-4AA2-9875-A980F9A14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218608-DD59-4FDC-92FE-9B2E14D6B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A683-6122-49B4-9A86-6043E3CFEBE2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6191D2-5E3C-4C8C-BCE0-ECA4A84E9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E0FB6B-D55D-43CB-BD02-67D89118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9696-9DE2-4FF3-A81E-A38DA686A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46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B77D5-2043-4B92-9989-42904BFE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8BE6DD-FC1E-40AF-9699-9B575382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A683-6122-49B4-9A86-6043E3CFEBE2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60FC0B-B81D-47B2-A278-3CC5AD2F4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9D7403-E3EA-4CF0-AC4B-185E7F8CE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9696-9DE2-4FF3-A81E-A38DA686A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00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E672A8-D868-465F-B14E-42D36795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A683-6122-49B4-9A86-6043E3CFEBE2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958A3F-4ABD-48A5-B7BD-AD5213F1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3706B0-BC95-4666-ACCC-1F1CF45A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9696-9DE2-4FF3-A81E-A38DA686A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45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6454B-66EB-4620-9DF6-804E3CB9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D25BDF-2622-4406-9967-6B1649416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59DD30-C837-4A48-B083-85D745024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8EC291-DDCD-4F92-99F4-9C3E26F92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A683-6122-49B4-9A86-6043E3CFEBE2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302834-9B01-4C2C-B8A3-CE0E33375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8B3229-418B-4C64-8D95-ACD19AD8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9696-9DE2-4FF3-A81E-A38DA686A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2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DC306-2803-4ABF-9D61-3D0DA4EC0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727ED8-622C-4CCD-9A64-83CD06924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6E4764-D271-4A10-836F-54E4FD8B7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4DA7F2-ABD7-411E-B39D-EC881EFFA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A683-6122-49B4-9A86-6043E3CFEBE2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7A8179-11B3-4470-9F11-8B0A1FE6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521610-F92C-418D-B650-B3C332F3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9696-9DE2-4FF3-A81E-A38DA686A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29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C3B634-2E6C-452E-A2FA-215F6A08E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0F898E-C6EB-4C5B-AFB7-7A6839FC6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E760AA-FF9D-4D7E-B84B-508465F67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5A683-6122-49B4-9A86-6043E3CFEBE2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F0189-57C4-4CFD-91F1-CBE659BCE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874A5-ECA7-4C3F-AD8F-2731396F9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9696-9DE2-4FF3-A81E-A38DA686A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0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jehyn923@naver.co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365C2-D41C-4B70-973B-736F74A69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0FA3CC-F804-4E0C-9D2D-2C0C385FBD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57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97E9557-A97B-4B80-A18C-E0EA46DF627D}"/>
              </a:ext>
            </a:extLst>
          </p:cNvPr>
          <p:cNvSpPr txBox="1"/>
          <p:nvPr/>
        </p:nvSpPr>
        <p:spPr>
          <a:xfrm>
            <a:off x="1323392" y="2040863"/>
            <a:ext cx="9545215" cy="2776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Q.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어떤 학원이 수강생 관리 플랫폼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DB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만들었다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4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비대면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강의로 이뤄지는 만큼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수강생들에게 사은품을 보내주기 위해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수강생의 개인 정보와 집 주소를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저장해야 한다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수강생들은 수강 신청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주일안으로 환불을 신청할 수 있으며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수강 과목 교수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들이 책정하는 </a:t>
            </a:r>
            <a:r>
              <a:rPr lang="ko-KR" altLang="en-US" sz="24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성적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을 바탕으로 환급 이벤트를 진행해준다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87865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97E9557-A97B-4B80-A18C-E0EA46DF627D}"/>
              </a:ext>
            </a:extLst>
          </p:cNvPr>
          <p:cNvSpPr txBox="1"/>
          <p:nvPr/>
        </p:nvSpPr>
        <p:spPr>
          <a:xfrm>
            <a:off x="1323392" y="2040863"/>
            <a:ext cx="9545215" cy="2776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Q.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어떤 학원이 수강생 관리 플랫폼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DB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만들었다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4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비대면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강의로 이뤄지는 만큼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수강생들에게 사은품을 보내주기 위해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수강생의 개인 정보와 집 주소를 저장해야 한다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수강생들은 수강 신청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주일안으로 환불을 신청할 수 있으며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수강 과목 교수들이 책정하는 성적을 바탕으로 환급이벤트를 진행해준다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32AF01F-969F-431B-AC1B-7F1566F2D396}"/>
              </a:ext>
            </a:extLst>
          </p:cNvPr>
          <p:cNvSpPr/>
          <p:nvPr/>
        </p:nvSpPr>
        <p:spPr>
          <a:xfrm>
            <a:off x="-93306" y="-83976"/>
            <a:ext cx="12447037" cy="7165911"/>
          </a:xfrm>
          <a:prstGeom prst="rect">
            <a:avLst/>
          </a:prstGeom>
          <a:solidFill>
            <a:schemeClr val="tx1">
              <a:lumMod val="50000"/>
              <a:lumOff val="50000"/>
              <a:alpha val="92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8AA86A-26B2-4B37-8314-A0B9985A0401}"/>
              </a:ext>
            </a:extLst>
          </p:cNvPr>
          <p:cNvSpPr txBox="1"/>
          <p:nvPr/>
        </p:nvSpPr>
        <p:spPr>
          <a:xfrm>
            <a:off x="3016121" y="1207550"/>
            <a:ext cx="6228182" cy="4582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highlight>
                  <a:srgbClr val="FF00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필요 </a:t>
            </a:r>
            <a:r>
              <a:rPr lang="ko-KR" altLang="en-US" sz="3200" dirty="0" err="1">
                <a:solidFill>
                  <a:schemeClr val="bg1"/>
                </a:solidFill>
                <a:highlight>
                  <a:srgbClr val="FF00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애트리뷰트</a:t>
            </a:r>
            <a:endParaRPr lang="en-US" altLang="ko-KR" sz="3200" dirty="0">
              <a:solidFill>
                <a:schemeClr val="bg1"/>
              </a:solidFill>
              <a:highlight>
                <a:srgbClr val="FF0000"/>
              </a:highligh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32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수강생 고유 번호</a:t>
            </a:r>
            <a:endParaRPr lang="en-US" altLang="ko-KR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수강생 성명</a:t>
            </a:r>
            <a:endParaRPr lang="en-US" altLang="ko-KR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수강생 이메일 주소</a:t>
            </a:r>
            <a:endParaRPr lang="en-US" altLang="ko-KR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우편번호</a:t>
            </a:r>
            <a:endParaRPr lang="en-US" altLang="ko-KR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시</a:t>
            </a:r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</a:t>
            </a:r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동</a:t>
            </a:r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과목 이름</a:t>
            </a:r>
            <a:endParaRPr lang="en-US" altLang="ko-KR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과목 전담 교수</a:t>
            </a:r>
            <a:endParaRPr lang="en-US" altLang="ko-KR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과목 성적</a:t>
            </a:r>
          </a:p>
        </p:txBody>
      </p:sp>
    </p:spTree>
    <p:extLst>
      <p:ext uri="{BB962C8B-B14F-4D97-AF65-F5344CB8AC3E}">
        <p14:creationId xmlns:p14="http://schemas.microsoft.com/office/powerpoint/2010/main" val="106023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1193649-B0AF-4623-BBD1-C9DFB90DF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417510"/>
              </p:ext>
            </p:extLst>
          </p:nvPr>
        </p:nvGraphicFramePr>
        <p:xfrm>
          <a:off x="902451" y="1233582"/>
          <a:ext cx="10387098" cy="4390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780">
                  <a:extLst>
                    <a:ext uri="{9D8B030D-6E8A-4147-A177-3AD203B41FA5}">
                      <a16:colId xmlns:a16="http://schemas.microsoft.com/office/drawing/2014/main" val="2208903856"/>
                    </a:ext>
                  </a:extLst>
                </a:gridCol>
                <a:gridCol w="832639">
                  <a:extLst>
                    <a:ext uri="{9D8B030D-6E8A-4147-A177-3AD203B41FA5}">
                      <a16:colId xmlns:a16="http://schemas.microsoft.com/office/drawing/2014/main" val="2056463073"/>
                    </a:ext>
                  </a:extLst>
                </a:gridCol>
                <a:gridCol w="1184202">
                  <a:extLst>
                    <a:ext uri="{9D8B030D-6E8A-4147-A177-3AD203B41FA5}">
                      <a16:colId xmlns:a16="http://schemas.microsoft.com/office/drawing/2014/main" val="1735023468"/>
                    </a:ext>
                  </a:extLst>
                </a:gridCol>
                <a:gridCol w="979879">
                  <a:extLst>
                    <a:ext uri="{9D8B030D-6E8A-4147-A177-3AD203B41FA5}">
                      <a16:colId xmlns:a16="http://schemas.microsoft.com/office/drawing/2014/main" val="2564120695"/>
                    </a:ext>
                  </a:extLst>
                </a:gridCol>
                <a:gridCol w="952048">
                  <a:extLst>
                    <a:ext uri="{9D8B030D-6E8A-4147-A177-3AD203B41FA5}">
                      <a16:colId xmlns:a16="http://schemas.microsoft.com/office/drawing/2014/main" val="3281434463"/>
                    </a:ext>
                  </a:extLst>
                </a:gridCol>
                <a:gridCol w="1038710">
                  <a:extLst>
                    <a:ext uri="{9D8B030D-6E8A-4147-A177-3AD203B41FA5}">
                      <a16:colId xmlns:a16="http://schemas.microsoft.com/office/drawing/2014/main" val="2460593189"/>
                    </a:ext>
                  </a:extLst>
                </a:gridCol>
                <a:gridCol w="1038710">
                  <a:extLst>
                    <a:ext uri="{9D8B030D-6E8A-4147-A177-3AD203B41FA5}">
                      <a16:colId xmlns:a16="http://schemas.microsoft.com/office/drawing/2014/main" val="4140131158"/>
                    </a:ext>
                  </a:extLst>
                </a:gridCol>
                <a:gridCol w="1038710">
                  <a:extLst>
                    <a:ext uri="{9D8B030D-6E8A-4147-A177-3AD203B41FA5}">
                      <a16:colId xmlns:a16="http://schemas.microsoft.com/office/drawing/2014/main" val="1110669206"/>
                    </a:ext>
                  </a:extLst>
                </a:gridCol>
                <a:gridCol w="1038710">
                  <a:extLst>
                    <a:ext uri="{9D8B030D-6E8A-4147-A177-3AD203B41FA5}">
                      <a16:colId xmlns:a16="http://schemas.microsoft.com/office/drawing/2014/main" val="1711724819"/>
                    </a:ext>
                  </a:extLst>
                </a:gridCol>
                <a:gridCol w="1038710">
                  <a:extLst>
                    <a:ext uri="{9D8B030D-6E8A-4147-A177-3AD203B41FA5}">
                      <a16:colId xmlns:a16="http://schemas.microsoft.com/office/drawing/2014/main" val="1798244461"/>
                    </a:ext>
                  </a:extLst>
                </a:gridCol>
              </a:tblGrid>
              <a:tr h="645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성명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이메일 주소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우편번호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 과목 이름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성적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8761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프랭키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jehyn923@gmail.com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목동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Java, Spring, 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8761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개발새발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dogfootbirdfoot@gmail.com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01234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신정동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Java, Spring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376453"/>
                  </a:ext>
                </a:extLst>
              </a:tr>
              <a:tr h="1116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-park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Jinnie-park_blogger@gmail.com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12340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관악구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신림동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Algorithm, Algorithm Problem Solving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강다윤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426154"/>
                  </a:ext>
                </a:extLst>
              </a:tr>
              <a:tr h="8761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컴퓨터쟁이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Computer_slave@gmail.com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목동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730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325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1193649-B0AF-4623-BBD1-C9DFB90DFEB5}"/>
              </a:ext>
            </a:extLst>
          </p:cNvPr>
          <p:cNvGraphicFramePr>
            <a:graphicFrameLocks noGrp="1"/>
          </p:cNvGraphicFramePr>
          <p:nvPr/>
        </p:nvGraphicFramePr>
        <p:xfrm>
          <a:off x="902451" y="1233582"/>
          <a:ext cx="10387098" cy="4390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780">
                  <a:extLst>
                    <a:ext uri="{9D8B030D-6E8A-4147-A177-3AD203B41FA5}">
                      <a16:colId xmlns:a16="http://schemas.microsoft.com/office/drawing/2014/main" val="2208903856"/>
                    </a:ext>
                  </a:extLst>
                </a:gridCol>
                <a:gridCol w="832639">
                  <a:extLst>
                    <a:ext uri="{9D8B030D-6E8A-4147-A177-3AD203B41FA5}">
                      <a16:colId xmlns:a16="http://schemas.microsoft.com/office/drawing/2014/main" val="2056463073"/>
                    </a:ext>
                  </a:extLst>
                </a:gridCol>
                <a:gridCol w="1184202">
                  <a:extLst>
                    <a:ext uri="{9D8B030D-6E8A-4147-A177-3AD203B41FA5}">
                      <a16:colId xmlns:a16="http://schemas.microsoft.com/office/drawing/2014/main" val="1735023468"/>
                    </a:ext>
                  </a:extLst>
                </a:gridCol>
                <a:gridCol w="979879">
                  <a:extLst>
                    <a:ext uri="{9D8B030D-6E8A-4147-A177-3AD203B41FA5}">
                      <a16:colId xmlns:a16="http://schemas.microsoft.com/office/drawing/2014/main" val="2564120695"/>
                    </a:ext>
                  </a:extLst>
                </a:gridCol>
                <a:gridCol w="952048">
                  <a:extLst>
                    <a:ext uri="{9D8B030D-6E8A-4147-A177-3AD203B41FA5}">
                      <a16:colId xmlns:a16="http://schemas.microsoft.com/office/drawing/2014/main" val="3281434463"/>
                    </a:ext>
                  </a:extLst>
                </a:gridCol>
                <a:gridCol w="1038710">
                  <a:extLst>
                    <a:ext uri="{9D8B030D-6E8A-4147-A177-3AD203B41FA5}">
                      <a16:colId xmlns:a16="http://schemas.microsoft.com/office/drawing/2014/main" val="2460593189"/>
                    </a:ext>
                  </a:extLst>
                </a:gridCol>
                <a:gridCol w="1038710">
                  <a:extLst>
                    <a:ext uri="{9D8B030D-6E8A-4147-A177-3AD203B41FA5}">
                      <a16:colId xmlns:a16="http://schemas.microsoft.com/office/drawing/2014/main" val="4140131158"/>
                    </a:ext>
                  </a:extLst>
                </a:gridCol>
                <a:gridCol w="1038710">
                  <a:extLst>
                    <a:ext uri="{9D8B030D-6E8A-4147-A177-3AD203B41FA5}">
                      <a16:colId xmlns:a16="http://schemas.microsoft.com/office/drawing/2014/main" val="1110669206"/>
                    </a:ext>
                  </a:extLst>
                </a:gridCol>
                <a:gridCol w="1038710">
                  <a:extLst>
                    <a:ext uri="{9D8B030D-6E8A-4147-A177-3AD203B41FA5}">
                      <a16:colId xmlns:a16="http://schemas.microsoft.com/office/drawing/2014/main" val="1711724819"/>
                    </a:ext>
                  </a:extLst>
                </a:gridCol>
                <a:gridCol w="1038710">
                  <a:extLst>
                    <a:ext uri="{9D8B030D-6E8A-4147-A177-3AD203B41FA5}">
                      <a16:colId xmlns:a16="http://schemas.microsoft.com/office/drawing/2014/main" val="1798244461"/>
                    </a:ext>
                  </a:extLst>
                </a:gridCol>
              </a:tblGrid>
              <a:tr h="645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성명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이메일 주소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우편번호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 과목 이름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성적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8761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프랭키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jehyn923@gmail.com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목동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Java, Spring, 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8761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개발새발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dogfootbirdfoot@gmail.com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01234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신정동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Java, Spring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376453"/>
                  </a:ext>
                </a:extLst>
              </a:tr>
              <a:tr h="1116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-park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Jinnie-park_blogger@gmail.com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12340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관악구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신림동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Algorithm, Algorithm Problem Solving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강다윤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426154"/>
                  </a:ext>
                </a:extLst>
              </a:tr>
              <a:tr h="8761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컴퓨터쟁이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Computer_slave@gmail.com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목동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730709"/>
                  </a:ext>
                </a:extLst>
              </a:tr>
            </a:tbl>
          </a:graphicData>
        </a:graphic>
      </p:graphicFrame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7C9A226-582C-47A8-ACBA-BC2337326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400" r="94200">
                        <a14:foregroundMark x1="9800" y1="46667" x2="5400" y2="54231"/>
                        <a14:foregroundMark x1="14400" y1="53205" x2="14700" y2="56282"/>
                        <a14:foregroundMark x1="15500" y1="60000" x2="15500" y2="60000"/>
                        <a14:foregroundMark x1="27500" y1="48462" x2="27500" y2="48462"/>
                        <a14:foregroundMark x1="32900" y1="46282" x2="32900" y2="46282"/>
                        <a14:foregroundMark x1="43200" y1="48462" x2="43200" y2="48462"/>
                        <a14:foregroundMark x1="48900" y1="41154" x2="48900" y2="41154"/>
                        <a14:foregroundMark x1="54700" y1="44359" x2="54700" y2="44359"/>
                        <a14:foregroundMark x1="59700" y1="41026" x2="59700" y2="41026"/>
                        <a14:foregroundMark x1="68300" y1="37308" x2="68300" y2="37308"/>
                        <a14:foregroundMark x1="73400" y1="37949" x2="73400" y2="37949"/>
                        <a14:foregroundMark x1="76000" y1="37564" x2="76000" y2="37564"/>
                        <a14:foregroundMark x1="82100" y1="35641" x2="82100" y2="35641"/>
                        <a14:foregroundMark x1="87400" y1="34872" x2="87400" y2="34872"/>
                        <a14:foregroundMark x1="94200" y1="31923" x2="94200" y2="319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46" y="-1"/>
            <a:ext cx="8792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05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1193649-B0AF-4623-BBD1-C9DFB90DFEB5}"/>
              </a:ext>
            </a:extLst>
          </p:cNvPr>
          <p:cNvGraphicFramePr>
            <a:graphicFrameLocks noGrp="1"/>
          </p:cNvGraphicFramePr>
          <p:nvPr/>
        </p:nvGraphicFramePr>
        <p:xfrm>
          <a:off x="902451" y="1233582"/>
          <a:ext cx="10387098" cy="4390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780">
                  <a:extLst>
                    <a:ext uri="{9D8B030D-6E8A-4147-A177-3AD203B41FA5}">
                      <a16:colId xmlns:a16="http://schemas.microsoft.com/office/drawing/2014/main" val="2208903856"/>
                    </a:ext>
                  </a:extLst>
                </a:gridCol>
                <a:gridCol w="832639">
                  <a:extLst>
                    <a:ext uri="{9D8B030D-6E8A-4147-A177-3AD203B41FA5}">
                      <a16:colId xmlns:a16="http://schemas.microsoft.com/office/drawing/2014/main" val="2056463073"/>
                    </a:ext>
                  </a:extLst>
                </a:gridCol>
                <a:gridCol w="1184202">
                  <a:extLst>
                    <a:ext uri="{9D8B030D-6E8A-4147-A177-3AD203B41FA5}">
                      <a16:colId xmlns:a16="http://schemas.microsoft.com/office/drawing/2014/main" val="1735023468"/>
                    </a:ext>
                  </a:extLst>
                </a:gridCol>
                <a:gridCol w="979879">
                  <a:extLst>
                    <a:ext uri="{9D8B030D-6E8A-4147-A177-3AD203B41FA5}">
                      <a16:colId xmlns:a16="http://schemas.microsoft.com/office/drawing/2014/main" val="2564120695"/>
                    </a:ext>
                  </a:extLst>
                </a:gridCol>
                <a:gridCol w="952048">
                  <a:extLst>
                    <a:ext uri="{9D8B030D-6E8A-4147-A177-3AD203B41FA5}">
                      <a16:colId xmlns:a16="http://schemas.microsoft.com/office/drawing/2014/main" val="3281434463"/>
                    </a:ext>
                  </a:extLst>
                </a:gridCol>
                <a:gridCol w="1038710">
                  <a:extLst>
                    <a:ext uri="{9D8B030D-6E8A-4147-A177-3AD203B41FA5}">
                      <a16:colId xmlns:a16="http://schemas.microsoft.com/office/drawing/2014/main" val="2460593189"/>
                    </a:ext>
                  </a:extLst>
                </a:gridCol>
                <a:gridCol w="1038710">
                  <a:extLst>
                    <a:ext uri="{9D8B030D-6E8A-4147-A177-3AD203B41FA5}">
                      <a16:colId xmlns:a16="http://schemas.microsoft.com/office/drawing/2014/main" val="4140131158"/>
                    </a:ext>
                  </a:extLst>
                </a:gridCol>
                <a:gridCol w="1038710">
                  <a:extLst>
                    <a:ext uri="{9D8B030D-6E8A-4147-A177-3AD203B41FA5}">
                      <a16:colId xmlns:a16="http://schemas.microsoft.com/office/drawing/2014/main" val="1110669206"/>
                    </a:ext>
                  </a:extLst>
                </a:gridCol>
                <a:gridCol w="1038710">
                  <a:extLst>
                    <a:ext uri="{9D8B030D-6E8A-4147-A177-3AD203B41FA5}">
                      <a16:colId xmlns:a16="http://schemas.microsoft.com/office/drawing/2014/main" val="1711724819"/>
                    </a:ext>
                  </a:extLst>
                </a:gridCol>
                <a:gridCol w="1038710">
                  <a:extLst>
                    <a:ext uri="{9D8B030D-6E8A-4147-A177-3AD203B41FA5}">
                      <a16:colId xmlns:a16="http://schemas.microsoft.com/office/drawing/2014/main" val="1798244461"/>
                    </a:ext>
                  </a:extLst>
                </a:gridCol>
              </a:tblGrid>
              <a:tr h="645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성명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이메일 주소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우편번호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 과목 이름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성적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8761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프랭키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jehyn923@gmail.com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목동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Java, Spring, 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8761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개발새발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dogfootbirdfoot@gmail.com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01234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신정동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Java, Spring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376453"/>
                  </a:ext>
                </a:extLst>
              </a:tr>
              <a:tr h="1116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-park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Jinnie-park_blogger@gmail.com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12340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관악구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신림동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Algorithm, Algorithm Problem Solving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강다윤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426154"/>
                  </a:ext>
                </a:extLst>
              </a:tr>
              <a:tr h="8761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컴퓨터쟁이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Computer_slave@gmail.com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목동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730709"/>
                  </a:ext>
                </a:extLst>
              </a:tr>
            </a:tbl>
          </a:graphicData>
        </a:graphic>
      </p:graphicFrame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7C9A226-582C-47A8-ACBA-BC2337326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400" r="94200">
                        <a14:foregroundMark x1="9800" y1="46667" x2="5400" y2="54231"/>
                        <a14:foregroundMark x1="14400" y1="53205" x2="14700" y2="56282"/>
                        <a14:foregroundMark x1="15500" y1="60000" x2="15500" y2="60000"/>
                        <a14:foregroundMark x1="27500" y1="48462" x2="27500" y2="48462"/>
                        <a14:foregroundMark x1="32900" y1="46282" x2="32900" y2="46282"/>
                        <a14:foregroundMark x1="43200" y1="48462" x2="43200" y2="48462"/>
                        <a14:foregroundMark x1="48900" y1="41154" x2="48900" y2="41154"/>
                        <a14:foregroundMark x1="54700" y1="44359" x2="54700" y2="44359"/>
                        <a14:foregroundMark x1="59700" y1="41026" x2="59700" y2="41026"/>
                        <a14:foregroundMark x1="68300" y1="37308" x2="68300" y2="37308"/>
                        <a14:foregroundMark x1="73400" y1="37949" x2="73400" y2="37949"/>
                        <a14:foregroundMark x1="76000" y1="37564" x2="76000" y2="37564"/>
                        <a14:foregroundMark x1="82100" y1="35641" x2="82100" y2="35641"/>
                        <a14:foregroundMark x1="87400" y1="34872" x2="87400" y2="34872"/>
                        <a14:foregroundMark x1="94200" y1="31923" x2="94200" y2="319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46" y="-1"/>
            <a:ext cx="8792308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1CF3B3F-2983-472C-AE0A-5A0289C2DD5D}"/>
              </a:ext>
            </a:extLst>
          </p:cNvPr>
          <p:cNvSpPr/>
          <p:nvPr/>
        </p:nvSpPr>
        <p:spPr>
          <a:xfrm>
            <a:off x="-93306" y="-83976"/>
            <a:ext cx="12447037" cy="7165911"/>
          </a:xfrm>
          <a:prstGeom prst="rect">
            <a:avLst/>
          </a:prstGeom>
          <a:solidFill>
            <a:schemeClr val="tx1">
              <a:lumMod val="50000"/>
              <a:lumOff val="50000"/>
              <a:alpha val="92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F1FF2-759B-4C10-A606-E914BF84BD31}"/>
              </a:ext>
            </a:extLst>
          </p:cNvPr>
          <p:cNvSpPr txBox="1"/>
          <p:nvPr/>
        </p:nvSpPr>
        <p:spPr>
          <a:xfrm>
            <a:off x="1619664" y="1763863"/>
            <a:ext cx="8952671" cy="3330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err="1">
                <a:solidFill>
                  <a:schemeClr val="bg1"/>
                </a:solidFill>
                <a:highlight>
                  <a:srgbClr val="FF00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프랭키가</a:t>
            </a:r>
            <a:r>
              <a:rPr lang="ko-KR" altLang="en-US" sz="2400" dirty="0">
                <a:solidFill>
                  <a:schemeClr val="bg1"/>
                </a:solidFill>
                <a:highlight>
                  <a:srgbClr val="FF00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FF00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Spring </a:t>
            </a:r>
            <a:r>
              <a:rPr lang="ko-KR" altLang="en-US" sz="2400" dirty="0">
                <a:solidFill>
                  <a:schemeClr val="bg1"/>
                </a:solidFill>
                <a:highlight>
                  <a:srgbClr val="FF00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수업 수강 취소 하고 </a:t>
            </a:r>
            <a:r>
              <a:rPr lang="ko-KR" altLang="en-US" sz="2400" dirty="0" err="1">
                <a:solidFill>
                  <a:schemeClr val="bg1"/>
                </a:solidFill>
                <a:highlight>
                  <a:srgbClr val="FF00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싶대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FF00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r>
              <a:rPr lang="ko-KR" altLang="en-US" sz="2400" dirty="0">
                <a:solidFill>
                  <a:schemeClr val="bg1"/>
                </a:solidFill>
                <a:highlight>
                  <a:srgbClr val="FF00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어떻게 해야 해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FF00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  <a:endParaRPr lang="en-US" altLang="ko-KR" sz="2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-&gt;  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수강 과목 번호 찾아서 </a:t>
            </a:r>
            <a:r>
              <a:rPr lang="en-US" altLang="ko-KR" sz="2400" dirty="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concat</a:t>
            </a: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한다음에 </a:t>
            </a: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0002 </a:t>
            </a:r>
            <a:r>
              <a:rPr lang="ko-KR" altLang="en-US" sz="2400" dirty="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없애주고</a:t>
            </a: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수강 과목 이름 </a:t>
            </a:r>
            <a:r>
              <a:rPr lang="en-US" altLang="ko-KR" sz="2400" dirty="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concat</a:t>
            </a: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해서 </a:t>
            </a: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spring 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지우고</a:t>
            </a: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교수 이름 </a:t>
            </a:r>
            <a:r>
              <a:rPr lang="ko-KR" altLang="en-US" sz="2400" dirty="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김계희도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지워줘야죠</a:t>
            </a: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…</a:t>
            </a:r>
          </a:p>
          <a:p>
            <a:pPr algn="ctr"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highlight>
                  <a:srgbClr val="FF00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그렇게 뭐 한다 치자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FF00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… </a:t>
            </a:r>
            <a:r>
              <a:rPr lang="ko-KR" altLang="en-US" sz="2400" dirty="0">
                <a:solidFill>
                  <a:schemeClr val="bg1"/>
                </a:solidFill>
                <a:highlight>
                  <a:srgbClr val="FF00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교수님이 성적 넣으시면 어떻게 </a:t>
            </a:r>
            <a:r>
              <a:rPr lang="ko-KR" altLang="en-US" sz="2400" dirty="0" err="1">
                <a:solidFill>
                  <a:schemeClr val="bg1"/>
                </a:solidFill>
                <a:highlight>
                  <a:srgbClr val="FF00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할래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FF00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  <a:endParaRPr lang="en-US" altLang="ko-KR" sz="2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-&gt; … 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죄송합니다 다시 해오겠습니다</a:t>
            </a: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4956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1193649-B0AF-4623-BBD1-C9DFB90DF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203389"/>
              </p:ext>
            </p:extLst>
          </p:nvPr>
        </p:nvGraphicFramePr>
        <p:xfrm>
          <a:off x="987771" y="1233582"/>
          <a:ext cx="3116130" cy="4390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710">
                  <a:extLst>
                    <a:ext uri="{9D8B030D-6E8A-4147-A177-3AD203B41FA5}">
                      <a16:colId xmlns:a16="http://schemas.microsoft.com/office/drawing/2014/main" val="1110669206"/>
                    </a:ext>
                  </a:extLst>
                </a:gridCol>
                <a:gridCol w="1038710">
                  <a:extLst>
                    <a:ext uri="{9D8B030D-6E8A-4147-A177-3AD203B41FA5}">
                      <a16:colId xmlns:a16="http://schemas.microsoft.com/office/drawing/2014/main" val="1711724819"/>
                    </a:ext>
                  </a:extLst>
                </a:gridCol>
                <a:gridCol w="1038710">
                  <a:extLst>
                    <a:ext uri="{9D8B030D-6E8A-4147-A177-3AD203B41FA5}">
                      <a16:colId xmlns:a16="http://schemas.microsoft.com/office/drawing/2014/main" val="1798244461"/>
                    </a:ext>
                  </a:extLst>
                </a:gridCol>
              </a:tblGrid>
              <a:tr h="645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 과목 이름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성적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8761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Java, Spring, 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8761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Java, Spring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376453"/>
                  </a:ext>
                </a:extLst>
              </a:tr>
              <a:tr h="1116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Algorithm, Algorithm Problem Solving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426154"/>
                  </a:ext>
                </a:extLst>
              </a:tr>
              <a:tr h="8761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730709"/>
                  </a:ext>
                </a:extLst>
              </a:tr>
            </a:tbl>
          </a:graphicData>
        </a:graphic>
      </p:graphicFrame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44B61BF-D572-4DC4-BEA8-2B1F39E4D805}"/>
              </a:ext>
            </a:extLst>
          </p:cNvPr>
          <p:cNvSpPr/>
          <p:nvPr/>
        </p:nvSpPr>
        <p:spPr>
          <a:xfrm>
            <a:off x="801012" y="851419"/>
            <a:ext cx="3489649" cy="515516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65BD8799-AD73-49B7-B121-F7CE90062B11}"/>
              </a:ext>
            </a:extLst>
          </p:cNvPr>
          <p:cNvSpPr/>
          <p:nvPr/>
        </p:nvSpPr>
        <p:spPr>
          <a:xfrm>
            <a:off x="4435996" y="2750031"/>
            <a:ext cx="1343608" cy="970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E47147-BE83-4075-B2B6-CD4DEE447E5D}"/>
              </a:ext>
            </a:extLst>
          </p:cNvPr>
          <p:cNvSpPr txBox="1"/>
          <p:nvPr/>
        </p:nvSpPr>
        <p:spPr>
          <a:xfrm>
            <a:off x="4366251" y="1954891"/>
            <a:ext cx="1483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원자값으로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만들어주자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!!!!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B71C778-3E4F-4AD8-BE0A-85DBBC850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410235"/>
              </p:ext>
            </p:extLst>
          </p:nvPr>
        </p:nvGraphicFramePr>
        <p:xfrm>
          <a:off x="5924939" y="514376"/>
          <a:ext cx="4913335" cy="58292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780">
                  <a:extLst>
                    <a:ext uri="{9D8B030D-6E8A-4147-A177-3AD203B41FA5}">
                      <a16:colId xmlns:a16="http://schemas.microsoft.com/office/drawing/2014/main" val="1097715006"/>
                    </a:ext>
                  </a:extLst>
                </a:gridCol>
                <a:gridCol w="832639">
                  <a:extLst>
                    <a:ext uri="{9D8B030D-6E8A-4147-A177-3AD203B41FA5}">
                      <a16:colId xmlns:a16="http://schemas.microsoft.com/office/drawing/2014/main" val="3129357542"/>
                    </a:ext>
                  </a:extLst>
                </a:gridCol>
                <a:gridCol w="774440">
                  <a:extLst>
                    <a:ext uri="{9D8B030D-6E8A-4147-A177-3AD203B41FA5}">
                      <a16:colId xmlns:a16="http://schemas.microsoft.com/office/drawing/2014/main" val="742560631"/>
                    </a:ext>
                  </a:extLst>
                </a:gridCol>
                <a:gridCol w="1022766">
                  <a:extLst>
                    <a:ext uri="{9D8B030D-6E8A-4147-A177-3AD203B41FA5}">
                      <a16:colId xmlns:a16="http://schemas.microsoft.com/office/drawing/2014/main" val="1208253919"/>
                    </a:ext>
                  </a:extLst>
                </a:gridCol>
                <a:gridCol w="1038710">
                  <a:extLst>
                    <a:ext uri="{9D8B030D-6E8A-4147-A177-3AD203B41FA5}">
                      <a16:colId xmlns:a16="http://schemas.microsoft.com/office/drawing/2014/main" val="3054828751"/>
                    </a:ext>
                  </a:extLst>
                </a:gridCol>
              </a:tblGrid>
              <a:tr h="454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성명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 과목 이름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성적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955731"/>
                  </a:ext>
                </a:extLst>
              </a:tr>
              <a:tr h="6162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프랭키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Java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515850"/>
                  </a:ext>
                </a:extLst>
              </a:tr>
              <a:tr h="6162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프랭키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Spring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151027"/>
                  </a:ext>
                </a:extLst>
              </a:tr>
              <a:tr h="6162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프랭키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932327"/>
                  </a:ext>
                </a:extLst>
              </a:tr>
              <a:tr h="6162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개발새발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Java, Spring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057353"/>
                  </a:ext>
                </a:extLst>
              </a:tr>
              <a:tr h="6162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개발새발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Spring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071082"/>
                  </a:ext>
                </a:extLst>
              </a:tr>
              <a:tr h="6162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-park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537035"/>
                  </a:ext>
                </a:extLst>
              </a:tr>
              <a:tr h="7259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-park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 Problem Solving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강다윤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635155"/>
                  </a:ext>
                </a:extLst>
              </a:tr>
              <a:tr h="6162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컴퓨터쟁이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868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717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E507F7A2-5672-410A-8DFB-24EFBB525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16400"/>
              </p:ext>
            </p:extLst>
          </p:nvPr>
        </p:nvGraphicFramePr>
        <p:xfrm>
          <a:off x="1835585" y="416545"/>
          <a:ext cx="8520830" cy="60249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3056">
                  <a:extLst>
                    <a:ext uri="{9D8B030D-6E8A-4147-A177-3AD203B41FA5}">
                      <a16:colId xmlns:a16="http://schemas.microsoft.com/office/drawing/2014/main" val="2208903856"/>
                    </a:ext>
                  </a:extLst>
                </a:gridCol>
                <a:gridCol w="1112426">
                  <a:extLst>
                    <a:ext uri="{9D8B030D-6E8A-4147-A177-3AD203B41FA5}">
                      <a16:colId xmlns:a16="http://schemas.microsoft.com/office/drawing/2014/main" val="2056463073"/>
                    </a:ext>
                  </a:extLst>
                </a:gridCol>
                <a:gridCol w="1582122">
                  <a:extLst>
                    <a:ext uri="{9D8B030D-6E8A-4147-A177-3AD203B41FA5}">
                      <a16:colId xmlns:a16="http://schemas.microsoft.com/office/drawing/2014/main" val="1735023468"/>
                    </a:ext>
                  </a:extLst>
                </a:gridCol>
                <a:gridCol w="1387742">
                  <a:extLst>
                    <a:ext uri="{9D8B030D-6E8A-4147-A177-3AD203B41FA5}">
                      <a16:colId xmlns:a16="http://schemas.microsoft.com/office/drawing/2014/main" val="1110669206"/>
                    </a:ext>
                  </a:extLst>
                </a:gridCol>
                <a:gridCol w="1387742">
                  <a:extLst>
                    <a:ext uri="{9D8B030D-6E8A-4147-A177-3AD203B41FA5}">
                      <a16:colId xmlns:a16="http://schemas.microsoft.com/office/drawing/2014/main" val="1711724819"/>
                    </a:ext>
                  </a:extLst>
                </a:gridCol>
                <a:gridCol w="1387742">
                  <a:extLst>
                    <a:ext uri="{9D8B030D-6E8A-4147-A177-3AD203B41FA5}">
                      <a16:colId xmlns:a16="http://schemas.microsoft.com/office/drawing/2014/main" val="1798244461"/>
                    </a:ext>
                  </a:extLst>
                </a:gridCol>
              </a:tblGrid>
              <a:tr h="427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성명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이메일 주소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 과목 이름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성적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프랭키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jehyn923@gmail.com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Java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프랭키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jehyn923@gmail.com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Spring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376453"/>
                  </a:ext>
                </a:extLst>
              </a:tr>
              <a:tr h="7391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프랭키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jehyn923@gmail.com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426154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개발새발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dogfootbirdfoot@gmail.com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Java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730709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개발새발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dogfootbirdfoot@gmail.com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Spring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42321"/>
                  </a:ext>
                </a:extLst>
              </a:tr>
              <a:tr h="7040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-park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Jinnie-park_blogger@gmail.com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747778"/>
                  </a:ext>
                </a:extLst>
              </a:tr>
              <a:tr h="7040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-park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Jinnie-park_blogger@gmail.com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 Problem Solving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강다윤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306344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컴퓨터쟁이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Computer_slave@gmail.com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14047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7671C5-5C20-4CFC-9BC3-E5255C10C43A}"/>
              </a:ext>
            </a:extLst>
          </p:cNvPr>
          <p:cNvSpPr txBox="1"/>
          <p:nvPr/>
        </p:nvSpPr>
        <p:spPr>
          <a:xfrm>
            <a:off x="188533" y="142869"/>
            <a:ext cx="15488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1NF</a:t>
            </a:r>
          </a:p>
          <a:p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정규형</a:t>
            </a:r>
          </a:p>
        </p:txBody>
      </p:sp>
    </p:spTree>
    <p:extLst>
      <p:ext uri="{BB962C8B-B14F-4D97-AF65-F5344CB8AC3E}">
        <p14:creationId xmlns:p14="http://schemas.microsoft.com/office/powerpoint/2010/main" val="2430260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E507F7A2-5672-410A-8DFB-24EFBB525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345752"/>
              </p:ext>
            </p:extLst>
          </p:nvPr>
        </p:nvGraphicFramePr>
        <p:xfrm>
          <a:off x="301003" y="416544"/>
          <a:ext cx="8520830" cy="60249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3056">
                  <a:extLst>
                    <a:ext uri="{9D8B030D-6E8A-4147-A177-3AD203B41FA5}">
                      <a16:colId xmlns:a16="http://schemas.microsoft.com/office/drawing/2014/main" val="2208903856"/>
                    </a:ext>
                  </a:extLst>
                </a:gridCol>
                <a:gridCol w="1112426">
                  <a:extLst>
                    <a:ext uri="{9D8B030D-6E8A-4147-A177-3AD203B41FA5}">
                      <a16:colId xmlns:a16="http://schemas.microsoft.com/office/drawing/2014/main" val="2056463073"/>
                    </a:ext>
                  </a:extLst>
                </a:gridCol>
                <a:gridCol w="1582122">
                  <a:extLst>
                    <a:ext uri="{9D8B030D-6E8A-4147-A177-3AD203B41FA5}">
                      <a16:colId xmlns:a16="http://schemas.microsoft.com/office/drawing/2014/main" val="1735023468"/>
                    </a:ext>
                  </a:extLst>
                </a:gridCol>
                <a:gridCol w="1387742">
                  <a:extLst>
                    <a:ext uri="{9D8B030D-6E8A-4147-A177-3AD203B41FA5}">
                      <a16:colId xmlns:a16="http://schemas.microsoft.com/office/drawing/2014/main" val="1110669206"/>
                    </a:ext>
                  </a:extLst>
                </a:gridCol>
                <a:gridCol w="1387742">
                  <a:extLst>
                    <a:ext uri="{9D8B030D-6E8A-4147-A177-3AD203B41FA5}">
                      <a16:colId xmlns:a16="http://schemas.microsoft.com/office/drawing/2014/main" val="1711724819"/>
                    </a:ext>
                  </a:extLst>
                </a:gridCol>
                <a:gridCol w="1387742">
                  <a:extLst>
                    <a:ext uri="{9D8B030D-6E8A-4147-A177-3AD203B41FA5}">
                      <a16:colId xmlns:a16="http://schemas.microsoft.com/office/drawing/2014/main" val="1798244461"/>
                    </a:ext>
                  </a:extLst>
                </a:gridCol>
              </a:tblGrid>
              <a:tr h="427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성명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이메일 주소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 과목 이름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성적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프랭키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jehyn923@gmail.com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Java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프랭키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jehyn923@gmail.com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Spring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376453"/>
                  </a:ext>
                </a:extLst>
              </a:tr>
              <a:tr h="7391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프랭키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jehyn923@gmail.com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426154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개발새발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dogfootbirdfoot@gmail.com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Java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730709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개발새발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dogfootbirdfoot@gmail.com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Spring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42321"/>
                  </a:ext>
                </a:extLst>
              </a:tr>
              <a:tr h="7040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-park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Jinnie-park_blogger@gmail.com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747778"/>
                  </a:ext>
                </a:extLst>
              </a:tr>
              <a:tr h="7040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-park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Jinnie-park_blogger@gmail.com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 Problem Solving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강다윤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306344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컴퓨터쟁이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Computer_slave@gmail.com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140473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4DBA83A-FF5E-42E1-9F02-208313278FAD}"/>
              </a:ext>
            </a:extLst>
          </p:cNvPr>
          <p:cNvSpPr/>
          <p:nvPr/>
        </p:nvSpPr>
        <p:spPr>
          <a:xfrm>
            <a:off x="118787" y="737121"/>
            <a:ext cx="8831152" cy="774438"/>
          </a:xfrm>
          <a:prstGeom prst="roundRect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04A4046-77CB-4E41-80DE-AF75E5D60225}"/>
              </a:ext>
            </a:extLst>
          </p:cNvPr>
          <p:cNvSpPr/>
          <p:nvPr/>
        </p:nvSpPr>
        <p:spPr>
          <a:xfrm>
            <a:off x="301003" y="873971"/>
            <a:ext cx="1643471" cy="519401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1F215EC-A626-4EC7-A4C6-A49BB52F4918}"/>
              </a:ext>
            </a:extLst>
          </p:cNvPr>
          <p:cNvSpPr/>
          <p:nvPr/>
        </p:nvSpPr>
        <p:spPr>
          <a:xfrm>
            <a:off x="4661509" y="858421"/>
            <a:ext cx="1395941" cy="519401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8AC3F04-F7DC-421B-A1AF-C060B2D362EC}"/>
              </a:ext>
            </a:extLst>
          </p:cNvPr>
          <p:cNvCxnSpPr/>
          <p:nvPr/>
        </p:nvCxnSpPr>
        <p:spPr>
          <a:xfrm>
            <a:off x="1944474" y="1377822"/>
            <a:ext cx="7090469" cy="12647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D79A46F-AFC5-42E2-83F5-EFB554442B05}"/>
              </a:ext>
            </a:extLst>
          </p:cNvPr>
          <p:cNvCxnSpPr>
            <a:cxnSpLocks/>
          </p:cNvCxnSpPr>
          <p:nvPr/>
        </p:nvCxnSpPr>
        <p:spPr>
          <a:xfrm>
            <a:off x="5947420" y="1377822"/>
            <a:ext cx="3056629" cy="12647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A6A162-48B1-418B-9446-75CF0B3B7D9C}"/>
              </a:ext>
            </a:extLst>
          </p:cNvPr>
          <p:cNvSpPr txBox="1"/>
          <p:nvPr/>
        </p:nvSpPr>
        <p:spPr>
          <a:xfrm>
            <a:off x="8821833" y="2152260"/>
            <a:ext cx="3557880" cy="1668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 두 </a:t>
            </a:r>
            <a:r>
              <a:rPr lang="ko-KR" altLang="en-US" sz="24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애트리뷰트들이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한 행을 다른 행과 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구분해주는 </a:t>
            </a:r>
            <a:r>
              <a:rPr lang="ko-KR" altLang="en-US" sz="24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후보키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0286986-541D-4D21-A672-E5BBF7081E8C}"/>
              </a:ext>
            </a:extLst>
          </p:cNvPr>
          <p:cNvSpPr/>
          <p:nvPr/>
        </p:nvSpPr>
        <p:spPr>
          <a:xfrm>
            <a:off x="9059627" y="2248115"/>
            <a:ext cx="3056629" cy="1602982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610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E507F7A2-5672-410A-8DFB-24EFBB525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73017"/>
              </p:ext>
            </p:extLst>
          </p:nvPr>
        </p:nvGraphicFramePr>
        <p:xfrm>
          <a:off x="301003" y="416544"/>
          <a:ext cx="8520830" cy="60249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3056">
                  <a:extLst>
                    <a:ext uri="{9D8B030D-6E8A-4147-A177-3AD203B41FA5}">
                      <a16:colId xmlns:a16="http://schemas.microsoft.com/office/drawing/2014/main" val="2208903856"/>
                    </a:ext>
                  </a:extLst>
                </a:gridCol>
                <a:gridCol w="1112426">
                  <a:extLst>
                    <a:ext uri="{9D8B030D-6E8A-4147-A177-3AD203B41FA5}">
                      <a16:colId xmlns:a16="http://schemas.microsoft.com/office/drawing/2014/main" val="2056463073"/>
                    </a:ext>
                  </a:extLst>
                </a:gridCol>
                <a:gridCol w="1582122">
                  <a:extLst>
                    <a:ext uri="{9D8B030D-6E8A-4147-A177-3AD203B41FA5}">
                      <a16:colId xmlns:a16="http://schemas.microsoft.com/office/drawing/2014/main" val="1735023468"/>
                    </a:ext>
                  </a:extLst>
                </a:gridCol>
                <a:gridCol w="1387742">
                  <a:extLst>
                    <a:ext uri="{9D8B030D-6E8A-4147-A177-3AD203B41FA5}">
                      <a16:colId xmlns:a16="http://schemas.microsoft.com/office/drawing/2014/main" val="1110669206"/>
                    </a:ext>
                  </a:extLst>
                </a:gridCol>
                <a:gridCol w="1387742">
                  <a:extLst>
                    <a:ext uri="{9D8B030D-6E8A-4147-A177-3AD203B41FA5}">
                      <a16:colId xmlns:a16="http://schemas.microsoft.com/office/drawing/2014/main" val="1711724819"/>
                    </a:ext>
                  </a:extLst>
                </a:gridCol>
                <a:gridCol w="1387742">
                  <a:extLst>
                    <a:ext uri="{9D8B030D-6E8A-4147-A177-3AD203B41FA5}">
                      <a16:colId xmlns:a16="http://schemas.microsoft.com/office/drawing/2014/main" val="1798244461"/>
                    </a:ext>
                  </a:extLst>
                </a:gridCol>
              </a:tblGrid>
              <a:tr h="427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성명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이메일 주소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 과목 이름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성적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프랭키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jehyn923@gmail.com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Java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프랭키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jehyn923@gmail.com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Spring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376453"/>
                  </a:ext>
                </a:extLst>
              </a:tr>
              <a:tr h="7391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프랭키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jehyn923@gmail.com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426154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개발새발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dogfootbirdfoot@gmail.com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Java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730709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개발새발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dogfootbirdfoot@gmail.com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Spring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42321"/>
                  </a:ext>
                </a:extLst>
              </a:tr>
              <a:tr h="7040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-park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Jinnie-park_blogger@gmail.com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747778"/>
                  </a:ext>
                </a:extLst>
              </a:tr>
              <a:tr h="7040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-park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Jinnie-park_blogger@gmail.com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 Problem Solving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강다윤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306344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컴퓨터쟁이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Computer_slave@gmail.com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140473"/>
                  </a:ext>
                </a:extLst>
              </a:tr>
            </a:tbl>
          </a:graphicData>
        </a:graphic>
      </p:graphicFrame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0286986-541D-4D21-A672-E5BBF7081E8C}"/>
              </a:ext>
            </a:extLst>
          </p:cNvPr>
          <p:cNvSpPr/>
          <p:nvPr/>
        </p:nvSpPr>
        <p:spPr>
          <a:xfrm>
            <a:off x="1822066" y="807504"/>
            <a:ext cx="2974222" cy="1944322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68ABA36-752D-4268-A313-DD88B0F7EA3A}"/>
              </a:ext>
            </a:extLst>
          </p:cNvPr>
          <p:cNvSpPr/>
          <p:nvPr/>
        </p:nvSpPr>
        <p:spPr>
          <a:xfrm>
            <a:off x="1822066" y="2751825"/>
            <a:ext cx="2974222" cy="1354349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1AEF9C9-4C7D-4582-B638-7CD3D4196942}"/>
              </a:ext>
            </a:extLst>
          </p:cNvPr>
          <p:cNvSpPr/>
          <p:nvPr/>
        </p:nvSpPr>
        <p:spPr>
          <a:xfrm>
            <a:off x="1822066" y="4120552"/>
            <a:ext cx="2974222" cy="1667773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20997A-82C0-4B8A-B293-25C513886FC7}"/>
              </a:ext>
            </a:extLst>
          </p:cNvPr>
          <p:cNvSpPr txBox="1"/>
          <p:nvPr/>
        </p:nvSpPr>
        <p:spPr>
          <a:xfrm>
            <a:off x="8634120" y="2999618"/>
            <a:ext cx="3557880" cy="858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아직 중복된 값이 많음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=&gt; Anomaly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생길 위험이 아직 많음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1326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E507F7A2-5672-410A-8DFB-24EFBB52550A}"/>
              </a:ext>
            </a:extLst>
          </p:cNvPr>
          <p:cNvGraphicFramePr>
            <a:graphicFrameLocks noGrp="1"/>
          </p:cNvGraphicFramePr>
          <p:nvPr/>
        </p:nvGraphicFramePr>
        <p:xfrm>
          <a:off x="1835585" y="416545"/>
          <a:ext cx="8520830" cy="60249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3056">
                  <a:extLst>
                    <a:ext uri="{9D8B030D-6E8A-4147-A177-3AD203B41FA5}">
                      <a16:colId xmlns:a16="http://schemas.microsoft.com/office/drawing/2014/main" val="2208903856"/>
                    </a:ext>
                  </a:extLst>
                </a:gridCol>
                <a:gridCol w="1112426">
                  <a:extLst>
                    <a:ext uri="{9D8B030D-6E8A-4147-A177-3AD203B41FA5}">
                      <a16:colId xmlns:a16="http://schemas.microsoft.com/office/drawing/2014/main" val="2056463073"/>
                    </a:ext>
                  </a:extLst>
                </a:gridCol>
                <a:gridCol w="1582122">
                  <a:extLst>
                    <a:ext uri="{9D8B030D-6E8A-4147-A177-3AD203B41FA5}">
                      <a16:colId xmlns:a16="http://schemas.microsoft.com/office/drawing/2014/main" val="1735023468"/>
                    </a:ext>
                  </a:extLst>
                </a:gridCol>
                <a:gridCol w="1387742">
                  <a:extLst>
                    <a:ext uri="{9D8B030D-6E8A-4147-A177-3AD203B41FA5}">
                      <a16:colId xmlns:a16="http://schemas.microsoft.com/office/drawing/2014/main" val="1110669206"/>
                    </a:ext>
                  </a:extLst>
                </a:gridCol>
                <a:gridCol w="1387742">
                  <a:extLst>
                    <a:ext uri="{9D8B030D-6E8A-4147-A177-3AD203B41FA5}">
                      <a16:colId xmlns:a16="http://schemas.microsoft.com/office/drawing/2014/main" val="1711724819"/>
                    </a:ext>
                  </a:extLst>
                </a:gridCol>
                <a:gridCol w="1387742">
                  <a:extLst>
                    <a:ext uri="{9D8B030D-6E8A-4147-A177-3AD203B41FA5}">
                      <a16:colId xmlns:a16="http://schemas.microsoft.com/office/drawing/2014/main" val="1798244461"/>
                    </a:ext>
                  </a:extLst>
                </a:gridCol>
              </a:tblGrid>
              <a:tr h="427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성명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이메일 주소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 과목 이름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성적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프랭키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jehyn923@gmail.com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Java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프랭키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jehyn923@gmail.com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Spring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376453"/>
                  </a:ext>
                </a:extLst>
              </a:tr>
              <a:tr h="7391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프랭키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jehyn923@gmail.com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426154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개발새발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dogfootbirdfoot@gmail.com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Java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730709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개발새발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dogfootbirdfoot@gmail.com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Spring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42321"/>
                  </a:ext>
                </a:extLst>
              </a:tr>
              <a:tr h="7040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-park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Jinnie-park_blogger@gmail.com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747778"/>
                  </a:ext>
                </a:extLst>
              </a:tr>
              <a:tr h="7040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-park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Jinnie-park_blogger@gmail.com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 Problem Solving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강다윤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306344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컴퓨터쟁이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Computer_slave@gmail.com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14047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7671C5-5C20-4CFC-9BC3-E5255C10C43A}"/>
              </a:ext>
            </a:extLst>
          </p:cNvPr>
          <p:cNvSpPr txBox="1"/>
          <p:nvPr/>
        </p:nvSpPr>
        <p:spPr>
          <a:xfrm>
            <a:off x="188533" y="142869"/>
            <a:ext cx="15488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1NF</a:t>
            </a:r>
          </a:p>
          <a:p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BAF353-C42C-49A0-94EF-BCFB11E5C76A}"/>
              </a:ext>
            </a:extLst>
          </p:cNvPr>
          <p:cNvSpPr/>
          <p:nvPr/>
        </p:nvSpPr>
        <p:spPr>
          <a:xfrm>
            <a:off x="-93306" y="-83976"/>
            <a:ext cx="12447037" cy="7165911"/>
          </a:xfrm>
          <a:prstGeom prst="rect">
            <a:avLst/>
          </a:prstGeom>
          <a:solidFill>
            <a:schemeClr val="tx1">
              <a:lumMod val="50000"/>
              <a:lumOff val="50000"/>
              <a:alpha val="92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D643D4-B59C-4A07-8AB7-E849F1F2F0C0}"/>
              </a:ext>
            </a:extLst>
          </p:cNvPr>
          <p:cNvSpPr txBox="1"/>
          <p:nvPr/>
        </p:nvSpPr>
        <p:spPr>
          <a:xfrm>
            <a:off x="1619664" y="3148859"/>
            <a:ext cx="8952671" cy="560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highlight>
                  <a:srgbClr val="FF00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Spring </a:t>
            </a:r>
            <a:r>
              <a:rPr lang="ko-KR" altLang="en-US" sz="2400" dirty="0">
                <a:solidFill>
                  <a:schemeClr val="bg1"/>
                </a:solidFill>
                <a:highlight>
                  <a:srgbClr val="FF00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듣는 </a:t>
            </a:r>
            <a:r>
              <a:rPr lang="ko-KR" altLang="en-US" sz="2400" dirty="0" err="1">
                <a:solidFill>
                  <a:schemeClr val="bg1"/>
                </a:solidFill>
                <a:highlight>
                  <a:srgbClr val="FF00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프랭키의</a:t>
            </a:r>
            <a:r>
              <a:rPr lang="ko-KR" altLang="en-US" sz="2400" dirty="0">
                <a:solidFill>
                  <a:schemeClr val="bg1"/>
                </a:solidFill>
                <a:highlight>
                  <a:srgbClr val="FF00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전화번호가 </a:t>
            </a:r>
            <a:r>
              <a:rPr lang="ko-KR" altLang="en-US" sz="2400" dirty="0" err="1">
                <a:solidFill>
                  <a:schemeClr val="bg1"/>
                </a:solidFill>
                <a:highlight>
                  <a:srgbClr val="FF00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바뀌었어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FF00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 </a:t>
            </a:r>
            <a:r>
              <a:rPr lang="ko-KR" altLang="en-US" sz="2400" dirty="0">
                <a:solidFill>
                  <a:schemeClr val="bg1"/>
                </a:solidFill>
                <a:highlight>
                  <a:srgbClr val="FF00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바꿔봐</a:t>
            </a: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546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49F9B-1EF0-4E27-82D3-D91E5B8C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정규화란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0FEDD8-1A04-45ED-A22A-A94C5FD9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RDBMS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 설계에서 중복을 최소화 하도록 데이터를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구조화하는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프로세스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불만족스러운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“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나쁜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“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관계의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애트리뷰트들을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나눠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“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좋은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“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작은 관계로 분해하는 작업을 말한다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특정 조건을 만족하는 관계 스키마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베이스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단계별로 구분하여 제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정규형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정규형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정규형이라고 함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6812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E507F7A2-5672-410A-8DFB-24EFBB525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708515"/>
              </p:ext>
            </p:extLst>
          </p:nvPr>
        </p:nvGraphicFramePr>
        <p:xfrm>
          <a:off x="1232182" y="416544"/>
          <a:ext cx="9908572" cy="60249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3056">
                  <a:extLst>
                    <a:ext uri="{9D8B030D-6E8A-4147-A177-3AD203B41FA5}">
                      <a16:colId xmlns:a16="http://schemas.microsoft.com/office/drawing/2014/main" val="2208903856"/>
                    </a:ext>
                  </a:extLst>
                </a:gridCol>
                <a:gridCol w="1112426">
                  <a:extLst>
                    <a:ext uri="{9D8B030D-6E8A-4147-A177-3AD203B41FA5}">
                      <a16:colId xmlns:a16="http://schemas.microsoft.com/office/drawing/2014/main" val="2056463073"/>
                    </a:ext>
                  </a:extLst>
                </a:gridCol>
                <a:gridCol w="1582122">
                  <a:extLst>
                    <a:ext uri="{9D8B030D-6E8A-4147-A177-3AD203B41FA5}">
                      <a16:colId xmlns:a16="http://schemas.microsoft.com/office/drawing/2014/main" val="1735023468"/>
                    </a:ext>
                  </a:extLst>
                </a:gridCol>
                <a:gridCol w="1387742">
                  <a:extLst>
                    <a:ext uri="{9D8B030D-6E8A-4147-A177-3AD203B41FA5}">
                      <a16:colId xmlns:a16="http://schemas.microsoft.com/office/drawing/2014/main" val="1109894875"/>
                    </a:ext>
                  </a:extLst>
                </a:gridCol>
                <a:gridCol w="1387742">
                  <a:extLst>
                    <a:ext uri="{9D8B030D-6E8A-4147-A177-3AD203B41FA5}">
                      <a16:colId xmlns:a16="http://schemas.microsoft.com/office/drawing/2014/main" val="1110669206"/>
                    </a:ext>
                  </a:extLst>
                </a:gridCol>
                <a:gridCol w="1387742">
                  <a:extLst>
                    <a:ext uri="{9D8B030D-6E8A-4147-A177-3AD203B41FA5}">
                      <a16:colId xmlns:a16="http://schemas.microsoft.com/office/drawing/2014/main" val="1711724819"/>
                    </a:ext>
                  </a:extLst>
                </a:gridCol>
                <a:gridCol w="1387742">
                  <a:extLst>
                    <a:ext uri="{9D8B030D-6E8A-4147-A177-3AD203B41FA5}">
                      <a16:colId xmlns:a16="http://schemas.microsoft.com/office/drawing/2014/main" val="1798244461"/>
                    </a:ext>
                  </a:extLst>
                </a:gridCol>
              </a:tblGrid>
              <a:tr h="427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성명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이메일 주소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 과목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 과목 이름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성적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프랭키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jehyn923@gmail.com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Java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프랭키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jehyn923@naver.com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Spring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376453"/>
                  </a:ext>
                </a:extLst>
              </a:tr>
              <a:tr h="7391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프랭키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jehyn923@gmail.com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426154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개발새발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dogfootbirdfoot@gmail.com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Java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730709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개발새발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dogfootbirdfoot@gmail.com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Spring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42321"/>
                  </a:ext>
                </a:extLst>
              </a:tr>
              <a:tr h="7040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-park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Jinnie-park_blogger@gmail.com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747778"/>
                  </a:ext>
                </a:extLst>
              </a:tr>
              <a:tr h="7040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-park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Jinnie-park_blogger@gmail.com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 Problem Solving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강다윤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306344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컴퓨터쟁이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Computer_slave@gmail.com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140473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4DBA83A-FF5E-42E1-9F02-208313278FAD}"/>
              </a:ext>
            </a:extLst>
          </p:cNvPr>
          <p:cNvSpPr/>
          <p:nvPr/>
        </p:nvSpPr>
        <p:spPr>
          <a:xfrm>
            <a:off x="3984171" y="1319105"/>
            <a:ext cx="1641648" cy="774438"/>
          </a:xfrm>
          <a:prstGeom prst="roundRect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04A4046-77CB-4E41-80DE-AF75E5D60225}"/>
              </a:ext>
            </a:extLst>
          </p:cNvPr>
          <p:cNvSpPr/>
          <p:nvPr/>
        </p:nvSpPr>
        <p:spPr>
          <a:xfrm>
            <a:off x="2873829" y="1446623"/>
            <a:ext cx="1110342" cy="519401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1F215EC-A626-4EC7-A4C6-A49BB52F4918}"/>
              </a:ext>
            </a:extLst>
          </p:cNvPr>
          <p:cNvSpPr/>
          <p:nvPr/>
        </p:nvSpPr>
        <p:spPr>
          <a:xfrm>
            <a:off x="6992280" y="1446623"/>
            <a:ext cx="1395941" cy="519401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26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E507F7A2-5672-410A-8DFB-24EFBB525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22972"/>
              </p:ext>
            </p:extLst>
          </p:nvPr>
        </p:nvGraphicFramePr>
        <p:xfrm>
          <a:off x="1232182" y="416544"/>
          <a:ext cx="9908572" cy="60249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3056">
                  <a:extLst>
                    <a:ext uri="{9D8B030D-6E8A-4147-A177-3AD203B41FA5}">
                      <a16:colId xmlns:a16="http://schemas.microsoft.com/office/drawing/2014/main" val="2208903856"/>
                    </a:ext>
                  </a:extLst>
                </a:gridCol>
                <a:gridCol w="1112426">
                  <a:extLst>
                    <a:ext uri="{9D8B030D-6E8A-4147-A177-3AD203B41FA5}">
                      <a16:colId xmlns:a16="http://schemas.microsoft.com/office/drawing/2014/main" val="2056463073"/>
                    </a:ext>
                  </a:extLst>
                </a:gridCol>
                <a:gridCol w="1582122">
                  <a:extLst>
                    <a:ext uri="{9D8B030D-6E8A-4147-A177-3AD203B41FA5}">
                      <a16:colId xmlns:a16="http://schemas.microsoft.com/office/drawing/2014/main" val="1735023468"/>
                    </a:ext>
                  </a:extLst>
                </a:gridCol>
                <a:gridCol w="1387742">
                  <a:extLst>
                    <a:ext uri="{9D8B030D-6E8A-4147-A177-3AD203B41FA5}">
                      <a16:colId xmlns:a16="http://schemas.microsoft.com/office/drawing/2014/main" val="1109894875"/>
                    </a:ext>
                  </a:extLst>
                </a:gridCol>
                <a:gridCol w="1387742">
                  <a:extLst>
                    <a:ext uri="{9D8B030D-6E8A-4147-A177-3AD203B41FA5}">
                      <a16:colId xmlns:a16="http://schemas.microsoft.com/office/drawing/2014/main" val="1110669206"/>
                    </a:ext>
                  </a:extLst>
                </a:gridCol>
                <a:gridCol w="1387742">
                  <a:extLst>
                    <a:ext uri="{9D8B030D-6E8A-4147-A177-3AD203B41FA5}">
                      <a16:colId xmlns:a16="http://schemas.microsoft.com/office/drawing/2014/main" val="1711724819"/>
                    </a:ext>
                  </a:extLst>
                </a:gridCol>
                <a:gridCol w="1387742">
                  <a:extLst>
                    <a:ext uri="{9D8B030D-6E8A-4147-A177-3AD203B41FA5}">
                      <a16:colId xmlns:a16="http://schemas.microsoft.com/office/drawing/2014/main" val="1798244461"/>
                    </a:ext>
                  </a:extLst>
                </a:gridCol>
              </a:tblGrid>
              <a:tr h="427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성명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이메일 주소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 과목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 과목 이름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성적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프랭키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jehyn923@gmail.com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Java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프랭키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jehyn923@naver.com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Spring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376453"/>
                  </a:ext>
                </a:extLst>
              </a:tr>
              <a:tr h="7391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프랭키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jehyn923@gmail.com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426154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개발새발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dogfootbirdfoot@gmail.com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Java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730709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개발새발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dogfootbirdfoot@gmail.com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Spring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42321"/>
                  </a:ext>
                </a:extLst>
              </a:tr>
              <a:tr h="7040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-park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Jinnie-park_blogger@gmail.com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747778"/>
                  </a:ext>
                </a:extLst>
              </a:tr>
              <a:tr h="7040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-park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Jinnie-park_blogger@gmail.com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 Problem Solving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강다윤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306344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컴퓨터쟁이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Computer_slave@gmail.com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140473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4DBA83A-FF5E-42E1-9F02-208313278FAD}"/>
              </a:ext>
            </a:extLst>
          </p:cNvPr>
          <p:cNvSpPr/>
          <p:nvPr/>
        </p:nvSpPr>
        <p:spPr>
          <a:xfrm>
            <a:off x="1156996" y="774440"/>
            <a:ext cx="4468823" cy="1968759"/>
          </a:xfrm>
          <a:prstGeom prst="roundRect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747F71-6C0B-44F9-8D5D-128F95B8CE99}"/>
              </a:ext>
            </a:extLst>
          </p:cNvPr>
          <p:cNvSpPr/>
          <p:nvPr/>
        </p:nvSpPr>
        <p:spPr>
          <a:xfrm>
            <a:off x="5701005" y="1230275"/>
            <a:ext cx="11224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???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50AEFD5-79EB-4532-A601-6696B32B1922}"/>
              </a:ext>
            </a:extLst>
          </p:cNvPr>
          <p:cNvSpPr/>
          <p:nvPr/>
        </p:nvSpPr>
        <p:spPr>
          <a:xfrm>
            <a:off x="5825025" y="3307135"/>
            <a:ext cx="5681175" cy="3143250"/>
          </a:xfrm>
          <a:prstGeom prst="roundRect">
            <a:avLst/>
          </a:prstGeom>
          <a:solidFill>
            <a:schemeClr val="bg1"/>
          </a:solidFill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갱신 이상</a:t>
            </a:r>
            <a:r>
              <a:rPr lang="en-US" altLang="ko-KR" sz="28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(Update Anomaly)</a:t>
            </a:r>
            <a:endParaRPr lang="ko-KR" altLang="en-US" sz="2800" dirty="0">
              <a:solidFill>
                <a:srgbClr val="FF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2387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E507F7A2-5672-410A-8DFB-24EFBB525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938826"/>
              </p:ext>
            </p:extLst>
          </p:nvPr>
        </p:nvGraphicFramePr>
        <p:xfrm>
          <a:off x="1675114" y="1906173"/>
          <a:ext cx="8520830" cy="427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3056">
                  <a:extLst>
                    <a:ext uri="{9D8B030D-6E8A-4147-A177-3AD203B41FA5}">
                      <a16:colId xmlns:a16="http://schemas.microsoft.com/office/drawing/2014/main" val="2208903856"/>
                    </a:ext>
                  </a:extLst>
                </a:gridCol>
                <a:gridCol w="1112426">
                  <a:extLst>
                    <a:ext uri="{9D8B030D-6E8A-4147-A177-3AD203B41FA5}">
                      <a16:colId xmlns:a16="http://schemas.microsoft.com/office/drawing/2014/main" val="2056463073"/>
                    </a:ext>
                  </a:extLst>
                </a:gridCol>
                <a:gridCol w="1582122">
                  <a:extLst>
                    <a:ext uri="{9D8B030D-6E8A-4147-A177-3AD203B41FA5}">
                      <a16:colId xmlns:a16="http://schemas.microsoft.com/office/drawing/2014/main" val="1735023468"/>
                    </a:ext>
                  </a:extLst>
                </a:gridCol>
                <a:gridCol w="1387742">
                  <a:extLst>
                    <a:ext uri="{9D8B030D-6E8A-4147-A177-3AD203B41FA5}">
                      <a16:colId xmlns:a16="http://schemas.microsoft.com/office/drawing/2014/main" val="1110669206"/>
                    </a:ext>
                  </a:extLst>
                </a:gridCol>
                <a:gridCol w="1387742">
                  <a:extLst>
                    <a:ext uri="{9D8B030D-6E8A-4147-A177-3AD203B41FA5}">
                      <a16:colId xmlns:a16="http://schemas.microsoft.com/office/drawing/2014/main" val="1711724819"/>
                    </a:ext>
                  </a:extLst>
                </a:gridCol>
                <a:gridCol w="1387742">
                  <a:extLst>
                    <a:ext uri="{9D8B030D-6E8A-4147-A177-3AD203B41FA5}">
                      <a16:colId xmlns:a16="http://schemas.microsoft.com/office/drawing/2014/main" val="1798244461"/>
                    </a:ext>
                  </a:extLst>
                </a:gridCol>
              </a:tblGrid>
              <a:tr h="427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성명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이메일 주소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 과목 이름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성적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E1719A9-C5D2-45B5-AF44-07F485D690E4}"/>
              </a:ext>
            </a:extLst>
          </p:cNvPr>
          <p:cNvCxnSpPr/>
          <p:nvPr/>
        </p:nvCxnSpPr>
        <p:spPr>
          <a:xfrm>
            <a:off x="2407356" y="2326021"/>
            <a:ext cx="0" cy="462845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EFA04A5-355F-4F7E-9A7F-45A2302D6F91}"/>
              </a:ext>
            </a:extLst>
          </p:cNvPr>
          <p:cNvCxnSpPr/>
          <p:nvPr/>
        </p:nvCxnSpPr>
        <p:spPr>
          <a:xfrm>
            <a:off x="6721209" y="2326021"/>
            <a:ext cx="0" cy="462845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BC5426-7337-43B2-9CF8-E9C8C7AF143F}"/>
              </a:ext>
            </a:extLst>
          </p:cNvPr>
          <p:cNvCxnSpPr/>
          <p:nvPr/>
        </p:nvCxnSpPr>
        <p:spPr>
          <a:xfrm>
            <a:off x="2407356" y="2788866"/>
            <a:ext cx="2893987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5A7322D-92A1-464A-AF74-C09F546C0FEB}"/>
              </a:ext>
            </a:extLst>
          </p:cNvPr>
          <p:cNvCxnSpPr>
            <a:cxnSpLocks/>
          </p:cNvCxnSpPr>
          <p:nvPr/>
        </p:nvCxnSpPr>
        <p:spPr>
          <a:xfrm flipV="1">
            <a:off x="6721209" y="2788865"/>
            <a:ext cx="1384790" cy="1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749AF82-0024-4CE0-BC32-1B0BADD806A0}"/>
              </a:ext>
            </a:extLst>
          </p:cNvPr>
          <p:cNvCxnSpPr/>
          <p:nvPr/>
        </p:nvCxnSpPr>
        <p:spPr>
          <a:xfrm flipV="1">
            <a:off x="3854349" y="2326021"/>
            <a:ext cx="0" cy="46284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99D4F0F-CCCE-4D24-84B0-042E1D936857}"/>
              </a:ext>
            </a:extLst>
          </p:cNvPr>
          <p:cNvCxnSpPr/>
          <p:nvPr/>
        </p:nvCxnSpPr>
        <p:spPr>
          <a:xfrm flipV="1">
            <a:off x="5294374" y="2326020"/>
            <a:ext cx="0" cy="46284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38443A0-A69F-49FC-96FB-F0EF5F3C25A2}"/>
              </a:ext>
            </a:extLst>
          </p:cNvPr>
          <p:cNvCxnSpPr/>
          <p:nvPr/>
        </p:nvCxnSpPr>
        <p:spPr>
          <a:xfrm flipV="1">
            <a:off x="8105999" y="2333824"/>
            <a:ext cx="0" cy="46284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892081F-5BD1-40F1-919B-E8F9DB9307E8}"/>
              </a:ext>
            </a:extLst>
          </p:cNvPr>
          <p:cNvCxnSpPr/>
          <p:nvPr/>
        </p:nvCxnSpPr>
        <p:spPr>
          <a:xfrm>
            <a:off x="2407356" y="1443328"/>
            <a:ext cx="0" cy="462845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C4A3232-323C-49C9-A03A-57B8519A4E43}"/>
              </a:ext>
            </a:extLst>
          </p:cNvPr>
          <p:cNvCxnSpPr/>
          <p:nvPr/>
        </p:nvCxnSpPr>
        <p:spPr>
          <a:xfrm>
            <a:off x="6722822" y="1443327"/>
            <a:ext cx="0" cy="462845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20748A8-C5A7-448E-82D5-2A8806EF5ADA}"/>
              </a:ext>
            </a:extLst>
          </p:cNvPr>
          <p:cNvCxnSpPr>
            <a:cxnSpLocks/>
          </p:cNvCxnSpPr>
          <p:nvPr/>
        </p:nvCxnSpPr>
        <p:spPr>
          <a:xfrm>
            <a:off x="2407356" y="1443329"/>
            <a:ext cx="713008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2CD170D-EE29-404A-AD1C-F206450ECFAE}"/>
              </a:ext>
            </a:extLst>
          </p:cNvPr>
          <p:cNvCxnSpPr>
            <a:cxnSpLocks/>
          </p:cNvCxnSpPr>
          <p:nvPr/>
        </p:nvCxnSpPr>
        <p:spPr>
          <a:xfrm>
            <a:off x="9537441" y="1443327"/>
            <a:ext cx="0" cy="46284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5AD801F-5385-43B2-A985-431D2F2773D7}"/>
              </a:ext>
            </a:extLst>
          </p:cNvPr>
          <p:cNvSpPr/>
          <p:nvPr/>
        </p:nvSpPr>
        <p:spPr>
          <a:xfrm>
            <a:off x="1675114" y="1864793"/>
            <a:ext cx="1643471" cy="519401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5AF5976-B84F-4496-B494-FB06D0C0A952}"/>
              </a:ext>
            </a:extLst>
          </p:cNvPr>
          <p:cNvSpPr/>
          <p:nvPr/>
        </p:nvSpPr>
        <p:spPr>
          <a:xfrm>
            <a:off x="5903332" y="1868046"/>
            <a:ext cx="1643471" cy="519401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5C690D-6FDD-41F9-8514-BC3A8DD27CA7}"/>
              </a:ext>
            </a:extLst>
          </p:cNvPr>
          <p:cNvSpPr txBox="1"/>
          <p:nvPr/>
        </p:nvSpPr>
        <p:spPr>
          <a:xfrm>
            <a:off x="889519" y="4069134"/>
            <a:ext cx="10412963" cy="858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성명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이메일 주소의 결정자는 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수강생 번호 </a:t>
            </a:r>
            <a:r>
              <a:rPr lang="en-US" altLang="ko-KR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수강생 번호 </a:t>
            </a:r>
            <a:r>
              <a:rPr lang="en-US" altLang="ko-KR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-&gt; 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성명</a:t>
            </a:r>
            <a:r>
              <a:rPr lang="en-US" altLang="ko-KR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이메일 주소</a:t>
            </a:r>
            <a:r>
              <a:rPr lang="en-US" altLang="ko-KR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수강 과목 이름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수강 교수의 결정자는 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수강 과목 이름 </a:t>
            </a:r>
            <a:r>
              <a:rPr lang="en-US" altLang="ko-KR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수강 과목 이름 </a:t>
            </a:r>
            <a:r>
              <a:rPr lang="en-US" altLang="ko-KR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-&gt; 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교수</a:t>
            </a:r>
            <a:r>
              <a:rPr lang="en-US" altLang="ko-KR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4519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E507F7A2-5672-410A-8DFB-24EFBB52550A}"/>
              </a:ext>
            </a:extLst>
          </p:cNvPr>
          <p:cNvGraphicFramePr>
            <a:graphicFrameLocks noGrp="1"/>
          </p:cNvGraphicFramePr>
          <p:nvPr/>
        </p:nvGraphicFramePr>
        <p:xfrm>
          <a:off x="1675114" y="1906173"/>
          <a:ext cx="8520830" cy="427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3056">
                  <a:extLst>
                    <a:ext uri="{9D8B030D-6E8A-4147-A177-3AD203B41FA5}">
                      <a16:colId xmlns:a16="http://schemas.microsoft.com/office/drawing/2014/main" val="2208903856"/>
                    </a:ext>
                  </a:extLst>
                </a:gridCol>
                <a:gridCol w="1112426">
                  <a:extLst>
                    <a:ext uri="{9D8B030D-6E8A-4147-A177-3AD203B41FA5}">
                      <a16:colId xmlns:a16="http://schemas.microsoft.com/office/drawing/2014/main" val="2056463073"/>
                    </a:ext>
                  </a:extLst>
                </a:gridCol>
                <a:gridCol w="1582122">
                  <a:extLst>
                    <a:ext uri="{9D8B030D-6E8A-4147-A177-3AD203B41FA5}">
                      <a16:colId xmlns:a16="http://schemas.microsoft.com/office/drawing/2014/main" val="1735023468"/>
                    </a:ext>
                  </a:extLst>
                </a:gridCol>
                <a:gridCol w="1387742">
                  <a:extLst>
                    <a:ext uri="{9D8B030D-6E8A-4147-A177-3AD203B41FA5}">
                      <a16:colId xmlns:a16="http://schemas.microsoft.com/office/drawing/2014/main" val="1110669206"/>
                    </a:ext>
                  </a:extLst>
                </a:gridCol>
                <a:gridCol w="1387742">
                  <a:extLst>
                    <a:ext uri="{9D8B030D-6E8A-4147-A177-3AD203B41FA5}">
                      <a16:colId xmlns:a16="http://schemas.microsoft.com/office/drawing/2014/main" val="1711724819"/>
                    </a:ext>
                  </a:extLst>
                </a:gridCol>
                <a:gridCol w="1387742">
                  <a:extLst>
                    <a:ext uri="{9D8B030D-6E8A-4147-A177-3AD203B41FA5}">
                      <a16:colId xmlns:a16="http://schemas.microsoft.com/office/drawing/2014/main" val="1798244461"/>
                    </a:ext>
                  </a:extLst>
                </a:gridCol>
              </a:tblGrid>
              <a:tr h="427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성명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이메일 주소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 과목 이름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성적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E1719A9-C5D2-45B5-AF44-07F485D690E4}"/>
              </a:ext>
            </a:extLst>
          </p:cNvPr>
          <p:cNvCxnSpPr/>
          <p:nvPr/>
        </p:nvCxnSpPr>
        <p:spPr>
          <a:xfrm>
            <a:off x="2407356" y="2326021"/>
            <a:ext cx="0" cy="462845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EFA04A5-355F-4F7E-9A7F-45A2302D6F91}"/>
              </a:ext>
            </a:extLst>
          </p:cNvPr>
          <p:cNvCxnSpPr/>
          <p:nvPr/>
        </p:nvCxnSpPr>
        <p:spPr>
          <a:xfrm>
            <a:off x="6721209" y="2326021"/>
            <a:ext cx="0" cy="462845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BC5426-7337-43B2-9CF8-E9C8C7AF143F}"/>
              </a:ext>
            </a:extLst>
          </p:cNvPr>
          <p:cNvCxnSpPr/>
          <p:nvPr/>
        </p:nvCxnSpPr>
        <p:spPr>
          <a:xfrm>
            <a:off x="2407356" y="2788866"/>
            <a:ext cx="2893987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5A7322D-92A1-464A-AF74-C09F546C0FEB}"/>
              </a:ext>
            </a:extLst>
          </p:cNvPr>
          <p:cNvCxnSpPr>
            <a:cxnSpLocks/>
          </p:cNvCxnSpPr>
          <p:nvPr/>
        </p:nvCxnSpPr>
        <p:spPr>
          <a:xfrm flipV="1">
            <a:off x="6721209" y="2788865"/>
            <a:ext cx="1384790" cy="1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749AF82-0024-4CE0-BC32-1B0BADD806A0}"/>
              </a:ext>
            </a:extLst>
          </p:cNvPr>
          <p:cNvCxnSpPr/>
          <p:nvPr/>
        </p:nvCxnSpPr>
        <p:spPr>
          <a:xfrm flipV="1">
            <a:off x="3854349" y="2326021"/>
            <a:ext cx="0" cy="46284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99D4F0F-CCCE-4D24-84B0-042E1D936857}"/>
              </a:ext>
            </a:extLst>
          </p:cNvPr>
          <p:cNvCxnSpPr/>
          <p:nvPr/>
        </p:nvCxnSpPr>
        <p:spPr>
          <a:xfrm flipV="1">
            <a:off x="5294374" y="2326020"/>
            <a:ext cx="0" cy="46284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38443A0-A69F-49FC-96FB-F0EF5F3C25A2}"/>
              </a:ext>
            </a:extLst>
          </p:cNvPr>
          <p:cNvCxnSpPr/>
          <p:nvPr/>
        </p:nvCxnSpPr>
        <p:spPr>
          <a:xfrm flipV="1">
            <a:off x="8105999" y="2333824"/>
            <a:ext cx="0" cy="46284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892081F-5BD1-40F1-919B-E8F9DB9307E8}"/>
              </a:ext>
            </a:extLst>
          </p:cNvPr>
          <p:cNvCxnSpPr/>
          <p:nvPr/>
        </p:nvCxnSpPr>
        <p:spPr>
          <a:xfrm>
            <a:off x="2407356" y="1443328"/>
            <a:ext cx="0" cy="462845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C4A3232-323C-49C9-A03A-57B8519A4E43}"/>
              </a:ext>
            </a:extLst>
          </p:cNvPr>
          <p:cNvCxnSpPr/>
          <p:nvPr/>
        </p:nvCxnSpPr>
        <p:spPr>
          <a:xfrm>
            <a:off x="6722822" y="1443327"/>
            <a:ext cx="0" cy="462845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20748A8-C5A7-448E-82D5-2A8806EF5ADA}"/>
              </a:ext>
            </a:extLst>
          </p:cNvPr>
          <p:cNvCxnSpPr>
            <a:cxnSpLocks/>
          </p:cNvCxnSpPr>
          <p:nvPr/>
        </p:nvCxnSpPr>
        <p:spPr>
          <a:xfrm>
            <a:off x="2407356" y="1443329"/>
            <a:ext cx="713008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2CD170D-EE29-404A-AD1C-F206450ECFAE}"/>
              </a:ext>
            </a:extLst>
          </p:cNvPr>
          <p:cNvCxnSpPr>
            <a:cxnSpLocks/>
          </p:cNvCxnSpPr>
          <p:nvPr/>
        </p:nvCxnSpPr>
        <p:spPr>
          <a:xfrm>
            <a:off x="9537441" y="1443327"/>
            <a:ext cx="0" cy="46284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5AD801F-5385-43B2-A985-431D2F2773D7}"/>
              </a:ext>
            </a:extLst>
          </p:cNvPr>
          <p:cNvSpPr/>
          <p:nvPr/>
        </p:nvSpPr>
        <p:spPr>
          <a:xfrm>
            <a:off x="1675114" y="1864793"/>
            <a:ext cx="1643471" cy="519401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5AF5976-B84F-4496-B494-FB06D0C0A952}"/>
              </a:ext>
            </a:extLst>
          </p:cNvPr>
          <p:cNvSpPr/>
          <p:nvPr/>
        </p:nvSpPr>
        <p:spPr>
          <a:xfrm>
            <a:off x="5903332" y="1868046"/>
            <a:ext cx="1643471" cy="519401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5C690D-6FDD-41F9-8514-BC3A8DD27CA7}"/>
              </a:ext>
            </a:extLst>
          </p:cNvPr>
          <p:cNvSpPr txBox="1"/>
          <p:nvPr/>
        </p:nvSpPr>
        <p:spPr>
          <a:xfrm>
            <a:off x="889518" y="4470554"/>
            <a:ext cx="10412963" cy="858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위 테이블과 같이 </a:t>
            </a:r>
            <a:r>
              <a:rPr lang="en-US" altLang="ko-KR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 혹은 이상의 종속 관계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 있을 때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부분함수적 종속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에 있다고 한다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“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성적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”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은 두 가지의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애트리뷰트가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결정자로 있어야 하기 때문에 </a:t>
            </a:r>
            <a:r>
              <a:rPr lang="ko-KR" altLang="en-US" dirty="0">
                <a:highlight>
                  <a:srgbClr val="00FFFF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완전함수적 종속</a:t>
            </a:r>
            <a:endParaRPr lang="en-US" altLang="ko-KR" dirty="0">
              <a:highlight>
                <a:srgbClr val="00FFFF"/>
              </a:highligh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5589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E507F7A2-5672-410A-8DFB-24EFBB52550A}"/>
              </a:ext>
            </a:extLst>
          </p:cNvPr>
          <p:cNvGraphicFramePr>
            <a:graphicFrameLocks noGrp="1"/>
          </p:cNvGraphicFramePr>
          <p:nvPr/>
        </p:nvGraphicFramePr>
        <p:xfrm>
          <a:off x="1675114" y="1906173"/>
          <a:ext cx="8520830" cy="427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3056">
                  <a:extLst>
                    <a:ext uri="{9D8B030D-6E8A-4147-A177-3AD203B41FA5}">
                      <a16:colId xmlns:a16="http://schemas.microsoft.com/office/drawing/2014/main" val="2208903856"/>
                    </a:ext>
                  </a:extLst>
                </a:gridCol>
                <a:gridCol w="1112426">
                  <a:extLst>
                    <a:ext uri="{9D8B030D-6E8A-4147-A177-3AD203B41FA5}">
                      <a16:colId xmlns:a16="http://schemas.microsoft.com/office/drawing/2014/main" val="2056463073"/>
                    </a:ext>
                  </a:extLst>
                </a:gridCol>
                <a:gridCol w="1582122">
                  <a:extLst>
                    <a:ext uri="{9D8B030D-6E8A-4147-A177-3AD203B41FA5}">
                      <a16:colId xmlns:a16="http://schemas.microsoft.com/office/drawing/2014/main" val="1735023468"/>
                    </a:ext>
                  </a:extLst>
                </a:gridCol>
                <a:gridCol w="1387742">
                  <a:extLst>
                    <a:ext uri="{9D8B030D-6E8A-4147-A177-3AD203B41FA5}">
                      <a16:colId xmlns:a16="http://schemas.microsoft.com/office/drawing/2014/main" val="1110669206"/>
                    </a:ext>
                  </a:extLst>
                </a:gridCol>
                <a:gridCol w="1387742">
                  <a:extLst>
                    <a:ext uri="{9D8B030D-6E8A-4147-A177-3AD203B41FA5}">
                      <a16:colId xmlns:a16="http://schemas.microsoft.com/office/drawing/2014/main" val="1711724819"/>
                    </a:ext>
                  </a:extLst>
                </a:gridCol>
                <a:gridCol w="1387742">
                  <a:extLst>
                    <a:ext uri="{9D8B030D-6E8A-4147-A177-3AD203B41FA5}">
                      <a16:colId xmlns:a16="http://schemas.microsoft.com/office/drawing/2014/main" val="1798244461"/>
                    </a:ext>
                  </a:extLst>
                </a:gridCol>
              </a:tblGrid>
              <a:tr h="427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성명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이메일 주소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 과목 이름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성적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E1719A9-C5D2-45B5-AF44-07F485D690E4}"/>
              </a:ext>
            </a:extLst>
          </p:cNvPr>
          <p:cNvCxnSpPr/>
          <p:nvPr/>
        </p:nvCxnSpPr>
        <p:spPr>
          <a:xfrm>
            <a:off x="2407356" y="2326021"/>
            <a:ext cx="0" cy="462845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EFA04A5-355F-4F7E-9A7F-45A2302D6F91}"/>
              </a:ext>
            </a:extLst>
          </p:cNvPr>
          <p:cNvCxnSpPr/>
          <p:nvPr/>
        </p:nvCxnSpPr>
        <p:spPr>
          <a:xfrm>
            <a:off x="6721209" y="2326021"/>
            <a:ext cx="0" cy="462845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BC5426-7337-43B2-9CF8-E9C8C7AF143F}"/>
              </a:ext>
            </a:extLst>
          </p:cNvPr>
          <p:cNvCxnSpPr/>
          <p:nvPr/>
        </p:nvCxnSpPr>
        <p:spPr>
          <a:xfrm>
            <a:off x="2407356" y="2788866"/>
            <a:ext cx="2893987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5A7322D-92A1-464A-AF74-C09F546C0FEB}"/>
              </a:ext>
            </a:extLst>
          </p:cNvPr>
          <p:cNvCxnSpPr>
            <a:cxnSpLocks/>
          </p:cNvCxnSpPr>
          <p:nvPr/>
        </p:nvCxnSpPr>
        <p:spPr>
          <a:xfrm flipV="1">
            <a:off x="6721209" y="2788865"/>
            <a:ext cx="1384790" cy="1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749AF82-0024-4CE0-BC32-1B0BADD806A0}"/>
              </a:ext>
            </a:extLst>
          </p:cNvPr>
          <p:cNvCxnSpPr/>
          <p:nvPr/>
        </p:nvCxnSpPr>
        <p:spPr>
          <a:xfrm flipV="1">
            <a:off x="3854349" y="2326021"/>
            <a:ext cx="0" cy="46284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99D4F0F-CCCE-4D24-84B0-042E1D936857}"/>
              </a:ext>
            </a:extLst>
          </p:cNvPr>
          <p:cNvCxnSpPr/>
          <p:nvPr/>
        </p:nvCxnSpPr>
        <p:spPr>
          <a:xfrm flipV="1">
            <a:off x="5294374" y="2326020"/>
            <a:ext cx="0" cy="46284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38443A0-A69F-49FC-96FB-F0EF5F3C25A2}"/>
              </a:ext>
            </a:extLst>
          </p:cNvPr>
          <p:cNvCxnSpPr/>
          <p:nvPr/>
        </p:nvCxnSpPr>
        <p:spPr>
          <a:xfrm flipV="1">
            <a:off x="8105999" y="2333824"/>
            <a:ext cx="0" cy="46284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892081F-5BD1-40F1-919B-E8F9DB9307E8}"/>
              </a:ext>
            </a:extLst>
          </p:cNvPr>
          <p:cNvCxnSpPr/>
          <p:nvPr/>
        </p:nvCxnSpPr>
        <p:spPr>
          <a:xfrm>
            <a:off x="2407356" y="1443328"/>
            <a:ext cx="0" cy="462845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C4A3232-323C-49C9-A03A-57B8519A4E43}"/>
              </a:ext>
            </a:extLst>
          </p:cNvPr>
          <p:cNvCxnSpPr/>
          <p:nvPr/>
        </p:nvCxnSpPr>
        <p:spPr>
          <a:xfrm>
            <a:off x="6722822" y="1443327"/>
            <a:ext cx="0" cy="462845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20748A8-C5A7-448E-82D5-2A8806EF5ADA}"/>
              </a:ext>
            </a:extLst>
          </p:cNvPr>
          <p:cNvCxnSpPr>
            <a:cxnSpLocks/>
          </p:cNvCxnSpPr>
          <p:nvPr/>
        </p:nvCxnSpPr>
        <p:spPr>
          <a:xfrm>
            <a:off x="2407356" y="1443329"/>
            <a:ext cx="713008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2CD170D-EE29-404A-AD1C-F206450ECFAE}"/>
              </a:ext>
            </a:extLst>
          </p:cNvPr>
          <p:cNvCxnSpPr>
            <a:cxnSpLocks/>
          </p:cNvCxnSpPr>
          <p:nvPr/>
        </p:nvCxnSpPr>
        <p:spPr>
          <a:xfrm>
            <a:off x="9537441" y="1443327"/>
            <a:ext cx="0" cy="46284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5AD801F-5385-43B2-A985-431D2F2773D7}"/>
              </a:ext>
            </a:extLst>
          </p:cNvPr>
          <p:cNvSpPr/>
          <p:nvPr/>
        </p:nvSpPr>
        <p:spPr>
          <a:xfrm>
            <a:off x="1675114" y="1864793"/>
            <a:ext cx="1643471" cy="519401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5AF5976-B84F-4496-B494-FB06D0C0A952}"/>
              </a:ext>
            </a:extLst>
          </p:cNvPr>
          <p:cNvSpPr/>
          <p:nvPr/>
        </p:nvSpPr>
        <p:spPr>
          <a:xfrm>
            <a:off x="5903332" y="1868046"/>
            <a:ext cx="1643471" cy="519401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5C690D-6FDD-41F9-8514-BC3A8DD27CA7}"/>
              </a:ext>
            </a:extLst>
          </p:cNvPr>
          <p:cNvSpPr txBox="1"/>
          <p:nvPr/>
        </p:nvSpPr>
        <p:spPr>
          <a:xfrm>
            <a:off x="889518" y="4470554"/>
            <a:ext cx="10412963" cy="858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위 테이블과 같이 </a:t>
            </a:r>
            <a:r>
              <a:rPr lang="en-US" altLang="ko-KR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 혹은 이상의 종속 관계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 있을 때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부분함수적 종속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에 있다고 한다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“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성적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”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은 두 가지의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애트리뷰트가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결정자로 있어야 하기 때문에 </a:t>
            </a:r>
            <a:r>
              <a:rPr lang="ko-KR" altLang="en-US" dirty="0">
                <a:highlight>
                  <a:srgbClr val="00FFFF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완전함수적 종속</a:t>
            </a:r>
            <a:endParaRPr lang="en-US" altLang="ko-KR" dirty="0">
              <a:highlight>
                <a:srgbClr val="00FFFF"/>
              </a:highligh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8DA6BD-1AAC-40AA-AFBA-DA88AE054B93}"/>
              </a:ext>
            </a:extLst>
          </p:cNvPr>
          <p:cNvSpPr/>
          <p:nvPr/>
        </p:nvSpPr>
        <p:spPr>
          <a:xfrm>
            <a:off x="-93306" y="-83976"/>
            <a:ext cx="12447037" cy="7165911"/>
          </a:xfrm>
          <a:prstGeom prst="rect">
            <a:avLst/>
          </a:prstGeom>
          <a:solidFill>
            <a:schemeClr val="tx1">
              <a:lumMod val="50000"/>
              <a:lumOff val="50000"/>
              <a:alpha val="92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F2D499-D852-4615-B6CF-247AE55DDE34}"/>
              </a:ext>
            </a:extLst>
          </p:cNvPr>
          <p:cNvSpPr txBox="1"/>
          <p:nvPr/>
        </p:nvSpPr>
        <p:spPr>
          <a:xfrm>
            <a:off x="436469" y="2786709"/>
            <a:ext cx="11319063" cy="1930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 </a:t>
            </a:r>
            <a:r>
              <a:rPr lang="en-US" altLang="ko-KR" sz="28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  <a:r>
              <a:rPr lang="ko-KR" altLang="en-US" sz="28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정규화 </a:t>
            </a:r>
            <a:r>
              <a:rPr lang="en-US" altLang="ko-KR" sz="28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(2NF) </a:t>
            </a: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 </a:t>
            </a:r>
            <a:r>
              <a:rPr lang="en-US" altLang="ko-KR" sz="28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r>
              <a:rPr lang="ko-KR" altLang="en-US" sz="28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정규화를 진행한 테이블에 대해 </a:t>
            </a:r>
            <a:endParaRPr lang="en-US" altLang="ko-KR" sz="28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highlight>
                  <a:srgbClr val="FF00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완전 함수 종속을 만족</a:t>
            </a:r>
            <a:r>
              <a:rPr lang="ko-KR" altLang="en-US" sz="28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하도록 테이블을 분해</a:t>
            </a:r>
            <a:endParaRPr lang="en-US" altLang="ko-KR" sz="28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0061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E507F7A2-5672-410A-8DFB-24EFBB52550A}"/>
              </a:ext>
            </a:extLst>
          </p:cNvPr>
          <p:cNvGraphicFramePr>
            <a:graphicFrameLocks noGrp="1"/>
          </p:cNvGraphicFramePr>
          <p:nvPr/>
        </p:nvGraphicFramePr>
        <p:xfrm>
          <a:off x="1675114" y="1906173"/>
          <a:ext cx="8520830" cy="427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3056">
                  <a:extLst>
                    <a:ext uri="{9D8B030D-6E8A-4147-A177-3AD203B41FA5}">
                      <a16:colId xmlns:a16="http://schemas.microsoft.com/office/drawing/2014/main" val="2208903856"/>
                    </a:ext>
                  </a:extLst>
                </a:gridCol>
                <a:gridCol w="1112426">
                  <a:extLst>
                    <a:ext uri="{9D8B030D-6E8A-4147-A177-3AD203B41FA5}">
                      <a16:colId xmlns:a16="http://schemas.microsoft.com/office/drawing/2014/main" val="2056463073"/>
                    </a:ext>
                  </a:extLst>
                </a:gridCol>
                <a:gridCol w="1582122">
                  <a:extLst>
                    <a:ext uri="{9D8B030D-6E8A-4147-A177-3AD203B41FA5}">
                      <a16:colId xmlns:a16="http://schemas.microsoft.com/office/drawing/2014/main" val="1735023468"/>
                    </a:ext>
                  </a:extLst>
                </a:gridCol>
                <a:gridCol w="1387742">
                  <a:extLst>
                    <a:ext uri="{9D8B030D-6E8A-4147-A177-3AD203B41FA5}">
                      <a16:colId xmlns:a16="http://schemas.microsoft.com/office/drawing/2014/main" val="1110669206"/>
                    </a:ext>
                  </a:extLst>
                </a:gridCol>
                <a:gridCol w="1387742">
                  <a:extLst>
                    <a:ext uri="{9D8B030D-6E8A-4147-A177-3AD203B41FA5}">
                      <a16:colId xmlns:a16="http://schemas.microsoft.com/office/drawing/2014/main" val="1711724819"/>
                    </a:ext>
                  </a:extLst>
                </a:gridCol>
                <a:gridCol w="1387742">
                  <a:extLst>
                    <a:ext uri="{9D8B030D-6E8A-4147-A177-3AD203B41FA5}">
                      <a16:colId xmlns:a16="http://schemas.microsoft.com/office/drawing/2014/main" val="1798244461"/>
                    </a:ext>
                  </a:extLst>
                </a:gridCol>
              </a:tblGrid>
              <a:tr h="427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성명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이메일 주소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 과목 이름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성적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E1719A9-C5D2-45B5-AF44-07F485D690E4}"/>
              </a:ext>
            </a:extLst>
          </p:cNvPr>
          <p:cNvCxnSpPr/>
          <p:nvPr/>
        </p:nvCxnSpPr>
        <p:spPr>
          <a:xfrm>
            <a:off x="2407356" y="2326021"/>
            <a:ext cx="0" cy="462845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EFA04A5-355F-4F7E-9A7F-45A2302D6F91}"/>
              </a:ext>
            </a:extLst>
          </p:cNvPr>
          <p:cNvCxnSpPr/>
          <p:nvPr/>
        </p:nvCxnSpPr>
        <p:spPr>
          <a:xfrm>
            <a:off x="6721209" y="2326021"/>
            <a:ext cx="0" cy="462845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BC5426-7337-43B2-9CF8-E9C8C7AF143F}"/>
              </a:ext>
            </a:extLst>
          </p:cNvPr>
          <p:cNvCxnSpPr/>
          <p:nvPr/>
        </p:nvCxnSpPr>
        <p:spPr>
          <a:xfrm>
            <a:off x="2407356" y="2788866"/>
            <a:ext cx="2893987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5A7322D-92A1-464A-AF74-C09F546C0FEB}"/>
              </a:ext>
            </a:extLst>
          </p:cNvPr>
          <p:cNvCxnSpPr>
            <a:cxnSpLocks/>
          </p:cNvCxnSpPr>
          <p:nvPr/>
        </p:nvCxnSpPr>
        <p:spPr>
          <a:xfrm flipV="1">
            <a:off x="6721209" y="2788865"/>
            <a:ext cx="1384790" cy="1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749AF82-0024-4CE0-BC32-1B0BADD806A0}"/>
              </a:ext>
            </a:extLst>
          </p:cNvPr>
          <p:cNvCxnSpPr/>
          <p:nvPr/>
        </p:nvCxnSpPr>
        <p:spPr>
          <a:xfrm flipV="1">
            <a:off x="3854349" y="2326021"/>
            <a:ext cx="0" cy="46284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99D4F0F-CCCE-4D24-84B0-042E1D936857}"/>
              </a:ext>
            </a:extLst>
          </p:cNvPr>
          <p:cNvCxnSpPr/>
          <p:nvPr/>
        </p:nvCxnSpPr>
        <p:spPr>
          <a:xfrm flipV="1">
            <a:off x="5294374" y="2326020"/>
            <a:ext cx="0" cy="46284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38443A0-A69F-49FC-96FB-F0EF5F3C25A2}"/>
              </a:ext>
            </a:extLst>
          </p:cNvPr>
          <p:cNvCxnSpPr/>
          <p:nvPr/>
        </p:nvCxnSpPr>
        <p:spPr>
          <a:xfrm flipV="1">
            <a:off x="8105999" y="2333824"/>
            <a:ext cx="0" cy="46284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892081F-5BD1-40F1-919B-E8F9DB9307E8}"/>
              </a:ext>
            </a:extLst>
          </p:cNvPr>
          <p:cNvCxnSpPr/>
          <p:nvPr/>
        </p:nvCxnSpPr>
        <p:spPr>
          <a:xfrm>
            <a:off x="2407356" y="1443328"/>
            <a:ext cx="0" cy="462845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C4A3232-323C-49C9-A03A-57B8519A4E43}"/>
              </a:ext>
            </a:extLst>
          </p:cNvPr>
          <p:cNvCxnSpPr/>
          <p:nvPr/>
        </p:nvCxnSpPr>
        <p:spPr>
          <a:xfrm>
            <a:off x="6722822" y="1443327"/>
            <a:ext cx="0" cy="462845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20748A8-C5A7-448E-82D5-2A8806EF5ADA}"/>
              </a:ext>
            </a:extLst>
          </p:cNvPr>
          <p:cNvCxnSpPr>
            <a:cxnSpLocks/>
          </p:cNvCxnSpPr>
          <p:nvPr/>
        </p:nvCxnSpPr>
        <p:spPr>
          <a:xfrm>
            <a:off x="2407356" y="1443329"/>
            <a:ext cx="713008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2CD170D-EE29-404A-AD1C-F206450ECFAE}"/>
              </a:ext>
            </a:extLst>
          </p:cNvPr>
          <p:cNvCxnSpPr>
            <a:cxnSpLocks/>
          </p:cNvCxnSpPr>
          <p:nvPr/>
        </p:nvCxnSpPr>
        <p:spPr>
          <a:xfrm>
            <a:off x="9537441" y="1443327"/>
            <a:ext cx="0" cy="46284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5AD801F-5385-43B2-A985-431D2F2773D7}"/>
              </a:ext>
            </a:extLst>
          </p:cNvPr>
          <p:cNvSpPr/>
          <p:nvPr/>
        </p:nvSpPr>
        <p:spPr>
          <a:xfrm>
            <a:off x="1675114" y="1864793"/>
            <a:ext cx="1643471" cy="519401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5AF5976-B84F-4496-B494-FB06D0C0A952}"/>
              </a:ext>
            </a:extLst>
          </p:cNvPr>
          <p:cNvSpPr/>
          <p:nvPr/>
        </p:nvSpPr>
        <p:spPr>
          <a:xfrm>
            <a:off x="5903332" y="1868046"/>
            <a:ext cx="1643471" cy="519401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5C690D-6FDD-41F9-8514-BC3A8DD27CA7}"/>
              </a:ext>
            </a:extLst>
          </p:cNvPr>
          <p:cNvSpPr txBox="1"/>
          <p:nvPr/>
        </p:nvSpPr>
        <p:spPr>
          <a:xfrm>
            <a:off x="889518" y="4470554"/>
            <a:ext cx="10412963" cy="858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위 테이블과 같이 </a:t>
            </a:r>
            <a:r>
              <a:rPr lang="en-US" altLang="ko-KR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 혹은 이상의 종속 관계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 있을 때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부분함수적 종속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에 있다고 한다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“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성적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”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은 두 가지의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애트리뷰트가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결정자로 있어야 하기 때문에 </a:t>
            </a:r>
            <a:r>
              <a:rPr lang="ko-KR" altLang="en-US" dirty="0">
                <a:highlight>
                  <a:srgbClr val="00FFFF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완전함수적 종속</a:t>
            </a:r>
            <a:endParaRPr lang="en-US" altLang="ko-KR" dirty="0">
              <a:highlight>
                <a:srgbClr val="00FFFF"/>
              </a:highligh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8DA6BD-1AAC-40AA-AFBA-DA88AE054B93}"/>
              </a:ext>
            </a:extLst>
          </p:cNvPr>
          <p:cNvSpPr/>
          <p:nvPr/>
        </p:nvSpPr>
        <p:spPr>
          <a:xfrm>
            <a:off x="-93306" y="-83976"/>
            <a:ext cx="12447037" cy="7165911"/>
          </a:xfrm>
          <a:prstGeom prst="rect">
            <a:avLst/>
          </a:prstGeom>
          <a:solidFill>
            <a:schemeClr val="tx1">
              <a:lumMod val="50000"/>
              <a:lumOff val="50000"/>
              <a:alpha val="92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F2D499-D852-4615-B6CF-247AE55DDE34}"/>
              </a:ext>
            </a:extLst>
          </p:cNvPr>
          <p:cNvSpPr txBox="1"/>
          <p:nvPr/>
        </p:nvSpPr>
        <p:spPr>
          <a:xfrm>
            <a:off x="436469" y="2786709"/>
            <a:ext cx="11319063" cy="1284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테이블의 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FF00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부분함수적 종속을 없앰</a:t>
            </a:r>
            <a:r>
              <a:rPr lang="ko-KR" altLang="en-US" sz="28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으로써</a:t>
            </a:r>
            <a:r>
              <a:rPr lang="en-US" altLang="ko-KR" sz="28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highlight>
                  <a:srgbClr val="00FFFF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완전함수적 종속</a:t>
            </a:r>
            <a:r>
              <a:rPr lang="ko-KR" altLang="en-US" sz="28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을 만들어 내는 것</a:t>
            </a:r>
            <a:endParaRPr lang="en-US" altLang="ko-KR" sz="28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5420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E507F7A2-5672-410A-8DFB-24EFBB52550A}"/>
              </a:ext>
            </a:extLst>
          </p:cNvPr>
          <p:cNvGraphicFramePr>
            <a:graphicFrameLocks noGrp="1"/>
          </p:cNvGraphicFramePr>
          <p:nvPr/>
        </p:nvGraphicFramePr>
        <p:xfrm>
          <a:off x="1675114" y="1906173"/>
          <a:ext cx="8520830" cy="427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3056">
                  <a:extLst>
                    <a:ext uri="{9D8B030D-6E8A-4147-A177-3AD203B41FA5}">
                      <a16:colId xmlns:a16="http://schemas.microsoft.com/office/drawing/2014/main" val="2208903856"/>
                    </a:ext>
                  </a:extLst>
                </a:gridCol>
                <a:gridCol w="1112426">
                  <a:extLst>
                    <a:ext uri="{9D8B030D-6E8A-4147-A177-3AD203B41FA5}">
                      <a16:colId xmlns:a16="http://schemas.microsoft.com/office/drawing/2014/main" val="2056463073"/>
                    </a:ext>
                  </a:extLst>
                </a:gridCol>
                <a:gridCol w="1582122">
                  <a:extLst>
                    <a:ext uri="{9D8B030D-6E8A-4147-A177-3AD203B41FA5}">
                      <a16:colId xmlns:a16="http://schemas.microsoft.com/office/drawing/2014/main" val="1735023468"/>
                    </a:ext>
                  </a:extLst>
                </a:gridCol>
                <a:gridCol w="1387742">
                  <a:extLst>
                    <a:ext uri="{9D8B030D-6E8A-4147-A177-3AD203B41FA5}">
                      <a16:colId xmlns:a16="http://schemas.microsoft.com/office/drawing/2014/main" val="1110669206"/>
                    </a:ext>
                  </a:extLst>
                </a:gridCol>
                <a:gridCol w="1387742">
                  <a:extLst>
                    <a:ext uri="{9D8B030D-6E8A-4147-A177-3AD203B41FA5}">
                      <a16:colId xmlns:a16="http://schemas.microsoft.com/office/drawing/2014/main" val="1711724819"/>
                    </a:ext>
                  </a:extLst>
                </a:gridCol>
                <a:gridCol w="1387742">
                  <a:extLst>
                    <a:ext uri="{9D8B030D-6E8A-4147-A177-3AD203B41FA5}">
                      <a16:colId xmlns:a16="http://schemas.microsoft.com/office/drawing/2014/main" val="1798244461"/>
                    </a:ext>
                  </a:extLst>
                </a:gridCol>
              </a:tblGrid>
              <a:tr h="427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성명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이메일 주소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 과목 이름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성적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E1719A9-C5D2-45B5-AF44-07F485D690E4}"/>
              </a:ext>
            </a:extLst>
          </p:cNvPr>
          <p:cNvCxnSpPr/>
          <p:nvPr/>
        </p:nvCxnSpPr>
        <p:spPr>
          <a:xfrm>
            <a:off x="2407356" y="2326021"/>
            <a:ext cx="0" cy="462845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EFA04A5-355F-4F7E-9A7F-45A2302D6F91}"/>
              </a:ext>
            </a:extLst>
          </p:cNvPr>
          <p:cNvCxnSpPr/>
          <p:nvPr/>
        </p:nvCxnSpPr>
        <p:spPr>
          <a:xfrm>
            <a:off x="6721209" y="2326021"/>
            <a:ext cx="0" cy="462845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BC5426-7337-43B2-9CF8-E9C8C7AF143F}"/>
              </a:ext>
            </a:extLst>
          </p:cNvPr>
          <p:cNvCxnSpPr/>
          <p:nvPr/>
        </p:nvCxnSpPr>
        <p:spPr>
          <a:xfrm>
            <a:off x="2407356" y="2788866"/>
            <a:ext cx="2893987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5A7322D-92A1-464A-AF74-C09F546C0FEB}"/>
              </a:ext>
            </a:extLst>
          </p:cNvPr>
          <p:cNvCxnSpPr>
            <a:cxnSpLocks/>
          </p:cNvCxnSpPr>
          <p:nvPr/>
        </p:nvCxnSpPr>
        <p:spPr>
          <a:xfrm flipV="1">
            <a:off x="6721209" y="2788865"/>
            <a:ext cx="1384790" cy="1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749AF82-0024-4CE0-BC32-1B0BADD806A0}"/>
              </a:ext>
            </a:extLst>
          </p:cNvPr>
          <p:cNvCxnSpPr/>
          <p:nvPr/>
        </p:nvCxnSpPr>
        <p:spPr>
          <a:xfrm flipV="1">
            <a:off x="3854349" y="2326021"/>
            <a:ext cx="0" cy="46284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99D4F0F-CCCE-4D24-84B0-042E1D936857}"/>
              </a:ext>
            </a:extLst>
          </p:cNvPr>
          <p:cNvCxnSpPr/>
          <p:nvPr/>
        </p:nvCxnSpPr>
        <p:spPr>
          <a:xfrm flipV="1">
            <a:off x="5294374" y="2326020"/>
            <a:ext cx="0" cy="46284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38443A0-A69F-49FC-96FB-F0EF5F3C25A2}"/>
              </a:ext>
            </a:extLst>
          </p:cNvPr>
          <p:cNvCxnSpPr/>
          <p:nvPr/>
        </p:nvCxnSpPr>
        <p:spPr>
          <a:xfrm flipV="1">
            <a:off x="8105999" y="2333824"/>
            <a:ext cx="0" cy="46284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892081F-5BD1-40F1-919B-E8F9DB9307E8}"/>
              </a:ext>
            </a:extLst>
          </p:cNvPr>
          <p:cNvCxnSpPr/>
          <p:nvPr/>
        </p:nvCxnSpPr>
        <p:spPr>
          <a:xfrm>
            <a:off x="2407356" y="1443328"/>
            <a:ext cx="0" cy="462845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C4A3232-323C-49C9-A03A-57B8519A4E43}"/>
              </a:ext>
            </a:extLst>
          </p:cNvPr>
          <p:cNvCxnSpPr/>
          <p:nvPr/>
        </p:nvCxnSpPr>
        <p:spPr>
          <a:xfrm>
            <a:off x="6722822" y="1443327"/>
            <a:ext cx="0" cy="462845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20748A8-C5A7-448E-82D5-2A8806EF5ADA}"/>
              </a:ext>
            </a:extLst>
          </p:cNvPr>
          <p:cNvCxnSpPr>
            <a:cxnSpLocks/>
          </p:cNvCxnSpPr>
          <p:nvPr/>
        </p:nvCxnSpPr>
        <p:spPr>
          <a:xfrm>
            <a:off x="2407356" y="1443329"/>
            <a:ext cx="713008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2CD170D-EE29-404A-AD1C-F206450ECFAE}"/>
              </a:ext>
            </a:extLst>
          </p:cNvPr>
          <p:cNvCxnSpPr>
            <a:cxnSpLocks/>
          </p:cNvCxnSpPr>
          <p:nvPr/>
        </p:nvCxnSpPr>
        <p:spPr>
          <a:xfrm>
            <a:off x="9537441" y="1443327"/>
            <a:ext cx="0" cy="46284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5AD801F-5385-43B2-A985-431D2F2773D7}"/>
              </a:ext>
            </a:extLst>
          </p:cNvPr>
          <p:cNvSpPr/>
          <p:nvPr/>
        </p:nvSpPr>
        <p:spPr>
          <a:xfrm>
            <a:off x="1675114" y="1864793"/>
            <a:ext cx="1643471" cy="519401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5AF5976-B84F-4496-B494-FB06D0C0A952}"/>
              </a:ext>
            </a:extLst>
          </p:cNvPr>
          <p:cNvSpPr/>
          <p:nvPr/>
        </p:nvSpPr>
        <p:spPr>
          <a:xfrm>
            <a:off x="5903332" y="1868046"/>
            <a:ext cx="1643471" cy="519401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5C690D-6FDD-41F9-8514-BC3A8DD27CA7}"/>
              </a:ext>
            </a:extLst>
          </p:cNvPr>
          <p:cNvSpPr txBox="1"/>
          <p:nvPr/>
        </p:nvSpPr>
        <p:spPr>
          <a:xfrm>
            <a:off x="889518" y="4524177"/>
            <a:ext cx="10412963" cy="858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정규화는 이러한 부분함수적 종속을 없애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완전 함수적 종속을 만들어내는 것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어떻게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테이블 분리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시켜야지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4D138A6-E610-40D9-85DC-36235870533E}"/>
              </a:ext>
            </a:extLst>
          </p:cNvPr>
          <p:cNvCxnSpPr/>
          <p:nvPr/>
        </p:nvCxnSpPr>
        <p:spPr>
          <a:xfrm>
            <a:off x="6029325" y="666750"/>
            <a:ext cx="0" cy="302895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483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E1719A9-C5D2-45B5-AF44-07F485D690E4}"/>
              </a:ext>
            </a:extLst>
          </p:cNvPr>
          <p:cNvCxnSpPr/>
          <p:nvPr/>
        </p:nvCxnSpPr>
        <p:spPr>
          <a:xfrm>
            <a:off x="1600218" y="2740730"/>
            <a:ext cx="0" cy="462845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EFA04A5-355F-4F7E-9A7F-45A2302D6F91}"/>
              </a:ext>
            </a:extLst>
          </p:cNvPr>
          <p:cNvCxnSpPr/>
          <p:nvPr/>
        </p:nvCxnSpPr>
        <p:spPr>
          <a:xfrm>
            <a:off x="6549759" y="2730128"/>
            <a:ext cx="0" cy="462845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BC5426-7337-43B2-9CF8-E9C8C7AF143F}"/>
              </a:ext>
            </a:extLst>
          </p:cNvPr>
          <p:cNvCxnSpPr/>
          <p:nvPr/>
        </p:nvCxnSpPr>
        <p:spPr>
          <a:xfrm>
            <a:off x="1600218" y="3203575"/>
            <a:ext cx="2893987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749AF82-0024-4CE0-BC32-1B0BADD806A0}"/>
              </a:ext>
            </a:extLst>
          </p:cNvPr>
          <p:cNvCxnSpPr/>
          <p:nvPr/>
        </p:nvCxnSpPr>
        <p:spPr>
          <a:xfrm flipV="1">
            <a:off x="3047211" y="2740730"/>
            <a:ext cx="0" cy="46284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99D4F0F-CCCE-4D24-84B0-042E1D936857}"/>
              </a:ext>
            </a:extLst>
          </p:cNvPr>
          <p:cNvCxnSpPr/>
          <p:nvPr/>
        </p:nvCxnSpPr>
        <p:spPr>
          <a:xfrm flipV="1">
            <a:off x="4487236" y="2740729"/>
            <a:ext cx="0" cy="46284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5AD801F-5385-43B2-A985-431D2F2773D7}"/>
              </a:ext>
            </a:extLst>
          </p:cNvPr>
          <p:cNvSpPr/>
          <p:nvPr/>
        </p:nvSpPr>
        <p:spPr>
          <a:xfrm>
            <a:off x="867976" y="2279502"/>
            <a:ext cx="1643471" cy="519401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5AF5976-B84F-4496-B494-FB06D0C0A952}"/>
              </a:ext>
            </a:extLst>
          </p:cNvPr>
          <p:cNvSpPr/>
          <p:nvPr/>
        </p:nvSpPr>
        <p:spPr>
          <a:xfrm>
            <a:off x="5840498" y="2229777"/>
            <a:ext cx="1643471" cy="519401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5C690D-6FDD-41F9-8514-BC3A8DD27CA7}"/>
              </a:ext>
            </a:extLst>
          </p:cNvPr>
          <p:cNvSpPr txBox="1"/>
          <p:nvPr/>
        </p:nvSpPr>
        <p:spPr>
          <a:xfrm>
            <a:off x="889518" y="4524177"/>
            <a:ext cx="10412963" cy="858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정규화는 이러한 부분함수적 종속을 없애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완전 함수적 종속을 만들어내는 것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어떻게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테이블 분리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시켜야지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53E4EE1E-C372-438F-8070-7B28A9D0B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388321"/>
              </p:ext>
            </p:extLst>
          </p:nvPr>
        </p:nvGraphicFramePr>
        <p:xfrm>
          <a:off x="833865" y="2324981"/>
          <a:ext cx="4357604" cy="427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3056">
                  <a:extLst>
                    <a:ext uri="{9D8B030D-6E8A-4147-A177-3AD203B41FA5}">
                      <a16:colId xmlns:a16="http://schemas.microsoft.com/office/drawing/2014/main" val="2208903856"/>
                    </a:ext>
                  </a:extLst>
                </a:gridCol>
                <a:gridCol w="1112426">
                  <a:extLst>
                    <a:ext uri="{9D8B030D-6E8A-4147-A177-3AD203B41FA5}">
                      <a16:colId xmlns:a16="http://schemas.microsoft.com/office/drawing/2014/main" val="2056463073"/>
                    </a:ext>
                  </a:extLst>
                </a:gridCol>
                <a:gridCol w="1582122">
                  <a:extLst>
                    <a:ext uri="{9D8B030D-6E8A-4147-A177-3AD203B41FA5}">
                      <a16:colId xmlns:a16="http://schemas.microsoft.com/office/drawing/2014/main" val="1735023468"/>
                    </a:ext>
                  </a:extLst>
                </a:gridCol>
              </a:tblGrid>
              <a:tr h="427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성명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이메일 주소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</a:tbl>
          </a:graphicData>
        </a:graphic>
      </p:graphicFrame>
      <p:graphicFrame>
        <p:nvGraphicFramePr>
          <p:cNvPr id="21" name="표 5">
            <a:extLst>
              <a:ext uri="{FF2B5EF4-FFF2-40B4-BE49-F238E27FC236}">
                <a16:creationId xmlns:a16="http://schemas.microsoft.com/office/drawing/2014/main" id="{C5C7C677-11BF-4AD8-BD42-1F628700B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645044"/>
              </p:ext>
            </p:extLst>
          </p:nvPr>
        </p:nvGraphicFramePr>
        <p:xfrm>
          <a:off x="5832993" y="2275653"/>
          <a:ext cx="5826282" cy="427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3056">
                  <a:extLst>
                    <a:ext uri="{9D8B030D-6E8A-4147-A177-3AD203B41FA5}">
                      <a16:colId xmlns:a16="http://schemas.microsoft.com/office/drawing/2014/main" val="2208903856"/>
                    </a:ext>
                  </a:extLst>
                </a:gridCol>
                <a:gridCol w="1387742">
                  <a:extLst>
                    <a:ext uri="{9D8B030D-6E8A-4147-A177-3AD203B41FA5}">
                      <a16:colId xmlns:a16="http://schemas.microsoft.com/office/drawing/2014/main" val="1110669206"/>
                    </a:ext>
                  </a:extLst>
                </a:gridCol>
                <a:gridCol w="1387742">
                  <a:extLst>
                    <a:ext uri="{9D8B030D-6E8A-4147-A177-3AD203B41FA5}">
                      <a16:colId xmlns:a16="http://schemas.microsoft.com/office/drawing/2014/main" val="1711724819"/>
                    </a:ext>
                  </a:extLst>
                </a:gridCol>
                <a:gridCol w="1387742">
                  <a:extLst>
                    <a:ext uri="{9D8B030D-6E8A-4147-A177-3AD203B41FA5}">
                      <a16:colId xmlns:a16="http://schemas.microsoft.com/office/drawing/2014/main" val="1798244461"/>
                    </a:ext>
                  </a:extLst>
                </a:gridCol>
              </a:tblGrid>
              <a:tr h="427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 과목 이름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성적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</a:tbl>
          </a:graphicData>
        </a:graphic>
      </p:graphicFrame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A442398-F4C6-4823-803C-780072CF9544}"/>
              </a:ext>
            </a:extLst>
          </p:cNvPr>
          <p:cNvSpPr/>
          <p:nvPr/>
        </p:nvSpPr>
        <p:spPr>
          <a:xfrm>
            <a:off x="7461303" y="2217806"/>
            <a:ext cx="1444572" cy="531372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989CD78-566B-4287-823B-4085BC7D4097}"/>
              </a:ext>
            </a:extLst>
          </p:cNvPr>
          <p:cNvCxnSpPr/>
          <p:nvPr/>
        </p:nvCxnSpPr>
        <p:spPr>
          <a:xfrm>
            <a:off x="8197584" y="2703304"/>
            <a:ext cx="0" cy="462845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339DD2F-ADB5-4D37-A4C7-9DBA59651919}"/>
              </a:ext>
            </a:extLst>
          </p:cNvPr>
          <p:cNvCxnSpPr>
            <a:cxnSpLocks/>
          </p:cNvCxnSpPr>
          <p:nvPr/>
        </p:nvCxnSpPr>
        <p:spPr>
          <a:xfrm>
            <a:off x="6513272" y="3149724"/>
            <a:ext cx="4525667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114353F-E711-4597-9097-0A829079461A}"/>
              </a:ext>
            </a:extLst>
          </p:cNvPr>
          <p:cNvCxnSpPr/>
          <p:nvPr/>
        </p:nvCxnSpPr>
        <p:spPr>
          <a:xfrm flipV="1">
            <a:off x="9598914" y="2703305"/>
            <a:ext cx="0" cy="46284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1A62DE6-2B8C-43A3-98C9-494997E440A8}"/>
              </a:ext>
            </a:extLst>
          </p:cNvPr>
          <p:cNvCxnSpPr/>
          <p:nvPr/>
        </p:nvCxnSpPr>
        <p:spPr>
          <a:xfrm flipV="1">
            <a:off x="11038939" y="2703304"/>
            <a:ext cx="0" cy="46284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570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E507F7A2-5672-410A-8DFB-24EFBB525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057172"/>
              </p:ext>
            </p:extLst>
          </p:nvPr>
        </p:nvGraphicFramePr>
        <p:xfrm>
          <a:off x="571397" y="2295069"/>
          <a:ext cx="4357604" cy="31899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3056">
                  <a:extLst>
                    <a:ext uri="{9D8B030D-6E8A-4147-A177-3AD203B41FA5}">
                      <a16:colId xmlns:a16="http://schemas.microsoft.com/office/drawing/2014/main" val="2208903856"/>
                    </a:ext>
                  </a:extLst>
                </a:gridCol>
                <a:gridCol w="1112426">
                  <a:extLst>
                    <a:ext uri="{9D8B030D-6E8A-4147-A177-3AD203B41FA5}">
                      <a16:colId xmlns:a16="http://schemas.microsoft.com/office/drawing/2014/main" val="2056463073"/>
                    </a:ext>
                  </a:extLst>
                </a:gridCol>
                <a:gridCol w="1582122">
                  <a:extLst>
                    <a:ext uri="{9D8B030D-6E8A-4147-A177-3AD203B41FA5}">
                      <a16:colId xmlns:a16="http://schemas.microsoft.com/office/drawing/2014/main" val="1735023468"/>
                    </a:ext>
                  </a:extLst>
                </a:gridCol>
              </a:tblGrid>
              <a:tr h="427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성명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이메일 주소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프랭키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  <a:hlinkClick r:id="rId2"/>
                        </a:rPr>
                        <a:t>jehyn923@naver.com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개발새발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dogfootbirdfoot@gmail.com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730709"/>
                  </a:ext>
                </a:extLst>
              </a:tr>
              <a:tr h="7040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-park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Jinnie-park_blogger@gmail.com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747778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컴퓨터쟁이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Computer_slave@gmail.com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140473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65344428-D050-4F29-87F3-4AB2345F4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6551"/>
              </p:ext>
            </p:extLst>
          </p:nvPr>
        </p:nvGraphicFramePr>
        <p:xfrm>
          <a:off x="5500397" y="1325563"/>
          <a:ext cx="5015205" cy="5334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0735">
                  <a:extLst>
                    <a:ext uri="{9D8B030D-6E8A-4147-A177-3AD203B41FA5}">
                      <a16:colId xmlns:a16="http://schemas.microsoft.com/office/drawing/2014/main" val="2208903856"/>
                    </a:ext>
                  </a:extLst>
                </a:gridCol>
                <a:gridCol w="1086796">
                  <a:extLst>
                    <a:ext uri="{9D8B030D-6E8A-4147-A177-3AD203B41FA5}">
                      <a16:colId xmlns:a16="http://schemas.microsoft.com/office/drawing/2014/main" val="2056463073"/>
                    </a:ext>
                  </a:extLst>
                </a:gridCol>
                <a:gridCol w="1086796">
                  <a:extLst>
                    <a:ext uri="{9D8B030D-6E8A-4147-A177-3AD203B41FA5}">
                      <a16:colId xmlns:a16="http://schemas.microsoft.com/office/drawing/2014/main" val="1917714141"/>
                    </a:ext>
                  </a:extLst>
                </a:gridCol>
                <a:gridCol w="1820878">
                  <a:extLst>
                    <a:ext uri="{9D8B030D-6E8A-4147-A177-3AD203B41FA5}">
                      <a16:colId xmlns:a16="http://schemas.microsoft.com/office/drawing/2014/main" val="1735023468"/>
                    </a:ext>
                  </a:extLst>
                </a:gridCol>
              </a:tblGrid>
              <a:tr h="427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 과목 이름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성적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Java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Spring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730709"/>
                  </a:ext>
                </a:extLst>
              </a:tr>
              <a:tr h="7040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D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747778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Java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140473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Spring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B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180395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992439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 Problem Solving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강다윤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829628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108552"/>
                  </a:ext>
                </a:extLst>
              </a:tr>
            </a:tbl>
          </a:graphicData>
        </a:graphic>
      </p:graphicFrame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ADFA32C-A294-486D-BD4D-6CA5F97501F9}"/>
              </a:ext>
            </a:extLst>
          </p:cNvPr>
          <p:cNvSpPr/>
          <p:nvPr/>
        </p:nvSpPr>
        <p:spPr>
          <a:xfrm>
            <a:off x="611289" y="2238511"/>
            <a:ext cx="1643471" cy="519401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7FACE58-0256-4EB1-A87A-DF72A4783133}"/>
              </a:ext>
            </a:extLst>
          </p:cNvPr>
          <p:cNvSpPr/>
          <p:nvPr/>
        </p:nvSpPr>
        <p:spPr>
          <a:xfrm>
            <a:off x="5500395" y="1325563"/>
            <a:ext cx="2099415" cy="519401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733B36-8884-4E9E-AE80-56137808487A}"/>
              </a:ext>
            </a:extLst>
          </p:cNvPr>
          <p:cNvSpPr txBox="1"/>
          <p:nvPr/>
        </p:nvSpPr>
        <p:spPr>
          <a:xfrm>
            <a:off x="188533" y="142869"/>
            <a:ext cx="15488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2NF</a:t>
            </a:r>
          </a:p>
          <a:p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정규형</a:t>
            </a:r>
          </a:p>
        </p:txBody>
      </p:sp>
    </p:spTree>
    <p:extLst>
      <p:ext uri="{BB962C8B-B14F-4D97-AF65-F5344CB8AC3E}">
        <p14:creationId xmlns:p14="http://schemas.microsoft.com/office/powerpoint/2010/main" val="1448012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0932AB1-1AB6-4773-882C-59860FA74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589044"/>
              </p:ext>
            </p:extLst>
          </p:nvPr>
        </p:nvGraphicFramePr>
        <p:xfrm>
          <a:off x="852487" y="1878853"/>
          <a:ext cx="10487025" cy="3100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5364">
                  <a:extLst>
                    <a:ext uri="{9D8B030D-6E8A-4147-A177-3AD203B41FA5}">
                      <a16:colId xmlns:a16="http://schemas.microsoft.com/office/drawing/2014/main" val="2208903856"/>
                    </a:ext>
                  </a:extLst>
                </a:gridCol>
                <a:gridCol w="1200928">
                  <a:extLst>
                    <a:ext uri="{9D8B030D-6E8A-4147-A177-3AD203B41FA5}">
                      <a16:colId xmlns:a16="http://schemas.microsoft.com/office/drawing/2014/main" val="2056463073"/>
                    </a:ext>
                  </a:extLst>
                </a:gridCol>
                <a:gridCol w="1707992">
                  <a:extLst>
                    <a:ext uri="{9D8B030D-6E8A-4147-A177-3AD203B41FA5}">
                      <a16:colId xmlns:a16="http://schemas.microsoft.com/office/drawing/2014/main" val="1735023468"/>
                    </a:ext>
                  </a:extLst>
                </a:gridCol>
                <a:gridCol w="1413294">
                  <a:extLst>
                    <a:ext uri="{9D8B030D-6E8A-4147-A177-3AD203B41FA5}">
                      <a16:colId xmlns:a16="http://schemas.microsoft.com/office/drawing/2014/main" val="2564120695"/>
                    </a:ext>
                  </a:extLst>
                </a:gridCol>
                <a:gridCol w="1373153">
                  <a:extLst>
                    <a:ext uri="{9D8B030D-6E8A-4147-A177-3AD203B41FA5}">
                      <a16:colId xmlns:a16="http://schemas.microsoft.com/office/drawing/2014/main" val="3281434463"/>
                    </a:ext>
                  </a:extLst>
                </a:gridCol>
                <a:gridCol w="1498147">
                  <a:extLst>
                    <a:ext uri="{9D8B030D-6E8A-4147-A177-3AD203B41FA5}">
                      <a16:colId xmlns:a16="http://schemas.microsoft.com/office/drawing/2014/main" val="2460593189"/>
                    </a:ext>
                  </a:extLst>
                </a:gridCol>
                <a:gridCol w="1498147">
                  <a:extLst>
                    <a:ext uri="{9D8B030D-6E8A-4147-A177-3AD203B41FA5}">
                      <a16:colId xmlns:a16="http://schemas.microsoft.com/office/drawing/2014/main" val="4140131158"/>
                    </a:ext>
                  </a:extLst>
                </a:gridCol>
              </a:tblGrid>
              <a:tr h="456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성명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이메일 주소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우편번호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6186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프랭키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jehyn923@gmail.com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목동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6186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개발새발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dogfootbirdfoot@gmail.com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01234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신정동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376453"/>
                  </a:ext>
                </a:extLst>
              </a:tr>
              <a:tr h="788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-park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Jinnie-park_blogger@gmail.com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12340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관악구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신림동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426154"/>
                  </a:ext>
                </a:extLst>
              </a:tr>
              <a:tr h="6186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컴퓨터쟁이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Computer_slave@gmail.com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목동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730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52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3E6A7-BB1E-4184-A223-1F6ADCFE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정규화를 하지 않으면 일어나는 일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46E24-2E91-4E89-80AE-6F3670EEB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관계형 데이터베이스에서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E(</a:t>
            </a:r>
            <a:r>
              <a:rPr lang="en-US" altLang="ko-KR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ntity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와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R(elation)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을 구조화 하지 않으면 데이터의 중복이 생김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데이터의 중복이 생기면 이 후 데이터를 갱신할 때 이상 현상이 일어나게 됨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9273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0932AB1-1AB6-4773-882C-59860FA740BA}"/>
              </a:ext>
            </a:extLst>
          </p:cNvPr>
          <p:cNvGraphicFramePr>
            <a:graphicFrameLocks noGrp="1"/>
          </p:cNvGraphicFramePr>
          <p:nvPr/>
        </p:nvGraphicFramePr>
        <p:xfrm>
          <a:off x="852487" y="1878853"/>
          <a:ext cx="10487025" cy="3100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5364">
                  <a:extLst>
                    <a:ext uri="{9D8B030D-6E8A-4147-A177-3AD203B41FA5}">
                      <a16:colId xmlns:a16="http://schemas.microsoft.com/office/drawing/2014/main" val="2208903856"/>
                    </a:ext>
                  </a:extLst>
                </a:gridCol>
                <a:gridCol w="1200928">
                  <a:extLst>
                    <a:ext uri="{9D8B030D-6E8A-4147-A177-3AD203B41FA5}">
                      <a16:colId xmlns:a16="http://schemas.microsoft.com/office/drawing/2014/main" val="2056463073"/>
                    </a:ext>
                  </a:extLst>
                </a:gridCol>
                <a:gridCol w="1707992">
                  <a:extLst>
                    <a:ext uri="{9D8B030D-6E8A-4147-A177-3AD203B41FA5}">
                      <a16:colId xmlns:a16="http://schemas.microsoft.com/office/drawing/2014/main" val="1735023468"/>
                    </a:ext>
                  </a:extLst>
                </a:gridCol>
                <a:gridCol w="1413294">
                  <a:extLst>
                    <a:ext uri="{9D8B030D-6E8A-4147-A177-3AD203B41FA5}">
                      <a16:colId xmlns:a16="http://schemas.microsoft.com/office/drawing/2014/main" val="2564120695"/>
                    </a:ext>
                  </a:extLst>
                </a:gridCol>
                <a:gridCol w="1373153">
                  <a:extLst>
                    <a:ext uri="{9D8B030D-6E8A-4147-A177-3AD203B41FA5}">
                      <a16:colId xmlns:a16="http://schemas.microsoft.com/office/drawing/2014/main" val="3281434463"/>
                    </a:ext>
                  </a:extLst>
                </a:gridCol>
                <a:gridCol w="1498147">
                  <a:extLst>
                    <a:ext uri="{9D8B030D-6E8A-4147-A177-3AD203B41FA5}">
                      <a16:colId xmlns:a16="http://schemas.microsoft.com/office/drawing/2014/main" val="2460593189"/>
                    </a:ext>
                  </a:extLst>
                </a:gridCol>
                <a:gridCol w="1498147">
                  <a:extLst>
                    <a:ext uri="{9D8B030D-6E8A-4147-A177-3AD203B41FA5}">
                      <a16:colId xmlns:a16="http://schemas.microsoft.com/office/drawing/2014/main" val="4140131158"/>
                    </a:ext>
                  </a:extLst>
                </a:gridCol>
              </a:tblGrid>
              <a:tr h="456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성명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이메일 주소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우편번호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6186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프랭키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jehyn923@gmail.com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목동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6186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개발새발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dogfootbirdfoot@gmail.com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01234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신정동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376453"/>
                  </a:ext>
                </a:extLst>
              </a:tr>
              <a:tr h="788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-park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Jinnie-park_blogger@gmail.com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12340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관악구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신림동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426154"/>
                  </a:ext>
                </a:extLst>
              </a:tr>
              <a:tr h="6186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컴퓨터쟁이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Computer_slave@gmail.com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목동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730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503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0932AB1-1AB6-4773-882C-59860FA74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938823"/>
              </p:ext>
            </p:extLst>
          </p:nvPr>
        </p:nvGraphicFramePr>
        <p:xfrm>
          <a:off x="852487" y="1878853"/>
          <a:ext cx="10487025" cy="3100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5364">
                  <a:extLst>
                    <a:ext uri="{9D8B030D-6E8A-4147-A177-3AD203B41FA5}">
                      <a16:colId xmlns:a16="http://schemas.microsoft.com/office/drawing/2014/main" val="2208903856"/>
                    </a:ext>
                  </a:extLst>
                </a:gridCol>
                <a:gridCol w="1200928">
                  <a:extLst>
                    <a:ext uri="{9D8B030D-6E8A-4147-A177-3AD203B41FA5}">
                      <a16:colId xmlns:a16="http://schemas.microsoft.com/office/drawing/2014/main" val="2056463073"/>
                    </a:ext>
                  </a:extLst>
                </a:gridCol>
                <a:gridCol w="1707992">
                  <a:extLst>
                    <a:ext uri="{9D8B030D-6E8A-4147-A177-3AD203B41FA5}">
                      <a16:colId xmlns:a16="http://schemas.microsoft.com/office/drawing/2014/main" val="1735023468"/>
                    </a:ext>
                  </a:extLst>
                </a:gridCol>
                <a:gridCol w="1413294">
                  <a:extLst>
                    <a:ext uri="{9D8B030D-6E8A-4147-A177-3AD203B41FA5}">
                      <a16:colId xmlns:a16="http://schemas.microsoft.com/office/drawing/2014/main" val="2564120695"/>
                    </a:ext>
                  </a:extLst>
                </a:gridCol>
                <a:gridCol w="1373153">
                  <a:extLst>
                    <a:ext uri="{9D8B030D-6E8A-4147-A177-3AD203B41FA5}">
                      <a16:colId xmlns:a16="http://schemas.microsoft.com/office/drawing/2014/main" val="3281434463"/>
                    </a:ext>
                  </a:extLst>
                </a:gridCol>
                <a:gridCol w="1498147">
                  <a:extLst>
                    <a:ext uri="{9D8B030D-6E8A-4147-A177-3AD203B41FA5}">
                      <a16:colId xmlns:a16="http://schemas.microsoft.com/office/drawing/2014/main" val="2460593189"/>
                    </a:ext>
                  </a:extLst>
                </a:gridCol>
                <a:gridCol w="1498147">
                  <a:extLst>
                    <a:ext uri="{9D8B030D-6E8A-4147-A177-3AD203B41FA5}">
                      <a16:colId xmlns:a16="http://schemas.microsoft.com/office/drawing/2014/main" val="4140131158"/>
                    </a:ext>
                  </a:extLst>
                </a:gridCol>
              </a:tblGrid>
              <a:tr h="456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성명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이메일 주소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우편번호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6186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프랭키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jehyn923@gmail.com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목동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6186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개발새발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dogfootbirdfoot@gmail.com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01234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신정동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376453"/>
                  </a:ext>
                </a:extLst>
              </a:tr>
              <a:tr h="788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-park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Jinnie-park_blogger@gmail.com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12340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관악구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신림동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426154"/>
                  </a:ext>
                </a:extLst>
              </a:tr>
              <a:tr h="6186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컴퓨터쟁이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Computer_slave@gmail.com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목동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30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918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0932AB1-1AB6-4773-882C-59860FA740BA}"/>
              </a:ext>
            </a:extLst>
          </p:cNvPr>
          <p:cNvGraphicFramePr>
            <a:graphicFrameLocks noGrp="1"/>
          </p:cNvGraphicFramePr>
          <p:nvPr/>
        </p:nvGraphicFramePr>
        <p:xfrm>
          <a:off x="852487" y="1878853"/>
          <a:ext cx="10487025" cy="3100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5364">
                  <a:extLst>
                    <a:ext uri="{9D8B030D-6E8A-4147-A177-3AD203B41FA5}">
                      <a16:colId xmlns:a16="http://schemas.microsoft.com/office/drawing/2014/main" val="2208903856"/>
                    </a:ext>
                  </a:extLst>
                </a:gridCol>
                <a:gridCol w="1200928">
                  <a:extLst>
                    <a:ext uri="{9D8B030D-6E8A-4147-A177-3AD203B41FA5}">
                      <a16:colId xmlns:a16="http://schemas.microsoft.com/office/drawing/2014/main" val="2056463073"/>
                    </a:ext>
                  </a:extLst>
                </a:gridCol>
                <a:gridCol w="1707992">
                  <a:extLst>
                    <a:ext uri="{9D8B030D-6E8A-4147-A177-3AD203B41FA5}">
                      <a16:colId xmlns:a16="http://schemas.microsoft.com/office/drawing/2014/main" val="1735023468"/>
                    </a:ext>
                  </a:extLst>
                </a:gridCol>
                <a:gridCol w="1413294">
                  <a:extLst>
                    <a:ext uri="{9D8B030D-6E8A-4147-A177-3AD203B41FA5}">
                      <a16:colId xmlns:a16="http://schemas.microsoft.com/office/drawing/2014/main" val="2564120695"/>
                    </a:ext>
                  </a:extLst>
                </a:gridCol>
                <a:gridCol w="1373153">
                  <a:extLst>
                    <a:ext uri="{9D8B030D-6E8A-4147-A177-3AD203B41FA5}">
                      <a16:colId xmlns:a16="http://schemas.microsoft.com/office/drawing/2014/main" val="3281434463"/>
                    </a:ext>
                  </a:extLst>
                </a:gridCol>
                <a:gridCol w="1498147">
                  <a:extLst>
                    <a:ext uri="{9D8B030D-6E8A-4147-A177-3AD203B41FA5}">
                      <a16:colId xmlns:a16="http://schemas.microsoft.com/office/drawing/2014/main" val="2460593189"/>
                    </a:ext>
                  </a:extLst>
                </a:gridCol>
                <a:gridCol w="1498147">
                  <a:extLst>
                    <a:ext uri="{9D8B030D-6E8A-4147-A177-3AD203B41FA5}">
                      <a16:colId xmlns:a16="http://schemas.microsoft.com/office/drawing/2014/main" val="4140131158"/>
                    </a:ext>
                  </a:extLst>
                </a:gridCol>
              </a:tblGrid>
              <a:tr h="456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성명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이메일 주소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우편번호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6186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프랭키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jehyn923@gmail.com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목동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6186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개발새발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dogfootbirdfoot@gmail.com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01234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신정동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376453"/>
                  </a:ext>
                </a:extLst>
              </a:tr>
              <a:tr h="788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-park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Jinnie-park_blogger@gmail.com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12340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관악구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신림동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426154"/>
                  </a:ext>
                </a:extLst>
              </a:tr>
              <a:tr h="6186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컴퓨터쟁이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Computer_slave@gmail.com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목동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3070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A4679A34-8442-4E8E-9F12-526D8941C246}"/>
              </a:ext>
            </a:extLst>
          </p:cNvPr>
          <p:cNvSpPr/>
          <p:nvPr/>
        </p:nvSpPr>
        <p:spPr>
          <a:xfrm>
            <a:off x="-93306" y="-83976"/>
            <a:ext cx="12447037" cy="7165911"/>
          </a:xfrm>
          <a:prstGeom prst="rect">
            <a:avLst/>
          </a:prstGeom>
          <a:solidFill>
            <a:schemeClr val="tx1">
              <a:lumMod val="50000"/>
              <a:lumOff val="50000"/>
              <a:alpha val="92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0307C6-8B86-40C5-A44D-C63FCAA8B081}"/>
              </a:ext>
            </a:extLst>
          </p:cNvPr>
          <p:cNvSpPr txBox="1"/>
          <p:nvPr/>
        </p:nvSpPr>
        <p:spPr>
          <a:xfrm>
            <a:off x="436469" y="2786709"/>
            <a:ext cx="11319063" cy="638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불필요한 데이터 중복이 아직 있다</a:t>
            </a:r>
            <a:r>
              <a:rPr lang="en-US" altLang="ko-KR" sz="28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1061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0932AB1-1AB6-4773-882C-59860FA74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741014"/>
              </p:ext>
            </p:extLst>
          </p:nvPr>
        </p:nvGraphicFramePr>
        <p:xfrm>
          <a:off x="852487" y="1878853"/>
          <a:ext cx="10487025" cy="3100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5364">
                  <a:extLst>
                    <a:ext uri="{9D8B030D-6E8A-4147-A177-3AD203B41FA5}">
                      <a16:colId xmlns:a16="http://schemas.microsoft.com/office/drawing/2014/main" val="2208903856"/>
                    </a:ext>
                  </a:extLst>
                </a:gridCol>
                <a:gridCol w="1200928">
                  <a:extLst>
                    <a:ext uri="{9D8B030D-6E8A-4147-A177-3AD203B41FA5}">
                      <a16:colId xmlns:a16="http://schemas.microsoft.com/office/drawing/2014/main" val="2056463073"/>
                    </a:ext>
                  </a:extLst>
                </a:gridCol>
                <a:gridCol w="1707992">
                  <a:extLst>
                    <a:ext uri="{9D8B030D-6E8A-4147-A177-3AD203B41FA5}">
                      <a16:colId xmlns:a16="http://schemas.microsoft.com/office/drawing/2014/main" val="1735023468"/>
                    </a:ext>
                  </a:extLst>
                </a:gridCol>
                <a:gridCol w="1413294">
                  <a:extLst>
                    <a:ext uri="{9D8B030D-6E8A-4147-A177-3AD203B41FA5}">
                      <a16:colId xmlns:a16="http://schemas.microsoft.com/office/drawing/2014/main" val="2564120695"/>
                    </a:ext>
                  </a:extLst>
                </a:gridCol>
                <a:gridCol w="1373153">
                  <a:extLst>
                    <a:ext uri="{9D8B030D-6E8A-4147-A177-3AD203B41FA5}">
                      <a16:colId xmlns:a16="http://schemas.microsoft.com/office/drawing/2014/main" val="3281434463"/>
                    </a:ext>
                  </a:extLst>
                </a:gridCol>
                <a:gridCol w="1498147">
                  <a:extLst>
                    <a:ext uri="{9D8B030D-6E8A-4147-A177-3AD203B41FA5}">
                      <a16:colId xmlns:a16="http://schemas.microsoft.com/office/drawing/2014/main" val="2460593189"/>
                    </a:ext>
                  </a:extLst>
                </a:gridCol>
                <a:gridCol w="1498147">
                  <a:extLst>
                    <a:ext uri="{9D8B030D-6E8A-4147-A177-3AD203B41FA5}">
                      <a16:colId xmlns:a16="http://schemas.microsoft.com/office/drawing/2014/main" val="4140131158"/>
                    </a:ext>
                  </a:extLst>
                </a:gridCol>
              </a:tblGrid>
              <a:tr h="456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성명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이메일 주소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우편번호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6186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프랭키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jehyn923@gmail.com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목동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6186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개발새발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dogfootbirdfoot@gmail.com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01234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신정동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376453"/>
                  </a:ext>
                </a:extLst>
              </a:tr>
              <a:tr h="788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-park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Jinnie-park_blogger@gmail.com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12340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관악구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신림동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426154"/>
                  </a:ext>
                </a:extLst>
              </a:tr>
              <a:tr h="6186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컴퓨터쟁이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Computer_slave@gmail.com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목동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3070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459B3340-E902-40E9-8E84-1D85A5D15195}"/>
              </a:ext>
            </a:extLst>
          </p:cNvPr>
          <p:cNvSpPr/>
          <p:nvPr/>
        </p:nvSpPr>
        <p:spPr>
          <a:xfrm>
            <a:off x="-93306" y="-83976"/>
            <a:ext cx="12447037" cy="7165911"/>
          </a:xfrm>
          <a:prstGeom prst="rect">
            <a:avLst/>
          </a:prstGeom>
          <a:solidFill>
            <a:schemeClr val="tx1">
              <a:lumMod val="50000"/>
              <a:lumOff val="50000"/>
              <a:alpha val="92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DFB68-B46C-4BB4-8D02-1D4416FF7332}"/>
              </a:ext>
            </a:extLst>
          </p:cNvPr>
          <p:cNvSpPr txBox="1"/>
          <p:nvPr/>
        </p:nvSpPr>
        <p:spPr>
          <a:xfrm>
            <a:off x="436469" y="2786709"/>
            <a:ext cx="11319063" cy="128458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프랭키가</a:t>
            </a:r>
            <a:r>
              <a:rPr lang="ko-KR" altLang="en-US" sz="28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신정동으로 </a:t>
            </a: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이사를 가서 주소지를 바꾼다면</a:t>
            </a:r>
            <a:r>
              <a:rPr lang="en-US" altLang="ko-KR" sz="28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06473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0932AB1-1AB6-4773-882C-59860FA740BA}"/>
              </a:ext>
            </a:extLst>
          </p:cNvPr>
          <p:cNvGraphicFramePr>
            <a:graphicFrameLocks noGrp="1"/>
          </p:cNvGraphicFramePr>
          <p:nvPr/>
        </p:nvGraphicFramePr>
        <p:xfrm>
          <a:off x="852487" y="1878853"/>
          <a:ext cx="10487025" cy="3100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5364">
                  <a:extLst>
                    <a:ext uri="{9D8B030D-6E8A-4147-A177-3AD203B41FA5}">
                      <a16:colId xmlns:a16="http://schemas.microsoft.com/office/drawing/2014/main" val="2208903856"/>
                    </a:ext>
                  </a:extLst>
                </a:gridCol>
                <a:gridCol w="1200928">
                  <a:extLst>
                    <a:ext uri="{9D8B030D-6E8A-4147-A177-3AD203B41FA5}">
                      <a16:colId xmlns:a16="http://schemas.microsoft.com/office/drawing/2014/main" val="2056463073"/>
                    </a:ext>
                  </a:extLst>
                </a:gridCol>
                <a:gridCol w="1707992">
                  <a:extLst>
                    <a:ext uri="{9D8B030D-6E8A-4147-A177-3AD203B41FA5}">
                      <a16:colId xmlns:a16="http://schemas.microsoft.com/office/drawing/2014/main" val="1735023468"/>
                    </a:ext>
                  </a:extLst>
                </a:gridCol>
                <a:gridCol w="1413294">
                  <a:extLst>
                    <a:ext uri="{9D8B030D-6E8A-4147-A177-3AD203B41FA5}">
                      <a16:colId xmlns:a16="http://schemas.microsoft.com/office/drawing/2014/main" val="2564120695"/>
                    </a:ext>
                  </a:extLst>
                </a:gridCol>
                <a:gridCol w="1373153">
                  <a:extLst>
                    <a:ext uri="{9D8B030D-6E8A-4147-A177-3AD203B41FA5}">
                      <a16:colId xmlns:a16="http://schemas.microsoft.com/office/drawing/2014/main" val="3281434463"/>
                    </a:ext>
                  </a:extLst>
                </a:gridCol>
                <a:gridCol w="1498147">
                  <a:extLst>
                    <a:ext uri="{9D8B030D-6E8A-4147-A177-3AD203B41FA5}">
                      <a16:colId xmlns:a16="http://schemas.microsoft.com/office/drawing/2014/main" val="2460593189"/>
                    </a:ext>
                  </a:extLst>
                </a:gridCol>
                <a:gridCol w="1498147">
                  <a:extLst>
                    <a:ext uri="{9D8B030D-6E8A-4147-A177-3AD203B41FA5}">
                      <a16:colId xmlns:a16="http://schemas.microsoft.com/office/drawing/2014/main" val="4140131158"/>
                    </a:ext>
                  </a:extLst>
                </a:gridCol>
              </a:tblGrid>
              <a:tr h="456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성명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이메일 주소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우편번호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6186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프랭키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jehyn923@gmail.com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목동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6186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개발새발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dogfootbirdfoot@gmail.com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01234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신정동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376453"/>
                  </a:ext>
                </a:extLst>
              </a:tr>
              <a:tr h="788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-park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Jinnie-park_blogger@gmail.com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12340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관악구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신림동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426154"/>
                  </a:ext>
                </a:extLst>
              </a:tr>
              <a:tr h="6186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컴퓨터쟁이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Computer_slave@gmail.com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목동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30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6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0932AB1-1AB6-4773-882C-59860FA74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244518"/>
              </p:ext>
            </p:extLst>
          </p:nvPr>
        </p:nvGraphicFramePr>
        <p:xfrm>
          <a:off x="852488" y="1078753"/>
          <a:ext cx="10487025" cy="3100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5364">
                  <a:extLst>
                    <a:ext uri="{9D8B030D-6E8A-4147-A177-3AD203B41FA5}">
                      <a16:colId xmlns:a16="http://schemas.microsoft.com/office/drawing/2014/main" val="2208903856"/>
                    </a:ext>
                  </a:extLst>
                </a:gridCol>
                <a:gridCol w="1200928">
                  <a:extLst>
                    <a:ext uri="{9D8B030D-6E8A-4147-A177-3AD203B41FA5}">
                      <a16:colId xmlns:a16="http://schemas.microsoft.com/office/drawing/2014/main" val="2056463073"/>
                    </a:ext>
                  </a:extLst>
                </a:gridCol>
                <a:gridCol w="1707992">
                  <a:extLst>
                    <a:ext uri="{9D8B030D-6E8A-4147-A177-3AD203B41FA5}">
                      <a16:colId xmlns:a16="http://schemas.microsoft.com/office/drawing/2014/main" val="1735023468"/>
                    </a:ext>
                  </a:extLst>
                </a:gridCol>
                <a:gridCol w="1413294">
                  <a:extLst>
                    <a:ext uri="{9D8B030D-6E8A-4147-A177-3AD203B41FA5}">
                      <a16:colId xmlns:a16="http://schemas.microsoft.com/office/drawing/2014/main" val="2564120695"/>
                    </a:ext>
                  </a:extLst>
                </a:gridCol>
                <a:gridCol w="1373153">
                  <a:extLst>
                    <a:ext uri="{9D8B030D-6E8A-4147-A177-3AD203B41FA5}">
                      <a16:colId xmlns:a16="http://schemas.microsoft.com/office/drawing/2014/main" val="3281434463"/>
                    </a:ext>
                  </a:extLst>
                </a:gridCol>
                <a:gridCol w="1498147">
                  <a:extLst>
                    <a:ext uri="{9D8B030D-6E8A-4147-A177-3AD203B41FA5}">
                      <a16:colId xmlns:a16="http://schemas.microsoft.com/office/drawing/2014/main" val="2460593189"/>
                    </a:ext>
                  </a:extLst>
                </a:gridCol>
                <a:gridCol w="1498147">
                  <a:extLst>
                    <a:ext uri="{9D8B030D-6E8A-4147-A177-3AD203B41FA5}">
                      <a16:colId xmlns:a16="http://schemas.microsoft.com/office/drawing/2014/main" val="4140131158"/>
                    </a:ext>
                  </a:extLst>
                </a:gridCol>
              </a:tblGrid>
              <a:tr h="456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성명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이메일 주소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우편번호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6186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프랭키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jehyn923@gmail.com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목동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6186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개발새발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dogfootbirdfoot@gmail.com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01234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신정동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376453"/>
                  </a:ext>
                </a:extLst>
              </a:tr>
              <a:tr h="788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-park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Jinnie-park_blogger@gmail.com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12340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관악구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신림동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426154"/>
                  </a:ext>
                </a:extLst>
              </a:tr>
              <a:tr h="6186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컴퓨터쟁이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Computer_slave@gmail.com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목동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3070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A846257-783C-4325-9719-E2CE43481B39}"/>
              </a:ext>
            </a:extLst>
          </p:cNvPr>
          <p:cNvSpPr txBox="1"/>
          <p:nvPr/>
        </p:nvSpPr>
        <p:spPr>
          <a:xfrm>
            <a:off x="889518" y="4809927"/>
            <a:ext cx="10412963" cy="858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우편번호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시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동 모두를 바꿔 줘야 하는데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항상 개발의 과정이 복잡해지면 수정 이상이 생길 수 있다는 점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2261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32AF9D-5074-4B17-9ABF-FBDBCB1EA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88904"/>
              </p:ext>
            </p:extLst>
          </p:nvPr>
        </p:nvGraphicFramePr>
        <p:xfrm>
          <a:off x="2460516" y="1743751"/>
          <a:ext cx="7270968" cy="6459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780">
                  <a:extLst>
                    <a:ext uri="{9D8B030D-6E8A-4147-A177-3AD203B41FA5}">
                      <a16:colId xmlns:a16="http://schemas.microsoft.com/office/drawing/2014/main" val="4240503344"/>
                    </a:ext>
                  </a:extLst>
                </a:gridCol>
                <a:gridCol w="832639">
                  <a:extLst>
                    <a:ext uri="{9D8B030D-6E8A-4147-A177-3AD203B41FA5}">
                      <a16:colId xmlns:a16="http://schemas.microsoft.com/office/drawing/2014/main" val="3861516271"/>
                    </a:ext>
                  </a:extLst>
                </a:gridCol>
                <a:gridCol w="1184202">
                  <a:extLst>
                    <a:ext uri="{9D8B030D-6E8A-4147-A177-3AD203B41FA5}">
                      <a16:colId xmlns:a16="http://schemas.microsoft.com/office/drawing/2014/main" val="2821969352"/>
                    </a:ext>
                  </a:extLst>
                </a:gridCol>
                <a:gridCol w="979879">
                  <a:extLst>
                    <a:ext uri="{9D8B030D-6E8A-4147-A177-3AD203B41FA5}">
                      <a16:colId xmlns:a16="http://schemas.microsoft.com/office/drawing/2014/main" val="1334146801"/>
                    </a:ext>
                  </a:extLst>
                </a:gridCol>
                <a:gridCol w="952048">
                  <a:extLst>
                    <a:ext uri="{9D8B030D-6E8A-4147-A177-3AD203B41FA5}">
                      <a16:colId xmlns:a16="http://schemas.microsoft.com/office/drawing/2014/main" val="2070822896"/>
                    </a:ext>
                  </a:extLst>
                </a:gridCol>
                <a:gridCol w="1038710">
                  <a:extLst>
                    <a:ext uri="{9D8B030D-6E8A-4147-A177-3AD203B41FA5}">
                      <a16:colId xmlns:a16="http://schemas.microsoft.com/office/drawing/2014/main" val="3356245293"/>
                    </a:ext>
                  </a:extLst>
                </a:gridCol>
                <a:gridCol w="1038710">
                  <a:extLst>
                    <a:ext uri="{9D8B030D-6E8A-4147-A177-3AD203B41FA5}">
                      <a16:colId xmlns:a16="http://schemas.microsoft.com/office/drawing/2014/main" val="1751223350"/>
                    </a:ext>
                  </a:extLst>
                </a:gridCol>
              </a:tblGrid>
              <a:tr h="645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성명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이메일 주소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우편번호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438209"/>
                  </a:ext>
                </a:extLst>
              </a:tr>
            </a:tbl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ACE12-B0D7-4104-A0CE-E74F1650F333}"/>
              </a:ext>
            </a:extLst>
          </p:cNvPr>
          <p:cNvCxnSpPr/>
          <p:nvPr/>
        </p:nvCxnSpPr>
        <p:spPr>
          <a:xfrm>
            <a:off x="3030952" y="2384714"/>
            <a:ext cx="0" cy="462845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6A7B66-93B6-4F0F-B9B3-CAB4130A5C77}"/>
              </a:ext>
            </a:extLst>
          </p:cNvPr>
          <p:cNvCxnSpPr>
            <a:cxnSpLocks/>
          </p:cNvCxnSpPr>
          <p:nvPr/>
        </p:nvCxnSpPr>
        <p:spPr>
          <a:xfrm flipV="1">
            <a:off x="3030952" y="2847558"/>
            <a:ext cx="3160716" cy="1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112E70E-A0D7-480C-83B0-1CA753E33906}"/>
              </a:ext>
            </a:extLst>
          </p:cNvPr>
          <p:cNvCxnSpPr/>
          <p:nvPr/>
        </p:nvCxnSpPr>
        <p:spPr>
          <a:xfrm flipV="1">
            <a:off x="4132712" y="2384713"/>
            <a:ext cx="0" cy="46284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2DDF98B-7D97-4EAB-BE36-31522698BF9E}"/>
              </a:ext>
            </a:extLst>
          </p:cNvPr>
          <p:cNvCxnSpPr/>
          <p:nvPr/>
        </p:nvCxnSpPr>
        <p:spPr>
          <a:xfrm flipV="1">
            <a:off x="5106207" y="2392517"/>
            <a:ext cx="0" cy="46284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0697F18-5C2F-413D-8022-1D3EA9018D42}"/>
              </a:ext>
            </a:extLst>
          </p:cNvPr>
          <p:cNvCxnSpPr/>
          <p:nvPr/>
        </p:nvCxnSpPr>
        <p:spPr>
          <a:xfrm flipV="1">
            <a:off x="6191668" y="2392517"/>
            <a:ext cx="0" cy="46284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690C8FE-E4AB-456D-A6BF-70B99F034FF3}"/>
              </a:ext>
            </a:extLst>
          </p:cNvPr>
          <p:cNvCxnSpPr>
            <a:cxnSpLocks/>
          </p:cNvCxnSpPr>
          <p:nvPr/>
        </p:nvCxnSpPr>
        <p:spPr>
          <a:xfrm flipV="1">
            <a:off x="6057181" y="1280905"/>
            <a:ext cx="0" cy="462845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A12F001-6EB1-4BBA-9B14-6FE00752D27C}"/>
              </a:ext>
            </a:extLst>
          </p:cNvPr>
          <p:cNvCxnSpPr>
            <a:cxnSpLocks/>
          </p:cNvCxnSpPr>
          <p:nvPr/>
        </p:nvCxnSpPr>
        <p:spPr>
          <a:xfrm>
            <a:off x="6057181" y="1285895"/>
            <a:ext cx="3160716" cy="1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AE39611-5550-4CC3-8D44-B65BC8CDED98}"/>
              </a:ext>
            </a:extLst>
          </p:cNvPr>
          <p:cNvCxnSpPr>
            <a:cxnSpLocks/>
          </p:cNvCxnSpPr>
          <p:nvPr/>
        </p:nvCxnSpPr>
        <p:spPr>
          <a:xfrm>
            <a:off x="7205594" y="1280906"/>
            <a:ext cx="0" cy="462845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A363AF3-ED0A-4C3A-BE49-AD5AA257BF81}"/>
              </a:ext>
            </a:extLst>
          </p:cNvPr>
          <p:cNvCxnSpPr>
            <a:cxnSpLocks/>
          </p:cNvCxnSpPr>
          <p:nvPr/>
        </p:nvCxnSpPr>
        <p:spPr>
          <a:xfrm>
            <a:off x="8151097" y="1280906"/>
            <a:ext cx="0" cy="462845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D875F86-F9FA-4692-9B34-B29B9FB8C887}"/>
              </a:ext>
            </a:extLst>
          </p:cNvPr>
          <p:cNvCxnSpPr>
            <a:cxnSpLocks/>
          </p:cNvCxnSpPr>
          <p:nvPr/>
        </p:nvCxnSpPr>
        <p:spPr>
          <a:xfrm>
            <a:off x="9217897" y="1280906"/>
            <a:ext cx="0" cy="462845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F73D556-CC04-4B31-B85F-BDC3BB0215DA}"/>
              </a:ext>
            </a:extLst>
          </p:cNvPr>
          <p:cNvSpPr txBox="1"/>
          <p:nvPr/>
        </p:nvSpPr>
        <p:spPr>
          <a:xfrm>
            <a:off x="889518" y="4468298"/>
            <a:ext cx="10412963" cy="858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위 테이블에서 한 행은 수강생 번호로 구분할 수 있기 때문에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수강생 번호가 </a:t>
            </a:r>
            <a:r>
              <a:rPr lang="ko-KR" altLang="en-US" dirty="0" err="1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기본키</a:t>
            </a:r>
            <a:endParaRPr lang="en-US" altLang="ko-KR" dirty="0">
              <a:highlight>
                <a:srgbClr val="FFFF00"/>
              </a:highligh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But,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주소와 관련된 내용들은 우편번호에 따라 결정 될 수 있다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2675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32AF9D-5074-4B17-9ABF-FBDBCB1EAA48}"/>
              </a:ext>
            </a:extLst>
          </p:cNvPr>
          <p:cNvGraphicFramePr>
            <a:graphicFrameLocks noGrp="1"/>
          </p:cNvGraphicFramePr>
          <p:nvPr/>
        </p:nvGraphicFramePr>
        <p:xfrm>
          <a:off x="2460516" y="1743751"/>
          <a:ext cx="7270968" cy="6459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780">
                  <a:extLst>
                    <a:ext uri="{9D8B030D-6E8A-4147-A177-3AD203B41FA5}">
                      <a16:colId xmlns:a16="http://schemas.microsoft.com/office/drawing/2014/main" val="4240503344"/>
                    </a:ext>
                  </a:extLst>
                </a:gridCol>
                <a:gridCol w="832639">
                  <a:extLst>
                    <a:ext uri="{9D8B030D-6E8A-4147-A177-3AD203B41FA5}">
                      <a16:colId xmlns:a16="http://schemas.microsoft.com/office/drawing/2014/main" val="3861516271"/>
                    </a:ext>
                  </a:extLst>
                </a:gridCol>
                <a:gridCol w="1184202">
                  <a:extLst>
                    <a:ext uri="{9D8B030D-6E8A-4147-A177-3AD203B41FA5}">
                      <a16:colId xmlns:a16="http://schemas.microsoft.com/office/drawing/2014/main" val="2821969352"/>
                    </a:ext>
                  </a:extLst>
                </a:gridCol>
                <a:gridCol w="979879">
                  <a:extLst>
                    <a:ext uri="{9D8B030D-6E8A-4147-A177-3AD203B41FA5}">
                      <a16:colId xmlns:a16="http://schemas.microsoft.com/office/drawing/2014/main" val="1334146801"/>
                    </a:ext>
                  </a:extLst>
                </a:gridCol>
                <a:gridCol w="952048">
                  <a:extLst>
                    <a:ext uri="{9D8B030D-6E8A-4147-A177-3AD203B41FA5}">
                      <a16:colId xmlns:a16="http://schemas.microsoft.com/office/drawing/2014/main" val="2070822896"/>
                    </a:ext>
                  </a:extLst>
                </a:gridCol>
                <a:gridCol w="1038710">
                  <a:extLst>
                    <a:ext uri="{9D8B030D-6E8A-4147-A177-3AD203B41FA5}">
                      <a16:colId xmlns:a16="http://schemas.microsoft.com/office/drawing/2014/main" val="3356245293"/>
                    </a:ext>
                  </a:extLst>
                </a:gridCol>
                <a:gridCol w="1038710">
                  <a:extLst>
                    <a:ext uri="{9D8B030D-6E8A-4147-A177-3AD203B41FA5}">
                      <a16:colId xmlns:a16="http://schemas.microsoft.com/office/drawing/2014/main" val="1751223350"/>
                    </a:ext>
                  </a:extLst>
                </a:gridCol>
              </a:tblGrid>
              <a:tr h="645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성명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이메일 주소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우편번호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438209"/>
                  </a:ext>
                </a:extLst>
              </a:tr>
            </a:tbl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ACE12-B0D7-4104-A0CE-E74F1650F333}"/>
              </a:ext>
            </a:extLst>
          </p:cNvPr>
          <p:cNvCxnSpPr/>
          <p:nvPr/>
        </p:nvCxnSpPr>
        <p:spPr>
          <a:xfrm>
            <a:off x="3030952" y="2384714"/>
            <a:ext cx="0" cy="462845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6A7B66-93B6-4F0F-B9B3-CAB4130A5C77}"/>
              </a:ext>
            </a:extLst>
          </p:cNvPr>
          <p:cNvCxnSpPr>
            <a:cxnSpLocks/>
          </p:cNvCxnSpPr>
          <p:nvPr/>
        </p:nvCxnSpPr>
        <p:spPr>
          <a:xfrm flipV="1">
            <a:off x="3030952" y="2847558"/>
            <a:ext cx="3160716" cy="1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112E70E-A0D7-480C-83B0-1CA753E33906}"/>
              </a:ext>
            </a:extLst>
          </p:cNvPr>
          <p:cNvCxnSpPr/>
          <p:nvPr/>
        </p:nvCxnSpPr>
        <p:spPr>
          <a:xfrm flipV="1">
            <a:off x="4132712" y="2384713"/>
            <a:ext cx="0" cy="46284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2DDF98B-7D97-4EAB-BE36-31522698BF9E}"/>
              </a:ext>
            </a:extLst>
          </p:cNvPr>
          <p:cNvCxnSpPr/>
          <p:nvPr/>
        </p:nvCxnSpPr>
        <p:spPr>
          <a:xfrm flipV="1">
            <a:off x="5106207" y="2392517"/>
            <a:ext cx="0" cy="46284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0697F18-5C2F-413D-8022-1D3EA9018D42}"/>
              </a:ext>
            </a:extLst>
          </p:cNvPr>
          <p:cNvCxnSpPr/>
          <p:nvPr/>
        </p:nvCxnSpPr>
        <p:spPr>
          <a:xfrm flipV="1">
            <a:off x="6191668" y="2392517"/>
            <a:ext cx="0" cy="46284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690C8FE-E4AB-456D-A6BF-70B99F034FF3}"/>
              </a:ext>
            </a:extLst>
          </p:cNvPr>
          <p:cNvCxnSpPr>
            <a:cxnSpLocks/>
          </p:cNvCxnSpPr>
          <p:nvPr/>
        </p:nvCxnSpPr>
        <p:spPr>
          <a:xfrm flipV="1">
            <a:off x="6057181" y="1280905"/>
            <a:ext cx="0" cy="462845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A12F001-6EB1-4BBA-9B14-6FE00752D27C}"/>
              </a:ext>
            </a:extLst>
          </p:cNvPr>
          <p:cNvCxnSpPr>
            <a:cxnSpLocks/>
          </p:cNvCxnSpPr>
          <p:nvPr/>
        </p:nvCxnSpPr>
        <p:spPr>
          <a:xfrm>
            <a:off x="6057181" y="1285895"/>
            <a:ext cx="3160716" cy="1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AE39611-5550-4CC3-8D44-B65BC8CDED98}"/>
              </a:ext>
            </a:extLst>
          </p:cNvPr>
          <p:cNvCxnSpPr>
            <a:cxnSpLocks/>
          </p:cNvCxnSpPr>
          <p:nvPr/>
        </p:nvCxnSpPr>
        <p:spPr>
          <a:xfrm>
            <a:off x="7205594" y="1280906"/>
            <a:ext cx="0" cy="462845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A363AF3-ED0A-4C3A-BE49-AD5AA257BF81}"/>
              </a:ext>
            </a:extLst>
          </p:cNvPr>
          <p:cNvCxnSpPr>
            <a:cxnSpLocks/>
          </p:cNvCxnSpPr>
          <p:nvPr/>
        </p:nvCxnSpPr>
        <p:spPr>
          <a:xfrm>
            <a:off x="8151097" y="1280906"/>
            <a:ext cx="0" cy="462845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D875F86-F9FA-4692-9B34-B29B9FB8C887}"/>
              </a:ext>
            </a:extLst>
          </p:cNvPr>
          <p:cNvCxnSpPr>
            <a:cxnSpLocks/>
          </p:cNvCxnSpPr>
          <p:nvPr/>
        </p:nvCxnSpPr>
        <p:spPr>
          <a:xfrm>
            <a:off x="9217897" y="1280906"/>
            <a:ext cx="0" cy="462845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F73D556-CC04-4B31-B85F-BDC3BB0215DA}"/>
              </a:ext>
            </a:extLst>
          </p:cNvPr>
          <p:cNvSpPr txBox="1"/>
          <p:nvPr/>
        </p:nvSpPr>
        <p:spPr>
          <a:xfrm>
            <a:off x="850699" y="4149047"/>
            <a:ext cx="10412963" cy="2105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우편번호</a:t>
            </a:r>
            <a:r>
              <a:rPr lang="en-US" altLang="ko-KR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주소지는 수강생 번호에 종속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되어 있지만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그 동시에 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시</a:t>
            </a:r>
            <a:r>
              <a:rPr lang="en-US" altLang="ko-KR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</a:t>
            </a:r>
            <a:r>
              <a:rPr lang="en-US" altLang="ko-KR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동이 우편번호에 종속적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인 관계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90D533-FE2B-4239-AD05-403CD5A7B04F}"/>
              </a:ext>
            </a:extLst>
          </p:cNvPr>
          <p:cNvCxnSpPr>
            <a:cxnSpLocks/>
          </p:cNvCxnSpPr>
          <p:nvPr/>
        </p:nvCxnSpPr>
        <p:spPr>
          <a:xfrm flipV="1">
            <a:off x="6191668" y="2839755"/>
            <a:ext cx="3026229" cy="7803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AFF0D43-9E34-432B-93A6-6A47DCE59229}"/>
              </a:ext>
            </a:extLst>
          </p:cNvPr>
          <p:cNvCxnSpPr>
            <a:cxnSpLocks/>
          </p:cNvCxnSpPr>
          <p:nvPr/>
        </p:nvCxnSpPr>
        <p:spPr>
          <a:xfrm flipV="1">
            <a:off x="7130531" y="2384712"/>
            <a:ext cx="0" cy="462845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FAA4E01-2492-42DB-8579-718C9A7CAAE2}"/>
              </a:ext>
            </a:extLst>
          </p:cNvPr>
          <p:cNvCxnSpPr>
            <a:cxnSpLocks/>
          </p:cNvCxnSpPr>
          <p:nvPr/>
        </p:nvCxnSpPr>
        <p:spPr>
          <a:xfrm flipV="1">
            <a:off x="8151097" y="2392517"/>
            <a:ext cx="0" cy="462845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55C55AE-C53A-44E0-B651-D06D1BBD12AC}"/>
              </a:ext>
            </a:extLst>
          </p:cNvPr>
          <p:cNvCxnSpPr>
            <a:cxnSpLocks/>
          </p:cNvCxnSpPr>
          <p:nvPr/>
        </p:nvCxnSpPr>
        <p:spPr>
          <a:xfrm flipV="1">
            <a:off x="9217897" y="2392517"/>
            <a:ext cx="0" cy="462845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9699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32AF9D-5074-4B17-9ABF-FBDBCB1EAA48}"/>
              </a:ext>
            </a:extLst>
          </p:cNvPr>
          <p:cNvGraphicFramePr>
            <a:graphicFrameLocks noGrp="1"/>
          </p:cNvGraphicFramePr>
          <p:nvPr/>
        </p:nvGraphicFramePr>
        <p:xfrm>
          <a:off x="2460516" y="1743751"/>
          <a:ext cx="7270968" cy="6459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780">
                  <a:extLst>
                    <a:ext uri="{9D8B030D-6E8A-4147-A177-3AD203B41FA5}">
                      <a16:colId xmlns:a16="http://schemas.microsoft.com/office/drawing/2014/main" val="4240503344"/>
                    </a:ext>
                  </a:extLst>
                </a:gridCol>
                <a:gridCol w="832639">
                  <a:extLst>
                    <a:ext uri="{9D8B030D-6E8A-4147-A177-3AD203B41FA5}">
                      <a16:colId xmlns:a16="http://schemas.microsoft.com/office/drawing/2014/main" val="3861516271"/>
                    </a:ext>
                  </a:extLst>
                </a:gridCol>
                <a:gridCol w="1184202">
                  <a:extLst>
                    <a:ext uri="{9D8B030D-6E8A-4147-A177-3AD203B41FA5}">
                      <a16:colId xmlns:a16="http://schemas.microsoft.com/office/drawing/2014/main" val="2821969352"/>
                    </a:ext>
                  </a:extLst>
                </a:gridCol>
                <a:gridCol w="979879">
                  <a:extLst>
                    <a:ext uri="{9D8B030D-6E8A-4147-A177-3AD203B41FA5}">
                      <a16:colId xmlns:a16="http://schemas.microsoft.com/office/drawing/2014/main" val="1334146801"/>
                    </a:ext>
                  </a:extLst>
                </a:gridCol>
                <a:gridCol w="952048">
                  <a:extLst>
                    <a:ext uri="{9D8B030D-6E8A-4147-A177-3AD203B41FA5}">
                      <a16:colId xmlns:a16="http://schemas.microsoft.com/office/drawing/2014/main" val="2070822896"/>
                    </a:ext>
                  </a:extLst>
                </a:gridCol>
                <a:gridCol w="1038710">
                  <a:extLst>
                    <a:ext uri="{9D8B030D-6E8A-4147-A177-3AD203B41FA5}">
                      <a16:colId xmlns:a16="http://schemas.microsoft.com/office/drawing/2014/main" val="3356245293"/>
                    </a:ext>
                  </a:extLst>
                </a:gridCol>
                <a:gridCol w="1038710">
                  <a:extLst>
                    <a:ext uri="{9D8B030D-6E8A-4147-A177-3AD203B41FA5}">
                      <a16:colId xmlns:a16="http://schemas.microsoft.com/office/drawing/2014/main" val="1751223350"/>
                    </a:ext>
                  </a:extLst>
                </a:gridCol>
              </a:tblGrid>
              <a:tr h="645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성명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이메일 주소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우편번호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438209"/>
                  </a:ext>
                </a:extLst>
              </a:tr>
            </a:tbl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ACE12-B0D7-4104-A0CE-E74F1650F333}"/>
              </a:ext>
            </a:extLst>
          </p:cNvPr>
          <p:cNvCxnSpPr/>
          <p:nvPr/>
        </p:nvCxnSpPr>
        <p:spPr>
          <a:xfrm>
            <a:off x="3030952" y="2384714"/>
            <a:ext cx="0" cy="462845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6A7B66-93B6-4F0F-B9B3-CAB4130A5C77}"/>
              </a:ext>
            </a:extLst>
          </p:cNvPr>
          <p:cNvCxnSpPr>
            <a:cxnSpLocks/>
          </p:cNvCxnSpPr>
          <p:nvPr/>
        </p:nvCxnSpPr>
        <p:spPr>
          <a:xfrm flipV="1">
            <a:off x="3030952" y="2847558"/>
            <a:ext cx="3160716" cy="1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112E70E-A0D7-480C-83B0-1CA753E33906}"/>
              </a:ext>
            </a:extLst>
          </p:cNvPr>
          <p:cNvCxnSpPr/>
          <p:nvPr/>
        </p:nvCxnSpPr>
        <p:spPr>
          <a:xfrm flipV="1">
            <a:off x="4132712" y="2384713"/>
            <a:ext cx="0" cy="46284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2DDF98B-7D97-4EAB-BE36-31522698BF9E}"/>
              </a:ext>
            </a:extLst>
          </p:cNvPr>
          <p:cNvCxnSpPr/>
          <p:nvPr/>
        </p:nvCxnSpPr>
        <p:spPr>
          <a:xfrm flipV="1">
            <a:off x="5106207" y="2392517"/>
            <a:ext cx="0" cy="46284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0697F18-5C2F-413D-8022-1D3EA9018D42}"/>
              </a:ext>
            </a:extLst>
          </p:cNvPr>
          <p:cNvCxnSpPr/>
          <p:nvPr/>
        </p:nvCxnSpPr>
        <p:spPr>
          <a:xfrm flipV="1">
            <a:off x="6191668" y="2392517"/>
            <a:ext cx="0" cy="46284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690C8FE-E4AB-456D-A6BF-70B99F034FF3}"/>
              </a:ext>
            </a:extLst>
          </p:cNvPr>
          <p:cNvCxnSpPr>
            <a:cxnSpLocks/>
          </p:cNvCxnSpPr>
          <p:nvPr/>
        </p:nvCxnSpPr>
        <p:spPr>
          <a:xfrm flipV="1">
            <a:off x="6057181" y="1280905"/>
            <a:ext cx="0" cy="462845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A12F001-6EB1-4BBA-9B14-6FE00752D27C}"/>
              </a:ext>
            </a:extLst>
          </p:cNvPr>
          <p:cNvCxnSpPr>
            <a:cxnSpLocks/>
          </p:cNvCxnSpPr>
          <p:nvPr/>
        </p:nvCxnSpPr>
        <p:spPr>
          <a:xfrm>
            <a:off x="6057181" y="1285895"/>
            <a:ext cx="3160716" cy="1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AE39611-5550-4CC3-8D44-B65BC8CDED98}"/>
              </a:ext>
            </a:extLst>
          </p:cNvPr>
          <p:cNvCxnSpPr>
            <a:cxnSpLocks/>
          </p:cNvCxnSpPr>
          <p:nvPr/>
        </p:nvCxnSpPr>
        <p:spPr>
          <a:xfrm>
            <a:off x="7205594" y="1280906"/>
            <a:ext cx="0" cy="462845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A363AF3-ED0A-4C3A-BE49-AD5AA257BF81}"/>
              </a:ext>
            </a:extLst>
          </p:cNvPr>
          <p:cNvCxnSpPr>
            <a:cxnSpLocks/>
          </p:cNvCxnSpPr>
          <p:nvPr/>
        </p:nvCxnSpPr>
        <p:spPr>
          <a:xfrm>
            <a:off x="8151097" y="1280906"/>
            <a:ext cx="0" cy="462845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D875F86-F9FA-4692-9B34-B29B9FB8C887}"/>
              </a:ext>
            </a:extLst>
          </p:cNvPr>
          <p:cNvCxnSpPr>
            <a:cxnSpLocks/>
          </p:cNvCxnSpPr>
          <p:nvPr/>
        </p:nvCxnSpPr>
        <p:spPr>
          <a:xfrm>
            <a:off x="9217897" y="1280906"/>
            <a:ext cx="0" cy="462845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F73D556-CC04-4B31-B85F-BDC3BB0215DA}"/>
              </a:ext>
            </a:extLst>
          </p:cNvPr>
          <p:cNvSpPr txBox="1"/>
          <p:nvPr/>
        </p:nvSpPr>
        <p:spPr>
          <a:xfrm>
            <a:off x="889519" y="4002639"/>
            <a:ext cx="10412963" cy="168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수강생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-&gt;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우편번호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우편번호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-&gt;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주소지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수강생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-&gt;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주소지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이러한 </a:t>
            </a:r>
            <a:r>
              <a:rPr lang="en-US" altLang="ko-KR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단 논법의 관계에 있는 것이 </a:t>
            </a:r>
            <a:r>
              <a:rPr lang="ko-KR" altLang="en-US" dirty="0" err="1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이행적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함수 종속</a:t>
            </a:r>
            <a:endParaRPr lang="en-US" altLang="ko-KR" dirty="0">
              <a:highlight>
                <a:srgbClr val="FFFF00"/>
              </a:highligh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D02F955-6471-42BC-93C1-B824489F334C}"/>
              </a:ext>
            </a:extLst>
          </p:cNvPr>
          <p:cNvCxnSpPr>
            <a:cxnSpLocks/>
          </p:cNvCxnSpPr>
          <p:nvPr/>
        </p:nvCxnSpPr>
        <p:spPr>
          <a:xfrm flipV="1">
            <a:off x="6191668" y="2839755"/>
            <a:ext cx="3026229" cy="7803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ABE70B9-31A9-4C0F-98F3-4AA5271724BB}"/>
              </a:ext>
            </a:extLst>
          </p:cNvPr>
          <p:cNvCxnSpPr>
            <a:cxnSpLocks/>
          </p:cNvCxnSpPr>
          <p:nvPr/>
        </p:nvCxnSpPr>
        <p:spPr>
          <a:xfrm flipV="1">
            <a:off x="7130531" y="2384712"/>
            <a:ext cx="0" cy="462845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DB2AC22-BA77-4B12-AEE4-6905F6BB0FF4}"/>
              </a:ext>
            </a:extLst>
          </p:cNvPr>
          <p:cNvCxnSpPr>
            <a:cxnSpLocks/>
          </p:cNvCxnSpPr>
          <p:nvPr/>
        </p:nvCxnSpPr>
        <p:spPr>
          <a:xfrm flipV="1">
            <a:off x="8151097" y="2392517"/>
            <a:ext cx="0" cy="462845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C169A31-9C7B-4D98-8C2E-6806FA1A1CF3}"/>
              </a:ext>
            </a:extLst>
          </p:cNvPr>
          <p:cNvCxnSpPr>
            <a:cxnSpLocks/>
          </p:cNvCxnSpPr>
          <p:nvPr/>
        </p:nvCxnSpPr>
        <p:spPr>
          <a:xfrm flipV="1">
            <a:off x="9217897" y="2392517"/>
            <a:ext cx="0" cy="462845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0520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32AF9D-5074-4B17-9ABF-FBDBCB1EAA48}"/>
              </a:ext>
            </a:extLst>
          </p:cNvPr>
          <p:cNvGraphicFramePr>
            <a:graphicFrameLocks noGrp="1"/>
          </p:cNvGraphicFramePr>
          <p:nvPr/>
        </p:nvGraphicFramePr>
        <p:xfrm>
          <a:off x="2460516" y="1743751"/>
          <a:ext cx="7270968" cy="6459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780">
                  <a:extLst>
                    <a:ext uri="{9D8B030D-6E8A-4147-A177-3AD203B41FA5}">
                      <a16:colId xmlns:a16="http://schemas.microsoft.com/office/drawing/2014/main" val="4240503344"/>
                    </a:ext>
                  </a:extLst>
                </a:gridCol>
                <a:gridCol w="832639">
                  <a:extLst>
                    <a:ext uri="{9D8B030D-6E8A-4147-A177-3AD203B41FA5}">
                      <a16:colId xmlns:a16="http://schemas.microsoft.com/office/drawing/2014/main" val="3861516271"/>
                    </a:ext>
                  </a:extLst>
                </a:gridCol>
                <a:gridCol w="1184202">
                  <a:extLst>
                    <a:ext uri="{9D8B030D-6E8A-4147-A177-3AD203B41FA5}">
                      <a16:colId xmlns:a16="http://schemas.microsoft.com/office/drawing/2014/main" val="2821969352"/>
                    </a:ext>
                  </a:extLst>
                </a:gridCol>
                <a:gridCol w="979879">
                  <a:extLst>
                    <a:ext uri="{9D8B030D-6E8A-4147-A177-3AD203B41FA5}">
                      <a16:colId xmlns:a16="http://schemas.microsoft.com/office/drawing/2014/main" val="1334146801"/>
                    </a:ext>
                  </a:extLst>
                </a:gridCol>
                <a:gridCol w="952048">
                  <a:extLst>
                    <a:ext uri="{9D8B030D-6E8A-4147-A177-3AD203B41FA5}">
                      <a16:colId xmlns:a16="http://schemas.microsoft.com/office/drawing/2014/main" val="2070822896"/>
                    </a:ext>
                  </a:extLst>
                </a:gridCol>
                <a:gridCol w="1038710">
                  <a:extLst>
                    <a:ext uri="{9D8B030D-6E8A-4147-A177-3AD203B41FA5}">
                      <a16:colId xmlns:a16="http://schemas.microsoft.com/office/drawing/2014/main" val="3356245293"/>
                    </a:ext>
                  </a:extLst>
                </a:gridCol>
                <a:gridCol w="1038710">
                  <a:extLst>
                    <a:ext uri="{9D8B030D-6E8A-4147-A177-3AD203B41FA5}">
                      <a16:colId xmlns:a16="http://schemas.microsoft.com/office/drawing/2014/main" val="1751223350"/>
                    </a:ext>
                  </a:extLst>
                </a:gridCol>
              </a:tblGrid>
              <a:tr h="645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성명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이메일 주소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우편번호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438209"/>
                  </a:ext>
                </a:extLst>
              </a:tr>
            </a:tbl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5ACE12-B0D7-4104-A0CE-E74F1650F333}"/>
              </a:ext>
            </a:extLst>
          </p:cNvPr>
          <p:cNvCxnSpPr/>
          <p:nvPr/>
        </p:nvCxnSpPr>
        <p:spPr>
          <a:xfrm>
            <a:off x="3030952" y="2384714"/>
            <a:ext cx="0" cy="462845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6A7B66-93B6-4F0F-B9B3-CAB4130A5C77}"/>
              </a:ext>
            </a:extLst>
          </p:cNvPr>
          <p:cNvCxnSpPr>
            <a:cxnSpLocks/>
          </p:cNvCxnSpPr>
          <p:nvPr/>
        </p:nvCxnSpPr>
        <p:spPr>
          <a:xfrm flipV="1">
            <a:off x="3030952" y="2847558"/>
            <a:ext cx="3160716" cy="1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112E70E-A0D7-480C-83B0-1CA753E33906}"/>
              </a:ext>
            </a:extLst>
          </p:cNvPr>
          <p:cNvCxnSpPr/>
          <p:nvPr/>
        </p:nvCxnSpPr>
        <p:spPr>
          <a:xfrm flipV="1">
            <a:off x="4132712" y="2384713"/>
            <a:ext cx="0" cy="46284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2DDF98B-7D97-4EAB-BE36-31522698BF9E}"/>
              </a:ext>
            </a:extLst>
          </p:cNvPr>
          <p:cNvCxnSpPr/>
          <p:nvPr/>
        </p:nvCxnSpPr>
        <p:spPr>
          <a:xfrm flipV="1">
            <a:off x="5106207" y="2392517"/>
            <a:ext cx="0" cy="46284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0697F18-5C2F-413D-8022-1D3EA9018D42}"/>
              </a:ext>
            </a:extLst>
          </p:cNvPr>
          <p:cNvCxnSpPr/>
          <p:nvPr/>
        </p:nvCxnSpPr>
        <p:spPr>
          <a:xfrm flipV="1">
            <a:off x="6191668" y="2392517"/>
            <a:ext cx="0" cy="46284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690C8FE-E4AB-456D-A6BF-70B99F034FF3}"/>
              </a:ext>
            </a:extLst>
          </p:cNvPr>
          <p:cNvCxnSpPr>
            <a:cxnSpLocks/>
          </p:cNvCxnSpPr>
          <p:nvPr/>
        </p:nvCxnSpPr>
        <p:spPr>
          <a:xfrm flipV="1">
            <a:off x="6057181" y="1280905"/>
            <a:ext cx="0" cy="462845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A12F001-6EB1-4BBA-9B14-6FE00752D27C}"/>
              </a:ext>
            </a:extLst>
          </p:cNvPr>
          <p:cNvCxnSpPr>
            <a:cxnSpLocks/>
          </p:cNvCxnSpPr>
          <p:nvPr/>
        </p:nvCxnSpPr>
        <p:spPr>
          <a:xfrm>
            <a:off x="6057181" y="1285895"/>
            <a:ext cx="3160716" cy="1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AE39611-5550-4CC3-8D44-B65BC8CDED98}"/>
              </a:ext>
            </a:extLst>
          </p:cNvPr>
          <p:cNvCxnSpPr>
            <a:cxnSpLocks/>
          </p:cNvCxnSpPr>
          <p:nvPr/>
        </p:nvCxnSpPr>
        <p:spPr>
          <a:xfrm>
            <a:off x="7205594" y="1280906"/>
            <a:ext cx="0" cy="462845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A363AF3-ED0A-4C3A-BE49-AD5AA257BF81}"/>
              </a:ext>
            </a:extLst>
          </p:cNvPr>
          <p:cNvCxnSpPr>
            <a:cxnSpLocks/>
          </p:cNvCxnSpPr>
          <p:nvPr/>
        </p:nvCxnSpPr>
        <p:spPr>
          <a:xfrm>
            <a:off x="8151097" y="1280906"/>
            <a:ext cx="0" cy="462845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D875F86-F9FA-4692-9B34-B29B9FB8C887}"/>
              </a:ext>
            </a:extLst>
          </p:cNvPr>
          <p:cNvCxnSpPr>
            <a:cxnSpLocks/>
          </p:cNvCxnSpPr>
          <p:nvPr/>
        </p:nvCxnSpPr>
        <p:spPr>
          <a:xfrm>
            <a:off x="9217897" y="1280906"/>
            <a:ext cx="0" cy="462845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F73D556-CC04-4B31-B85F-BDC3BB0215DA}"/>
              </a:ext>
            </a:extLst>
          </p:cNvPr>
          <p:cNvSpPr txBox="1"/>
          <p:nvPr/>
        </p:nvSpPr>
        <p:spPr>
          <a:xfrm>
            <a:off x="889519" y="4002639"/>
            <a:ext cx="10412963" cy="168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수강생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-&gt;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우편번호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우편번호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-&gt;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주소지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수강생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-&gt;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주소지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이러한 </a:t>
            </a:r>
            <a:r>
              <a:rPr lang="en-US" altLang="ko-KR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단 논법의 관계에 있는 것이 </a:t>
            </a:r>
            <a:r>
              <a:rPr lang="ko-KR" altLang="en-US" dirty="0" err="1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이행적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함수 종속</a:t>
            </a:r>
            <a:endParaRPr lang="en-US" altLang="ko-KR" dirty="0">
              <a:highlight>
                <a:srgbClr val="FFFF00"/>
              </a:highligh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D02F955-6471-42BC-93C1-B824489F334C}"/>
              </a:ext>
            </a:extLst>
          </p:cNvPr>
          <p:cNvCxnSpPr>
            <a:cxnSpLocks/>
          </p:cNvCxnSpPr>
          <p:nvPr/>
        </p:nvCxnSpPr>
        <p:spPr>
          <a:xfrm flipV="1">
            <a:off x="6191668" y="2839755"/>
            <a:ext cx="3026229" cy="7803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ABE70B9-31A9-4C0F-98F3-4AA5271724BB}"/>
              </a:ext>
            </a:extLst>
          </p:cNvPr>
          <p:cNvCxnSpPr>
            <a:cxnSpLocks/>
          </p:cNvCxnSpPr>
          <p:nvPr/>
        </p:nvCxnSpPr>
        <p:spPr>
          <a:xfrm flipV="1">
            <a:off x="7130531" y="2384712"/>
            <a:ext cx="0" cy="462845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DB2AC22-BA77-4B12-AEE4-6905F6BB0FF4}"/>
              </a:ext>
            </a:extLst>
          </p:cNvPr>
          <p:cNvCxnSpPr>
            <a:cxnSpLocks/>
          </p:cNvCxnSpPr>
          <p:nvPr/>
        </p:nvCxnSpPr>
        <p:spPr>
          <a:xfrm flipV="1">
            <a:off x="8151097" y="2392517"/>
            <a:ext cx="0" cy="462845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C169A31-9C7B-4D98-8C2E-6806FA1A1CF3}"/>
              </a:ext>
            </a:extLst>
          </p:cNvPr>
          <p:cNvCxnSpPr>
            <a:cxnSpLocks/>
          </p:cNvCxnSpPr>
          <p:nvPr/>
        </p:nvCxnSpPr>
        <p:spPr>
          <a:xfrm flipV="1">
            <a:off x="9217897" y="2392517"/>
            <a:ext cx="0" cy="462845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A6B5A47-61FB-4C6A-8BF8-444FF53CFA86}"/>
              </a:ext>
            </a:extLst>
          </p:cNvPr>
          <p:cNvSpPr/>
          <p:nvPr/>
        </p:nvSpPr>
        <p:spPr>
          <a:xfrm>
            <a:off x="-93306" y="-83976"/>
            <a:ext cx="12447037" cy="7165911"/>
          </a:xfrm>
          <a:prstGeom prst="rect">
            <a:avLst/>
          </a:prstGeom>
          <a:solidFill>
            <a:schemeClr val="tx1">
              <a:lumMod val="50000"/>
              <a:lumOff val="50000"/>
              <a:alpha val="92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3D879E-E3D7-4FA0-9303-DE4B846B2CD6}"/>
              </a:ext>
            </a:extLst>
          </p:cNvPr>
          <p:cNvSpPr txBox="1"/>
          <p:nvPr/>
        </p:nvSpPr>
        <p:spPr>
          <a:xfrm>
            <a:off x="436469" y="2694376"/>
            <a:ext cx="11319063" cy="1469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 </a:t>
            </a:r>
            <a:r>
              <a:rPr lang="en-US" altLang="ko-KR" sz="36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r>
            <a:r>
              <a:rPr lang="ko-KR" altLang="en-US" sz="36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정규화 </a:t>
            </a:r>
            <a:r>
              <a:rPr lang="en-US" altLang="ko-KR" sz="36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(3NF) </a:t>
            </a: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 </a:t>
            </a:r>
            <a:r>
              <a:rPr lang="en-US" altLang="ko-KR" sz="28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  <a:r>
              <a:rPr lang="ko-KR" altLang="en-US" sz="28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정규화를 진행한 </a:t>
            </a:r>
            <a:r>
              <a:rPr lang="ko-KR" altLang="en-US" sz="2800" dirty="0" err="1">
                <a:solidFill>
                  <a:schemeClr val="bg1"/>
                </a:solidFill>
                <a:highlight>
                  <a:srgbClr val="FF00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이행적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FF00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함수 종속을 없애</a:t>
            </a:r>
            <a:r>
              <a:rPr lang="ko-KR" altLang="en-US" sz="28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도록 테이블을 분해</a:t>
            </a:r>
          </a:p>
        </p:txBody>
      </p:sp>
    </p:spTree>
    <p:extLst>
      <p:ext uri="{BB962C8B-B14F-4D97-AF65-F5344CB8AC3E}">
        <p14:creationId xmlns:p14="http://schemas.microsoft.com/office/powerpoint/2010/main" val="262722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8E713-AFAC-4E07-94AD-F3D1F61B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이상 현상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(Anomaly)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22FB4C-9372-40E2-9237-F27076E84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삽입 이상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: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새 데이터를 삽입하기 위해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불필요한 데이터도 함께 삽입해야 하는 문제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수정 이상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: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중복 데이터 중 일부만 변경하여 데이터의 정합성에 문제가 생기는 경우 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제거 이상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: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데이터를 삭제할 때 꼭 필요한 데이터까지 함께 삭제되는 경우를 제거 이상이라고 한다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30868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32AF9D-5074-4B17-9ABF-FBDBCB1EAA48}"/>
              </a:ext>
            </a:extLst>
          </p:cNvPr>
          <p:cNvGraphicFramePr>
            <a:graphicFrameLocks noGrp="1"/>
          </p:cNvGraphicFramePr>
          <p:nvPr/>
        </p:nvGraphicFramePr>
        <p:xfrm>
          <a:off x="2460516" y="1743751"/>
          <a:ext cx="7270968" cy="6459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780">
                  <a:extLst>
                    <a:ext uri="{9D8B030D-6E8A-4147-A177-3AD203B41FA5}">
                      <a16:colId xmlns:a16="http://schemas.microsoft.com/office/drawing/2014/main" val="4240503344"/>
                    </a:ext>
                  </a:extLst>
                </a:gridCol>
                <a:gridCol w="832639">
                  <a:extLst>
                    <a:ext uri="{9D8B030D-6E8A-4147-A177-3AD203B41FA5}">
                      <a16:colId xmlns:a16="http://schemas.microsoft.com/office/drawing/2014/main" val="3861516271"/>
                    </a:ext>
                  </a:extLst>
                </a:gridCol>
                <a:gridCol w="1184202">
                  <a:extLst>
                    <a:ext uri="{9D8B030D-6E8A-4147-A177-3AD203B41FA5}">
                      <a16:colId xmlns:a16="http://schemas.microsoft.com/office/drawing/2014/main" val="2821969352"/>
                    </a:ext>
                  </a:extLst>
                </a:gridCol>
                <a:gridCol w="979879">
                  <a:extLst>
                    <a:ext uri="{9D8B030D-6E8A-4147-A177-3AD203B41FA5}">
                      <a16:colId xmlns:a16="http://schemas.microsoft.com/office/drawing/2014/main" val="1334146801"/>
                    </a:ext>
                  </a:extLst>
                </a:gridCol>
                <a:gridCol w="952048">
                  <a:extLst>
                    <a:ext uri="{9D8B030D-6E8A-4147-A177-3AD203B41FA5}">
                      <a16:colId xmlns:a16="http://schemas.microsoft.com/office/drawing/2014/main" val="2070822896"/>
                    </a:ext>
                  </a:extLst>
                </a:gridCol>
                <a:gridCol w="1038710">
                  <a:extLst>
                    <a:ext uri="{9D8B030D-6E8A-4147-A177-3AD203B41FA5}">
                      <a16:colId xmlns:a16="http://schemas.microsoft.com/office/drawing/2014/main" val="3356245293"/>
                    </a:ext>
                  </a:extLst>
                </a:gridCol>
                <a:gridCol w="1038710">
                  <a:extLst>
                    <a:ext uri="{9D8B030D-6E8A-4147-A177-3AD203B41FA5}">
                      <a16:colId xmlns:a16="http://schemas.microsoft.com/office/drawing/2014/main" val="1751223350"/>
                    </a:ext>
                  </a:extLst>
                </a:gridCol>
              </a:tblGrid>
              <a:tr h="645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성명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이메일 주소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우편번호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43820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CF73D556-CC04-4B31-B85F-BDC3BB0215DA}"/>
              </a:ext>
            </a:extLst>
          </p:cNvPr>
          <p:cNvSpPr txBox="1"/>
          <p:nvPr/>
        </p:nvSpPr>
        <p:spPr>
          <a:xfrm>
            <a:off x="850699" y="4149047"/>
            <a:ext cx="10412963" cy="1274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기본키</a:t>
            </a:r>
            <a:r>
              <a:rPr lang="en-US" altLang="ko-KR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수강생번호</a:t>
            </a:r>
            <a:r>
              <a:rPr lang="en-US" altLang="ko-KR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 아닌 모든 속성이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en-US" altLang="ko-KR" dirty="0">
              <a:highlight>
                <a:srgbClr val="FFFF00"/>
              </a:highligh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기본키에 </a:t>
            </a:r>
            <a:r>
              <a:rPr lang="ko-KR" altLang="en-US" dirty="0" err="1">
                <a:highlight>
                  <a:srgbClr val="00FFFF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이행적</a:t>
            </a:r>
            <a:r>
              <a:rPr lang="ko-KR" altLang="en-US" dirty="0">
                <a:highlight>
                  <a:srgbClr val="00FFFF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함수 종속</a:t>
            </a:r>
            <a:r>
              <a:rPr lang="en-US" altLang="ko-KR" dirty="0">
                <a:highlight>
                  <a:srgbClr val="00FFFF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dirty="0">
                <a:highlight>
                  <a:srgbClr val="00FFFF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우편번호</a:t>
            </a:r>
            <a:r>
              <a:rPr lang="en-US" altLang="ko-KR" dirty="0">
                <a:highlight>
                  <a:srgbClr val="00FFFF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-&gt;</a:t>
            </a:r>
            <a:r>
              <a:rPr lang="ko-KR" altLang="en-US" dirty="0">
                <a:highlight>
                  <a:srgbClr val="00FFFF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주소지</a:t>
            </a:r>
            <a:r>
              <a:rPr lang="en-US" altLang="ko-KR" dirty="0">
                <a:highlight>
                  <a:srgbClr val="00FFFF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r>
              <a:rPr lang="ko-KR" altLang="en-US" dirty="0">
                <a:highlight>
                  <a:srgbClr val="00FFFF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 되지 않으면 </a:t>
            </a:r>
            <a:endParaRPr lang="en-US" altLang="ko-KR" dirty="0">
              <a:highlight>
                <a:srgbClr val="00FFFF"/>
              </a:highligh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정규형에 속한다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E3614FE-51C2-406E-960B-C679F1E68B8F}"/>
              </a:ext>
            </a:extLst>
          </p:cNvPr>
          <p:cNvSpPr/>
          <p:nvPr/>
        </p:nvSpPr>
        <p:spPr>
          <a:xfrm>
            <a:off x="2231198" y="1502087"/>
            <a:ext cx="4693474" cy="11292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0625D04-E799-4342-9562-76D93DAB9921}"/>
              </a:ext>
            </a:extLst>
          </p:cNvPr>
          <p:cNvSpPr/>
          <p:nvPr/>
        </p:nvSpPr>
        <p:spPr>
          <a:xfrm>
            <a:off x="5519128" y="1418109"/>
            <a:ext cx="4441674" cy="1290844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0565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0932AB1-1AB6-4773-882C-59860FA74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594963"/>
              </p:ext>
            </p:extLst>
          </p:nvPr>
        </p:nvGraphicFramePr>
        <p:xfrm>
          <a:off x="853255" y="1430692"/>
          <a:ext cx="4645416" cy="3996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3320">
                  <a:extLst>
                    <a:ext uri="{9D8B030D-6E8A-4147-A177-3AD203B41FA5}">
                      <a16:colId xmlns:a16="http://schemas.microsoft.com/office/drawing/2014/main" val="2208903856"/>
                    </a:ext>
                  </a:extLst>
                </a:gridCol>
                <a:gridCol w="911931">
                  <a:extLst>
                    <a:ext uri="{9D8B030D-6E8A-4147-A177-3AD203B41FA5}">
                      <a16:colId xmlns:a16="http://schemas.microsoft.com/office/drawing/2014/main" val="2056463073"/>
                    </a:ext>
                  </a:extLst>
                </a:gridCol>
                <a:gridCol w="1296973">
                  <a:extLst>
                    <a:ext uri="{9D8B030D-6E8A-4147-A177-3AD203B41FA5}">
                      <a16:colId xmlns:a16="http://schemas.microsoft.com/office/drawing/2014/main" val="1735023468"/>
                    </a:ext>
                  </a:extLst>
                </a:gridCol>
                <a:gridCol w="1073192">
                  <a:extLst>
                    <a:ext uri="{9D8B030D-6E8A-4147-A177-3AD203B41FA5}">
                      <a16:colId xmlns:a16="http://schemas.microsoft.com/office/drawing/2014/main" val="2564120695"/>
                    </a:ext>
                  </a:extLst>
                </a:gridCol>
              </a:tblGrid>
              <a:tr h="5879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성명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이메일 주소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우편번호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797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프랭키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jehyn923@gmail.com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797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개발새발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dogfootbirdfoot@gmail.com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01234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376453"/>
                  </a:ext>
                </a:extLst>
              </a:tr>
              <a:tr h="10162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-park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Jinnie-park_blogger@gmail.com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12340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426154"/>
                  </a:ext>
                </a:extLst>
              </a:tr>
              <a:tr h="797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컴퓨터쟁이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Computer_slave@gmail.com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3070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7617818-458F-4F47-9A4B-7F8C7143E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400311"/>
              </p:ext>
            </p:extLst>
          </p:nvPr>
        </p:nvGraphicFramePr>
        <p:xfrm>
          <a:off x="6693331" y="2684109"/>
          <a:ext cx="5000864" cy="14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2205">
                  <a:extLst>
                    <a:ext uri="{9D8B030D-6E8A-4147-A177-3AD203B41FA5}">
                      <a16:colId xmlns:a16="http://schemas.microsoft.com/office/drawing/2014/main" val="2564120695"/>
                    </a:ext>
                  </a:extLst>
                </a:gridCol>
                <a:gridCol w="1187491">
                  <a:extLst>
                    <a:ext uri="{9D8B030D-6E8A-4147-A177-3AD203B41FA5}">
                      <a16:colId xmlns:a16="http://schemas.microsoft.com/office/drawing/2014/main" val="3281434463"/>
                    </a:ext>
                  </a:extLst>
                </a:gridCol>
                <a:gridCol w="1295584">
                  <a:extLst>
                    <a:ext uri="{9D8B030D-6E8A-4147-A177-3AD203B41FA5}">
                      <a16:colId xmlns:a16="http://schemas.microsoft.com/office/drawing/2014/main" val="2460593189"/>
                    </a:ext>
                  </a:extLst>
                </a:gridCol>
                <a:gridCol w="1295584">
                  <a:extLst>
                    <a:ext uri="{9D8B030D-6E8A-4147-A177-3AD203B41FA5}">
                      <a16:colId xmlns:a16="http://schemas.microsoft.com/office/drawing/2014/main" val="4140131158"/>
                    </a:ext>
                  </a:extLst>
                </a:gridCol>
              </a:tblGrid>
              <a:tr h="267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우편번호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363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목동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363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01234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신정동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376453"/>
                  </a:ext>
                </a:extLst>
              </a:tr>
              <a:tr h="46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12340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관악구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신림동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42615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2907B6F-41F7-49C2-8D70-B883B5FCD5F6}"/>
              </a:ext>
            </a:extLst>
          </p:cNvPr>
          <p:cNvSpPr txBox="1"/>
          <p:nvPr/>
        </p:nvSpPr>
        <p:spPr>
          <a:xfrm>
            <a:off x="188533" y="142869"/>
            <a:ext cx="15488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3NF</a:t>
            </a:r>
          </a:p>
          <a:p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정규형</a:t>
            </a:r>
          </a:p>
        </p:txBody>
      </p:sp>
    </p:spTree>
    <p:extLst>
      <p:ext uri="{BB962C8B-B14F-4D97-AF65-F5344CB8AC3E}">
        <p14:creationId xmlns:p14="http://schemas.microsoft.com/office/powerpoint/2010/main" val="3370745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0932AB1-1AB6-4773-882C-59860FA74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997064"/>
              </p:ext>
            </p:extLst>
          </p:nvPr>
        </p:nvGraphicFramePr>
        <p:xfrm>
          <a:off x="631273" y="562942"/>
          <a:ext cx="4645416" cy="3996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3320">
                  <a:extLst>
                    <a:ext uri="{9D8B030D-6E8A-4147-A177-3AD203B41FA5}">
                      <a16:colId xmlns:a16="http://schemas.microsoft.com/office/drawing/2014/main" val="2208903856"/>
                    </a:ext>
                  </a:extLst>
                </a:gridCol>
                <a:gridCol w="911931">
                  <a:extLst>
                    <a:ext uri="{9D8B030D-6E8A-4147-A177-3AD203B41FA5}">
                      <a16:colId xmlns:a16="http://schemas.microsoft.com/office/drawing/2014/main" val="2056463073"/>
                    </a:ext>
                  </a:extLst>
                </a:gridCol>
                <a:gridCol w="1296973">
                  <a:extLst>
                    <a:ext uri="{9D8B030D-6E8A-4147-A177-3AD203B41FA5}">
                      <a16:colId xmlns:a16="http://schemas.microsoft.com/office/drawing/2014/main" val="1735023468"/>
                    </a:ext>
                  </a:extLst>
                </a:gridCol>
                <a:gridCol w="1073192">
                  <a:extLst>
                    <a:ext uri="{9D8B030D-6E8A-4147-A177-3AD203B41FA5}">
                      <a16:colId xmlns:a16="http://schemas.microsoft.com/office/drawing/2014/main" val="2564120695"/>
                    </a:ext>
                  </a:extLst>
                </a:gridCol>
              </a:tblGrid>
              <a:tr h="5879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성명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이메일 주소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우편번호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797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프랭키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jehyn923@gmail.com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797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개발새발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dogfootbirdfoot@gmail.com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01234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376453"/>
                  </a:ext>
                </a:extLst>
              </a:tr>
              <a:tr h="10162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-park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Jinnie-park_blogger@gmail.com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12340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426154"/>
                  </a:ext>
                </a:extLst>
              </a:tr>
              <a:tr h="797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컴퓨터쟁이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Computer_slave@gmail.com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3070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7617818-458F-4F47-9A4B-7F8C7143E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169652"/>
              </p:ext>
            </p:extLst>
          </p:nvPr>
        </p:nvGraphicFramePr>
        <p:xfrm>
          <a:off x="3797730" y="5149721"/>
          <a:ext cx="5000864" cy="14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2205">
                  <a:extLst>
                    <a:ext uri="{9D8B030D-6E8A-4147-A177-3AD203B41FA5}">
                      <a16:colId xmlns:a16="http://schemas.microsoft.com/office/drawing/2014/main" val="2564120695"/>
                    </a:ext>
                  </a:extLst>
                </a:gridCol>
                <a:gridCol w="1187491">
                  <a:extLst>
                    <a:ext uri="{9D8B030D-6E8A-4147-A177-3AD203B41FA5}">
                      <a16:colId xmlns:a16="http://schemas.microsoft.com/office/drawing/2014/main" val="3281434463"/>
                    </a:ext>
                  </a:extLst>
                </a:gridCol>
                <a:gridCol w="1295584">
                  <a:extLst>
                    <a:ext uri="{9D8B030D-6E8A-4147-A177-3AD203B41FA5}">
                      <a16:colId xmlns:a16="http://schemas.microsoft.com/office/drawing/2014/main" val="2460593189"/>
                    </a:ext>
                  </a:extLst>
                </a:gridCol>
                <a:gridCol w="1295584">
                  <a:extLst>
                    <a:ext uri="{9D8B030D-6E8A-4147-A177-3AD203B41FA5}">
                      <a16:colId xmlns:a16="http://schemas.microsoft.com/office/drawing/2014/main" val="4140131158"/>
                    </a:ext>
                  </a:extLst>
                </a:gridCol>
              </a:tblGrid>
              <a:tr h="267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우편번호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363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목동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363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01234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신정동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376453"/>
                  </a:ext>
                </a:extLst>
              </a:tr>
              <a:tr h="46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12340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관악구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신림동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42615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D93E091-D6B6-408E-865E-973B95D99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344319"/>
              </p:ext>
            </p:extLst>
          </p:nvPr>
        </p:nvGraphicFramePr>
        <p:xfrm>
          <a:off x="6915313" y="569549"/>
          <a:ext cx="4729931" cy="3996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8123">
                  <a:extLst>
                    <a:ext uri="{9D8B030D-6E8A-4147-A177-3AD203B41FA5}">
                      <a16:colId xmlns:a16="http://schemas.microsoft.com/office/drawing/2014/main" val="2208903856"/>
                    </a:ext>
                  </a:extLst>
                </a:gridCol>
                <a:gridCol w="928522">
                  <a:extLst>
                    <a:ext uri="{9D8B030D-6E8A-4147-A177-3AD203B41FA5}">
                      <a16:colId xmlns:a16="http://schemas.microsoft.com/office/drawing/2014/main" val="2056463073"/>
                    </a:ext>
                  </a:extLst>
                </a:gridCol>
                <a:gridCol w="1320569">
                  <a:extLst>
                    <a:ext uri="{9D8B030D-6E8A-4147-A177-3AD203B41FA5}">
                      <a16:colId xmlns:a16="http://schemas.microsoft.com/office/drawing/2014/main" val="1735023468"/>
                    </a:ext>
                  </a:extLst>
                </a:gridCol>
                <a:gridCol w="1092717">
                  <a:extLst>
                    <a:ext uri="{9D8B030D-6E8A-4147-A177-3AD203B41FA5}">
                      <a16:colId xmlns:a16="http://schemas.microsoft.com/office/drawing/2014/main" val="2564120695"/>
                    </a:ext>
                  </a:extLst>
                </a:gridCol>
              </a:tblGrid>
              <a:tr h="5879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성명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이메일 주소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우편번호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797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프랭키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jehyn923@gmail.com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01234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797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개발새발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dogfootbirdfoot@gmail.com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01234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376453"/>
                  </a:ext>
                </a:extLst>
              </a:tr>
              <a:tr h="10162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-park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Jinnie-park_blogger@gmail.com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12340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426154"/>
                  </a:ext>
                </a:extLst>
              </a:tr>
              <a:tr h="797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컴퓨터쟁이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Computer_slave@gmail.com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30709"/>
                  </a:ext>
                </a:extLst>
              </a:tr>
            </a:tbl>
          </a:graphicData>
        </a:graphic>
      </p:graphicFrame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6E494846-1648-4BE7-908A-22532986D15C}"/>
              </a:ext>
            </a:extLst>
          </p:cNvPr>
          <p:cNvSpPr/>
          <p:nvPr/>
        </p:nvSpPr>
        <p:spPr>
          <a:xfrm>
            <a:off x="5688122" y="2194631"/>
            <a:ext cx="815757" cy="746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498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0932AB1-1AB6-4773-882C-59860FA740BA}"/>
              </a:ext>
            </a:extLst>
          </p:cNvPr>
          <p:cNvGraphicFramePr>
            <a:graphicFrameLocks noGrp="1"/>
          </p:cNvGraphicFramePr>
          <p:nvPr/>
        </p:nvGraphicFramePr>
        <p:xfrm>
          <a:off x="631273" y="562942"/>
          <a:ext cx="4645416" cy="3996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3320">
                  <a:extLst>
                    <a:ext uri="{9D8B030D-6E8A-4147-A177-3AD203B41FA5}">
                      <a16:colId xmlns:a16="http://schemas.microsoft.com/office/drawing/2014/main" val="2208903856"/>
                    </a:ext>
                  </a:extLst>
                </a:gridCol>
                <a:gridCol w="911931">
                  <a:extLst>
                    <a:ext uri="{9D8B030D-6E8A-4147-A177-3AD203B41FA5}">
                      <a16:colId xmlns:a16="http://schemas.microsoft.com/office/drawing/2014/main" val="2056463073"/>
                    </a:ext>
                  </a:extLst>
                </a:gridCol>
                <a:gridCol w="1296973">
                  <a:extLst>
                    <a:ext uri="{9D8B030D-6E8A-4147-A177-3AD203B41FA5}">
                      <a16:colId xmlns:a16="http://schemas.microsoft.com/office/drawing/2014/main" val="1735023468"/>
                    </a:ext>
                  </a:extLst>
                </a:gridCol>
                <a:gridCol w="1073192">
                  <a:extLst>
                    <a:ext uri="{9D8B030D-6E8A-4147-A177-3AD203B41FA5}">
                      <a16:colId xmlns:a16="http://schemas.microsoft.com/office/drawing/2014/main" val="2564120695"/>
                    </a:ext>
                  </a:extLst>
                </a:gridCol>
              </a:tblGrid>
              <a:tr h="5879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성명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이메일 주소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우편번호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797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프랭키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jehyn923@gmail.com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797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개발새발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dogfootbirdfoot@gmail.com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01234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376453"/>
                  </a:ext>
                </a:extLst>
              </a:tr>
              <a:tr h="10162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-park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Jinnie-park_blogger@gmail.com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12340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426154"/>
                  </a:ext>
                </a:extLst>
              </a:tr>
              <a:tr h="797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컴퓨터쟁이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Computer_slave@gmail.com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3070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7617818-458F-4F47-9A4B-7F8C7143EB1F}"/>
              </a:ext>
            </a:extLst>
          </p:cNvPr>
          <p:cNvGraphicFramePr>
            <a:graphicFrameLocks noGrp="1"/>
          </p:cNvGraphicFramePr>
          <p:nvPr/>
        </p:nvGraphicFramePr>
        <p:xfrm>
          <a:off x="3797730" y="5149721"/>
          <a:ext cx="5000864" cy="14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2205">
                  <a:extLst>
                    <a:ext uri="{9D8B030D-6E8A-4147-A177-3AD203B41FA5}">
                      <a16:colId xmlns:a16="http://schemas.microsoft.com/office/drawing/2014/main" val="2564120695"/>
                    </a:ext>
                  </a:extLst>
                </a:gridCol>
                <a:gridCol w="1187491">
                  <a:extLst>
                    <a:ext uri="{9D8B030D-6E8A-4147-A177-3AD203B41FA5}">
                      <a16:colId xmlns:a16="http://schemas.microsoft.com/office/drawing/2014/main" val="3281434463"/>
                    </a:ext>
                  </a:extLst>
                </a:gridCol>
                <a:gridCol w="1295584">
                  <a:extLst>
                    <a:ext uri="{9D8B030D-6E8A-4147-A177-3AD203B41FA5}">
                      <a16:colId xmlns:a16="http://schemas.microsoft.com/office/drawing/2014/main" val="2460593189"/>
                    </a:ext>
                  </a:extLst>
                </a:gridCol>
                <a:gridCol w="1295584">
                  <a:extLst>
                    <a:ext uri="{9D8B030D-6E8A-4147-A177-3AD203B41FA5}">
                      <a16:colId xmlns:a16="http://schemas.microsoft.com/office/drawing/2014/main" val="4140131158"/>
                    </a:ext>
                  </a:extLst>
                </a:gridCol>
              </a:tblGrid>
              <a:tr h="267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우편번호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363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목동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363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01234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신정동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376453"/>
                  </a:ext>
                </a:extLst>
              </a:tr>
              <a:tr h="46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12340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관악구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신림동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42615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D93E091-D6B6-408E-865E-973B95D99E20}"/>
              </a:ext>
            </a:extLst>
          </p:cNvPr>
          <p:cNvGraphicFramePr>
            <a:graphicFrameLocks noGrp="1"/>
          </p:cNvGraphicFramePr>
          <p:nvPr/>
        </p:nvGraphicFramePr>
        <p:xfrm>
          <a:off x="6915313" y="569549"/>
          <a:ext cx="4729931" cy="3996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8123">
                  <a:extLst>
                    <a:ext uri="{9D8B030D-6E8A-4147-A177-3AD203B41FA5}">
                      <a16:colId xmlns:a16="http://schemas.microsoft.com/office/drawing/2014/main" val="2208903856"/>
                    </a:ext>
                  </a:extLst>
                </a:gridCol>
                <a:gridCol w="928522">
                  <a:extLst>
                    <a:ext uri="{9D8B030D-6E8A-4147-A177-3AD203B41FA5}">
                      <a16:colId xmlns:a16="http://schemas.microsoft.com/office/drawing/2014/main" val="2056463073"/>
                    </a:ext>
                  </a:extLst>
                </a:gridCol>
                <a:gridCol w="1320569">
                  <a:extLst>
                    <a:ext uri="{9D8B030D-6E8A-4147-A177-3AD203B41FA5}">
                      <a16:colId xmlns:a16="http://schemas.microsoft.com/office/drawing/2014/main" val="1735023468"/>
                    </a:ext>
                  </a:extLst>
                </a:gridCol>
                <a:gridCol w="1092717">
                  <a:extLst>
                    <a:ext uri="{9D8B030D-6E8A-4147-A177-3AD203B41FA5}">
                      <a16:colId xmlns:a16="http://schemas.microsoft.com/office/drawing/2014/main" val="2564120695"/>
                    </a:ext>
                  </a:extLst>
                </a:gridCol>
              </a:tblGrid>
              <a:tr h="5879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성명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이메일 주소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우편번호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797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프랭키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jehyn923@gmail.com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01234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797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개발새발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dogfootbirdfoot@gmail.com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01234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376453"/>
                  </a:ext>
                </a:extLst>
              </a:tr>
              <a:tr h="10162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-park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Jinnie-park_blogger@gmail.com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12340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426154"/>
                  </a:ext>
                </a:extLst>
              </a:tr>
              <a:tr h="797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컴퓨터쟁이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Computer_slave@gmail.com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30709"/>
                  </a:ext>
                </a:extLst>
              </a:tr>
            </a:tbl>
          </a:graphicData>
        </a:graphic>
      </p:graphicFrame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6E494846-1648-4BE7-908A-22532986D15C}"/>
              </a:ext>
            </a:extLst>
          </p:cNvPr>
          <p:cNvSpPr/>
          <p:nvPr/>
        </p:nvSpPr>
        <p:spPr>
          <a:xfrm>
            <a:off x="5688122" y="2194631"/>
            <a:ext cx="815757" cy="746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EEB536-AEC6-4864-AE04-733E1B87C352}"/>
              </a:ext>
            </a:extLst>
          </p:cNvPr>
          <p:cNvSpPr/>
          <p:nvPr/>
        </p:nvSpPr>
        <p:spPr>
          <a:xfrm>
            <a:off x="-93306" y="-83976"/>
            <a:ext cx="12447037" cy="7165911"/>
          </a:xfrm>
          <a:prstGeom prst="rect">
            <a:avLst/>
          </a:prstGeom>
          <a:solidFill>
            <a:schemeClr val="tx1">
              <a:lumMod val="50000"/>
              <a:lumOff val="50000"/>
              <a:alpha val="92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C7409D-B668-41FA-AB5C-B83B67149C31}"/>
              </a:ext>
            </a:extLst>
          </p:cNvPr>
          <p:cNvSpPr txBox="1"/>
          <p:nvPr/>
        </p:nvSpPr>
        <p:spPr>
          <a:xfrm>
            <a:off x="3019425" y="3006570"/>
            <a:ext cx="6229350" cy="1114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3NF(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 </a:t>
            </a: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정규형</a:t>
            </a: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 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조건까지 만족한 경우</a:t>
            </a: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해당 </a:t>
            </a: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DB 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설계는 </a:t>
            </a: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“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정규화</a:t>
            </a: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＂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되었다고 본다</a:t>
            </a: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98811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0932AB1-1AB6-4773-882C-59860FA740BA}"/>
              </a:ext>
            </a:extLst>
          </p:cNvPr>
          <p:cNvGraphicFramePr>
            <a:graphicFrameLocks noGrp="1"/>
          </p:cNvGraphicFramePr>
          <p:nvPr/>
        </p:nvGraphicFramePr>
        <p:xfrm>
          <a:off x="631273" y="562942"/>
          <a:ext cx="4645416" cy="3996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3320">
                  <a:extLst>
                    <a:ext uri="{9D8B030D-6E8A-4147-A177-3AD203B41FA5}">
                      <a16:colId xmlns:a16="http://schemas.microsoft.com/office/drawing/2014/main" val="2208903856"/>
                    </a:ext>
                  </a:extLst>
                </a:gridCol>
                <a:gridCol w="911931">
                  <a:extLst>
                    <a:ext uri="{9D8B030D-6E8A-4147-A177-3AD203B41FA5}">
                      <a16:colId xmlns:a16="http://schemas.microsoft.com/office/drawing/2014/main" val="2056463073"/>
                    </a:ext>
                  </a:extLst>
                </a:gridCol>
                <a:gridCol w="1296973">
                  <a:extLst>
                    <a:ext uri="{9D8B030D-6E8A-4147-A177-3AD203B41FA5}">
                      <a16:colId xmlns:a16="http://schemas.microsoft.com/office/drawing/2014/main" val="1735023468"/>
                    </a:ext>
                  </a:extLst>
                </a:gridCol>
                <a:gridCol w="1073192">
                  <a:extLst>
                    <a:ext uri="{9D8B030D-6E8A-4147-A177-3AD203B41FA5}">
                      <a16:colId xmlns:a16="http://schemas.microsoft.com/office/drawing/2014/main" val="2564120695"/>
                    </a:ext>
                  </a:extLst>
                </a:gridCol>
              </a:tblGrid>
              <a:tr h="5879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성명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이메일 주소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우편번호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797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프랭키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jehyn923@gmail.com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797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개발새발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dogfootbirdfoot@gmail.com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01234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376453"/>
                  </a:ext>
                </a:extLst>
              </a:tr>
              <a:tr h="10162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-park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Jinnie-park_blogger@gmail.com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12340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426154"/>
                  </a:ext>
                </a:extLst>
              </a:tr>
              <a:tr h="797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컴퓨터쟁이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Computer_slave@gmail.com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3070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7617818-458F-4F47-9A4B-7F8C7143EB1F}"/>
              </a:ext>
            </a:extLst>
          </p:cNvPr>
          <p:cNvGraphicFramePr>
            <a:graphicFrameLocks noGrp="1"/>
          </p:cNvGraphicFramePr>
          <p:nvPr/>
        </p:nvGraphicFramePr>
        <p:xfrm>
          <a:off x="3797730" y="5149721"/>
          <a:ext cx="5000864" cy="14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2205">
                  <a:extLst>
                    <a:ext uri="{9D8B030D-6E8A-4147-A177-3AD203B41FA5}">
                      <a16:colId xmlns:a16="http://schemas.microsoft.com/office/drawing/2014/main" val="2564120695"/>
                    </a:ext>
                  </a:extLst>
                </a:gridCol>
                <a:gridCol w="1187491">
                  <a:extLst>
                    <a:ext uri="{9D8B030D-6E8A-4147-A177-3AD203B41FA5}">
                      <a16:colId xmlns:a16="http://schemas.microsoft.com/office/drawing/2014/main" val="3281434463"/>
                    </a:ext>
                  </a:extLst>
                </a:gridCol>
                <a:gridCol w="1295584">
                  <a:extLst>
                    <a:ext uri="{9D8B030D-6E8A-4147-A177-3AD203B41FA5}">
                      <a16:colId xmlns:a16="http://schemas.microsoft.com/office/drawing/2014/main" val="2460593189"/>
                    </a:ext>
                  </a:extLst>
                </a:gridCol>
                <a:gridCol w="1295584">
                  <a:extLst>
                    <a:ext uri="{9D8B030D-6E8A-4147-A177-3AD203B41FA5}">
                      <a16:colId xmlns:a16="http://schemas.microsoft.com/office/drawing/2014/main" val="4140131158"/>
                    </a:ext>
                  </a:extLst>
                </a:gridCol>
              </a:tblGrid>
              <a:tr h="267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우편번호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363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목동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363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01234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신정동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376453"/>
                  </a:ext>
                </a:extLst>
              </a:tr>
              <a:tr h="46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12340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관악구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신림동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42615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D93E091-D6B6-408E-865E-973B95D99E20}"/>
              </a:ext>
            </a:extLst>
          </p:cNvPr>
          <p:cNvGraphicFramePr>
            <a:graphicFrameLocks noGrp="1"/>
          </p:cNvGraphicFramePr>
          <p:nvPr/>
        </p:nvGraphicFramePr>
        <p:xfrm>
          <a:off x="6915313" y="569549"/>
          <a:ext cx="4729931" cy="3996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8123">
                  <a:extLst>
                    <a:ext uri="{9D8B030D-6E8A-4147-A177-3AD203B41FA5}">
                      <a16:colId xmlns:a16="http://schemas.microsoft.com/office/drawing/2014/main" val="2208903856"/>
                    </a:ext>
                  </a:extLst>
                </a:gridCol>
                <a:gridCol w="928522">
                  <a:extLst>
                    <a:ext uri="{9D8B030D-6E8A-4147-A177-3AD203B41FA5}">
                      <a16:colId xmlns:a16="http://schemas.microsoft.com/office/drawing/2014/main" val="2056463073"/>
                    </a:ext>
                  </a:extLst>
                </a:gridCol>
                <a:gridCol w="1320569">
                  <a:extLst>
                    <a:ext uri="{9D8B030D-6E8A-4147-A177-3AD203B41FA5}">
                      <a16:colId xmlns:a16="http://schemas.microsoft.com/office/drawing/2014/main" val="1735023468"/>
                    </a:ext>
                  </a:extLst>
                </a:gridCol>
                <a:gridCol w="1092717">
                  <a:extLst>
                    <a:ext uri="{9D8B030D-6E8A-4147-A177-3AD203B41FA5}">
                      <a16:colId xmlns:a16="http://schemas.microsoft.com/office/drawing/2014/main" val="2564120695"/>
                    </a:ext>
                  </a:extLst>
                </a:gridCol>
              </a:tblGrid>
              <a:tr h="5879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성명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이메일 주소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우편번호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797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프랭키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jehyn923@gmail.com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01234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797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개발새발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dogfootbirdfoot@gmail.com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01234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376453"/>
                  </a:ext>
                </a:extLst>
              </a:tr>
              <a:tr h="10162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-park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Jinnie-park_blogger@gmail.com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12340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426154"/>
                  </a:ext>
                </a:extLst>
              </a:tr>
              <a:tr h="797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컴퓨터쟁이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Computer_slave@gmail.com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30709"/>
                  </a:ext>
                </a:extLst>
              </a:tr>
            </a:tbl>
          </a:graphicData>
        </a:graphic>
      </p:graphicFrame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6E494846-1648-4BE7-908A-22532986D15C}"/>
              </a:ext>
            </a:extLst>
          </p:cNvPr>
          <p:cNvSpPr/>
          <p:nvPr/>
        </p:nvSpPr>
        <p:spPr>
          <a:xfrm>
            <a:off x="5688122" y="2194631"/>
            <a:ext cx="815757" cy="746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EEB536-AEC6-4864-AE04-733E1B87C352}"/>
              </a:ext>
            </a:extLst>
          </p:cNvPr>
          <p:cNvSpPr/>
          <p:nvPr/>
        </p:nvSpPr>
        <p:spPr>
          <a:xfrm>
            <a:off x="-93306" y="-83976"/>
            <a:ext cx="12447037" cy="7165911"/>
          </a:xfrm>
          <a:prstGeom prst="rect">
            <a:avLst/>
          </a:prstGeom>
          <a:solidFill>
            <a:schemeClr val="tx1">
              <a:lumMod val="50000"/>
              <a:lumOff val="50000"/>
              <a:alpha val="92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C7409D-B668-41FA-AB5C-B83B67149C31}"/>
              </a:ext>
            </a:extLst>
          </p:cNvPr>
          <p:cNvSpPr txBox="1"/>
          <p:nvPr/>
        </p:nvSpPr>
        <p:spPr>
          <a:xfrm>
            <a:off x="3019425" y="3006570"/>
            <a:ext cx="6229350" cy="1114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하지만</a:t>
            </a: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대부분 한 단계를 더 언급하는 편이라</a:t>
            </a:r>
            <a:endParaRPr lang="en-US" altLang="ko-KR" sz="2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BCNF(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보이스</a:t>
            </a: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코드 정규형</a:t>
            </a: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설명하겠다</a:t>
            </a: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58763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0932AB1-1AB6-4773-882C-59860FA740BA}"/>
              </a:ext>
            </a:extLst>
          </p:cNvPr>
          <p:cNvGraphicFramePr>
            <a:graphicFrameLocks noGrp="1"/>
          </p:cNvGraphicFramePr>
          <p:nvPr/>
        </p:nvGraphicFramePr>
        <p:xfrm>
          <a:off x="631273" y="562942"/>
          <a:ext cx="4645416" cy="3996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3320">
                  <a:extLst>
                    <a:ext uri="{9D8B030D-6E8A-4147-A177-3AD203B41FA5}">
                      <a16:colId xmlns:a16="http://schemas.microsoft.com/office/drawing/2014/main" val="2208903856"/>
                    </a:ext>
                  </a:extLst>
                </a:gridCol>
                <a:gridCol w="911931">
                  <a:extLst>
                    <a:ext uri="{9D8B030D-6E8A-4147-A177-3AD203B41FA5}">
                      <a16:colId xmlns:a16="http://schemas.microsoft.com/office/drawing/2014/main" val="2056463073"/>
                    </a:ext>
                  </a:extLst>
                </a:gridCol>
                <a:gridCol w="1296973">
                  <a:extLst>
                    <a:ext uri="{9D8B030D-6E8A-4147-A177-3AD203B41FA5}">
                      <a16:colId xmlns:a16="http://schemas.microsoft.com/office/drawing/2014/main" val="1735023468"/>
                    </a:ext>
                  </a:extLst>
                </a:gridCol>
                <a:gridCol w="1073192">
                  <a:extLst>
                    <a:ext uri="{9D8B030D-6E8A-4147-A177-3AD203B41FA5}">
                      <a16:colId xmlns:a16="http://schemas.microsoft.com/office/drawing/2014/main" val="2564120695"/>
                    </a:ext>
                  </a:extLst>
                </a:gridCol>
              </a:tblGrid>
              <a:tr h="5879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성명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이메일 주소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우편번호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797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프랭키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jehyn923@gmail.com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797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개발새발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dogfootbirdfoot@gmail.com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01234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376453"/>
                  </a:ext>
                </a:extLst>
              </a:tr>
              <a:tr h="10162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-park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Jinnie-park_blogger@gmail.com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12340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426154"/>
                  </a:ext>
                </a:extLst>
              </a:tr>
              <a:tr h="797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컴퓨터쟁이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Computer_slave@gmail.com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3070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7617818-458F-4F47-9A4B-7F8C7143EB1F}"/>
              </a:ext>
            </a:extLst>
          </p:cNvPr>
          <p:cNvGraphicFramePr>
            <a:graphicFrameLocks noGrp="1"/>
          </p:cNvGraphicFramePr>
          <p:nvPr/>
        </p:nvGraphicFramePr>
        <p:xfrm>
          <a:off x="3797730" y="5149721"/>
          <a:ext cx="5000864" cy="148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2205">
                  <a:extLst>
                    <a:ext uri="{9D8B030D-6E8A-4147-A177-3AD203B41FA5}">
                      <a16:colId xmlns:a16="http://schemas.microsoft.com/office/drawing/2014/main" val="2564120695"/>
                    </a:ext>
                  </a:extLst>
                </a:gridCol>
                <a:gridCol w="1187491">
                  <a:extLst>
                    <a:ext uri="{9D8B030D-6E8A-4147-A177-3AD203B41FA5}">
                      <a16:colId xmlns:a16="http://schemas.microsoft.com/office/drawing/2014/main" val="3281434463"/>
                    </a:ext>
                  </a:extLst>
                </a:gridCol>
                <a:gridCol w="1295584">
                  <a:extLst>
                    <a:ext uri="{9D8B030D-6E8A-4147-A177-3AD203B41FA5}">
                      <a16:colId xmlns:a16="http://schemas.microsoft.com/office/drawing/2014/main" val="2460593189"/>
                    </a:ext>
                  </a:extLst>
                </a:gridCol>
                <a:gridCol w="1295584">
                  <a:extLst>
                    <a:ext uri="{9D8B030D-6E8A-4147-A177-3AD203B41FA5}">
                      <a16:colId xmlns:a16="http://schemas.microsoft.com/office/drawing/2014/main" val="4140131158"/>
                    </a:ext>
                  </a:extLst>
                </a:gridCol>
              </a:tblGrid>
              <a:tr h="267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우편번호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363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목동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363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01234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신정동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376453"/>
                  </a:ext>
                </a:extLst>
              </a:tr>
              <a:tr h="46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12340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관악구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신림동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42615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D93E091-D6B6-408E-865E-973B95D99E20}"/>
              </a:ext>
            </a:extLst>
          </p:cNvPr>
          <p:cNvGraphicFramePr>
            <a:graphicFrameLocks noGrp="1"/>
          </p:cNvGraphicFramePr>
          <p:nvPr/>
        </p:nvGraphicFramePr>
        <p:xfrm>
          <a:off x="6915313" y="569549"/>
          <a:ext cx="4729931" cy="3996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8123">
                  <a:extLst>
                    <a:ext uri="{9D8B030D-6E8A-4147-A177-3AD203B41FA5}">
                      <a16:colId xmlns:a16="http://schemas.microsoft.com/office/drawing/2014/main" val="2208903856"/>
                    </a:ext>
                  </a:extLst>
                </a:gridCol>
                <a:gridCol w="928522">
                  <a:extLst>
                    <a:ext uri="{9D8B030D-6E8A-4147-A177-3AD203B41FA5}">
                      <a16:colId xmlns:a16="http://schemas.microsoft.com/office/drawing/2014/main" val="2056463073"/>
                    </a:ext>
                  </a:extLst>
                </a:gridCol>
                <a:gridCol w="1320569">
                  <a:extLst>
                    <a:ext uri="{9D8B030D-6E8A-4147-A177-3AD203B41FA5}">
                      <a16:colId xmlns:a16="http://schemas.microsoft.com/office/drawing/2014/main" val="1735023468"/>
                    </a:ext>
                  </a:extLst>
                </a:gridCol>
                <a:gridCol w="1092717">
                  <a:extLst>
                    <a:ext uri="{9D8B030D-6E8A-4147-A177-3AD203B41FA5}">
                      <a16:colId xmlns:a16="http://schemas.microsoft.com/office/drawing/2014/main" val="2564120695"/>
                    </a:ext>
                  </a:extLst>
                </a:gridCol>
              </a:tblGrid>
              <a:tr h="5879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성명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이메일 주소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우편번호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797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프랭키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jehyn923@gmail.com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01234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797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개발새발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dogfootbirdfoot@gmail.com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01234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376453"/>
                  </a:ext>
                </a:extLst>
              </a:tr>
              <a:tr h="10162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-park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Jinnie-park_blogger@gmail.com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12340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426154"/>
                  </a:ext>
                </a:extLst>
              </a:tr>
              <a:tr h="797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컴퓨터쟁이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Computer_slave@gmail.com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30709"/>
                  </a:ext>
                </a:extLst>
              </a:tr>
            </a:tbl>
          </a:graphicData>
        </a:graphic>
      </p:graphicFrame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6E494846-1648-4BE7-908A-22532986D15C}"/>
              </a:ext>
            </a:extLst>
          </p:cNvPr>
          <p:cNvSpPr/>
          <p:nvPr/>
        </p:nvSpPr>
        <p:spPr>
          <a:xfrm>
            <a:off x="5688122" y="2194631"/>
            <a:ext cx="815757" cy="746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EEB536-AEC6-4864-AE04-733E1B87C352}"/>
              </a:ext>
            </a:extLst>
          </p:cNvPr>
          <p:cNvSpPr/>
          <p:nvPr/>
        </p:nvSpPr>
        <p:spPr>
          <a:xfrm>
            <a:off x="-93306" y="-83976"/>
            <a:ext cx="12447037" cy="7165911"/>
          </a:xfrm>
          <a:prstGeom prst="rect">
            <a:avLst/>
          </a:prstGeom>
          <a:solidFill>
            <a:schemeClr val="tx1">
              <a:lumMod val="50000"/>
              <a:lumOff val="50000"/>
              <a:alpha val="92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6C55EB-E3B9-436C-98ED-0398A810DF82}"/>
              </a:ext>
            </a:extLst>
          </p:cNvPr>
          <p:cNvSpPr txBox="1"/>
          <p:nvPr/>
        </p:nvSpPr>
        <p:spPr>
          <a:xfrm>
            <a:off x="2981325" y="2456362"/>
            <a:ext cx="6229350" cy="1945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BCNF(</a:t>
            </a:r>
            <a:r>
              <a:rPr lang="ko-KR" altLang="en-US" sz="36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강화된 제 </a:t>
            </a:r>
            <a:r>
              <a:rPr lang="en-US" altLang="ko-KR" sz="36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r>
            <a:r>
              <a:rPr lang="ko-KR" altLang="en-US" sz="36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정규화</a:t>
            </a:r>
            <a:r>
              <a:rPr lang="en-US" altLang="ko-KR" sz="36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 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 </a:t>
            </a:r>
            <a:r>
              <a:rPr lang="en-US" altLang="ko-KR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정규화를 진행한 테이블에 대해 </a:t>
            </a:r>
            <a:endParaRPr lang="en-US" altLang="ko-KR" sz="2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highlight>
                  <a:srgbClr val="FF00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모든 결정자가 후보키가 되도록</a:t>
            </a:r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테이블을 분해</a:t>
            </a:r>
          </a:p>
        </p:txBody>
      </p:sp>
    </p:spTree>
    <p:extLst>
      <p:ext uri="{BB962C8B-B14F-4D97-AF65-F5344CB8AC3E}">
        <p14:creationId xmlns:p14="http://schemas.microsoft.com/office/powerpoint/2010/main" val="23684848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65344428-D050-4F29-87F3-4AB2345F4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392436"/>
              </p:ext>
            </p:extLst>
          </p:nvPr>
        </p:nvGraphicFramePr>
        <p:xfrm>
          <a:off x="429210" y="833035"/>
          <a:ext cx="5523917" cy="52783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4272">
                  <a:extLst>
                    <a:ext uri="{9D8B030D-6E8A-4147-A177-3AD203B41FA5}">
                      <a16:colId xmlns:a16="http://schemas.microsoft.com/office/drawing/2014/main" val="2208903856"/>
                    </a:ext>
                  </a:extLst>
                </a:gridCol>
                <a:gridCol w="1197034">
                  <a:extLst>
                    <a:ext uri="{9D8B030D-6E8A-4147-A177-3AD203B41FA5}">
                      <a16:colId xmlns:a16="http://schemas.microsoft.com/office/drawing/2014/main" val="2056463073"/>
                    </a:ext>
                  </a:extLst>
                </a:gridCol>
                <a:gridCol w="1197034">
                  <a:extLst>
                    <a:ext uri="{9D8B030D-6E8A-4147-A177-3AD203B41FA5}">
                      <a16:colId xmlns:a16="http://schemas.microsoft.com/office/drawing/2014/main" val="1917714141"/>
                    </a:ext>
                  </a:extLst>
                </a:gridCol>
                <a:gridCol w="2005577">
                  <a:extLst>
                    <a:ext uri="{9D8B030D-6E8A-4147-A177-3AD203B41FA5}">
                      <a16:colId xmlns:a16="http://schemas.microsoft.com/office/drawing/2014/main" val="1735023468"/>
                    </a:ext>
                  </a:extLst>
                </a:gridCol>
              </a:tblGrid>
              <a:tr h="427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 과목 이름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성적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Java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Spring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730709"/>
                  </a:ext>
                </a:extLst>
              </a:tr>
              <a:tr h="7040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D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747778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Java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140473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Spring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B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180395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992439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 Problem Solving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강다윤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829628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108552"/>
                  </a:ext>
                </a:extLst>
              </a:tr>
            </a:tbl>
          </a:graphicData>
        </a:graphic>
      </p:graphicFrame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7FACE58-0256-4EB1-A87A-DF72A4783133}"/>
              </a:ext>
            </a:extLst>
          </p:cNvPr>
          <p:cNvSpPr/>
          <p:nvPr/>
        </p:nvSpPr>
        <p:spPr>
          <a:xfrm>
            <a:off x="429210" y="833035"/>
            <a:ext cx="2323516" cy="454087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06967D-B166-46E2-BEA6-CF255A8CCD48}"/>
              </a:ext>
            </a:extLst>
          </p:cNvPr>
          <p:cNvSpPr txBox="1"/>
          <p:nvPr/>
        </p:nvSpPr>
        <p:spPr>
          <a:xfrm>
            <a:off x="6479759" y="1731834"/>
            <a:ext cx="4038600" cy="1391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후보키</a:t>
            </a:r>
            <a:endParaRPr lang="en-US" altLang="ko-KR" sz="36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수강생 번호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수강 과목 이름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endParaRPr lang="ko-KR" altLang="en-US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FA89D9-DB82-4388-AF54-00B5603F2076}"/>
              </a:ext>
            </a:extLst>
          </p:cNvPr>
          <p:cNvSpPr txBox="1"/>
          <p:nvPr/>
        </p:nvSpPr>
        <p:spPr>
          <a:xfrm>
            <a:off x="6479759" y="3123112"/>
            <a:ext cx="6229350" cy="1945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조건</a:t>
            </a:r>
            <a: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한 교수가 한 과목을 가르칠 수 있지만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한 과목을 여러 교수가 가르칠 수 있다면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  <a:endParaRPr lang="ko-KR" altLang="en-US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87847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65344428-D050-4F29-87F3-4AB2345F4162}"/>
              </a:ext>
            </a:extLst>
          </p:cNvPr>
          <p:cNvGraphicFramePr>
            <a:graphicFrameLocks noGrp="1"/>
          </p:cNvGraphicFramePr>
          <p:nvPr/>
        </p:nvGraphicFramePr>
        <p:xfrm>
          <a:off x="429210" y="833035"/>
          <a:ext cx="5523917" cy="52783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4272">
                  <a:extLst>
                    <a:ext uri="{9D8B030D-6E8A-4147-A177-3AD203B41FA5}">
                      <a16:colId xmlns:a16="http://schemas.microsoft.com/office/drawing/2014/main" val="2208903856"/>
                    </a:ext>
                  </a:extLst>
                </a:gridCol>
                <a:gridCol w="1197034">
                  <a:extLst>
                    <a:ext uri="{9D8B030D-6E8A-4147-A177-3AD203B41FA5}">
                      <a16:colId xmlns:a16="http://schemas.microsoft.com/office/drawing/2014/main" val="2056463073"/>
                    </a:ext>
                  </a:extLst>
                </a:gridCol>
                <a:gridCol w="1197034">
                  <a:extLst>
                    <a:ext uri="{9D8B030D-6E8A-4147-A177-3AD203B41FA5}">
                      <a16:colId xmlns:a16="http://schemas.microsoft.com/office/drawing/2014/main" val="1917714141"/>
                    </a:ext>
                  </a:extLst>
                </a:gridCol>
                <a:gridCol w="2005577">
                  <a:extLst>
                    <a:ext uri="{9D8B030D-6E8A-4147-A177-3AD203B41FA5}">
                      <a16:colId xmlns:a16="http://schemas.microsoft.com/office/drawing/2014/main" val="1735023468"/>
                    </a:ext>
                  </a:extLst>
                </a:gridCol>
              </a:tblGrid>
              <a:tr h="427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 과목 이름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성적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Java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Spring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730709"/>
                  </a:ext>
                </a:extLst>
              </a:tr>
              <a:tr h="7040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D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747778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Java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140473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Spring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B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180395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992439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 Problem Solving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강다윤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829628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108552"/>
                  </a:ext>
                </a:extLst>
              </a:tr>
            </a:tbl>
          </a:graphicData>
        </a:graphic>
      </p:graphicFrame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7FACE58-0256-4EB1-A87A-DF72A4783133}"/>
              </a:ext>
            </a:extLst>
          </p:cNvPr>
          <p:cNvSpPr/>
          <p:nvPr/>
        </p:nvSpPr>
        <p:spPr>
          <a:xfrm>
            <a:off x="429210" y="833035"/>
            <a:ext cx="2323516" cy="454087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C22AD-D4A5-48C8-9CB6-A901534BE6F9}"/>
              </a:ext>
            </a:extLst>
          </p:cNvPr>
          <p:cNvSpPr txBox="1"/>
          <p:nvPr/>
        </p:nvSpPr>
        <p:spPr>
          <a:xfrm>
            <a:off x="6238876" y="2415027"/>
            <a:ext cx="5376792" cy="211436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성적은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수강생 번호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과목 이름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에 종속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하지만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동일한 과목을 여러 명이 가르칠 수 있기 때문에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과목이 교수를 결정하지 않고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비주요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 err="1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애트리뷰트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“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교수</a:t>
            </a:r>
            <a:r>
              <a:rPr lang="en-US" altLang="ko-KR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＂</a:t>
            </a: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 </a:t>
            </a:r>
            <a:endParaRPr lang="en-US" altLang="ko-KR" dirty="0">
              <a:highlight>
                <a:srgbClr val="FFFF00"/>
              </a:highligh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과목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을 결정한다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4514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65344428-D050-4F29-87F3-4AB2345F4162}"/>
              </a:ext>
            </a:extLst>
          </p:cNvPr>
          <p:cNvGraphicFramePr>
            <a:graphicFrameLocks noGrp="1"/>
          </p:cNvGraphicFramePr>
          <p:nvPr/>
        </p:nvGraphicFramePr>
        <p:xfrm>
          <a:off x="429210" y="833035"/>
          <a:ext cx="5523917" cy="52783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4272">
                  <a:extLst>
                    <a:ext uri="{9D8B030D-6E8A-4147-A177-3AD203B41FA5}">
                      <a16:colId xmlns:a16="http://schemas.microsoft.com/office/drawing/2014/main" val="2208903856"/>
                    </a:ext>
                  </a:extLst>
                </a:gridCol>
                <a:gridCol w="1197034">
                  <a:extLst>
                    <a:ext uri="{9D8B030D-6E8A-4147-A177-3AD203B41FA5}">
                      <a16:colId xmlns:a16="http://schemas.microsoft.com/office/drawing/2014/main" val="2056463073"/>
                    </a:ext>
                  </a:extLst>
                </a:gridCol>
                <a:gridCol w="1197034">
                  <a:extLst>
                    <a:ext uri="{9D8B030D-6E8A-4147-A177-3AD203B41FA5}">
                      <a16:colId xmlns:a16="http://schemas.microsoft.com/office/drawing/2014/main" val="1917714141"/>
                    </a:ext>
                  </a:extLst>
                </a:gridCol>
                <a:gridCol w="2005577">
                  <a:extLst>
                    <a:ext uri="{9D8B030D-6E8A-4147-A177-3AD203B41FA5}">
                      <a16:colId xmlns:a16="http://schemas.microsoft.com/office/drawing/2014/main" val="1735023468"/>
                    </a:ext>
                  </a:extLst>
                </a:gridCol>
              </a:tblGrid>
              <a:tr h="427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 과목 이름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성적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Java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Spring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730709"/>
                  </a:ext>
                </a:extLst>
              </a:tr>
              <a:tr h="7040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D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747778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Java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140473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Spring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B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180395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992439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 Problem Solving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강다윤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829628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108552"/>
                  </a:ext>
                </a:extLst>
              </a:tr>
            </a:tbl>
          </a:graphicData>
        </a:graphic>
      </p:graphicFrame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7FACE58-0256-4EB1-A87A-DF72A4783133}"/>
              </a:ext>
            </a:extLst>
          </p:cNvPr>
          <p:cNvSpPr/>
          <p:nvPr/>
        </p:nvSpPr>
        <p:spPr>
          <a:xfrm>
            <a:off x="429210" y="833035"/>
            <a:ext cx="2323516" cy="454087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C22AD-D4A5-48C8-9CB6-A901534BE6F9}"/>
              </a:ext>
            </a:extLst>
          </p:cNvPr>
          <p:cNvSpPr txBox="1"/>
          <p:nvPr/>
        </p:nvSpPr>
        <p:spPr>
          <a:xfrm>
            <a:off x="6732493" y="2791870"/>
            <a:ext cx="4960011" cy="12742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교수가 본인의 수강 과목에 대한 평가를 진행할 때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자신이 가르치지 않은 같은 과목을 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수강하는 다른 학생 조회될 수 있음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2749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65344428-D050-4F29-87F3-4AB2345F4162}"/>
              </a:ext>
            </a:extLst>
          </p:cNvPr>
          <p:cNvGraphicFramePr>
            <a:graphicFrameLocks noGrp="1"/>
          </p:cNvGraphicFramePr>
          <p:nvPr/>
        </p:nvGraphicFramePr>
        <p:xfrm>
          <a:off x="429210" y="833035"/>
          <a:ext cx="5523917" cy="52783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4272">
                  <a:extLst>
                    <a:ext uri="{9D8B030D-6E8A-4147-A177-3AD203B41FA5}">
                      <a16:colId xmlns:a16="http://schemas.microsoft.com/office/drawing/2014/main" val="2208903856"/>
                    </a:ext>
                  </a:extLst>
                </a:gridCol>
                <a:gridCol w="1197034">
                  <a:extLst>
                    <a:ext uri="{9D8B030D-6E8A-4147-A177-3AD203B41FA5}">
                      <a16:colId xmlns:a16="http://schemas.microsoft.com/office/drawing/2014/main" val="2056463073"/>
                    </a:ext>
                  </a:extLst>
                </a:gridCol>
                <a:gridCol w="1197034">
                  <a:extLst>
                    <a:ext uri="{9D8B030D-6E8A-4147-A177-3AD203B41FA5}">
                      <a16:colId xmlns:a16="http://schemas.microsoft.com/office/drawing/2014/main" val="1917714141"/>
                    </a:ext>
                  </a:extLst>
                </a:gridCol>
                <a:gridCol w="2005577">
                  <a:extLst>
                    <a:ext uri="{9D8B030D-6E8A-4147-A177-3AD203B41FA5}">
                      <a16:colId xmlns:a16="http://schemas.microsoft.com/office/drawing/2014/main" val="1735023468"/>
                    </a:ext>
                  </a:extLst>
                </a:gridCol>
              </a:tblGrid>
              <a:tr h="427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 과목 이름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성적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Java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Spring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730709"/>
                  </a:ext>
                </a:extLst>
              </a:tr>
              <a:tr h="7040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D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747778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Java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140473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Spring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B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180395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992439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 Problem Solving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강다윤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829628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108552"/>
                  </a:ext>
                </a:extLst>
              </a:tr>
            </a:tbl>
          </a:graphicData>
        </a:graphic>
      </p:graphicFrame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7FACE58-0256-4EB1-A87A-DF72A4783133}"/>
              </a:ext>
            </a:extLst>
          </p:cNvPr>
          <p:cNvSpPr/>
          <p:nvPr/>
        </p:nvSpPr>
        <p:spPr>
          <a:xfrm>
            <a:off x="429210" y="833035"/>
            <a:ext cx="2323516" cy="454087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C22AD-D4A5-48C8-9CB6-A901534BE6F9}"/>
              </a:ext>
            </a:extLst>
          </p:cNvPr>
          <p:cNvSpPr txBox="1"/>
          <p:nvPr/>
        </p:nvSpPr>
        <p:spPr>
          <a:xfrm>
            <a:off x="6981827" y="2584121"/>
            <a:ext cx="4488728" cy="1689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교수가 본인 과목에 대한 평가를 진행할 때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자신이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같은 과목을 수강하지만 지도하지 않은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다른 학생이 선택되는 일어날 수 있음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(key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수강 과목으로 하고 있기 때문에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15B62BF-13F7-45C0-AE9C-E97EEA726CDC}"/>
              </a:ext>
            </a:extLst>
          </p:cNvPr>
          <p:cNvSpPr/>
          <p:nvPr/>
        </p:nvSpPr>
        <p:spPr>
          <a:xfrm>
            <a:off x="-93306" y="-257232"/>
            <a:ext cx="12447037" cy="7165911"/>
          </a:xfrm>
          <a:prstGeom prst="rect">
            <a:avLst/>
          </a:prstGeom>
          <a:solidFill>
            <a:schemeClr val="tx1">
              <a:lumMod val="50000"/>
              <a:lumOff val="50000"/>
              <a:alpha val="92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E14FF-7D3C-42C1-945A-407B99CC09CB}"/>
              </a:ext>
            </a:extLst>
          </p:cNvPr>
          <p:cNvSpPr txBox="1"/>
          <p:nvPr/>
        </p:nvSpPr>
        <p:spPr>
          <a:xfrm>
            <a:off x="1490663" y="2786709"/>
            <a:ext cx="9210675" cy="1284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highlight>
                  <a:srgbClr val="FF00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모든 결정자가 후보키가 될 수 있도록 </a:t>
            </a:r>
            <a:r>
              <a:rPr lang="en-US" altLang="ko-KR" sz="2800" dirty="0">
                <a:solidFill>
                  <a:schemeClr val="bg1"/>
                </a:solidFill>
                <a:highlight>
                  <a:srgbClr val="FF00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FF00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교수</a:t>
            </a:r>
            <a:r>
              <a:rPr lang="en-US" altLang="ko-KR" sz="2800" dirty="0">
                <a:solidFill>
                  <a:schemeClr val="bg1"/>
                </a:solidFill>
                <a:highlight>
                  <a:srgbClr val="FF00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테이블을 분해</a:t>
            </a:r>
          </a:p>
        </p:txBody>
      </p:sp>
    </p:spTree>
    <p:extLst>
      <p:ext uri="{BB962C8B-B14F-4D97-AF65-F5344CB8AC3E}">
        <p14:creationId xmlns:p14="http://schemas.microsoft.com/office/powerpoint/2010/main" val="365777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2C9BC-609C-435A-9C07-5A5D9948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정규화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5AF97-9F8E-4E18-B04F-E8FD1F62F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정규화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(1NF)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정규화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(2NF)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3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정규화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(3NF)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BCNF(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강화된 제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정규화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*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이후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6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정규화 까지 있지만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대부분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정규화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BCNF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만족하면 정규화 되었다고 한다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</a:t>
            </a:r>
            <a:endParaRPr lang="ko-KR" altLang="en-US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98036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65344428-D050-4F29-87F3-4AB2345F4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566553"/>
              </p:ext>
            </p:extLst>
          </p:nvPr>
        </p:nvGraphicFramePr>
        <p:xfrm>
          <a:off x="429209" y="833035"/>
          <a:ext cx="4516015" cy="5191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16">
                  <a:extLst>
                    <a:ext uri="{9D8B030D-6E8A-4147-A177-3AD203B41FA5}">
                      <a16:colId xmlns:a16="http://schemas.microsoft.com/office/drawing/2014/main" val="2208903856"/>
                    </a:ext>
                  </a:extLst>
                </a:gridCol>
                <a:gridCol w="1249357">
                  <a:extLst>
                    <a:ext uri="{9D8B030D-6E8A-4147-A177-3AD203B41FA5}">
                      <a16:colId xmlns:a16="http://schemas.microsoft.com/office/drawing/2014/main" val="1917714141"/>
                    </a:ext>
                  </a:extLst>
                </a:gridCol>
                <a:gridCol w="2093242">
                  <a:extLst>
                    <a:ext uri="{9D8B030D-6E8A-4147-A177-3AD203B41FA5}">
                      <a16:colId xmlns:a16="http://schemas.microsoft.com/office/drawing/2014/main" val="1735023468"/>
                    </a:ext>
                  </a:extLst>
                </a:gridCol>
              </a:tblGrid>
              <a:tr h="427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성적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730709"/>
                  </a:ext>
                </a:extLst>
              </a:tr>
              <a:tr h="7040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이유진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D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747778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140473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B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180395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992439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강다윤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829628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108552"/>
                  </a:ext>
                </a:extLst>
              </a:tr>
            </a:tbl>
          </a:graphicData>
        </a:graphic>
      </p:graphicFrame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7FACE58-0256-4EB1-A87A-DF72A4783133}"/>
              </a:ext>
            </a:extLst>
          </p:cNvPr>
          <p:cNvSpPr/>
          <p:nvPr/>
        </p:nvSpPr>
        <p:spPr>
          <a:xfrm>
            <a:off x="429210" y="833035"/>
            <a:ext cx="2453950" cy="454087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DCF052C-80F2-4163-843B-8B2375ABF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633843"/>
              </p:ext>
            </p:extLst>
          </p:nvPr>
        </p:nvGraphicFramePr>
        <p:xfrm>
          <a:off x="6659880" y="1703082"/>
          <a:ext cx="4011540" cy="3451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5770">
                  <a:extLst>
                    <a:ext uri="{9D8B030D-6E8A-4147-A177-3AD203B41FA5}">
                      <a16:colId xmlns:a16="http://schemas.microsoft.com/office/drawing/2014/main" val="3967383771"/>
                    </a:ext>
                  </a:extLst>
                </a:gridCol>
                <a:gridCol w="2005770">
                  <a:extLst>
                    <a:ext uri="{9D8B030D-6E8A-4147-A177-3AD203B41FA5}">
                      <a16:colId xmlns:a16="http://schemas.microsoft.com/office/drawing/2014/main" val="3118667230"/>
                    </a:ext>
                  </a:extLst>
                </a:gridCol>
              </a:tblGrid>
              <a:tr h="427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 과목 이름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885613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Java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796089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Spring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696953"/>
                  </a:ext>
                </a:extLst>
              </a:tr>
              <a:tr h="7040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993071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강다윤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 Problem Solving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79924"/>
                  </a:ext>
                </a:extLst>
              </a:tr>
              <a:tr h="5800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이유진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92818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CFAF562-0187-454B-8ED4-012D9886E42D}"/>
              </a:ext>
            </a:extLst>
          </p:cNvPr>
          <p:cNvSpPr/>
          <p:nvPr/>
        </p:nvSpPr>
        <p:spPr>
          <a:xfrm>
            <a:off x="6659880" y="1703082"/>
            <a:ext cx="2007637" cy="454087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5222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FD9592-C9C9-435B-8AF7-3E638F560347}"/>
              </a:ext>
            </a:extLst>
          </p:cNvPr>
          <p:cNvSpPr txBox="1"/>
          <p:nvPr/>
        </p:nvSpPr>
        <p:spPr>
          <a:xfrm>
            <a:off x="2981325" y="2456362"/>
            <a:ext cx="6229350" cy="1625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완성된</a:t>
            </a:r>
            <a:endParaRPr lang="en-US" altLang="ko-KR" sz="36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정규화 된 </a:t>
            </a:r>
            <a: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DB </a:t>
            </a:r>
            <a:r>
              <a:rPr lang="ko-KR" altLang="en-US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설계</a:t>
            </a:r>
            <a:endParaRPr lang="ko-KR" altLang="en-US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91389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65344428-D050-4F29-87F3-4AB2345F4162}"/>
              </a:ext>
            </a:extLst>
          </p:cNvPr>
          <p:cNvGraphicFramePr>
            <a:graphicFrameLocks noGrp="1"/>
          </p:cNvGraphicFramePr>
          <p:nvPr/>
        </p:nvGraphicFramePr>
        <p:xfrm>
          <a:off x="6366756" y="259004"/>
          <a:ext cx="4901319" cy="3735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3532">
                  <a:extLst>
                    <a:ext uri="{9D8B030D-6E8A-4147-A177-3AD203B41FA5}">
                      <a16:colId xmlns:a16="http://schemas.microsoft.com/office/drawing/2014/main" val="2208903856"/>
                    </a:ext>
                  </a:extLst>
                </a:gridCol>
                <a:gridCol w="2227612">
                  <a:extLst>
                    <a:ext uri="{9D8B030D-6E8A-4147-A177-3AD203B41FA5}">
                      <a16:colId xmlns:a16="http://schemas.microsoft.com/office/drawing/2014/main" val="1917714141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1735023468"/>
                    </a:ext>
                  </a:extLst>
                </a:gridCol>
              </a:tblGrid>
              <a:tr h="450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성적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320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320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730709"/>
                  </a:ext>
                </a:extLst>
              </a:tr>
              <a:tr h="389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이유진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D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747778"/>
                  </a:ext>
                </a:extLst>
              </a:tr>
              <a:tr h="483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140473"/>
                  </a:ext>
                </a:extLst>
              </a:tr>
              <a:tr h="483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B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180395"/>
                  </a:ext>
                </a:extLst>
              </a:tr>
              <a:tr h="483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992439"/>
                  </a:ext>
                </a:extLst>
              </a:tr>
              <a:tr h="320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강다윤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829628"/>
                  </a:ext>
                </a:extLst>
              </a:tr>
              <a:tr h="483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10855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DCF052C-80F2-4163-843B-8B2375ABF512}"/>
              </a:ext>
            </a:extLst>
          </p:cNvPr>
          <p:cNvGraphicFramePr>
            <a:graphicFrameLocks noGrp="1"/>
          </p:cNvGraphicFramePr>
          <p:nvPr/>
        </p:nvGraphicFramePr>
        <p:xfrm>
          <a:off x="6366756" y="4265047"/>
          <a:ext cx="4901319" cy="2449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6508">
                  <a:extLst>
                    <a:ext uri="{9D8B030D-6E8A-4147-A177-3AD203B41FA5}">
                      <a16:colId xmlns:a16="http://schemas.microsoft.com/office/drawing/2014/main" val="3967383771"/>
                    </a:ext>
                  </a:extLst>
                </a:gridCol>
                <a:gridCol w="3254811">
                  <a:extLst>
                    <a:ext uri="{9D8B030D-6E8A-4147-A177-3AD203B41FA5}">
                      <a16:colId xmlns:a16="http://schemas.microsoft.com/office/drawing/2014/main" val="3118667230"/>
                    </a:ext>
                  </a:extLst>
                </a:gridCol>
              </a:tblGrid>
              <a:tr h="303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 과목 이름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885613"/>
                  </a:ext>
                </a:extLst>
              </a:tr>
              <a:tr h="4115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Java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796089"/>
                  </a:ext>
                </a:extLst>
              </a:tr>
              <a:tr h="4115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Spring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696953"/>
                  </a:ext>
                </a:extLst>
              </a:tr>
              <a:tr h="4995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993071"/>
                  </a:ext>
                </a:extLst>
              </a:tr>
              <a:tr h="411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강다윤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 Problem Solving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79924"/>
                  </a:ext>
                </a:extLst>
              </a:tr>
              <a:tr h="411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이유진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9281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8F11256-42F9-4729-A7C7-965207578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449412"/>
              </p:ext>
            </p:extLst>
          </p:nvPr>
        </p:nvGraphicFramePr>
        <p:xfrm>
          <a:off x="632599" y="360000"/>
          <a:ext cx="4241500" cy="37489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780">
                  <a:extLst>
                    <a:ext uri="{9D8B030D-6E8A-4147-A177-3AD203B41FA5}">
                      <a16:colId xmlns:a16="http://schemas.microsoft.com/office/drawing/2014/main" val="2208903856"/>
                    </a:ext>
                  </a:extLst>
                </a:gridCol>
                <a:gridCol w="832639">
                  <a:extLst>
                    <a:ext uri="{9D8B030D-6E8A-4147-A177-3AD203B41FA5}">
                      <a16:colId xmlns:a16="http://schemas.microsoft.com/office/drawing/2014/main" val="2056463073"/>
                    </a:ext>
                  </a:extLst>
                </a:gridCol>
                <a:gridCol w="1184202">
                  <a:extLst>
                    <a:ext uri="{9D8B030D-6E8A-4147-A177-3AD203B41FA5}">
                      <a16:colId xmlns:a16="http://schemas.microsoft.com/office/drawing/2014/main" val="1735023468"/>
                    </a:ext>
                  </a:extLst>
                </a:gridCol>
                <a:gridCol w="979879">
                  <a:extLst>
                    <a:ext uri="{9D8B030D-6E8A-4147-A177-3AD203B41FA5}">
                      <a16:colId xmlns:a16="http://schemas.microsoft.com/office/drawing/2014/main" val="2564120695"/>
                    </a:ext>
                  </a:extLst>
                </a:gridCol>
              </a:tblGrid>
              <a:tr h="551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성명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이메일 주소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우편번호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748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프랭키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jehyn923@gmail.com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748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개발새발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dogfootbirdfoot@gmail.com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01234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376453"/>
                  </a:ext>
                </a:extLst>
              </a:tr>
              <a:tr h="95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-park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Jinnie-park_blogger@gmail.com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12340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426154"/>
                  </a:ext>
                </a:extLst>
              </a:tr>
              <a:tr h="748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컴퓨터쟁이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Computer_slave@gmail.com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3070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F43D189-6268-4B20-9680-81C9E2D13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231468"/>
              </p:ext>
            </p:extLst>
          </p:nvPr>
        </p:nvGraphicFramePr>
        <p:xfrm>
          <a:off x="632600" y="4556507"/>
          <a:ext cx="4241500" cy="1866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617">
                  <a:extLst>
                    <a:ext uri="{9D8B030D-6E8A-4147-A177-3AD203B41FA5}">
                      <a16:colId xmlns:a16="http://schemas.microsoft.com/office/drawing/2014/main" val="2564120695"/>
                    </a:ext>
                  </a:extLst>
                </a:gridCol>
                <a:gridCol w="1007175">
                  <a:extLst>
                    <a:ext uri="{9D8B030D-6E8A-4147-A177-3AD203B41FA5}">
                      <a16:colId xmlns:a16="http://schemas.microsoft.com/office/drawing/2014/main" val="3281434463"/>
                    </a:ext>
                  </a:extLst>
                </a:gridCol>
                <a:gridCol w="1098854">
                  <a:extLst>
                    <a:ext uri="{9D8B030D-6E8A-4147-A177-3AD203B41FA5}">
                      <a16:colId xmlns:a16="http://schemas.microsoft.com/office/drawing/2014/main" val="2460593189"/>
                    </a:ext>
                  </a:extLst>
                </a:gridCol>
                <a:gridCol w="1098854">
                  <a:extLst>
                    <a:ext uri="{9D8B030D-6E8A-4147-A177-3AD203B41FA5}">
                      <a16:colId xmlns:a16="http://schemas.microsoft.com/office/drawing/2014/main" val="4140131158"/>
                    </a:ext>
                  </a:extLst>
                </a:gridCol>
              </a:tblGrid>
              <a:tr h="320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우편번호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515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목동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515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01234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신정동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376453"/>
                  </a:ext>
                </a:extLst>
              </a:tr>
              <a:tr h="515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12340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관악구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신림동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426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5682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FD9592-C9C9-435B-8AF7-3E638F560347}"/>
              </a:ext>
            </a:extLst>
          </p:cNvPr>
          <p:cNvSpPr txBox="1"/>
          <p:nvPr/>
        </p:nvSpPr>
        <p:spPr>
          <a:xfrm>
            <a:off x="2981325" y="2456362"/>
            <a:ext cx="6229350" cy="794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DB </a:t>
            </a:r>
            <a:r>
              <a:rPr lang="ko-KR" altLang="en-US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정규화의 단점</a:t>
            </a:r>
            <a:endParaRPr lang="ko-KR" altLang="en-US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8320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65344428-D050-4F29-87F3-4AB2345F4162}"/>
              </a:ext>
            </a:extLst>
          </p:cNvPr>
          <p:cNvGraphicFramePr>
            <a:graphicFrameLocks noGrp="1"/>
          </p:cNvGraphicFramePr>
          <p:nvPr/>
        </p:nvGraphicFramePr>
        <p:xfrm>
          <a:off x="6366756" y="259004"/>
          <a:ext cx="4901319" cy="3735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3532">
                  <a:extLst>
                    <a:ext uri="{9D8B030D-6E8A-4147-A177-3AD203B41FA5}">
                      <a16:colId xmlns:a16="http://schemas.microsoft.com/office/drawing/2014/main" val="2208903856"/>
                    </a:ext>
                  </a:extLst>
                </a:gridCol>
                <a:gridCol w="2227612">
                  <a:extLst>
                    <a:ext uri="{9D8B030D-6E8A-4147-A177-3AD203B41FA5}">
                      <a16:colId xmlns:a16="http://schemas.microsoft.com/office/drawing/2014/main" val="1917714141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1735023468"/>
                    </a:ext>
                  </a:extLst>
                </a:gridCol>
              </a:tblGrid>
              <a:tr h="450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성적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320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320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730709"/>
                  </a:ext>
                </a:extLst>
              </a:tr>
              <a:tr h="389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이유진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D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747778"/>
                  </a:ext>
                </a:extLst>
              </a:tr>
              <a:tr h="483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140473"/>
                  </a:ext>
                </a:extLst>
              </a:tr>
              <a:tr h="483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B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180395"/>
                  </a:ext>
                </a:extLst>
              </a:tr>
              <a:tr h="483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992439"/>
                  </a:ext>
                </a:extLst>
              </a:tr>
              <a:tr h="320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강다윤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829628"/>
                  </a:ext>
                </a:extLst>
              </a:tr>
              <a:tr h="483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10855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DCF052C-80F2-4163-843B-8B2375ABF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873756"/>
              </p:ext>
            </p:extLst>
          </p:nvPr>
        </p:nvGraphicFramePr>
        <p:xfrm>
          <a:off x="6366756" y="4265047"/>
          <a:ext cx="4901319" cy="2449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6508">
                  <a:extLst>
                    <a:ext uri="{9D8B030D-6E8A-4147-A177-3AD203B41FA5}">
                      <a16:colId xmlns:a16="http://schemas.microsoft.com/office/drawing/2014/main" val="3967383771"/>
                    </a:ext>
                  </a:extLst>
                </a:gridCol>
                <a:gridCol w="3254811">
                  <a:extLst>
                    <a:ext uri="{9D8B030D-6E8A-4147-A177-3AD203B41FA5}">
                      <a16:colId xmlns:a16="http://schemas.microsoft.com/office/drawing/2014/main" val="3118667230"/>
                    </a:ext>
                  </a:extLst>
                </a:gridCol>
              </a:tblGrid>
              <a:tr h="303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 과목 이름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885613"/>
                  </a:ext>
                </a:extLst>
              </a:tr>
              <a:tr h="4115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Java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796089"/>
                  </a:ext>
                </a:extLst>
              </a:tr>
              <a:tr h="4115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Spring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696953"/>
                  </a:ext>
                </a:extLst>
              </a:tr>
              <a:tr h="4995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993071"/>
                  </a:ext>
                </a:extLst>
              </a:tr>
              <a:tr h="411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강다윤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 Problem Solving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79924"/>
                  </a:ext>
                </a:extLst>
              </a:tr>
              <a:tr h="411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이유진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9281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8F11256-42F9-4729-A7C7-965207578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551023"/>
              </p:ext>
            </p:extLst>
          </p:nvPr>
        </p:nvGraphicFramePr>
        <p:xfrm>
          <a:off x="632599" y="360000"/>
          <a:ext cx="4241500" cy="37489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780">
                  <a:extLst>
                    <a:ext uri="{9D8B030D-6E8A-4147-A177-3AD203B41FA5}">
                      <a16:colId xmlns:a16="http://schemas.microsoft.com/office/drawing/2014/main" val="2208903856"/>
                    </a:ext>
                  </a:extLst>
                </a:gridCol>
                <a:gridCol w="832639">
                  <a:extLst>
                    <a:ext uri="{9D8B030D-6E8A-4147-A177-3AD203B41FA5}">
                      <a16:colId xmlns:a16="http://schemas.microsoft.com/office/drawing/2014/main" val="2056463073"/>
                    </a:ext>
                  </a:extLst>
                </a:gridCol>
                <a:gridCol w="1184202">
                  <a:extLst>
                    <a:ext uri="{9D8B030D-6E8A-4147-A177-3AD203B41FA5}">
                      <a16:colId xmlns:a16="http://schemas.microsoft.com/office/drawing/2014/main" val="1735023468"/>
                    </a:ext>
                  </a:extLst>
                </a:gridCol>
                <a:gridCol w="979879">
                  <a:extLst>
                    <a:ext uri="{9D8B030D-6E8A-4147-A177-3AD203B41FA5}">
                      <a16:colId xmlns:a16="http://schemas.microsoft.com/office/drawing/2014/main" val="2564120695"/>
                    </a:ext>
                  </a:extLst>
                </a:gridCol>
              </a:tblGrid>
              <a:tr h="551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성명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이메일 주소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우편번호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748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프랭키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jehyn923@gmail.com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748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개발새발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dogfootbirdfoot@gmail.com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01234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376453"/>
                  </a:ext>
                </a:extLst>
              </a:tr>
              <a:tr h="95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-park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Jinnie-park_blogger@gmail.com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12340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426154"/>
                  </a:ext>
                </a:extLst>
              </a:tr>
              <a:tr h="748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컴퓨터쟁이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Computer_slave@gmail.com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3070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F43D189-6268-4B20-9680-81C9E2D13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228973"/>
              </p:ext>
            </p:extLst>
          </p:nvPr>
        </p:nvGraphicFramePr>
        <p:xfrm>
          <a:off x="632600" y="4556507"/>
          <a:ext cx="4241500" cy="1866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617">
                  <a:extLst>
                    <a:ext uri="{9D8B030D-6E8A-4147-A177-3AD203B41FA5}">
                      <a16:colId xmlns:a16="http://schemas.microsoft.com/office/drawing/2014/main" val="2564120695"/>
                    </a:ext>
                  </a:extLst>
                </a:gridCol>
                <a:gridCol w="1007175">
                  <a:extLst>
                    <a:ext uri="{9D8B030D-6E8A-4147-A177-3AD203B41FA5}">
                      <a16:colId xmlns:a16="http://schemas.microsoft.com/office/drawing/2014/main" val="3281434463"/>
                    </a:ext>
                  </a:extLst>
                </a:gridCol>
                <a:gridCol w="1098854">
                  <a:extLst>
                    <a:ext uri="{9D8B030D-6E8A-4147-A177-3AD203B41FA5}">
                      <a16:colId xmlns:a16="http://schemas.microsoft.com/office/drawing/2014/main" val="2460593189"/>
                    </a:ext>
                  </a:extLst>
                </a:gridCol>
                <a:gridCol w="1098854">
                  <a:extLst>
                    <a:ext uri="{9D8B030D-6E8A-4147-A177-3AD203B41FA5}">
                      <a16:colId xmlns:a16="http://schemas.microsoft.com/office/drawing/2014/main" val="4140131158"/>
                    </a:ext>
                  </a:extLst>
                </a:gridCol>
              </a:tblGrid>
              <a:tr h="320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우편번호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515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목동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515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01234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신정동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376453"/>
                  </a:ext>
                </a:extLst>
              </a:tr>
              <a:tr h="515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12340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관악구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신림동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426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744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65344428-D050-4F29-87F3-4AB2345F4162}"/>
              </a:ext>
            </a:extLst>
          </p:cNvPr>
          <p:cNvGraphicFramePr>
            <a:graphicFrameLocks noGrp="1"/>
          </p:cNvGraphicFramePr>
          <p:nvPr/>
        </p:nvGraphicFramePr>
        <p:xfrm>
          <a:off x="6366756" y="259004"/>
          <a:ext cx="4901319" cy="3735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3532">
                  <a:extLst>
                    <a:ext uri="{9D8B030D-6E8A-4147-A177-3AD203B41FA5}">
                      <a16:colId xmlns:a16="http://schemas.microsoft.com/office/drawing/2014/main" val="2208903856"/>
                    </a:ext>
                  </a:extLst>
                </a:gridCol>
                <a:gridCol w="2227612">
                  <a:extLst>
                    <a:ext uri="{9D8B030D-6E8A-4147-A177-3AD203B41FA5}">
                      <a16:colId xmlns:a16="http://schemas.microsoft.com/office/drawing/2014/main" val="1917714141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1735023468"/>
                    </a:ext>
                  </a:extLst>
                </a:gridCol>
              </a:tblGrid>
              <a:tr h="450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성적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320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320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730709"/>
                  </a:ext>
                </a:extLst>
              </a:tr>
              <a:tr h="389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이유진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D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747778"/>
                  </a:ext>
                </a:extLst>
              </a:tr>
              <a:tr h="483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140473"/>
                  </a:ext>
                </a:extLst>
              </a:tr>
              <a:tr h="483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B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180395"/>
                  </a:ext>
                </a:extLst>
              </a:tr>
              <a:tr h="483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992439"/>
                  </a:ext>
                </a:extLst>
              </a:tr>
              <a:tr h="320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강다윤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829628"/>
                  </a:ext>
                </a:extLst>
              </a:tr>
              <a:tr h="483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10855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DCF052C-80F2-4163-843B-8B2375ABF512}"/>
              </a:ext>
            </a:extLst>
          </p:cNvPr>
          <p:cNvGraphicFramePr>
            <a:graphicFrameLocks noGrp="1"/>
          </p:cNvGraphicFramePr>
          <p:nvPr/>
        </p:nvGraphicFramePr>
        <p:xfrm>
          <a:off x="6366756" y="4265047"/>
          <a:ext cx="4901319" cy="2449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6508">
                  <a:extLst>
                    <a:ext uri="{9D8B030D-6E8A-4147-A177-3AD203B41FA5}">
                      <a16:colId xmlns:a16="http://schemas.microsoft.com/office/drawing/2014/main" val="3967383771"/>
                    </a:ext>
                  </a:extLst>
                </a:gridCol>
                <a:gridCol w="3254811">
                  <a:extLst>
                    <a:ext uri="{9D8B030D-6E8A-4147-A177-3AD203B41FA5}">
                      <a16:colId xmlns:a16="http://schemas.microsoft.com/office/drawing/2014/main" val="3118667230"/>
                    </a:ext>
                  </a:extLst>
                </a:gridCol>
              </a:tblGrid>
              <a:tr h="303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 과목 이름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885613"/>
                  </a:ext>
                </a:extLst>
              </a:tr>
              <a:tr h="4115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Java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796089"/>
                  </a:ext>
                </a:extLst>
              </a:tr>
              <a:tr h="4115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Spring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696953"/>
                  </a:ext>
                </a:extLst>
              </a:tr>
              <a:tr h="4995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993071"/>
                  </a:ext>
                </a:extLst>
              </a:tr>
              <a:tr h="411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강다윤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 Problem Solving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79924"/>
                  </a:ext>
                </a:extLst>
              </a:tr>
              <a:tr h="411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이유진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9281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8F11256-42F9-4729-A7C7-965207578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484465"/>
              </p:ext>
            </p:extLst>
          </p:nvPr>
        </p:nvGraphicFramePr>
        <p:xfrm>
          <a:off x="632599" y="360000"/>
          <a:ext cx="4241500" cy="37489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780">
                  <a:extLst>
                    <a:ext uri="{9D8B030D-6E8A-4147-A177-3AD203B41FA5}">
                      <a16:colId xmlns:a16="http://schemas.microsoft.com/office/drawing/2014/main" val="2208903856"/>
                    </a:ext>
                  </a:extLst>
                </a:gridCol>
                <a:gridCol w="832639">
                  <a:extLst>
                    <a:ext uri="{9D8B030D-6E8A-4147-A177-3AD203B41FA5}">
                      <a16:colId xmlns:a16="http://schemas.microsoft.com/office/drawing/2014/main" val="2056463073"/>
                    </a:ext>
                  </a:extLst>
                </a:gridCol>
                <a:gridCol w="1184202">
                  <a:extLst>
                    <a:ext uri="{9D8B030D-6E8A-4147-A177-3AD203B41FA5}">
                      <a16:colId xmlns:a16="http://schemas.microsoft.com/office/drawing/2014/main" val="1735023468"/>
                    </a:ext>
                  </a:extLst>
                </a:gridCol>
                <a:gridCol w="979879">
                  <a:extLst>
                    <a:ext uri="{9D8B030D-6E8A-4147-A177-3AD203B41FA5}">
                      <a16:colId xmlns:a16="http://schemas.microsoft.com/office/drawing/2014/main" val="2564120695"/>
                    </a:ext>
                  </a:extLst>
                </a:gridCol>
              </a:tblGrid>
              <a:tr h="551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성명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이메일 주소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우편번호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748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프랭키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jehyn923@gmail.com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748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개발새발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dogfootbirdfoot@gmail.com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01234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376453"/>
                  </a:ext>
                </a:extLst>
              </a:tr>
              <a:tr h="95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-park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Jinnie-park_blogger@gmail.com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12340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426154"/>
                  </a:ext>
                </a:extLst>
              </a:tr>
              <a:tr h="748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컴퓨터쟁이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Computer_slave@gmail.com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3070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F43D189-6268-4B20-9680-81C9E2D13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566737"/>
              </p:ext>
            </p:extLst>
          </p:nvPr>
        </p:nvGraphicFramePr>
        <p:xfrm>
          <a:off x="632600" y="4556507"/>
          <a:ext cx="4241500" cy="1866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617">
                  <a:extLst>
                    <a:ext uri="{9D8B030D-6E8A-4147-A177-3AD203B41FA5}">
                      <a16:colId xmlns:a16="http://schemas.microsoft.com/office/drawing/2014/main" val="2564120695"/>
                    </a:ext>
                  </a:extLst>
                </a:gridCol>
                <a:gridCol w="1007175">
                  <a:extLst>
                    <a:ext uri="{9D8B030D-6E8A-4147-A177-3AD203B41FA5}">
                      <a16:colId xmlns:a16="http://schemas.microsoft.com/office/drawing/2014/main" val="3281434463"/>
                    </a:ext>
                  </a:extLst>
                </a:gridCol>
                <a:gridCol w="1098854">
                  <a:extLst>
                    <a:ext uri="{9D8B030D-6E8A-4147-A177-3AD203B41FA5}">
                      <a16:colId xmlns:a16="http://schemas.microsoft.com/office/drawing/2014/main" val="2460593189"/>
                    </a:ext>
                  </a:extLst>
                </a:gridCol>
                <a:gridCol w="1098854">
                  <a:extLst>
                    <a:ext uri="{9D8B030D-6E8A-4147-A177-3AD203B41FA5}">
                      <a16:colId xmlns:a16="http://schemas.microsoft.com/office/drawing/2014/main" val="4140131158"/>
                    </a:ext>
                  </a:extLst>
                </a:gridCol>
              </a:tblGrid>
              <a:tr h="320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우편번호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515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목동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515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01234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신정동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376453"/>
                  </a:ext>
                </a:extLst>
              </a:tr>
              <a:tr h="515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12340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관악구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신림동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42615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848F395E-366E-4A6A-A974-6B57982434CB}"/>
              </a:ext>
            </a:extLst>
          </p:cNvPr>
          <p:cNvSpPr/>
          <p:nvPr/>
        </p:nvSpPr>
        <p:spPr>
          <a:xfrm>
            <a:off x="-93306" y="-83976"/>
            <a:ext cx="12447037" cy="7165911"/>
          </a:xfrm>
          <a:prstGeom prst="rect">
            <a:avLst/>
          </a:prstGeom>
          <a:solidFill>
            <a:schemeClr val="tx1">
              <a:lumMod val="50000"/>
              <a:lumOff val="50000"/>
              <a:alpha val="92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개발새발이 들은 수업명을 모두 알고 싶어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88452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65344428-D050-4F29-87F3-4AB2345F4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94028"/>
              </p:ext>
            </p:extLst>
          </p:nvPr>
        </p:nvGraphicFramePr>
        <p:xfrm>
          <a:off x="6366756" y="259004"/>
          <a:ext cx="4901319" cy="3735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3532">
                  <a:extLst>
                    <a:ext uri="{9D8B030D-6E8A-4147-A177-3AD203B41FA5}">
                      <a16:colId xmlns:a16="http://schemas.microsoft.com/office/drawing/2014/main" val="2208903856"/>
                    </a:ext>
                  </a:extLst>
                </a:gridCol>
                <a:gridCol w="2227612">
                  <a:extLst>
                    <a:ext uri="{9D8B030D-6E8A-4147-A177-3AD203B41FA5}">
                      <a16:colId xmlns:a16="http://schemas.microsoft.com/office/drawing/2014/main" val="1917714141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1735023468"/>
                    </a:ext>
                  </a:extLst>
                </a:gridCol>
              </a:tblGrid>
              <a:tr h="450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성적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320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320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730709"/>
                  </a:ext>
                </a:extLst>
              </a:tr>
              <a:tr h="389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이유진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D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747778"/>
                  </a:ext>
                </a:extLst>
              </a:tr>
              <a:tr h="483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140473"/>
                  </a:ext>
                </a:extLst>
              </a:tr>
              <a:tr h="483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B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180395"/>
                  </a:ext>
                </a:extLst>
              </a:tr>
              <a:tr h="483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992439"/>
                  </a:ext>
                </a:extLst>
              </a:tr>
              <a:tr h="320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강다윤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829628"/>
                  </a:ext>
                </a:extLst>
              </a:tr>
              <a:tr h="483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10855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DCF052C-80F2-4163-843B-8B2375ABF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149889"/>
              </p:ext>
            </p:extLst>
          </p:nvPr>
        </p:nvGraphicFramePr>
        <p:xfrm>
          <a:off x="6366756" y="4265047"/>
          <a:ext cx="4901319" cy="2449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6508">
                  <a:extLst>
                    <a:ext uri="{9D8B030D-6E8A-4147-A177-3AD203B41FA5}">
                      <a16:colId xmlns:a16="http://schemas.microsoft.com/office/drawing/2014/main" val="3967383771"/>
                    </a:ext>
                  </a:extLst>
                </a:gridCol>
                <a:gridCol w="3254811">
                  <a:extLst>
                    <a:ext uri="{9D8B030D-6E8A-4147-A177-3AD203B41FA5}">
                      <a16:colId xmlns:a16="http://schemas.microsoft.com/office/drawing/2014/main" val="3118667230"/>
                    </a:ext>
                  </a:extLst>
                </a:gridCol>
              </a:tblGrid>
              <a:tr h="303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 과목 이름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885613"/>
                  </a:ext>
                </a:extLst>
              </a:tr>
              <a:tr h="4115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Java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796089"/>
                  </a:ext>
                </a:extLst>
              </a:tr>
              <a:tr h="4115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Spring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696953"/>
                  </a:ext>
                </a:extLst>
              </a:tr>
              <a:tr h="4995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993071"/>
                  </a:ext>
                </a:extLst>
              </a:tr>
              <a:tr h="411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강다윤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 Problem Solving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79924"/>
                  </a:ext>
                </a:extLst>
              </a:tr>
              <a:tr h="411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이유진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9281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8F11256-42F9-4729-A7C7-965207578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567599"/>
              </p:ext>
            </p:extLst>
          </p:nvPr>
        </p:nvGraphicFramePr>
        <p:xfrm>
          <a:off x="632599" y="360000"/>
          <a:ext cx="4241500" cy="37489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780">
                  <a:extLst>
                    <a:ext uri="{9D8B030D-6E8A-4147-A177-3AD203B41FA5}">
                      <a16:colId xmlns:a16="http://schemas.microsoft.com/office/drawing/2014/main" val="2208903856"/>
                    </a:ext>
                  </a:extLst>
                </a:gridCol>
                <a:gridCol w="832639">
                  <a:extLst>
                    <a:ext uri="{9D8B030D-6E8A-4147-A177-3AD203B41FA5}">
                      <a16:colId xmlns:a16="http://schemas.microsoft.com/office/drawing/2014/main" val="2056463073"/>
                    </a:ext>
                  </a:extLst>
                </a:gridCol>
                <a:gridCol w="1184202">
                  <a:extLst>
                    <a:ext uri="{9D8B030D-6E8A-4147-A177-3AD203B41FA5}">
                      <a16:colId xmlns:a16="http://schemas.microsoft.com/office/drawing/2014/main" val="1735023468"/>
                    </a:ext>
                  </a:extLst>
                </a:gridCol>
                <a:gridCol w="979879">
                  <a:extLst>
                    <a:ext uri="{9D8B030D-6E8A-4147-A177-3AD203B41FA5}">
                      <a16:colId xmlns:a16="http://schemas.microsoft.com/office/drawing/2014/main" val="2564120695"/>
                    </a:ext>
                  </a:extLst>
                </a:gridCol>
              </a:tblGrid>
              <a:tr h="551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성명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이메일 주소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우편번호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748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프랭키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jehyn923@gmail.com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748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개발새발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dogfootbirdfoot@gmail.com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01234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376453"/>
                  </a:ext>
                </a:extLst>
              </a:tr>
              <a:tr h="95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-park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Jinnie-park_blogger@gmail.com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12340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426154"/>
                  </a:ext>
                </a:extLst>
              </a:tr>
              <a:tr h="748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컴퓨터쟁이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Computer_slave@gmail.com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3070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F43D189-6268-4B20-9680-81C9E2D13812}"/>
              </a:ext>
            </a:extLst>
          </p:cNvPr>
          <p:cNvGraphicFramePr>
            <a:graphicFrameLocks noGrp="1"/>
          </p:cNvGraphicFramePr>
          <p:nvPr/>
        </p:nvGraphicFramePr>
        <p:xfrm>
          <a:off x="632600" y="4556507"/>
          <a:ext cx="4241500" cy="1866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617">
                  <a:extLst>
                    <a:ext uri="{9D8B030D-6E8A-4147-A177-3AD203B41FA5}">
                      <a16:colId xmlns:a16="http://schemas.microsoft.com/office/drawing/2014/main" val="2564120695"/>
                    </a:ext>
                  </a:extLst>
                </a:gridCol>
                <a:gridCol w="1007175">
                  <a:extLst>
                    <a:ext uri="{9D8B030D-6E8A-4147-A177-3AD203B41FA5}">
                      <a16:colId xmlns:a16="http://schemas.microsoft.com/office/drawing/2014/main" val="3281434463"/>
                    </a:ext>
                  </a:extLst>
                </a:gridCol>
                <a:gridCol w="1098854">
                  <a:extLst>
                    <a:ext uri="{9D8B030D-6E8A-4147-A177-3AD203B41FA5}">
                      <a16:colId xmlns:a16="http://schemas.microsoft.com/office/drawing/2014/main" val="2460593189"/>
                    </a:ext>
                  </a:extLst>
                </a:gridCol>
                <a:gridCol w="1098854">
                  <a:extLst>
                    <a:ext uri="{9D8B030D-6E8A-4147-A177-3AD203B41FA5}">
                      <a16:colId xmlns:a16="http://schemas.microsoft.com/office/drawing/2014/main" val="4140131158"/>
                    </a:ext>
                  </a:extLst>
                </a:gridCol>
              </a:tblGrid>
              <a:tr h="320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우편번호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515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목동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515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01234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신정동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376453"/>
                  </a:ext>
                </a:extLst>
              </a:tr>
              <a:tr h="515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12340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관악구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신림동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42615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9599780-03F7-4C43-956C-2075C84472B6}"/>
              </a:ext>
            </a:extLst>
          </p:cNvPr>
          <p:cNvSpPr/>
          <p:nvPr/>
        </p:nvSpPr>
        <p:spPr>
          <a:xfrm>
            <a:off x="537438" y="1569748"/>
            <a:ext cx="4453662" cy="91880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11AD2E4-2125-4C09-B521-C0888C24117A}"/>
              </a:ext>
            </a:extLst>
          </p:cNvPr>
          <p:cNvSpPr/>
          <p:nvPr/>
        </p:nvSpPr>
        <p:spPr>
          <a:xfrm>
            <a:off x="6239671" y="1658504"/>
            <a:ext cx="5180803" cy="112580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4B70187-1263-4B3D-95B0-A065649D0144}"/>
              </a:ext>
            </a:extLst>
          </p:cNvPr>
          <p:cNvSpPr/>
          <p:nvPr/>
        </p:nvSpPr>
        <p:spPr>
          <a:xfrm>
            <a:off x="6239671" y="4480096"/>
            <a:ext cx="5180804" cy="1044404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3CE2EA8-A468-4A33-A7F5-8AAFEC80210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001184" y="2015538"/>
            <a:ext cx="1238487" cy="20587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10BA1CE-B320-4D66-B778-F4C510025D6E}"/>
              </a:ext>
            </a:extLst>
          </p:cNvPr>
          <p:cNvCxnSpPr>
            <a:cxnSpLocks/>
          </p:cNvCxnSpPr>
          <p:nvPr/>
        </p:nvCxnSpPr>
        <p:spPr>
          <a:xfrm>
            <a:off x="8879837" y="2784311"/>
            <a:ext cx="0" cy="16957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2542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65344428-D050-4F29-87F3-4AB2345F4162}"/>
              </a:ext>
            </a:extLst>
          </p:cNvPr>
          <p:cNvGraphicFramePr>
            <a:graphicFrameLocks noGrp="1"/>
          </p:cNvGraphicFramePr>
          <p:nvPr/>
        </p:nvGraphicFramePr>
        <p:xfrm>
          <a:off x="6366756" y="259004"/>
          <a:ext cx="4901319" cy="3735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3532">
                  <a:extLst>
                    <a:ext uri="{9D8B030D-6E8A-4147-A177-3AD203B41FA5}">
                      <a16:colId xmlns:a16="http://schemas.microsoft.com/office/drawing/2014/main" val="2208903856"/>
                    </a:ext>
                  </a:extLst>
                </a:gridCol>
                <a:gridCol w="2227612">
                  <a:extLst>
                    <a:ext uri="{9D8B030D-6E8A-4147-A177-3AD203B41FA5}">
                      <a16:colId xmlns:a16="http://schemas.microsoft.com/office/drawing/2014/main" val="1917714141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1735023468"/>
                    </a:ext>
                  </a:extLst>
                </a:gridCol>
              </a:tblGrid>
              <a:tr h="450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성적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320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320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730709"/>
                  </a:ext>
                </a:extLst>
              </a:tr>
              <a:tr h="389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이유진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D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747778"/>
                  </a:ext>
                </a:extLst>
              </a:tr>
              <a:tr h="483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140473"/>
                  </a:ext>
                </a:extLst>
              </a:tr>
              <a:tr h="483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B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180395"/>
                  </a:ext>
                </a:extLst>
              </a:tr>
              <a:tr h="483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992439"/>
                  </a:ext>
                </a:extLst>
              </a:tr>
              <a:tr h="320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강다윤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829628"/>
                  </a:ext>
                </a:extLst>
              </a:tr>
              <a:tr h="483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10855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DCF052C-80F2-4163-843B-8B2375ABF512}"/>
              </a:ext>
            </a:extLst>
          </p:cNvPr>
          <p:cNvGraphicFramePr>
            <a:graphicFrameLocks noGrp="1"/>
          </p:cNvGraphicFramePr>
          <p:nvPr/>
        </p:nvGraphicFramePr>
        <p:xfrm>
          <a:off x="6366756" y="4265047"/>
          <a:ext cx="4901319" cy="2449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6508">
                  <a:extLst>
                    <a:ext uri="{9D8B030D-6E8A-4147-A177-3AD203B41FA5}">
                      <a16:colId xmlns:a16="http://schemas.microsoft.com/office/drawing/2014/main" val="3967383771"/>
                    </a:ext>
                  </a:extLst>
                </a:gridCol>
                <a:gridCol w="3254811">
                  <a:extLst>
                    <a:ext uri="{9D8B030D-6E8A-4147-A177-3AD203B41FA5}">
                      <a16:colId xmlns:a16="http://schemas.microsoft.com/office/drawing/2014/main" val="3118667230"/>
                    </a:ext>
                  </a:extLst>
                </a:gridCol>
              </a:tblGrid>
              <a:tr h="303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 과목 이름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885613"/>
                  </a:ext>
                </a:extLst>
              </a:tr>
              <a:tr h="4115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Java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796089"/>
                  </a:ext>
                </a:extLst>
              </a:tr>
              <a:tr h="4115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Spring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696953"/>
                  </a:ext>
                </a:extLst>
              </a:tr>
              <a:tr h="4995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993071"/>
                  </a:ext>
                </a:extLst>
              </a:tr>
              <a:tr h="411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강다윤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 Problem Solving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79924"/>
                  </a:ext>
                </a:extLst>
              </a:tr>
              <a:tr h="411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이유진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9281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8F11256-42F9-4729-A7C7-965207578053}"/>
              </a:ext>
            </a:extLst>
          </p:cNvPr>
          <p:cNvGraphicFramePr>
            <a:graphicFrameLocks noGrp="1"/>
          </p:cNvGraphicFramePr>
          <p:nvPr/>
        </p:nvGraphicFramePr>
        <p:xfrm>
          <a:off x="632599" y="360000"/>
          <a:ext cx="4241500" cy="37489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780">
                  <a:extLst>
                    <a:ext uri="{9D8B030D-6E8A-4147-A177-3AD203B41FA5}">
                      <a16:colId xmlns:a16="http://schemas.microsoft.com/office/drawing/2014/main" val="2208903856"/>
                    </a:ext>
                  </a:extLst>
                </a:gridCol>
                <a:gridCol w="832639">
                  <a:extLst>
                    <a:ext uri="{9D8B030D-6E8A-4147-A177-3AD203B41FA5}">
                      <a16:colId xmlns:a16="http://schemas.microsoft.com/office/drawing/2014/main" val="2056463073"/>
                    </a:ext>
                  </a:extLst>
                </a:gridCol>
                <a:gridCol w="1184202">
                  <a:extLst>
                    <a:ext uri="{9D8B030D-6E8A-4147-A177-3AD203B41FA5}">
                      <a16:colId xmlns:a16="http://schemas.microsoft.com/office/drawing/2014/main" val="1735023468"/>
                    </a:ext>
                  </a:extLst>
                </a:gridCol>
                <a:gridCol w="979879">
                  <a:extLst>
                    <a:ext uri="{9D8B030D-6E8A-4147-A177-3AD203B41FA5}">
                      <a16:colId xmlns:a16="http://schemas.microsoft.com/office/drawing/2014/main" val="2564120695"/>
                    </a:ext>
                  </a:extLst>
                </a:gridCol>
              </a:tblGrid>
              <a:tr h="551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성명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이메일 주소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우편번호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748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프랭키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jehyn923@gmail.com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748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개발새발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dogfootbirdfoot@gmail.com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01234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376453"/>
                  </a:ext>
                </a:extLst>
              </a:tr>
              <a:tr h="95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-park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Jinnie-park_blogger@gmail.com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12340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426154"/>
                  </a:ext>
                </a:extLst>
              </a:tr>
              <a:tr h="748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컴퓨터쟁이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Computer_slave@gmail.com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3070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F43D189-6268-4B20-9680-81C9E2D13812}"/>
              </a:ext>
            </a:extLst>
          </p:cNvPr>
          <p:cNvGraphicFramePr>
            <a:graphicFrameLocks noGrp="1"/>
          </p:cNvGraphicFramePr>
          <p:nvPr/>
        </p:nvGraphicFramePr>
        <p:xfrm>
          <a:off x="632600" y="4556507"/>
          <a:ext cx="4241500" cy="1866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617">
                  <a:extLst>
                    <a:ext uri="{9D8B030D-6E8A-4147-A177-3AD203B41FA5}">
                      <a16:colId xmlns:a16="http://schemas.microsoft.com/office/drawing/2014/main" val="2564120695"/>
                    </a:ext>
                  </a:extLst>
                </a:gridCol>
                <a:gridCol w="1007175">
                  <a:extLst>
                    <a:ext uri="{9D8B030D-6E8A-4147-A177-3AD203B41FA5}">
                      <a16:colId xmlns:a16="http://schemas.microsoft.com/office/drawing/2014/main" val="3281434463"/>
                    </a:ext>
                  </a:extLst>
                </a:gridCol>
                <a:gridCol w="1098854">
                  <a:extLst>
                    <a:ext uri="{9D8B030D-6E8A-4147-A177-3AD203B41FA5}">
                      <a16:colId xmlns:a16="http://schemas.microsoft.com/office/drawing/2014/main" val="2460593189"/>
                    </a:ext>
                  </a:extLst>
                </a:gridCol>
                <a:gridCol w="1098854">
                  <a:extLst>
                    <a:ext uri="{9D8B030D-6E8A-4147-A177-3AD203B41FA5}">
                      <a16:colId xmlns:a16="http://schemas.microsoft.com/office/drawing/2014/main" val="4140131158"/>
                    </a:ext>
                  </a:extLst>
                </a:gridCol>
              </a:tblGrid>
              <a:tr h="320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우편번호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515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목동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515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01234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신정동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376453"/>
                  </a:ext>
                </a:extLst>
              </a:tr>
              <a:tr h="515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12340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관악구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신림동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42615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9599780-03F7-4C43-956C-2075C84472B6}"/>
              </a:ext>
            </a:extLst>
          </p:cNvPr>
          <p:cNvSpPr/>
          <p:nvPr/>
        </p:nvSpPr>
        <p:spPr>
          <a:xfrm>
            <a:off x="537438" y="1569748"/>
            <a:ext cx="4453662" cy="91880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11AD2E4-2125-4C09-B521-C0888C24117A}"/>
              </a:ext>
            </a:extLst>
          </p:cNvPr>
          <p:cNvSpPr/>
          <p:nvPr/>
        </p:nvSpPr>
        <p:spPr>
          <a:xfrm>
            <a:off x="6239671" y="1658504"/>
            <a:ext cx="5180803" cy="112580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4B70187-1263-4B3D-95B0-A065649D0144}"/>
              </a:ext>
            </a:extLst>
          </p:cNvPr>
          <p:cNvSpPr/>
          <p:nvPr/>
        </p:nvSpPr>
        <p:spPr>
          <a:xfrm>
            <a:off x="6239671" y="4480096"/>
            <a:ext cx="5180804" cy="1044404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3CE2EA8-A468-4A33-A7F5-8AAFEC80210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001184" y="2015538"/>
            <a:ext cx="1238487" cy="20587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10BA1CE-B320-4D66-B778-F4C510025D6E}"/>
              </a:ext>
            </a:extLst>
          </p:cNvPr>
          <p:cNvCxnSpPr>
            <a:cxnSpLocks/>
          </p:cNvCxnSpPr>
          <p:nvPr/>
        </p:nvCxnSpPr>
        <p:spPr>
          <a:xfrm>
            <a:off x="8879837" y="2784311"/>
            <a:ext cx="0" cy="16957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808C0A-1DC9-442D-8C9F-623DF7EDF596}"/>
              </a:ext>
            </a:extLst>
          </p:cNvPr>
          <p:cNvSpPr/>
          <p:nvPr/>
        </p:nvSpPr>
        <p:spPr>
          <a:xfrm>
            <a:off x="-93306" y="-83976"/>
            <a:ext cx="12447037" cy="7165911"/>
          </a:xfrm>
          <a:prstGeom prst="rect">
            <a:avLst/>
          </a:prstGeom>
          <a:solidFill>
            <a:schemeClr val="tx1">
              <a:lumMod val="50000"/>
              <a:lumOff val="50000"/>
              <a:alpha val="92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구조화 되어서 중복을 많이 없앴지만</a:t>
            </a:r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highlight>
                  <a:srgbClr val="FF00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한 테이블 내에서 데이터 열람을 끝내지 못함</a:t>
            </a:r>
            <a:r>
              <a:rPr lang="en-US" altLang="ko-KR" sz="2800" dirty="0">
                <a:highlight>
                  <a:srgbClr val="FF00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필수적으로 </a:t>
            </a:r>
            <a:r>
              <a:rPr lang="en-US" altLang="ko-KR" sz="2800" dirty="0">
                <a:highlight>
                  <a:srgbClr val="FF00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join </a:t>
            </a:r>
            <a:r>
              <a:rPr lang="ko-KR" altLang="en-US" sz="2800" dirty="0">
                <a:highlight>
                  <a:srgbClr val="FF00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명령어</a:t>
            </a:r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사용해야 함</a:t>
            </a:r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결국 </a:t>
            </a:r>
            <a:r>
              <a:rPr lang="ko-KR" altLang="en-US" sz="2800" dirty="0">
                <a:highlight>
                  <a:srgbClr val="FF00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속도 효율성</a:t>
            </a:r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에서 많이 떨어짐</a:t>
            </a:r>
          </a:p>
        </p:txBody>
      </p:sp>
    </p:spTree>
    <p:extLst>
      <p:ext uri="{BB962C8B-B14F-4D97-AF65-F5344CB8AC3E}">
        <p14:creationId xmlns:p14="http://schemas.microsoft.com/office/powerpoint/2010/main" val="15927060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65344428-D050-4F29-87F3-4AB2345F4162}"/>
              </a:ext>
            </a:extLst>
          </p:cNvPr>
          <p:cNvGraphicFramePr>
            <a:graphicFrameLocks noGrp="1"/>
          </p:cNvGraphicFramePr>
          <p:nvPr/>
        </p:nvGraphicFramePr>
        <p:xfrm>
          <a:off x="6366756" y="259004"/>
          <a:ext cx="4901319" cy="3735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3532">
                  <a:extLst>
                    <a:ext uri="{9D8B030D-6E8A-4147-A177-3AD203B41FA5}">
                      <a16:colId xmlns:a16="http://schemas.microsoft.com/office/drawing/2014/main" val="2208903856"/>
                    </a:ext>
                  </a:extLst>
                </a:gridCol>
                <a:gridCol w="2227612">
                  <a:extLst>
                    <a:ext uri="{9D8B030D-6E8A-4147-A177-3AD203B41FA5}">
                      <a16:colId xmlns:a16="http://schemas.microsoft.com/office/drawing/2014/main" val="1917714141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1735023468"/>
                    </a:ext>
                  </a:extLst>
                </a:gridCol>
              </a:tblGrid>
              <a:tr h="450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성적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320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320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730709"/>
                  </a:ext>
                </a:extLst>
              </a:tr>
              <a:tr h="389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이유진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D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747778"/>
                  </a:ext>
                </a:extLst>
              </a:tr>
              <a:tr h="483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140473"/>
                  </a:ext>
                </a:extLst>
              </a:tr>
              <a:tr h="483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B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180395"/>
                  </a:ext>
                </a:extLst>
              </a:tr>
              <a:tr h="483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992439"/>
                  </a:ext>
                </a:extLst>
              </a:tr>
              <a:tr h="320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강다윤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829628"/>
                  </a:ext>
                </a:extLst>
              </a:tr>
              <a:tr h="483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10855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DCF052C-80F2-4163-843B-8B2375ABF512}"/>
              </a:ext>
            </a:extLst>
          </p:cNvPr>
          <p:cNvGraphicFramePr>
            <a:graphicFrameLocks noGrp="1"/>
          </p:cNvGraphicFramePr>
          <p:nvPr/>
        </p:nvGraphicFramePr>
        <p:xfrm>
          <a:off x="6366756" y="4265047"/>
          <a:ext cx="4901319" cy="2449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6508">
                  <a:extLst>
                    <a:ext uri="{9D8B030D-6E8A-4147-A177-3AD203B41FA5}">
                      <a16:colId xmlns:a16="http://schemas.microsoft.com/office/drawing/2014/main" val="3967383771"/>
                    </a:ext>
                  </a:extLst>
                </a:gridCol>
                <a:gridCol w="3254811">
                  <a:extLst>
                    <a:ext uri="{9D8B030D-6E8A-4147-A177-3AD203B41FA5}">
                      <a16:colId xmlns:a16="http://schemas.microsoft.com/office/drawing/2014/main" val="3118667230"/>
                    </a:ext>
                  </a:extLst>
                </a:gridCol>
              </a:tblGrid>
              <a:tr h="303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 과목 이름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885613"/>
                  </a:ext>
                </a:extLst>
              </a:tr>
              <a:tr h="4115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조교수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Java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796089"/>
                  </a:ext>
                </a:extLst>
              </a:tr>
              <a:tr h="4115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김계희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Spring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696953"/>
                  </a:ext>
                </a:extLst>
              </a:tr>
              <a:tr h="4995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김태희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993071"/>
                  </a:ext>
                </a:extLst>
              </a:tr>
              <a:tr h="411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강다윤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 Problem Solving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79924"/>
                  </a:ext>
                </a:extLst>
              </a:tr>
              <a:tr h="411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이유진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Algorithm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9281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8F11256-42F9-4729-A7C7-965207578053}"/>
              </a:ext>
            </a:extLst>
          </p:cNvPr>
          <p:cNvGraphicFramePr>
            <a:graphicFrameLocks noGrp="1"/>
          </p:cNvGraphicFramePr>
          <p:nvPr/>
        </p:nvGraphicFramePr>
        <p:xfrm>
          <a:off x="632599" y="360000"/>
          <a:ext cx="4241500" cy="37489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780">
                  <a:extLst>
                    <a:ext uri="{9D8B030D-6E8A-4147-A177-3AD203B41FA5}">
                      <a16:colId xmlns:a16="http://schemas.microsoft.com/office/drawing/2014/main" val="2208903856"/>
                    </a:ext>
                  </a:extLst>
                </a:gridCol>
                <a:gridCol w="832639">
                  <a:extLst>
                    <a:ext uri="{9D8B030D-6E8A-4147-A177-3AD203B41FA5}">
                      <a16:colId xmlns:a16="http://schemas.microsoft.com/office/drawing/2014/main" val="2056463073"/>
                    </a:ext>
                  </a:extLst>
                </a:gridCol>
                <a:gridCol w="1184202">
                  <a:extLst>
                    <a:ext uri="{9D8B030D-6E8A-4147-A177-3AD203B41FA5}">
                      <a16:colId xmlns:a16="http://schemas.microsoft.com/office/drawing/2014/main" val="1735023468"/>
                    </a:ext>
                  </a:extLst>
                </a:gridCol>
                <a:gridCol w="979879">
                  <a:extLst>
                    <a:ext uri="{9D8B030D-6E8A-4147-A177-3AD203B41FA5}">
                      <a16:colId xmlns:a16="http://schemas.microsoft.com/office/drawing/2014/main" val="2564120695"/>
                    </a:ext>
                  </a:extLst>
                </a:gridCol>
              </a:tblGrid>
              <a:tr h="551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수강생 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성명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이메일 주소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우편번호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748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0001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프랭키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jehyn923@gmail.com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748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개발새발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dogfootbirdfoot@gmail.com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01234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376453"/>
                  </a:ext>
                </a:extLst>
              </a:tr>
              <a:tr h="95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0003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</a:t>
                      </a: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-park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Jinnie-park_blogger@gmail.com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12340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426154"/>
                  </a:ext>
                </a:extLst>
              </a:tr>
              <a:tr h="748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0004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컴퓨터쟁이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Computer_slave@gmail.com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3070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F43D189-6268-4B20-9680-81C9E2D13812}"/>
              </a:ext>
            </a:extLst>
          </p:cNvPr>
          <p:cNvGraphicFramePr>
            <a:graphicFrameLocks noGrp="1"/>
          </p:cNvGraphicFramePr>
          <p:nvPr/>
        </p:nvGraphicFramePr>
        <p:xfrm>
          <a:off x="632600" y="4556507"/>
          <a:ext cx="4241500" cy="1866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617">
                  <a:extLst>
                    <a:ext uri="{9D8B030D-6E8A-4147-A177-3AD203B41FA5}">
                      <a16:colId xmlns:a16="http://schemas.microsoft.com/office/drawing/2014/main" val="2564120695"/>
                    </a:ext>
                  </a:extLst>
                </a:gridCol>
                <a:gridCol w="1007175">
                  <a:extLst>
                    <a:ext uri="{9D8B030D-6E8A-4147-A177-3AD203B41FA5}">
                      <a16:colId xmlns:a16="http://schemas.microsoft.com/office/drawing/2014/main" val="3281434463"/>
                    </a:ext>
                  </a:extLst>
                </a:gridCol>
                <a:gridCol w="1098854">
                  <a:extLst>
                    <a:ext uri="{9D8B030D-6E8A-4147-A177-3AD203B41FA5}">
                      <a16:colId xmlns:a16="http://schemas.microsoft.com/office/drawing/2014/main" val="2460593189"/>
                    </a:ext>
                  </a:extLst>
                </a:gridCol>
                <a:gridCol w="1098854">
                  <a:extLst>
                    <a:ext uri="{9D8B030D-6E8A-4147-A177-3AD203B41FA5}">
                      <a16:colId xmlns:a16="http://schemas.microsoft.com/office/drawing/2014/main" val="4140131158"/>
                    </a:ext>
                  </a:extLst>
                </a:gridCol>
              </a:tblGrid>
              <a:tr h="320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우편번호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81401"/>
                  </a:ext>
                </a:extLst>
              </a:tr>
              <a:tr h="515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07982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목동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431674"/>
                  </a:ext>
                </a:extLst>
              </a:tr>
              <a:tr h="515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01234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양천구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신정동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376453"/>
                  </a:ext>
                </a:extLst>
              </a:tr>
              <a:tr h="515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12340</a:t>
                      </a:r>
                      <a:endParaRPr lang="ko-KR" altLang="en-US" sz="1200" dirty="0">
                        <a:latin typeface="12롯데마트행복Light" panose="02020603020101020101" pitchFamily="18" charset="-127"/>
                        <a:ea typeface="12롯데마트행복Light" panose="02020603020101020101" pitchFamily="18" charset="-127"/>
                      </a:endParaRP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서울특별시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관악구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12롯데마트행복Light" panose="02020603020101020101" pitchFamily="18" charset="-127"/>
                          <a:ea typeface="12롯데마트행복Light" panose="02020603020101020101" pitchFamily="18" charset="-127"/>
                        </a:rPr>
                        <a:t>신림동</a:t>
                      </a:r>
                    </a:p>
                  </a:txBody>
                  <a:tcPr marL="117808" marR="117808" marT="58904" marB="589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42615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9599780-03F7-4C43-956C-2075C84472B6}"/>
              </a:ext>
            </a:extLst>
          </p:cNvPr>
          <p:cNvSpPr/>
          <p:nvPr/>
        </p:nvSpPr>
        <p:spPr>
          <a:xfrm>
            <a:off x="537438" y="1569748"/>
            <a:ext cx="4453662" cy="91880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11AD2E4-2125-4C09-B521-C0888C24117A}"/>
              </a:ext>
            </a:extLst>
          </p:cNvPr>
          <p:cNvSpPr/>
          <p:nvPr/>
        </p:nvSpPr>
        <p:spPr>
          <a:xfrm>
            <a:off x="6239671" y="1658504"/>
            <a:ext cx="5180803" cy="112580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4B70187-1263-4B3D-95B0-A065649D0144}"/>
              </a:ext>
            </a:extLst>
          </p:cNvPr>
          <p:cNvSpPr/>
          <p:nvPr/>
        </p:nvSpPr>
        <p:spPr>
          <a:xfrm>
            <a:off x="6239671" y="4480096"/>
            <a:ext cx="5180804" cy="1044404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3CE2EA8-A468-4A33-A7F5-8AAFEC80210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001184" y="2015538"/>
            <a:ext cx="1238487" cy="20587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10BA1CE-B320-4D66-B778-F4C510025D6E}"/>
              </a:ext>
            </a:extLst>
          </p:cNvPr>
          <p:cNvCxnSpPr>
            <a:cxnSpLocks/>
          </p:cNvCxnSpPr>
          <p:nvPr/>
        </p:nvCxnSpPr>
        <p:spPr>
          <a:xfrm>
            <a:off x="8879837" y="2784311"/>
            <a:ext cx="0" cy="16957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808C0A-1DC9-442D-8C9F-623DF7EDF596}"/>
              </a:ext>
            </a:extLst>
          </p:cNvPr>
          <p:cNvSpPr/>
          <p:nvPr/>
        </p:nvSpPr>
        <p:spPr>
          <a:xfrm>
            <a:off x="-93306" y="-83976"/>
            <a:ext cx="12447037" cy="7165911"/>
          </a:xfrm>
          <a:prstGeom prst="rect">
            <a:avLst/>
          </a:prstGeom>
          <a:solidFill>
            <a:schemeClr val="tx1">
              <a:lumMod val="50000"/>
              <a:lumOff val="50000"/>
              <a:alpha val="92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highlight>
                  <a:srgbClr val="FF00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정규화가 정답은 아니다</a:t>
            </a:r>
            <a:r>
              <a:rPr lang="en-US" altLang="ko-KR" sz="2800" dirty="0">
                <a:highlight>
                  <a:srgbClr val="FF00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636590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FD9592-C9C9-435B-8AF7-3E638F560347}"/>
              </a:ext>
            </a:extLst>
          </p:cNvPr>
          <p:cNvSpPr txBox="1"/>
          <p:nvPr/>
        </p:nvSpPr>
        <p:spPr>
          <a:xfrm>
            <a:off x="2981325" y="2456362"/>
            <a:ext cx="6229350" cy="794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끝</a:t>
            </a:r>
            <a: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</a:t>
            </a:r>
            <a:endParaRPr lang="ko-KR" altLang="en-US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840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2C9BC-609C-435A-9C07-5A5D9948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단계별 정규화 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5AF97-9F8E-4E18-B04F-E8FD1F62F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96887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ko-KR" altLang="en-US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제 </a:t>
            </a:r>
            <a:r>
              <a:rPr lang="en-US" altLang="ko-KR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1</a:t>
            </a:r>
            <a:r>
              <a:rPr lang="ko-KR" altLang="en-US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정규화 </a:t>
            </a:r>
            <a:r>
              <a:rPr lang="en-US" altLang="ko-KR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(1NF)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ko-KR" altLang="en-US" sz="21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테이블의 </a:t>
            </a:r>
            <a:r>
              <a:rPr lang="ko-KR" altLang="en-US" sz="21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컬럼</a:t>
            </a:r>
            <a:r>
              <a:rPr lang="en-US" altLang="ko-KR" sz="21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sz="2100" dirty="0" err="1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애트리뷰트</a:t>
            </a:r>
            <a:r>
              <a:rPr lang="en-US" altLang="ko-KR" sz="21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r>
              <a:rPr lang="ko-KR" altLang="en-US" sz="21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 </a:t>
            </a:r>
            <a:r>
              <a:rPr lang="ko-KR" altLang="en-US" sz="2100" dirty="0" err="1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원자값</a:t>
            </a:r>
            <a:r>
              <a:rPr lang="ko-KR" altLang="en-US" sz="21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을</a:t>
            </a:r>
            <a:r>
              <a:rPr lang="ko-KR" altLang="en-US" sz="21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갖도록 </a:t>
            </a:r>
            <a:r>
              <a:rPr lang="ko-KR" altLang="en-US" sz="21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테이블을 분해</a:t>
            </a:r>
            <a:endParaRPr lang="en-US" altLang="ko-KR" sz="2100" dirty="0">
              <a:highlight>
                <a:srgbClr val="FFFF00"/>
              </a:highligh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ko-KR" altLang="en-US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제 </a:t>
            </a:r>
            <a:r>
              <a:rPr lang="en-US" altLang="ko-KR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2</a:t>
            </a:r>
            <a:r>
              <a:rPr lang="ko-KR" altLang="en-US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정규화 </a:t>
            </a:r>
            <a:r>
              <a:rPr lang="en-US" altLang="ko-KR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(2NF)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ko-KR" altLang="en-US" sz="21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 </a:t>
            </a:r>
            <a:r>
              <a:rPr lang="en-US" altLang="ko-KR" sz="21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r>
              <a:rPr lang="ko-KR" altLang="en-US" sz="21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정규화를 진행한 테이블에 대해 </a:t>
            </a:r>
            <a:r>
              <a:rPr lang="ko-KR" altLang="en-US" sz="21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완전 함수 종속을 만족</a:t>
            </a:r>
            <a:r>
              <a:rPr lang="ko-KR" altLang="en-US" sz="21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하도록 테이블을 분해</a:t>
            </a:r>
            <a:endParaRPr lang="en-US" altLang="ko-KR" sz="21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ko-KR" altLang="en-US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제</a:t>
            </a:r>
            <a:r>
              <a:rPr lang="en-US" altLang="ko-KR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3</a:t>
            </a:r>
            <a:r>
              <a:rPr lang="ko-KR" altLang="en-US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정규화 </a:t>
            </a:r>
            <a:r>
              <a:rPr lang="en-US" altLang="ko-KR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(3NF)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ko-KR" altLang="en-US" sz="21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 </a:t>
            </a:r>
            <a:r>
              <a:rPr lang="en-US" altLang="ko-KR" sz="21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  <a:r>
              <a:rPr lang="ko-KR" altLang="en-US" sz="21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정규화를 진행한 </a:t>
            </a:r>
            <a:r>
              <a:rPr lang="ko-KR" altLang="en-US" sz="2100" dirty="0" err="1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이행적</a:t>
            </a:r>
            <a:r>
              <a:rPr lang="ko-KR" altLang="en-US" sz="21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함수 종속을 없애도록</a:t>
            </a:r>
            <a:r>
              <a:rPr lang="ko-KR" altLang="en-US" sz="21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테이블을 분해</a:t>
            </a:r>
            <a:endParaRPr lang="en-US" altLang="ko-KR" sz="21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altLang="ko-KR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BCNF(</a:t>
            </a:r>
            <a:r>
              <a:rPr lang="ko-KR" altLang="en-US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강화된 제 </a:t>
            </a:r>
            <a:r>
              <a:rPr lang="en-US" altLang="ko-KR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3</a:t>
            </a:r>
            <a:r>
              <a:rPr lang="ko-KR" altLang="en-US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정규화</a:t>
            </a:r>
            <a:r>
              <a:rPr lang="en-US" altLang="ko-KR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)</a:t>
            </a:r>
            <a:r>
              <a:rPr lang="ko-KR" altLang="en-US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endParaRPr lang="en-US" altLang="ko-KR" sz="240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ko-KR" altLang="en-US" sz="21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 </a:t>
            </a:r>
            <a:r>
              <a:rPr lang="en-US" altLang="ko-KR" sz="21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r>
            <a:r>
              <a:rPr lang="ko-KR" altLang="en-US" sz="21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정규화를 진행한 테이블에 대해 </a:t>
            </a:r>
            <a:r>
              <a:rPr lang="ko-KR" altLang="en-US" sz="2100" dirty="0">
                <a:highlight>
                  <a:srgbClr val="FFFF00"/>
                </a:highligh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모든 결정자가 후보키가 되도록</a:t>
            </a:r>
            <a:r>
              <a:rPr lang="ko-KR" altLang="en-US" sz="21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테이블을 분해</a:t>
            </a:r>
            <a:endParaRPr lang="en-US" altLang="ko-KR" sz="21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799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08175-7EA9-451B-806E-14F84F19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정규화 과정을 쉽게 이해하기 위한 키워드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85370D-CCA0-42BE-8CC7-F572C59F4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애트리뷰트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: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하나의 데이터 값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결정자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: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다른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애트리뷰트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값을 고유하게 결정 지을 수 있는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애트리뷰트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값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종속자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: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결정자에 의해 결정되어지는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애트리뷰트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종속자는 결정자의 종속관계에 있다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결정자가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종속자와 종속관계에 있다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=&gt; B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는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에 함수적으로 종속한다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7409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3B2D8FB-0D71-47C1-B2E1-ECFD1E2CD250}"/>
              </a:ext>
            </a:extLst>
          </p:cNvPr>
          <p:cNvSpPr txBox="1">
            <a:spLocks/>
          </p:cNvSpPr>
          <p:nvPr/>
        </p:nvSpPr>
        <p:spPr>
          <a:xfrm>
            <a:off x="838200" y="1464952"/>
            <a:ext cx="10515600" cy="39280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3600" dirty="0" err="1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후보키</a:t>
            </a:r>
            <a:endParaRPr lang="en-US" altLang="ko-KR" sz="360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릴레이션을 구성하는 속성들 중에서 행을 유일하게 식별하기 위해 사용하는 속성들의 부분집합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즉 기본키로 사용할 수 있는 속성들을 말한다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하나의 릴레이션 내에서는 중복된 행 들이 있을 수 없으므로 모든 릴레이션 에는 반드시 하나 이상의 후보키가 존재한다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후보키는 </a:t>
            </a:r>
            <a:r>
              <a:rPr lang="ko-KR" altLang="en-US" sz="20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릴레이션에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있는 모든 </a:t>
            </a:r>
            <a:r>
              <a:rPr lang="ko-KR" altLang="en-US" sz="20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튜플에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대해서 유일성과 최소성을 만족시켜야 한다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유일성 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: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하나의 </a:t>
            </a:r>
            <a:r>
              <a:rPr lang="ko-KR" altLang="en-US" sz="20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키값으로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하나의 </a:t>
            </a:r>
            <a:r>
              <a:rPr lang="ko-KR" altLang="en-US" sz="20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튜플만을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유일하게 식별할 수 있어야한다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20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최소성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: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모든 레코드들을 유일하게 식별하는데 꼭 필요한 속성만으로 구성되어 있어야한다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7617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F6FBF94-3E0F-416D-981E-86C7DA731AB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3928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3600" dirty="0" err="1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기본키</a:t>
            </a:r>
            <a:endParaRPr lang="en-US" altLang="ko-KR" sz="360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기본키는 </a:t>
            </a:r>
            <a:r>
              <a:rPr lang="ko-KR" altLang="en-US" sz="20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후보키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중에서 선택한 주키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(Main Key)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이다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한 </a:t>
            </a:r>
            <a:r>
              <a:rPr lang="ko-KR" altLang="en-US" sz="20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릴레이션에서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특정 </a:t>
            </a:r>
            <a:r>
              <a:rPr lang="ko-KR" altLang="en-US" sz="20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튜플을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유일하게 구별할 수 있는 속성이다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Null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값을 가질 수 없다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기본키로 정의된 속성에는 동일한 값이 중복되어 저장될 수 없다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733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3980</Words>
  <Application>Microsoft Office PowerPoint</Application>
  <PresentationFormat>와이드스크린</PresentationFormat>
  <Paragraphs>1913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5" baseType="lpstr">
      <vt:lpstr>12롯데마트드림Bold</vt:lpstr>
      <vt:lpstr>12롯데마트행복Bold</vt:lpstr>
      <vt:lpstr>12롯데마트행복Light</vt:lpstr>
      <vt:lpstr>맑은 고딕</vt:lpstr>
      <vt:lpstr>Arial</vt:lpstr>
      <vt:lpstr>Office 테마</vt:lpstr>
      <vt:lpstr>정규화</vt:lpstr>
      <vt:lpstr>정규화란?</vt:lpstr>
      <vt:lpstr>정규화를 하지 않으면 일어나는 일?</vt:lpstr>
      <vt:lpstr>이상 현상(Anomaly)</vt:lpstr>
      <vt:lpstr>정규화 단계</vt:lpstr>
      <vt:lpstr>단계별 정규화 조건</vt:lpstr>
      <vt:lpstr>정규화 과정을 쉽게 이해하기 위한 키워드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정규화</dc:title>
  <dc:creator>박 재현</dc:creator>
  <cp:lastModifiedBy>박 재현</cp:lastModifiedBy>
  <cp:revision>6</cp:revision>
  <dcterms:created xsi:type="dcterms:W3CDTF">2021-08-19T23:40:59Z</dcterms:created>
  <dcterms:modified xsi:type="dcterms:W3CDTF">2021-08-20T12:59:41Z</dcterms:modified>
</cp:coreProperties>
</file>