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0"/>
  </p:notesMasterIdLst>
  <p:sldIdLst>
    <p:sldId id="274" r:id="rId2"/>
    <p:sldId id="282" r:id="rId3"/>
    <p:sldId id="286" r:id="rId4"/>
    <p:sldId id="287" r:id="rId5"/>
    <p:sldId id="289" r:id="rId6"/>
    <p:sldId id="290" r:id="rId7"/>
    <p:sldId id="291" r:id="rId8"/>
    <p:sldId id="299" r:id="rId9"/>
    <p:sldId id="296" r:id="rId10"/>
    <p:sldId id="297" r:id="rId11"/>
    <p:sldId id="298" r:id="rId12"/>
    <p:sldId id="300" r:id="rId13"/>
    <p:sldId id="301" r:id="rId14"/>
    <p:sldId id="292" r:id="rId15"/>
    <p:sldId id="302" r:id="rId16"/>
    <p:sldId id="303" r:id="rId17"/>
    <p:sldId id="304" r:id="rId18"/>
    <p:sldId id="305" r:id="rId19"/>
    <p:sldId id="293" r:id="rId20"/>
    <p:sldId id="306" r:id="rId21"/>
    <p:sldId id="307" r:id="rId22"/>
    <p:sldId id="308" r:id="rId23"/>
    <p:sldId id="309" r:id="rId24"/>
    <p:sldId id="294" r:id="rId25"/>
    <p:sldId id="310" r:id="rId26"/>
    <p:sldId id="311" r:id="rId27"/>
    <p:sldId id="312" r:id="rId28"/>
    <p:sldId id="313" r:id="rId29"/>
    <p:sldId id="314" r:id="rId30"/>
    <p:sldId id="295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273" r:id="rId39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/>
    <p:restoredTop sz="81600"/>
  </p:normalViewPr>
  <p:slideViewPr>
    <p:cSldViewPr snapToGrid="0" snapToObjects="1">
      <p:cViewPr varScale="1">
        <p:scale>
          <a:sx n="115" d="100"/>
          <a:sy n="115" d="100"/>
        </p:scale>
        <p:origin x="1888" y="2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9F1-D3B3-6D40-BF0F-1015008DBA70}" type="datetimeFigureOut">
              <a:rPr kumimoji="1" lang="ko-KR" altLang="en-US" smtClean="0"/>
              <a:t>2021. 8. 20.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A11-8595-A54E-AE35-558F0F73A0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0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2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7919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474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protected</a:t>
            </a:r>
            <a:r>
              <a:rPr kumimoji="1" lang="ko-KR" altLang="en-US" dirty="0"/>
              <a:t> 같은 패키지의 모든 클래스와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다른 패키지에서의 자식 클래스만 </a:t>
            </a:r>
            <a:r>
              <a:rPr kumimoji="1" lang="ko-KR" altLang="en-US" dirty="0" err="1"/>
              <a:t>접근기</a:t>
            </a:r>
            <a:r>
              <a:rPr kumimoji="1" lang="ko-KR" altLang="en-US" dirty="0"/>
              <a:t> 가능한 접근 </a:t>
            </a:r>
            <a:r>
              <a:rPr kumimoji="1" lang="ko-KR" altLang="en-US" dirty="0" err="1"/>
              <a:t>제어자이다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315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1506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6464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752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4267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default </a:t>
            </a:r>
            <a:r>
              <a:rPr kumimoji="1" lang="ko-KR" altLang="en-US" dirty="0"/>
              <a:t>접근 </a:t>
            </a:r>
            <a:r>
              <a:rPr kumimoji="1" lang="ko-KR" altLang="en-US" dirty="0" err="1"/>
              <a:t>제어자는</a:t>
            </a:r>
            <a:r>
              <a:rPr kumimoji="1" lang="ko-KR" altLang="en-US" dirty="0"/>
              <a:t> 같은 패키지 내에서만 접근이 가능한 접근 </a:t>
            </a:r>
            <a:r>
              <a:rPr kumimoji="1" lang="ko-KR" altLang="en-US" dirty="0" err="1"/>
              <a:t>제어자이다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자식 </a:t>
            </a:r>
            <a:r>
              <a:rPr kumimoji="1" lang="ko-KR" altLang="en-US" dirty="0" err="1"/>
              <a:t>클래스여도</a:t>
            </a:r>
            <a:r>
              <a:rPr kumimoji="1" lang="ko-KR" altLang="en-US" dirty="0"/>
              <a:t> 다른 패키지라면 접근이 불가능하다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default </a:t>
            </a:r>
            <a:r>
              <a:rPr kumimoji="1" lang="ko-KR" altLang="en-US" dirty="0"/>
              <a:t>접근 </a:t>
            </a:r>
            <a:r>
              <a:rPr kumimoji="1" lang="ko-KR" altLang="en-US" dirty="0" err="1"/>
              <a:t>제어자는</a:t>
            </a:r>
            <a:r>
              <a:rPr kumimoji="1" lang="ko-KR" altLang="en-US" dirty="0"/>
              <a:t> 그냥 아무것도 작성하지 않으면 </a:t>
            </a:r>
            <a:r>
              <a:rPr kumimoji="1" lang="en-US" altLang="ko-KR" dirty="0"/>
              <a:t>default </a:t>
            </a:r>
            <a:r>
              <a:rPr kumimoji="1" lang="ko-KR" altLang="en-US" dirty="0"/>
              <a:t>접근 </a:t>
            </a:r>
            <a:r>
              <a:rPr kumimoji="1" lang="ko-KR" altLang="en-US" dirty="0" err="1"/>
              <a:t>제어자가</a:t>
            </a:r>
            <a:r>
              <a:rPr kumimoji="1" lang="ko-KR" altLang="en-US" dirty="0"/>
              <a:t> 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9811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15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159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객체 지향에서 정보 은닉이란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사용자가 굳이 알 필요가 없는 정보는 사용자로부터 숨겨야 한다는 개념이다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정보 은닉을 사용함으로써 사용자는 최소한의 정보로 프로그램을 이용할 수 있게 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5437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8783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0182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private </a:t>
            </a:r>
            <a:r>
              <a:rPr kumimoji="1" lang="ko-KR" altLang="en-US" dirty="0"/>
              <a:t>접근 </a:t>
            </a:r>
            <a:r>
              <a:rPr kumimoji="1" lang="ko-KR" altLang="en-US" dirty="0" err="1"/>
              <a:t>제어자는</a:t>
            </a:r>
            <a:r>
              <a:rPr kumimoji="1" lang="ko-KR" altLang="en-US" dirty="0"/>
              <a:t> 같은 클래스 내에서만 접근이 가능한 접근 </a:t>
            </a:r>
            <a:r>
              <a:rPr kumimoji="1" lang="ko-KR" altLang="en-US" dirty="0" err="1"/>
              <a:t>제어자이다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외부에 공개되지 않으며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외부에서는 직접 접근할 수 없는 접근 </a:t>
            </a:r>
            <a:r>
              <a:rPr kumimoji="1" lang="ko-KR" altLang="en-US" dirty="0" err="1"/>
              <a:t>제어자이다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7182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5922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588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6845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5604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2111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616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정보 은닉은 외부에서의 접근을 막아야 하므로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private </a:t>
            </a:r>
            <a:r>
              <a:rPr kumimoji="1" lang="ko-KR" altLang="en-US" dirty="0"/>
              <a:t>접근 </a:t>
            </a:r>
            <a:r>
              <a:rPr kumimoji="1" lang="ko-KR" altLang="en-US" dirty="0" err="1"/>
              <a:t>제어자를</a:t>
            </a:r>
            <a:r>
              <a:rPr kumimoji="1" lang="ko-KR" altLang="en-US" dirty="0"/>
              <a:t> 사용한다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682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자바에서는 이런 정보 은닉을 위해 접근 </a:t>
            </a:r>
            <a:r>
              <a:rPr kumimoji="1" lang="ko-KR" altLang="en-US" dirty="0" err="1"/>
              <a:t>제어자</a:t>
            </a:r>
            <a:r>
              <a:rPr kumimoji="1" lang="ko-KR" altLang="en-US" dirty="0"/>
              <a:t> 기능을 제공한다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47376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2125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0162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5663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1089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7925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" altLang="ko-KR" dirty="0"/>
              <a:t>http://</a:t>
            </a:r>
            <a:r>
              <a:rPr kumimoji="1" lang="en" altLang="ko-KR" dirty="0" err="1"/>
              <a:t>tcpschool.com</a:t>
            </a:r>
            <a:r>
              <a:rPr kumimoji="1" lang="en" altLang="ko-KR" dirty="0"/>
              <a:t>/java/</a:t>
            </a:r>
            <a:r>
              <a:rPr kumimoji="1" lang="en" altLang="ko-KR" dirty="0" err="1"/>
              <a:t>java_modifier_accessModifier</a:t>
            </a:r>
            <a:endParaRPr kumimoji="1" lang="en" altLang="ko-KR" dirty="0"/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mungto.tistory.com</a:t>
            </a:r>
            <a:r>
              <a:rPr kumimoji="1" lang="en-US" altLang="ko-KR" dirty="0"/>
              <a:t>/310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velog.io</a:t>
            </a:r>
            <a:r>
              <a:rPr kumimoji="1" lang="en-US" altLang="ko-KR" dirty="0"/>
              <a:t>/@turtle601/%EA%B0%9D%EC%B2%B4-4%EB%8C%80-%ED%8A%B9%EC%84%B1-%EC%BA%A1%EC%8A%90%ED%99%94%EC%A0%95%EB%B3%B4%EC%9D%80%EB%8B%89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=EbW74kP5oUY&amp;t=275s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우리학교 교수님 강의</a:t>
            </a:r>
            <a:r>
              <a:rPr kumimoji="1" lang="en-US" altLang="ko-KR" dirty="0"/>
              <a:t>~^^!)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pathas.tistory.com</a:t>
            </a:r>
            <a:r>
              <a:rPr kumimoji="1" lang="en-US" altLang="ko-KR" dirty="0"/>
              <a:t>/119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=tfUGpLp0tgM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=0-ZwcxeW8ic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=aLtybGlpzD8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=XIFB7hisx8w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25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캡슐화는</a:t>
            </a:r>
            <a:r>
              <a:rPr kumimoji="1" lang="ko-KR" altLang="en-US" dirty="0"/>
              <a:t> 데이터와 그에 관련된 연산들을 하나의 객체로 묶는 것을 뜻한다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캡슐화를 사용하면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연관되어 있는 것들을 묶었기 때문에 보다 쉽고 안전하게 사용할 수 있게 만든다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정보 은닉은 객체 내부의 구현을 숨김으로써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구체적인 정보들을 노출시키지 않도록 하는 기법이다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private </a:t>
            </a:r>
            <a:r>
              <a:rPr kumimoji="1" lang="ko-KR" altLang="en-US" dirty="0"/>
              <a:t>접근 지정자를 사용한다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정보 은닉의 목적은 객체간의 </a:t>
            </a:r>
            <a:r>
              <a:rPr kumimoji="1" lang="ko-KR" altLang="en-US" dirty="0" err="1"/>
              <a:t>결합도를</a:t>
            </a:r>
            <a:r>
              <a:rPr kumimoji="1" lang="ko-KR" altLang="en-US" dirty="0"/>
              <a:t> 약화시켜 교체나 변경이 쉽도록 하는 것이다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캡슐화의</a:t>
            </a:r>
            <a:r>
              <a:rPr kumimoji="1" lang="ko-KR" altLang="en-US" dirty="0"/>
              <a:t> 특성</a:t>
            </a:r>
            <a:r>
              <a:rPr kumimoji="1" lang="en-US" altLang="ko-KR" dirty="0"/>
              <a:t>(</a:t>
            </a:r>
            <a:r>
              <a:rPr kumimoji="1" lang="ko-KR" altLang="en-US" dirty="0"/>
              <a:t>장점</a:t>
            </a:r>
            <a:r>
              <a:rPr kumimoji="1" lang="en-US" altLang="ko-KR" dirty="0"/>
              <a:t>)</a:t>
            </a:r>
            <a:r>
              <a:rPr kumimoji="1" lang="ko-KR" altLang="en-US" dirty="0"/>
              <a:t> 중 하나가 정보 은닉이다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캡슐화를 하면 자연스레 정보가 은폐되어진다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650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80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접근 </a:t>
            </a:r>
            <a:r>
              <a:rPr kumimoji="1" lang="ko-KR" altLang="en-US" dirty="0" err="1"/>
              <a:t>제어자의</a:t>
            </a:r>
            <a:r>
              <a:rPr kumimoji="1" lang="ko-KR" altLang="en-US" dirty="0"/>
              <a:t> 접근 가능한 범위는 네 가지로 나눠지는데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기본적으로 모든 접근 </a:t>
            </a:r>
            <a:r>
              <a:rPr kumimoji="1" lang="ko-KR" altLang="en-US" dirty="0" err="1"/>
              <a:t>제어자는</a:t>
            </a:r>
            <a:r>
              <a:rPr kumimoji="1" lang="ko-KR" altLang="en-US" dirty="0"/>
              <a:t> 같은 클래스 내에서는 접근이 가능하다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0456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public </a:t>
            </a:r>
            <a:r>
              <a:rPr kumimoji="1" lang="ko-KR" altLang="en-US" dirty="0"/>
              <a:t>접근 </a:t>
            </a:r>
            <a:r>
              <a:rPr kumimoji="1" lang="ko-KR" altLang="en-US" dirty="0" err="1"/>
              <a:t>제어자는</a:t>
            </a:r>
            <a:r>
              <a:rPr kumimoji="1" lang="ko-KR" altLang="en-US" dirty="0"/>
              <a:t> 접근할 수 있는 범위가 가장 넓은 </a:t>
            </a:r>
            <a:r>
              <a:rPr kumimoji="1" lang="ko-KR" altLang="en-US" dirty="0" err="1"/>
              <a:t>제어자로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외부에서의 모든 접근이 허용된다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객체를 사용하는 프로그램 어디에서나 직접 접근할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7948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0040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862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9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1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6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6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F77-DE83-8045-AE0B-D312DFD17589}" type="datetimeFigureOut">
              <a:rPr kumimoji="1" lang="ko-KR" altLang="en-US" smtClean="0"/>
              <a:t>2021. 8. 20.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855072" y="8262613"/>
            <a:ext cx="48141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ko-KR" altLang="en-US" sz="3200" b="1" dirty="0"/>
              <a:t>접근 </a:t>
            </a:r>
            <a:r>
              <a:rPr kumimoji="1" lang="ko-KR" altLang="en-US" sz="3200" b="1" dirty="0" err="1"/>
              <a:t>제어자란</a:t>
            </a:r>
            <a:r>
              <a:rPr kumimoji="1" lang="en-US" altLang="ko-KR" sz="3200" b="1" dirty="0"/>
              <a:t>?</a:t>
            </a:r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접근 </a:t>
            </a:r>
            <a:r>
              <a:rPr kumimoji="1" lang="ko-KR" altLang="en-US" sz="3200" b="1" dirty="0" err="1"/>
              <a:t>제어자의</a:t>
            </a:r>
            <a:r>
              <a:rPr kumimoji="1" lang="ko-KR" altLang="en-US" sz="3200" b="1" dirty="0"/>
              <a:t> 종류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접근 </a:t>
            </a:r>
            <a:r>
              <a:rPr kumimoji="1" lang="ko-KR" altLang="en-US" sz="3200" b="1" dirty="0" err="1"/>
              <a:t>제어자와</a:t>
            </a:r>
            <a:r>
              <a:rPr kumimoji="1" lang="ko-KR" altLang="en-US" sz="3200" b="1" dirty="0"/>
              <a:t> 캡슐화</a:t>
            </a:r>
            <a:endParaRPr kumimoji="1"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3579926" y="3731452"/>
            <a:ext cx="5032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제어자와</a:t>
            </a:r>
            <a:r>
              <a:rPr kumimoji="1" lang="ko-KR" altLang="en-US" sz="4000" b="1" dirty="0"/>
              <a:t> 캡슐화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0942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625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(1) public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C12997-29D8-D144-81FF-A04BC378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69" y="4545979"/>
            <a:ext cx="3300761" cy="2466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36DAC0-BDA5-2146-A1AB-863ED2E30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448" y="4055282"/>
            <a:ext cx="4941694" cy="38021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359A9E-253F-BD48-9521-B9BE8570BC24}"/>
              </a:ext>
            </a:extLst>
          </p:cNvPr>
          <p:cNvSpPr/>
          <p:nvPr/>
        </p:nvSpPr>
        <p:spPr>
          <a:xfrm>
            <a:off x="6224448" y="3958683"/>
            <a:ext cx="1915378" cy="42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6C26B-384E-EF48-A5CA-EC102196EB19}"/>
              </a:ext>
            </a:extLst>
          </p:cNvPr>
          <p:cNvSpPr/>
          <p:nvPr/>
        </p:nvSpPr>
        <p:spPr>
          <a:xfrm>
            <a:off x="6976947" y="5374501"/>
            <a:ext cx="1915378" cy="581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B744A8-6310-1049-B132-B79DA839BC01}"/>
              </a:ext>
            </a:extLst>
          </p:cNvPr>
          <p:cNvSpPr/>
          <p:nvPr/>
        </p:nvSpPr>
        <p:spPr>
          <a:xfrm>
            <a:off x="8892325" y="540969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바로 접근 가능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5B26CB-96BF-5D49-A517-EBA793E7DFAB}"/>
              </a:ext>
            </a:extLst>
          </p:cNvPr>
          <p:cNvSpPr/>
          <p:nvPr/>
        </p:nvSpPr>
        <p:spPr>
          <a:xfrm>
            <a:off x="5199762" y="980394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같은 패키지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E2D453-CED6-F04A-A2E1-3E2BCDF19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095" y="520909"/>
            <a:ext cx="1930400" cy="15367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4CE177-9607-DC44-A082-A09D70E24D16}"/>
              </a:ext>
            </a:extLst>
          </p:cNvPr>
          <p:cNvSpPr/>
          <p:nvPr/>
        </p:nvSpPr>
        <p:spPr>
          <a:xfrm>
            <a:off x="1726790" y="5241680"/>
            <a:ext cx="726478" cy="537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730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625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(1) public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8CFB93-52C8-B04C-B698-43BF2177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599" y="2239678"/>
            <a:ext cx="7627361" cy="304369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F3FDB1-32BC-5E4B-97BF-C5543F86EFDC}"/>
              </a:ext>
            </a:extLst>
          </p:cNvPr>
          <p:cNvSpPr/>
          <p:nvPr/>
        </p:nvSpPr>
        <p:spPr>
          <a:xfrm>
            <a:off x="2744946" y="2027805"/>
            <a:ext cx="1915378" cy="42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D8BC4A-3B41-8B41-9DE9-3ECD38F083AB}"/>
              </a:ext>
            </a:extLst>
          </p:cNvPr>
          <p:cNvSpPr/>
          <p:nvPr/>
        </p:nvSpPr>
        <p:spPr>
          <a:xfrm>
            <a:off x="3555268" y="3883703"/>
            <a:ext cx="1691376" cy="239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F4BEAE-6DD8-2641-BBCD-F25BBC1251CF}"/>
              </a:ext>
            </a:extLst>
          </p:cNvPr>
          <p:cNvSpPr/>
          <p:nvPr/>
        </p:nvSpPr>
        <p:spPr>
          <a:xfrm>
            <a:off x="5199761" y="980394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다른 패키지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018E31-5D9D-4544-93E0-80E7444C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347" y="5938817"/>
            <a:ext cx="4375305" cy="3616324"/>
          </a:xfrm>
          <a:prstGeom prst="rect">
            <a:avLst/>
          </a:prstGeom>
        </p:spPr>
      </p:pic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3A0ECFE3-2AB9-D845-9F18-65A7A5C10AF7}"/>
              </a:ext>
            </a:extLst>
          </p:cNvPr>
          <p:cNvSpPr/>
          <p:nvPr/>
        </p:nvSpPr>
        <p:spPr>
          <a:xfrm>
            <a:off x="5864154" y="5262248"/>
            <a:ext cx="463692" cy="63274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071915-67CA-EA4D-8EE9-382F55C03349}"/>
              </a:ext>
            </a:extLst>
          </p:cNvPr>
          <p:cNvSpPr/>
          <p:nvPr/>
        </p:nvSpPr>
        <p:spPr>
          <a:xfrm>
            <a:off x="3948776" y="6217319"/>
            <a:ext cx="2379070" cy="333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080CDA-3FC9-D94F-B501-67D9117A55F7}"/>
              </a:ext>
            </a:extLst>
          </p:cNvPr>
          <p:cNvSpPr/>
          <p:nvPr/>
        </p:nvSpPr>
        <p:spPr>
          <a:xfrm>
            <a:off x="4611782" y="7413862"/>
            <a:ext cx="1252372" cy="525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8DA6FC-F587-464D-B2F4-A44C20AD01EE}"/>
              </a:ext>
            </a:extLst>
          </p:cNvPr>
          <p:cNvSpPr/>
          <p:nvPr/>
        </p:nvSpPr>
        <p:spPr>
          <a:xfrm>
            <a:off x="5995037" y="7480683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바로 접근 가능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65BD49-2AB7-7342-9454-F94B22834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095" y="520909"/>
            <a:ext cx="19304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0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625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(1) public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C12997-29D8-D144-81FF-A04BC378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69" y="4545979"/>
            <a:ext cx="3300761" cy="246608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5B26CB-96BF-5D49-A517-EBA793E7DFAB}"/>
              </a:ext>
            </a:extLst>
          </p:cNvPr>
          <p:cNvSpPr/>
          <p:nvPr/>
        </p:nvSpPr>
        <p:spPr>
          <a:xfrm>
            <a:off x="5199764" y="980394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자식 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37F70-4128-D44C-BECA-330B622ED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195" y="3814549"/>
            <a:ext cx="5253336" cy="37616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991D4A-7E1E-BA48-A9EF-134868822359}"/>
              </a:ext>
            </a:extLst>
          </p:cNvPr>
          <p:cNvSpPr/>
          <p:nvPr/>
        </p:nvSpPr>
        <p:spPr>
          <a:xfrm>
            <a:off x="8072863" y="4122233"/>
            <a:ext cx="1915378" cy="42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3A96F5-B8D5-1543-A3CF-0E74C5AD3B14}"/>
              </a:ext>
            </a:extLst>
          </p:cNvPr>
          <p:cNvSpPr/>
          <p:nvPr/>
        </p:nvSpPr>
        <p:spPr>
          <a:xfrm>
            <a:off x="6301189" y="5145024"/>
            <a:ext cx="2117981" cy="631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649C3-DC73-8E4F-8469-E38B0ECF5C4E}"/>
              </a:ext>
            </a:extLst>
          </p:cNvPr>
          <p:cNvSpPr/>
          <p:nvPr/>
        </p:nvSpPr>
        <p:spPr>
          <a:xfrm>
            <a:off x="8436434" y="5215215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바로 접근 가능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C924F-EB15-C54F-AE5E-2AD49A894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095" y="520909"/>
            <a:ext cx="19304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1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93606D6-F690-2B49-9A33-CAB034BE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350" y="3842254"/>
            <a:ext cx="4779048" cy="3876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625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(1) public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C12997-29D8-D144-81FF-A04BC3782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369" y="4545979"/>
            <a:ext cx="3300761" cy="246608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5B26CB-96BF-5D49-A517-EBA793E7DFAB}"/>
              </a:ext>
            </a:extLst>
          </p:cNvPr>
          <p:cNvSpPr/>
          <p:nvPr/>
        </p:nvSpPr>
        <p:spPr>
          <a:xfrm>
            <a:off x="4207508" y="9803944"/>
            <a:ext cx="3776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다른 패키지의 자식 클래스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3A96F5-B8D5-1543-A3CF-0E74C5AD3B14}"/>
              </a:ext>
            </a:extLst>
          </p:cNvPr>
          <p:cNvSpPr/>
          <p:nvPr/>
        </p:nvSpPr>
        <p:spPr>
          <a:xfrm>
            <a:off x="6686981" y="5478531"/>
            <a:ext cx="2117981" cy="631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649C3-DC73-8E4F-8469-E38B0ECF5C4E}"/>
              </a:ext>
            </a:extLst>
          </p:cNvPr>
          <p:cNvSpPr/>
          <p:nvPr/>
        </p:nvSpPr>
        <p:spPr>
          <a:xfrm>
            <a:off x="8822226" y="5548722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바로 접근 가능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341D2B-24F1-7C4D-B0EE-D8E17B81211E}"/>
              </a:ext>
            </a:extLst>
          </p:cNvPr>
          <p:cNvSpPr/>
          <p:nvPr/>
        </p:nvSpPr>
        <p:spPr>
          <a:xfrm>
            <a:off x="6686981" y="3795587"/>
            <a:ext cx="965379" cy="296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FF822-C171-6A41-ABA3-54225DAC6F68}"/>
              </a:ext>
            </a:extLst>
          </p:cNvPr>
          <p:cNvSpPr/>
          <p:nvPr/>
        </p:nvSpPr>
        <p:spPr>
          <a:xfrm>
            <a:off x="6605205" y="4221596"/>
            <a:ext cx="1880873" cy="296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D615F8-723F-E04E-B1BC-9924CF981FC9}"/>
              </a:ext>
            </a:extLst>
          </p:cNvPr>
          <p:cNvSpPr/>
          <p:nvPr/>
        </p:nvSpPr>
        <p:spPr>
          <a:xfrm>
            <a:off x="7847802" y="4636454"/>
            <a:ext cx="1686492" cy="296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5B3F916-BD16-4546-AB33-A3A759D2C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095" y="520909"/>
            <a:ext cx="19304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5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40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(2) protected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9D8BCA-E760-DD4E-8776-13B3A2EECEA9}"/>
              </a:ext>
            </a:extLst>
          </p:cNvPr>
          <p:cNvSpPr/>
          <p:nvPr/>
        </p:nvSpPr>
        <p:spPr>
          <a:xfrm>
            <a:off x="2222996" y="2202824"/>
            <a:ext cx="7746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같은 패키지와 하위 클래스에서 접근 가능한 접근 </a:t>
            </a:r>
            <a:r>
              <a:rPr kumimoji="1" lang="ko-KR" altLang="en-US" sz="2400" b="1" dirty="0" err="1"/>
              <a:t>제어자</a:t>
            </a:r>
            <a:endParaRPr lang="ko-KR" altLang="en-US" sz="2400" dirty="0"/>
          </a:p>
        </p:txBody>
      </p:sp>
      <p:pic>
        <p:nvPicPr>
          <p:cNvPr id="5" name="Picture 2" descr="protected">
            <a:extLst>
              <a:ext uri="{FF2B5EF4-FFF2-40B4-BE49-F238E27FC236}">
                <a16:creationId xmlns:a16="http://schemas.microsoft.com/office/drawing/2014/main" id="{96808750-7E0F-804F-8695-CC06006CE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86279"/>
            <a:ext cx="7772400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472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6DDC45-6702-3E48-8C99-A9D8EE86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92" y="4078869"/>
            <a:ext cx="4959141" cy="38012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359A9E-253F-BD48-9521-B9BE8570BC24}"/>
              </a:ext>
            </a:extLst>
          </p:cNvPr>
          <p:cNvSpPr/>
          <p:nvPr/>
        </p:nvSpPr>
        <p:spPr>
          <a:xfrm>
            <a:off x="6224448" y="3958683"/>
            <a:ext cx="1915378" cy="42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6C26B-384E-EF48-A5CA-EC102196EB19}"/>
              </a:ext>
            </a:extLst>
          </p:cNvPr>
          <p:cNvSpPr/>
          <p:nvPr/>
        </p:nvSpPr>
        <p:spPr>
          <a:xfrm>
            <a:off x="7055004" y="5352199"/>
            <a:ext cx="1915378" cy="581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B744A8-6310-1049-B132-B79DA839BC01}"/>
              </a:ext>
            </a:extLst>
          </p:cNvPr>
          <p:cNvSpPr/>
          <p:nvPr/>
        </p:nvSpPr>
        <p:spPr>
          <a:xfrm>
            <a:off x="8981533" y="540969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바로 접근 가능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5B26CB-96BF-5D49-A517-EBA793E7DFAB}"/>
              </a:ext>
            </a:extLst>
          </p:cNvPr>
          <p:cNvSpPr/>
          <p:nvPr/>
        </p:nvSpPr>
        <p:spPr>
          <a:xfrm>
            <a:off x="5199762" y="980394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같은 패키지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E3E56-C797-6C48-9567-B6617488846E}"/>
              </a:ext>
            </a:extLst>
          </p:cNvPr>
          <p:cNvSpPr txBox="1"/>
          <p:nvPr/>
        </p:nvSpPr>
        <p:spPr>
          <a:xfrm>
            <a:off x="633347" y="703244"/>
            <a:ext cx="740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(2) protected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69890B-DF2C-1F41-AF23-9FF7F225E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58" y="4455661"/>
            <a:ext cx="3367692" cy="26467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E16EDF-CA8B-5D4E-B40B-51178932E00C}"/>
              </a:ext>
            </a:extLst>
          </p:cNvPr>
          <p:cNvSpPr/>
          <p:nvPr/>
        </p:nvSpPr>
        <p:spPr>
          <a:xfrm>
            <a:off x="1369950" y="5219378"/>
            <a:ext cx="938352" cy="537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BF532D-1DAA-3740-B862-F17631E63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865" y="608772"/>
            <a:ext cx="2171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7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F4BEAE-6DD8-2641-BBCD-F25BBC1251CF}"/>
              </a:ext>
            </a:extLst>
          </p:cNvPr>
          <p:cNvSpPr/>
          <p:nvPr/>
        </p:nvSpPr>
        <p:spPr>
          <a:xfrm>
            <a:off x="5199761" y="980394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다른 패키지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59B6D-1DA5-0B45-A2E4-11901B3D9214}"/>
              </a:ext>
            </a:extLst>
          </p:cNvPr>
          <p:cNvSpPr txBox="1"/>
          <p:nvPr/>
        </p:nvSpPr>
        <p:spPr>
          <a:xfrm>
            <a:off x="633347" y="703244"/>
            <a:ext cx="740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(2) protected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38E7FB-1368-D344-A7A9-8EEE83CA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885281"/>
            <a:ext cx="9855200" cy="5029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E4DD2B-FDEE-CF49-99F0-494A13318424}"/>
              </a:ext>
            </a:extLst>
          </p:cNvPr>
          <p:cNvSpPr/>
          <p:nvPr/>
        </p:nvSpPr>
        <p:spPr>
          <a:xfrm>
            <a:off x="1168400" y="2765503"/>
            <a:ext cx="2266176" cy="42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AE355B-4E57-4F47-913F-687F7FEEBF62}"/>
              </a:ext>
            </a:extLst>
          </p:cNvPr>
          <p:cNvSpPr/>
          <p:nvPr/>
        </p:nvSpPr>
        <p:spPr>
          <a:xfrm>
            <a:off x="2115014" y="5012503"/>
            <a:ext cx="4598020" cy="280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E29528-1B90-DD49-B23F-6747478C9269}"/>
              </a:ext>
            </a:extLst>
          </p:cNvPr>
          <p:cNvSpPr/>
          <p:nvPr/>
        </p:nvSpPr>
        <p:spPr>
          <a:xfrm>
            <a:off x="5199761" y="5691385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접근 불가능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959CC87-FE25-714A-BED2-A88056A6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865" y="608772"/>
            <a:ext cx="2171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6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4F6AE9-C174-8C4A-85CE-7566BDC9C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602" y="3634276"/>
            <a:ext cx="5420795" cy="394652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5B26CB-96BF-5D49-A517-EBA793E7DFAB}"/>
              </a:ext>
            </a:extLst>
          </p:cNvPr>
          <p:cNvSpPr/>
          <p:nvPr/>
        </p:nvSpPr>
        <p:spPr>
          <a:xfrm>
            <a:off x="5199764" y="980394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자식 클래스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991D4A-7E1E-BA48-A9EF-134868822359}"/>
              </a:ext>
            </a:extLst>
          </p:cNvPr>
          <p:cNvSpPr/>
          <p:nvPr/>
        </p:nvSpPr>
        <p:spPr>
          <a:xfrm>
            <a:off x="6127334" y="4020018"/>
            <a:ext cx="1915378" cy="42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3A96F5-B8D5-1543-A3CF-0E74C5AD3B14}"/>
              </a:ext>
            </a:extLst>
          </p:cNvPr>
          <p:cNvSpPr/>
          <p:nvPr/>
        </p:nvSpPr>
        <p:spPr>
          <a:xfrm>
            <a:off x="4244148" y="5068722"/>
            <a:ext cx="2117981" cy="631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649C3-DC73-8E4F-8469-E38B0ECF5C4E}"/>
              </a:ext>
            </a:extLst>
          </p:cNvPr>
          <p:cNvSpPr/>
          <p:nvPr/>
        </p:nvSpPr>
        <p:spPr>
          <a:xfrm>
            <a:off x="6490905" y="511300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바로 접근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6463D-B621-724A-9914-A3B1E3A094BC}"/>
              </a:ext>
            </a:extLst>
          </p:cNvPr>
          <p:cNvSpPr txBox="1"/>
          <p:nvPr/>
        </p:nvSpPr>
        <p:spPr>
          <a:xfrm>
            <a:off x="633347" y="703244"/>
            <a:ext cx="740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(2) protected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8A60CC-E15C-D848-B26E-4D0F8D9F9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865" y="608772"/>
            <a:ext cx="2171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5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3419A0-933B-D647-9351-FEDFD75D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747" y="3223593"/>
            <a:ext cx="6070600" cy="50038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5B26CB-96BF-5D49-A517-EBA793E7DFAB}"/>
              </a:ext>
            </a:extLst>
          </p:cNvPr>
          <p:cNvSpPr/>
          <p:nvPr/>
        </p:nvSpPr>
        <p:spPr>
          <a:xfrm>
            <a:off x="4207508" y="9803944"/>
            <a:ext cx="3776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다른 패키지의 자식 클래스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3A96F5-B8D5-1543-A3CF-0E74C5AD3B14}"/>
              </a:ext>
            </a:extLst>
          </p:cNvPr>
          <p:cNvSpPr/>
          <p:nvPr/>
        </p:nvSpPr>
        <p:spPr>
          <a:xfrm>
            <a:off x="4059795" y="5323434"/>
            <a:ext cx="2363307" cy="631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649C3-DC73-8E4F-8469-E38B0ECF5C4E}"/>
              </a:ext>
            </a:extLst>
          </p:cNvPr>
          <p:cNvSpPr/>
          <p:nvPr/>
        </p:nvSpPr>
        <p:spPr>
          <a:xfrm>
            <a:off x="6449029" y="5323434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바로 접근 가능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341D2B-24F1-7C4D-B0EE-D8E17B81211E}"/>
              </a:ext>
            </a:extLst>
          </p:cNvPr>
          <p:cNvSpPr/>
          <p:nvPr/>
        </p:nvSpPr>
        <p:spPr>
          <a:xfrm>
            <a:off x="3057747" y="3201291"/>
            <a:ext cx="2172175" cy="296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FF822-C171-6A41-ABA3-54225DAC6F68}"/>
              </a:ext>
            </a:extLst>
          </p:cNvPr>
          <p:cNvSpPr/>
          <p:nvPr/>
        </p:nvSpPr>
        <p:spPr>
          <a:xfrm>
            <a:off x="3913605" y="3729932"/>
            <a:ext cx="2264171" cy="296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D615F8-723F-E04E-B1BC-9924CF981FC9}"/>
              </a:ext>
            </a:extLst>
          </p:cNvPr>
          <p:cNvSpPr/>
          <p:nvPr/>
        </p:nvSpPr>
        <p:spPr>
          <a:xfrm>
            <a:off x="5465798" y="4258573"/>
            <a:ext cx="2117981" cy="296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14580-5AA3-6E45-B767-B5589F80646B}"/>
              </a:ext>
            </a:extLst>
          </p:cNvPr>
          <p:cNvSpPr txBox="1"/>
          <p:nvPr/>
        </p:nvSpPr>
        <p:spPr>
          <a:xfrm>
            <a:off x="633347" y="703244"/>
            <a:ext cx="740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(2) protected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4F3CABB-9F69-EC4D-B4BF-6F14AA9E1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865" y="608772"/>
            <a:ext cx="2171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89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847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(3) default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3E1F50-595C-D644-9C03-083C4A4AB664}"/>
              </a:ext>
            </a:extLst>
          </p:cNvPr>
          <p:cNvSpPr/>
          <p:nvPr/>
        </p:nvSpPr>
        <p:spPr>
          <a:xfrm>
            <a:off x="2873020" y="2147068"/>
            <a:ext cx="6445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같은 패키지 내에서만 접근 가능한 접근 </a:t>
            </a:r>
            <a:r>
              <a:rPr kumimoji="1" lang="ko-KR" altLang="en-US" sz="2400" b="1" dirty="0" err="1"/>
              <a:t>제어자</a:t>
            </a:r>
            <a:endParaRPr lang="ko-KR" altLang="en-US" sz="2400" dirty="0"/>
          </a:p>
        </p:txBody>
      </p:sp>
      <p:pic>
        <p:nvPicPr>
          <p:cNvPr id="5" name="Picture 2" descr="default">
            <a:extLst>
              <a:ext uri="{FF2B5EF4-FFF2-40B4-BE49-F238E27FC236}">
                <a16:creationId xmlns:a16="http://schemas.microsoft.com/office/drawing/2014/main" id="{D0AB2D61-1869-2F44-B6D1-1AAE66566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86279"/>
            <a:ext cx="7757186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94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032774" y="5045938"/>
            <a:ext cx="4126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1. </a:t>
            </a:r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제어자란</a:t>
            </a:r>
            <a:r>
              <a:rPr kumimoji="1" lang="en-US" altLang="ko-KR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852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5091B8-1C0B-944E-B4D8-6D2C4A862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448" y="4055071"/>
            <a:ext cx="4737373" cy="37579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7378D3-38FD-E348-8B21-B7EA34AC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60" y="4409316"/>
            <a:ext cx="3514907" cy="27394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359A9E-253F-BD48-9521-B9BE8570BC24}"/>
              </a:ext>
            </a:extLst>
          </p:cNvPr>
          <p:cNvSpPr/>
          <p:nvPr/>
        </p:nvSpPr>
        <p:spPr>
          <a:xfrm>
            <a:off x="6224448" y="3958683"/>
            <a:ext cx="1915378" cy="42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6C26B-384E-EF48-A5CA-EC102196EB19}"/>
              </a:ext>
            </a:extLst>
          </p:cNvPr>
          <p:cNvSpPr/>
          <p:nvPr/>
        </p:nvSpPr>
        <p:spPr>
          <a:xfrm>
            <a:off x="7055004" y="5374501"/>
            <a:ext cx="1915378" cy="581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B744A8-6310-1049-B132-B79DA839BC01}"/>
              </a:ext>
            </a:extLst>
          </p:cNvPr>
          <p:cNvSpPr/>
          <p:nvPr/>
        </p:nvSpPr>
        <p:spPr>
          <a:xfrm>
            <a:off x="8981533" y="540969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바로 접근 가능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5B26CB-96BF-5D49-A517-EBA793E7DFAB}"/>
              </a:ext>
            </a:extLst>
          </p:cNvPr>
          <p:cNvSpPr/>
          <p:nvPr/>
        </p:nvSpPr>
        <p:spPr>
          <a:xfrm>
            <a:off x="5199762" y="980394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같은 패키지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E16EDF-CA8B-5D4E-B40B-51178932E00C}"/>
              </a:ext>
            </a:extLst>
          </p:cNvPr>
          <p:cNvSpPr/>
          <p:nvPr/>
        </p:nvSpPr>
        <p:spPr>
          <a:xfrm>
            <a:off x="1369950" y="5219378"/>
            <a:ext cx="737630" cy="537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BF532D-1DAA-3740-B862-F17631E63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865" y="608772"/>
            <a:ext cx="2171700" cy="1524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A0CD92-1CF8-C444-B422-E94581F48527}"/>
              </a:ext>
            </a:extLst>
          </p:cNvPr>
          <p:cNvSpPr txBox="1"/>
          <p:nvPr/>
        </p:nvSpPr>
        <p:spPr>
          <a:xfrm>
            <a:off x="633347" y="703244"/>
            <a:ext cx="6847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(3) default</a:t>
            </a:r>
          </a:p>
        </p:txBody>
      </p:sp>
    </p:spTree>
    <p:extLst>
      <p:ext uri="{BB962C8B-B14F-4D97-AF65-F5344CB8AC3E}">
        <p14:creationId xmlns:p14="http://schemas.microsoft.com/office/powerpoint/2010/main" val="2021952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A6A304-95A5-FF40-B33E-A46EEB928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904922"/>
            <a:ext cx="9880600" cy="4813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F4BEAE-6DD8-2641-BBCD-F25BBC1251CF}"/>
              </a:ext>
            </a:extLst>
          </p:cNvPr>
          <p:cNvSpPr/>
          <p:nvPr/>
        </p:nvSpPr>
        <p:spPr>
          <a:xfrm>
            <a:off x="5199761" y="980394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다른 패키지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E4DD2B-FDEE-CF49-99F0-494A13318424}"/>
              </a:ext>
            </a:extLst>
          </p:cNvPr>
          <p:cNvSpPr/>
          <p:nvPr/>
        </p:nvSpPr>
        <p:spPr>
          <a:xfrm>
            <a:off x="1168400" y="2765503"/>
            <a:ext cx="2266176" cy="42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AE355B-4E57-4F47-913F-687F7FEEBF62}"/>
              </a:ext>
            </a:extLst>
          </p:cNvPr>
          <p:cNvSpPr/>
          <p:nvPr/>
        </p:nvSpPr>
        <p:spPr>
          <a:xfrm>
            <a:off x="2103863" y="4889842"/>
            <a:ext cx="4598020" cy="280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E29528-1B90-DD49-B23F-6747478C9269}"/>
              </a:ext>
            </a:extLst>
          </p:cNvPr>
          <p:cNvSpPr/>
          <p:nvPr/>
        </p:nvSpPr>
        <p:spPr>
          <a:xfrm>
            <a:off x="5199761" y="5691385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접근 불가능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959CC87-FE25-714A-BED2-A88056A6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865" y="608772"/>
            <a:ext cx="217170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E44727-1E1F-9B41-A0AE-FE0CF0A9DFD6}"/>
              </a:ext>
            </a:extLst>
          </p:cNvPr>
          <p:cNvSpPr txBox="1"/>
          <p:nvPr/>
        </p:nvSpPr>
        <p:spPr>
          <a:xfrm>
            <a:off x="633347" y="703244"/>
            <a:ext cx="6847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(3) default</a:t>
            </a:r>
          </a:p>
        </p:txBody>
      </p:sp>
    </p:spTree>
    <p:extLst>
      <p:ext uri="{BB962C8B-B14F-4D97-AF65-F5344CB8AC3E}">
        <p14:creationId xmlns:p14="http://schemas.microsoft.com/office/powerpoint/2010/main" val="2984867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6A7B47-D899-1447-8586-61DE5E5B2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586442"/>
            <a:ext cx="6096000" cy="42926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5B26CB-96BF-5D49-A517-EBA793E7DFAB}"/>
              </a:ext>
            </a:extLst>
          </p:cNvPr>
          <p:cNvSpPr/>
          <p:nvPr/>
        </p:nvSpPr>
        <p:spPr>
          <a:xfrm>
            <a:off x="5199764" y="980394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자식 클래스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991D4A-7E1E-BA48-A9EF-134868822359}"/>
              </a:ext>
            </a:extLst>
          </p:cNvPr>
          <p:cNvSpPr/>
          <p:nvPr/>
        </p:nvSpPr>
        <p:spPr>
          <a:xfrm>
            <a:off x="6127333" y="4020018"/>
            <a:ext cx="2064531" cy="42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3A96F5-B8D5-1543-A3CF-0E74C5AD3B14}"/>
              </a:ext>
            </a:extLst>
          </p:cNvPr>
          <p:cNvSpPr/>
          <p:nvPr/>
        </p:nvSpPr>
        <p:spPr>
          <a:xfrm>
            <a:off x="4059928" y="5090561"/>
            <a:ext cx="2229360" cy="727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649C3-DC73-8E4F-8469-E38B0ECF5C4E}"/>
              </a:ext>
            </a:extLst>
          </p:cNvPr>
          <p:cNvSpPr/>
          <p:nvPr/>
        </p:nvSpPr>
        <p:spPr>
          <a:xfrm>
            <a:off x="6490905" y="511300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바로 접근 가능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8A60CC-E15C-D848-B26E-4D0F8D9F9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865" y="608772"/>
            <a:ext cx="2171700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16E72C-2B7F-AE41-BBC0-09533F3BCA00}"/>
              </a:ext>
            </a:extLst>
          </p:cNvPr>
          <p:cNvSpPr txBox="1"/>
          <p:nvPr/>
        </p:nvSpPr>
        <p:spPr>
          <a:xfrm>
            <a:off x="633347" y="703244"/>
            <a:ext cx="6847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(3) default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36C4FF-EB79-AC46-A172-89BE8EE73392}"/>
              </a:ext>
            </a:extLst>
          </p:cNvPr>
          <p:cNvSpPr/>
          <p:nvPr/>
        </p:nvSpPr>
        <p:spPr>
          <a:xfrm>
            <a:off x="3052372" y="3469891"/>
            <a:ext cx="2064531" cy="42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854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4B020D-BB99-B040-97F7-53E4E965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18" y="2951743"/>
            <a:ext cx="10453797" cy="4928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5B26CB-96BF-5D49-A517-EBA793E7DFAB}"/>
              </a:ext>
            </a:extLst>
          </p:cNvPr>
          <p:cNvSpPr/>
          <p:nvPr/>
        </p:nvSpPr>
        <p:spPr>
          <a:xfrm>
            <a:off x="4207508" y="9803944"/>
            <a:ext cx="3776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다른 패키지의 자식 클래스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3A96F5-B8D5-1543-A3CF-0E74C5AD3B14}"/>
              </a:ext>
            </a:extLst>
          </p:cNvPr>
          <p:cNvSpPr/>
          <p:nvPr/>
        </p:nvSpPr>
        <p:spPr>
          <a:xfrm>
            <a:off x="2041424" y="5043118"/>
            <a:ext cx="4950391" cy="2706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649C3-DC73-8E4F-8469-E38B0ECF5C4E}"/>
              </a:ext>
            </a:extLst>
          </p:cNvPr>
          <p:cNvSpPr/>
          <p:nvPr/>
        </p:nvSpPr>
        <p:spPr>
          <a:xfrm>
            <a:off x="5600087" y="5198125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접근 불가능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341D2B-24F1-7C4D-B0EE-D8E17B81211E}"/>
              </a:ext>
            </a:extLst>
          </p:cNvPr>
          <p:cNvSpPr/>
          <p:nvPr/>
        </p:nvSpPr>
        <p:spPr>
          <a:xfrm>
            <a:off x="1092973" y="2917979"/>
            <a:ext cx="2172175" cy="296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FF822-C171-6A41-ABA3-54225DAC6F68}"/>
              </a:ext>
            </a:extLst>
          </p:cNvPr>
          <p:cNvSpPr/>
          <p:nvPr/>
        </p:nvSpPr>
        <p:spPr>
          <a:xfrm>
            <a:off x="1948831" y="3446620"/>
            <a:ext cx="2264171" cy="296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D615F8-723F-E04E-B1BC-9924CF981FC9}"/>
              </a:ext>
            </a:extLst>
          </p:cNvPr>
          <p:cNvSpPr/>
          <p:nvPr/>
        </p:nvSpPr>
        <p:spPr>
          <a:xfrm>
            <a:off x="3457628" y="3971619"/>
            <a:ext cx="2117981" cy="296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4F3CABB-9F69-EC4D-B4BF-6F14AA9E1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865" y="608772"/>
            <a:ext cx="2171700" cy="15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A415E1-8500-9F43-8D2C-FA9A1FEBDE53}"/>
              </a:ext>
            </a:extLst>
          </p:cNvPr>
          <p:cNvSpPr txBox="1"/>
          <p:nvPr/>
        </p:nvSpPr>
        <p:spPr>
          <a:xfrm>
            <a:off x="633347" y="703244"/>
            <a:ext cx="6847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(3) default</a:t>
            </a:r>
          </a:p>
        </p:txBody>
      </p:sp>
    </p:spTree>
    <p:extLst>
      <p:ext uri="{BB962C8B-B14F-4D97-AF65-F5344CB8AC3E}">
        <p14:creationId xmlns:p14="http://schemas.microsoft.com/office/powerpoint/2010/main" val="1507712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828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(4) private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D418A2-B4B2-6642-AE5B-AC417788593E}"/>
              </a:ext>
            </a:extLst>
          </p:cNvPr>
          <p:cNvSpPr/>
          <p:nvPr/>
        </p:nvSpPr>
        <p:spPr>
          <a:xfrm>
            <a:off x="2873031" y="2147068"/>
            <a:ext cx="6445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같은 클래스 내에서만 접근 가능한 접근 </a:t>
            </a:r>
            <a:r>
              <a:rPr kumimoji="1" lang="ko-KR" altLang="en-US" sz="2400" b="1" dirty="0" err="1"/>
              <a:t>제어자</a:t>
            </a:r>
            <a:endParaRPr lang="ko-KR" altLang="en-US" sz="2400" dirty="0"/>
          </a:p>
        </p:txBody>
      </p:sp>
      <p:pic>
        <p:nvPicPr>
          <p:cNvPr id="5" name="Picture 2" descr="private">
            <a:extLst>
              <a:ext uri="{FF2B5EF4-FFF2-40B4-BE49-F238E27FC236}">
                <a16:creationId xmlns:a16="http://schemas.microsoft.com/office/drawing/2014/main" id="{EE7B8E00-197F-224D-B0F2-8350A595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86279"/>
            <a:ext cx="7691857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847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1F37D4-3CC1-9042-AEE3-0B86F74B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197" y="3655224"/>
            <a:ext cx="4560992" cy="366564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6257217-A4B1-8545-86B4-9791F6F73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66" y="4496687"/>
            <a:ext cx="3351557" cy="25646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359A9E-253F-BD48-9521-B9BE8570BC24}"/>
              </a:ext>
            </a:extLst>
          </p:cNvPr>
          <p:cNvSpPr/>
          <p:nvPr/>
        </p:nvSpPr>
        <p:spPr>
          <a:xfrm>
            <a:off x="5732197" y="3570950"/>
            <a:ext cx="1915378" cy="42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6C26B-384E-EF48-A5CA-EC102196EB19}"/>
              </a:ext>
            </a:extLst>
          </p:cNvPr>
          <p:cNvSpPr/>
          <p:nvPr/>
        </p:nvSpPr>
        <p:spPr>
          <a:xfrm>
            <a:off x="6523173" y="4928451"/>
            <a:ext cx="3840391" cy="2392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B744A8-6310-1049-B132-B79DA839BC01}"/>
              </a:ext>
            </a:extLst>
          </p:cNvPr>
          <p:cNvSpPr/>
          <p:nvPr/>
        </p:nvSpPr>
        <p:spPr>
          <a:xfrm>
            <a:off x="8971836" y="5022089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접근 불가능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5B26CB-96BF-5D49-A517-EBA793E7DFAB}"/>
              </a:ext>
            </a:extLst>
          </p:cNvPr>
          <p:cNvSpPr/>
          <p:nvPr/>
        </p:nvSpPr>
        <p:spPr>
          <a:xfrm>
            <a:off x="5199762" y="980394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같은 패키지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E16EDF-CA8B-5D4E-B40B-51178932E00C}"/>
              </a:ext>
            </a:extLst>
          </p:cNvPr>
          <p:cNvSpPr/>
          <p:nvPr/>
        </p:nvSpPr>
        <p:spPr>
          <a:xfrm>
            <a:off x="1369950" y="5219378"/>
            <a:ext cx="737630" cy="537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BF532D-1DAA-3740-B862-F17631E63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865" y="608772"/>
            <a:ext cx="2171700" cy="1524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A0CD92-1CF8-C444-B422-E94581F48527}"/>
              </a:ext>
            </a:extLst>
          </p:cNvPr>
          <p:cNvSpPr txBox="1"/>
          <p:nvPr/>
        </p:nvSpPr>
        <p:spPr>
          <a:xfrm>
            <a:off x="633347" y="703244"/>
            <a:ext cx="6847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(3) default</a:t>
            </a:r>
          </a:p>
        </p:txBody>
      </p:sp>
    </p:spTree>
    <p:extLst>
      <p:ext uri="{BB962C8B-B14F-4D97-AF65-F5344CB8AC3E}">
        <p14:creationId xmlns:p14="http://schemas.microsoft.com/office/powerpoint/2010/main" val="4189025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BB200-159F-FC41-83BB-39337FC98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2848014"/>
            <a:ext cx="9893300" cy="47625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F4BEAE-6DD8-2641-BBCD-F25BBC1251CF}"/>
              </a:ext>
            </a:extLst>
          </p:cNvPr>
          <p:cNvSpPr/>
          <p:nvPr/>
        </p:nvSpPr>
        <p:spPr>
          <a:xfrm>
            <a:off x="5199761" y="980394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다른 패키지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E4DD2B-FDEE-CF49-99F0-494A13318424}"/>
              </a:ext>
            </a:extLst>
          </p:cNvPr>
          <p:cNvSpPr/>
          <p:nvPr/>
        </p:nvSpPr>
        <p:spPr>
          <a:xfrm>
            <a:off x="1168400" y="2765503"/>
            <a:ext cx="2266176" cy="42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AE355B-4E57-4F47-913F-687F7FEEBF62}"/>
              </a:ext>
            </a:extLst>
          </p:cNvPr>
          <p:cNvSpPr/>
          <p:nvPr/>
        </p:nvSpPr>
        <p:spPr>
          <a:xfrm>
            <a:off x="2103863" y="4834087"/>
            <a:ext cx="4598020" cy="280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E29528-1B90-DD49-B23F-6747478C9269}"/>
              </a:ext>
            </a:extLst>
          </p:cNvPr>
          <p:cNvSpPr/>
          <p:nvPr/>
        </p:nvSpPr>
        <p:spPr>
          <a:xfrm>
            <a:off x="5199761" y="5691385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접근 불가능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959CC87-FE25-714A-BED2-A88056A6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865" y="608772"/>
            <a:ext cx="217170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E44727-1E1F-9B41-A0AE-FE0CF0A9DFD6}"/>
              </a:ext>
            </a:extLst>
          </p:cNvPr>
          <p:cNvSpPr txBox="1"/>
          <p:nvPr/>
        </p:nvSpPr>
        <p:spPr>
          <a:xfrm>
            <a:off x="633347" y="703244"/>
            <a:ext cx="6847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(3) default</a:t>
            </a:r>
          </a:p>
        </p:txBody>
      </p:sp>
    </p:spTree>
    <p:extLst>
      <p:ext uri="{BB962C8B-B14F-4D97-AF65-F5344CB8AC3E}">
        <p14:creationId xmlns:p14="http://schemas.microsoft.com/office/powerpoint/2010/main" val="864280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4B4346-CB62-3E40-BC73-225296E29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240881"/>
            <a:ext cx="10261600" cy="431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5B26CB-96BF-5D49-A517-EBA793E7DFAB}"/>
              </a:ext>
            </a:extLst>
          </p:cNvPr>
          <p:cNvSpPr/>
          <p:nvPr/>
        </p:nvSpPr>
        <p:spPr>
          <a:xfrm>
            <a:off x="5199764" y="980394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자식 클래스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991D4A-7E1E-BA48-A9EF-134868822359}"/>
              </a:ext>
            </a:extLst>
          </p:cNvPr>
          <p:cNvSpPr/>
          <p:nvPr/>
        </p:nvSpPr>
        <p:spPr>
          <a:xfrm>
            <a:off x="4057105" y="3741975"/>
            <a:ext cx="2064531" cy="42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3A96F5-B8D5-1543-A3CF-0E74C5AD3B14}"/>
              </a:ext>
            </a:extLst>
          </p:cNvPr>
          <p:cNvSpPr/>
          <p:nvPr/>
        </p:nvSpPr>
        <p:spPr>
          <a:xfrm>
            <a:off x="1930044" y="4850323"/>
            <a:ext cx="5062197" cy="2775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649C3-DC73-8E4F-8469-E38B0ECF5C4E}"/>
              </a:ext>
            </a:extLst>
          </p:cNvPr>
          <p:cNvSpPr/>
          <p:nvPr/>
        </p:nvSpPr>
        <p:spPr>
          <a:xfrm>
            <a:off x="5600513" y="4918920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접근 불가능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8A60CC-E15C-D848-B26E-4D0F8D9F9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865" y="608772"/>
            <a:ext cx="2171700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16E72C-2B7F-AE41-BBC0-09533F3BCA00}"/>
              </a:ext>
            </a:extLst>
          </p:cNvPr>
          <p:cNvSpPr txBox="1"/>
          <p:nvPr/>
        </p:nvSpPr>
        <p:spPr>
          <a:xfrm>
            <a:off x="633347" y="703244"/>
            <a:ext cx="6847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(3) default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36C4FF-EB79-AC46-A172-89BE8EE73392}"/>
              </a:ext>
            </a:extLst>
          </p:cNvPr>
          <p:cNvSpPr/>
          <p:nvPr/>
        </p:nvSpPr>
        <p:spPr>
          <a:xfrm>
            <a:off x="965200" y="3173975"/>
            <a:ext cx="2212898" cy="42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1389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15F3DF-F2A9-D84D-BE95-DF912D31D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0" y="2937630"/>
            <a:ext cx="10363200" cy="49022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5B26CB-96BF-5D49-A517-EBA793E7DFAB}"/>
              </a:ext>
            </a:extLst>
          </p:cNvPr>
          <p:cNvSpPr/>
          <p:nvPr/>
        </p:nvSpPr>
        <p:spPr>
          <a:xfrm>
            <a:off x="4207508" y="9803944"/>
            <a:ext cx="3776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다른 패키지의 자식 클래스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3A96F5-B8D5-1543-A3CF-0E74C5AD3B14}"/>
              </a:ext>
            </a:extLst>
          </p:cNvPr>
          <p:cNvSpPr/>
          <p:nvPr/>
        </p:nvSpPr>
        <p:spPr>
          <a:xfrm>
            <a:off x="2041424" y="5043118"/>
            <a:ext cx="4950391" cy="2706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649C3-DC73-8E4F-8469-E38B0ECF5C4E}"/>
              </a:ext>
            </a:extLst>
          </p:cNvPr>
          <p:cNvSpPr/>
          <p:nvPr/>
        </p:nvSpPr>
        <p:spPr>
          <a:xfrm>
            <a:off x="5575609" y="5117854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접근 불가능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341D2B-24F1-7C4D-B0EE-D8E17B81211E}"/>
              </a:ext>
            </a:extLst>
          </p:cNvPr>
          <p:cNvSpPr/>
          <p:nvPr/>
        </p:nvSpPr>
        <p:spPr>
          <a:xfrm>
            <a:off x="1092973" y="2917979"/>
            <a:ext cx="2172175" cy="296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FF822-C171-6A41-ABA3-54225DAC6F68}"/>
              </a:ext>
            </a:extLst>
          </p:cNvPr>
          <p:cNvSpPr/>
          <p:nvPr/>
        </p:nvSpPr>
        <p:spPr>
          <a:xfrm>
            <a:off x="1948831" y="3446620"/>
            <a:ext cx="2264171" cy="296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D615F8-723F-E04E-B1BC-9924CF981FC9}"/>
              </a:ext>
            </a:extLst>
          </p:cNvPr>
          <p:cNvSpPr/>
          <p:nvPr/>
        </p:nvSpPr>
        <p:spPr>
          <a:xfrm>
            <a:off x="3457628" y="3971619"/>
            <a:ext cx="2117981" cy="296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4F3CABB-9F69-EC4D-B4BF-6F14AA9E1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865" y="608772"/>
            <a:ext cx="2171700" cy="15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A415E1-8500-9F43-8D2C-FA9A1FEBDE53}"/>
              </a:ext>
            </a:extLst>
          </p:cNvPr>
          <p:cNvSpPr txBox="1"/>
          <p:nvPr/>
        </p:nvSpPr>
        <p:spPr>
          <a:xfrm>
            <a:off x="633347" y="703244"/>
            <a:ext cx="6847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(3) default</a:t>
            </a:r>
          </a:p>
        </p:txBody>
      </p:sp>
    </p:spTree>
    <p:extLst>
      <p:ext uri="{BB962C8B-B14F-4D97-AF65-F5344CB8AC3E}">
        <p14:creationId xmlns:p14="http://schemas.microsoft.com/office/powerpoint/2010/main" val="270763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73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클래스 다이어그램에서의 접근 </a:t>
            </a:r>
            <a:r>
              <a:rPr kumimoji="1" lang="ko-KR" altLang="en-US" sz="4000" b="1" dirty="0" err="1"/>
              <a:t>제어자</a:t>
            </a:r>
            <a:endParaRPr kumimoji="1" lang="en-US" altLang="ko-KR" sz="4000" b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BD50F6-6041-BE4F-9A8E-613B77F7B63F}"/>
              </a:ext>
            </a:extLst>
          </p:cNvPr>
          <p:cNvGrpSpPr/>
          <p:nvPr/>
        </p:nvGrpSpPr>
        <p:grpSpPr>
          <a:xfrm>
            <a:off x="2066415" y="2327669"/>
            <a:ext cx="2668235" cy="2438286"/>
            <a:chOff x="2066415" y="2327669"/>
            <a:chExt cx="2668235" cy="243828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E77C66B-4239-9E40-984D-23C432B9DCE9}"/>
                </a:ext>
              </a:extLst>
            </p:cNvPr>
            <p:cNvGrpSpPr/>
            <p:nvPr/>
          </p:nvGrpSpPr>
          <p:grpSpPr>
            <a:xfrm>
              <a:off x="2066415" y="2327669"/>
              <a:ext cx="2668235" cy="2438286"/>
              <a:chOff x="1242474" y="2338082"/>
              <a:chExt cx="2668235" cy="2438286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4D2723CE-B2FC-1F4F-93A3-D7D1A7D2F9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474" y="2756662"/>
                <a:ext cx="2668235" cy="2019706"/>
              </a:xfrm>
              <a:prstGeom prst="rect">
                <a:avLst/>
              </a:prstGeom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9B0FE5-E72F-7B45-BBFE-8FE4B834454C}"/>
                  </a:ext>
                </a:extLst>
              </p:cNvPr>
              <p:cNvSpPr/>
              <p:nvPr/>
            </p:nvSpPr>
            <p:spPr>
              <a:xfrm>
                <a:off x="2097132" y="2338082"/>
                <a:ext cx="9589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ko-KR" sz="2400" b="1" dirty="0"/>
                  <a:t>public</a:t>
                </a:r>
                <a:endParaRPr lang="ko-KR" altLang="en-US" sz="2400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5540E96-B7C2-D346-BEA8-AABDC74E5282}"/>
                </a:ext>
              </a:extLst>
            </p:cNvPr>
            <p:cNvSpPr/>
            <p:nvPr/>
          </p:nvSpPr>
          <p:spPr>
            <a:xfrm>
              <a:off x="2182577" y="3669565"/>
              <a:ext cx="337599" cy="6348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D74287-944F-F34C-AC01-06924BFA8702}"/>
              </a:ext>
            </a:extLst>
          </p:cNvPr>
          <p:cNvGrpSpPr/>
          <p:nvPr/>
        </p:nvGrpSpPr>
        <p:grpSpPr>
          <a:xfrm>
            <a:off x="7457350" y="2309894"/>
            <a:ext cx="2668235" cy="2456061"/>
            <a:chOff x="7457350" y="2309894"/>
            <a:chExt cx="2668235" cy="245606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34B7274-7357-834E-AE5C-3D8009234245}"/>
                </a:ext>
              </a:extLst>
            </p:cNvPr>
            <p:cNvGrpSpPr/>
            <p:nvPr/>
          </p:nvGrpSpPr>
          <p:grpSpPr>
            <a:xfrm>
              <a:off x="7457350" y="2309894"/>
              <a:ext cx="2668235" cy="2456061"/>
              <a:chOff x="5224386" y="2320307"/>
              <a:chExt cx="2668235" cy="2456061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BD8FEC48-EC18-B848-BD46-7A04CFF6F3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4386" y="2808308"/>
                <a:ext cx="2668235" cy="1968060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625E19-D640-2B46-B8CB-2938860038D3}"/>
                  </a:ext>
                </a:extLst>
              </p:cNvPr>
              <p:cNvSpPr/>
              <p:nvPr/>
            </p:nvSpPr>
            <p:spPr>
              <a:xfrm>
                <a:off x="5842665" y="2320307"/>
                <a:ext cx="14316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ko-KR" sz="2400" b="1" dirty="0"/>
                  <a:t>protected</a:t>
                </a:r>
                <a:endParaRPr lang="ko-KR" altLang="en-US" sz="2400" dirty="0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7155469-C7B1-8A49-9A01-9D640D0572A3}"/>
                </a:ext>
              </a:extLst>
            </p:cNvPr>
            <p:cNvSpPr/>
            <p:nvPr/>
          </p:nvSpPr>
          <p:spPr>
            <a:xfrm>
              <a:off x="7553748" y="3647263"/>
              <a:ext cx="337599" cy="6348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8B22AF6-9911-674F-B9C3-34FD92C20945}"/>
              </a:ext>
            </a:extLst>
          </p:cNvPr>
          <p:cNvGrpSpPr/>
          <p:nvPr/>
        </p:nvGrpSpPr>
        <p:grpSpPr>
          <a:xfrm>
            <a:off x="7457348" y="6554164"/>
            <a:ext cx="2668235" cy="2506279"/>
            <a:chOff x="7457348" y="6554164"/>
            <a:chExt cx="2668235" cy="250627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CA1E29A-1CB7-DF4D-B71B-1E0C81A2C0F5}"/>
                </a:ext>
              </a:extLst>
            </p:cNvPr>
            <p:cNvGrpSpPr/>
            <p:nvPr/>
          </p:nvGrpSpPr>
          <p:grpSpPr>
            <a:xfrm>
              <a:off x="7457348" y="6554164"/>
              <a:ext cx="2668235" cy="2506279"/>
              <a:chOff x="8281293" y="2338082"/>
              <a:chExt cx="2668235" cy="2506279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8E44262-0659-2D44-84D6-55A6909DE4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1293" y="2857377"/>
                <a:ext cx="2668235" cy="1986984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2F18280-FFAA-7043-9A93-AF89283BDB73}"/>
                  </a:ext>
                </a:extLst>
              </p:cNvPr>
              <p:cNvSpPr/>
              <p:nvPr/>
            </p:nvSpPr>
            <p:spPr>
              <a:xfrm>
                <a:off x="9073402" y="2338082"/>
                <a:ext cx="10840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ko-KR" sz="2400" b="1" dirty="0"/>
                  <a:t>private</a:t>
                </a:r>
                <a:endParaRPr lang="ko-KR" altLang="en-US" sz="2400" dirty="0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DDE4196-9E6F-0640-941D-7CD852B9ACD6}"/>
                </a:ext>
              </a:extLst>
            </p:cNvPr>
            <p:cNvSpPr/>
            <p:nvPr/>
          </p:nvSpPr>
          <p:spPr>
            <a:xfrm>
              <a:off x="7579522" y="7925614"/>
              <a:ext cx="337599" cy="6348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2E5A18-445C-E945-8B7D-C3924159742C}"/>
              </a:ext>
            </a:extLst>
          </p:cNvPr>
          <p:cNvGrpSpPr/>
          <p:nvPr/>
        </p:nvGrpSpPr>
        <p:grpSpPr>
          <a:xfrm>
            <a:off x="2066415" y="6554164"/>
            <a:ext cx="2604734" cy="2386566"/>
            <a:chOff x="2066415" y="6554164"/>
            <a:chExt cx="2604734" cy="238656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4F43C2-4E7D-D64B-9A0C-49C9B79C609C}"/>
                </a:ext>
              </a:extLst>
            </p:cNvPr>
            <p:cNvGrpSpPr/>
            <p:nvPr/>
          </p:nvGrpSpPr>
          <p:grpSpPr>
            <a:xfrm>
              <a:off x="2066415" y="6554164"/>
              <a:ext cx="2604734" cy="2386566"/>
              <a:chOff x="2602266" y="7099653"/>
              <a:chExt cx="2604734" cy="238656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A5731609-36DD-D642-A507-853966188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2266" y="7569879"/>
                <a:ext cx="2604734" cy="191634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4C4416B-1619-AF40-8AC3-64256E4BBB05}"/>
                  </a:ext>
                </a:extLst>
              </p:cNvPr>
              <p:cNvSpPr/>
              <p:nvPr/>
            </p:nvSpPr>
            <p:spPr>
              <a:xfrm>
                <a:off x="3362706" y="7099653"/>
                <a:ext cx="10960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ko-KR" sz="2400" b="1" dirty="0"/>
                  <a:t>default</a:t>
                </a:r>
                <a:endParaRPr lang="ko-KR" altLang="en-US" sz="2400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D761662-B48F-F64C-9FDE-68647AE2215A}"/>
                </a:ext>
              </a:extLst>
            </p:cNvPr>
            <p:cNvSpPr/>
            <p:nvPr/>
          </p:nvSpPr>
          <p:spPr>
            <a:xfrm>
              <a:off x="2171426" y="7869859"/>
              <a:ext cx="337599" cy="6348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418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3615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264AF-B0A1-8B4B-B5C4-590A0D61CFC0}"/>
              </a:ext>
            </a:extLst>
          </p:cNvPr>
          <p:cNvSpPr/>
          <p:nvPr/>
        </p:nvSpPr>
        <p:spPr>
          <a:xfrm>
            <a:off x="1545335" y="3342353"/>
            <a:ext cx="9101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/>
              <a:t>객체 지향의 </a:t>
            </a:r>
            <a:r>
              <a:rPr kumimoji="1" lang="ko-KR" altLang="en-US" sz="2400" b="1" u="sng" dirty="0">
                <a:solidFill>
                  <a:schemeClr val="accent1">
                    <a:lumMod val="75000"/>
                  </a:schemeClr>
                </a:solidFill>
              </a:rPr>
              <a:t>정보 은닉</a:t>
            </a:r>
            <a:endParaRPr kumimoji="1" lang="en-US" altLang="ko-KR" sz="24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kumimoji="1" lang="en-US" altLang="ko-KR" sz="2400" b="1" dirty="0"/>
          </a:p>
          <a:p>
            <a:pPr algn="ctr"/>
            <a:r>
              <a:rPr kumimoji="1" lang="ko-KR" altLang="en-US" sz="2400" b="1" dirty="0"/>
              <a:t>사용자가 굳이 알 필요가 없는 정보는 사용자로부터 숨겨야 한다</a:t>
            </a:r>
            <a:r>
              <a:rPr kumimoji="1" lang="en-US" altLang="ko-KR" sz="2400" b="1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5395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</a:t>
            </a:r>
            <a:r>
              <a:rPr kumimoji="1" lang="ko-KR" altLang="en-US" sz="4000" b="1" dirty="0"/>
              <a:t> 정리</a:t>
            </a:r>
            <a:endParaRPr kumimoji="1" lang="en-US" altLang="ko-KR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DF58AC-640D-5C4F-9097-CD687489F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3919538"/>
            <a:ext cx="8890000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843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324247" y="5045938"/>
            <a:ext cx="5543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3. </a:t>
            </a:r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제어자와</a:t>
            </a:r>
            <a:r>
              <a:rPr kumimoji="1" lang="ko-KR" altLang="en-US" sz="4000" b="1" dirty="0"/>
              <a:t> 캡슐화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188397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032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제어자와</a:t>
            </a:r>
            <a:r>
              <a:rPr kumimoji="1" lang="ko-KR" altLang="en-US" sz="4000" b="1" dirty="0"/>
              <a:t> 캡슐화</a:t>
            </a:r>
            <a:endParaRPr kumimoji="1" lang="en-US" altLang="ko-KR" sz="4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6CF801-3955-6041-8638-F88509E50370}"/>
              </a:ext>
            </a:extLst>
          </p:cNvPr>
          <p:cNvSpPr/>
          <p:nvPr/>
        </p:nvSpPr>
        <p:spPr>
          <a:xfrm>
            <a:off x="2802713" y="279401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캡슐화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203FAB-C08B-4C4B-9ABE-B66A08F20EB4}"/>
              </a:ext>
            </a:extLst>
          </p:cNvPr>
          <p:cNvSpPr/>
          <p:nvPr/>
        </p:nvSpPr>
        <p:spPr>
          <a:xfrm>
            <a:off x="8337049" y="2794017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정보 은닉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D8510E-611A-3D4C-91FC-C197DF8383B0}"/>
              </a:ext>
            </a:extLst>
          </p:cNvPr>
          <p:cNvSpPr/>
          <p:nvPr/>
        </p:nvSpPr>
        <p:spPr>
          <a:xfrm>
            <a:off x="970931" y="4675314"/>
            <a:ext cx="47724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1600" b="1" dirty="0"/>
              <a:t>데이터와 데이터를 조작하는 연산을 하나로 묶는 것</a:t>
            </a:r>
            <a:endParaRPr kumimoji="1" lang="en-US" altLang="ko-KR" sz="1600" b="1" dirty="0"/>
          </a:p>
          <a:p>
            <a:pPr algn="ctr"/>
            <a:r>
              <a:rPr kumimoji="1" lang="en-US" altLang="ko-KR" sz="1600" b="1" dirty="0"/>
              <a:t>=</a:t>
            </a:r>
          </a:p>
          <a:p>
            <a:pPr algn="ctr"/>
            <a:r>
              <a:rPr kumimoji="1" lang="ko-KR" altLang="en-US" sz="1600" b="1" dirty="0" err="1"/>
              <a:t>번들링</a:t>
            </a:r>
            <a:r>
              <a:rPr kumimoji="1" lang="en-US" altLang="ko-KR" sz="1600" b="1" dirty="0"/>
              <a:t> (Bundling)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21C845-AAF6-0143-BDC5-0CECC96D3D87}"/>
              </a:ext>
            </a:extLst>
          </p:cNvPr>
          <p:cNvSpPr/>
          <p:nvPr/>
        </p:nvSpPr>
        <p:spPr>
          <a:xfrm>
            <a:off x="6362150" y="4675314"/>
            <a:ext cx="5434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1600" b="1" dirty="0"/>
              <a:t>객체에 대한 구체적인 정보를 노출시키지 않도록 하는 기법</a:t>
            </a:r>
            <a:endParaRPr kumimoji="1" lang="en-US" altLang="ko-KR" sz="1600" b="1" dirty="0"/>
          </a:p>
          <a:p>
            <a:pPr algn="ctr"/>
            <a:r>
              <a:rPr kumimoji="1" lang="en-US" altLang="ko-KR" sz="1600" b="1" dirty="0"/>
              <a:t>=</a:t>
            </a:r>
          </a:p>
          <a:p>
            <a:pPr algn="ctr"/>
            <a:r>
              <a:rPr kumimoji="1" lang="ko-KR" altLang="en-US" sz="1600" b="1" dirty="0"/>
              <a:t>외부에서의 접근을 막는다</a:t>
            </a:r>
            <a:r>
              <a:rPr kumimoji="1" lang="en-US" altLang="ko-KR" sz="1600" b="1" dirty="0"/>
              <a:t>.</a:t>
            </a:r>
            <a:endParaRPr lang="ko-KR" altLang="en-US" sz="1600" dirty="0"/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80B4D2C9-FDE9-A841-8647-594993F68D6A}"/>
              </a:ext>
            </a:extLst>
          </p:cNvPr>
          <p:cNvSpPr/>
          <p:nvPr/>
        </p:nvSpPr>
        <p:spPr>
          <a:xfrm rot="16200000">
            <a:off x="5781743" y="3478520"/>
            <a:ext cx="628514" cy="85766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48B0F55-E5FF-B04B-A01B-17239D69F236}"/>
              </a:ext>
            </a:extLst>
          </p:cNvPr>
          <p:cNvCxnSpPr/>
          <p:nvPr/>
        </p:nvCxnSpPr>
        <p:spPr>
          <a:xfrm>
            <a:off x="7847190" y="5492768"/>
            <a:ext cx="24644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5B7762EF-5BCD-4E48-A148-4F0600C84EAA}"/>
              </a:ext>
            </a:extLst>
          </p:cNvPr>
          <p:cNvSpPr/>
          <p:nvPr/>
        </p:nvSpPr>
        <p:spPr>
          <a:xfrm>
            <a:off x="8765142" y="5711631"/>
            <a:ext cx="628514" cy="85766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2184FD-B5AA-5445-B58B-BF263662FF08}"/>
              </a:ext>
            </a:extLst>
          </p:cNvPr>
          <p:cNvSpPr/>
          <p:nvPr/>
        </p:nvSpPr>
        <p:spPr>
          <a:xfrm>
            <a:off x="3381122" y="7797197"/>
            <a:ext cx="5429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private</a:t>
            </a:r>
            <a:r>
              <a:rPr kumimoji="1" lang="ko-KR" altLang="en-US" sz="2400" b="1" dirty="0"/>
              <a:t> 접근 </a:t>
            </a:r>
            <a:r>
              <a:rPr kumimoji="1" lang="ko-KR" altLang="en-US" sz="2400" b="1" dirty="0" err="1"/>
              <a:t>제어자를</a:t>
            </a:r>
            <a:r>
              <a:rPr kumimoji="1" lang="ko-KR" altLang="en-US" sz="2400" b="1" dirty="0"/>
              <a:t> 사용해 정보 은닉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4454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캡슐화 순서</a:t>
            </a:r>
            <a:endParaRPr kumimoji="1" lang="en-US" altLang="ko-KR" sz="4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6CF801-3955-6041-8638-F88509E50370}"/>
              </a:ext>
            </a:extLst>
          </p:cNvPr>
          <p:cNvSpPr/>
          <p:nvPr/>
        </p:nvSpPr>
        <p:spPr>
          <a:xfrm>
            <a:off x="839593" y="4552854"/>
            <a:ext cx="10512814" cy="169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멤버 변수 앞에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private</a:t>
            </a:r>
            <a:r>
              <a:rPr kumimoji="1" lang="ko-KR" altLang="en-US" sz="2400" b="1" dirty="0"/>
              <a:t>을 작성한다</a:t>
            </a:r>
            <a:r>
              <a:rPr kumimoji="1" lang="en-US" altLang="ko-KR" sz="2400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R" sz="2400" b="1" dirty="0">
                <a:solidFill>
                  <a:srgbClr val="FF0000"/>
                </a:solidFill>
              </a:rPr>
              <a:t>getter, setter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메서드</a:t>
            </a:r>
            <a:r>
              <a:rPr kumimoji="1" lang="ko-KR" altLang="en-US" sz="2400" b="1" dirty="0"/>
              <a:t>를 정의한다</a:t>
            </a:r>
            <a:r>
              <a:rPr kumimoji="1" lang="en-US" altLang="ko-KR" sz="2400" b="1" dirty="0"/>
              <a:t>.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(</a:t>
            </a:r>
            <a:r>
              <a:rPr kumimoji="1" lang="ko-KR" altLang="en-US" sz="2400" b="1" dirty="0"/>
              <a:t>간접 접근</a:t>
            </a:r>
            <a:r>
              <a:rPr kumimoji="1" lang="en-US" altLang="ko-KR" sz="2400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메서드 내에 </a:t>
            </a:r>
            <a:r>
              <a:rPr kumimoji="1" lang="ko-KR" altLang="en-US" sz="2400" b="1" dirty="0" err="1"/>
              <a:t>제어문을</a:t>
            </a:r>
            <a:r>
              <a:rPr kumimoji="1" lang="ko-KR" altLang="en-US" sz="2400" b="1" dirty="0"/>
              <a:t> 사용해서 정확한 값만 입력되도록 코드를 작성한다</a:t>
            </a:r>
            <a:r>
              <a:rPr kumimoji="1" lang="en-US" altLang="ko-KR" sz="2400" b="1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9909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916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getter, setter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B7B2B8-3D86-2A41-BBB6-22D3A142A2A0}"/>
              </a:ext>
            </a:extLst>
          </p:cNvPr>
          <p:cNvSpPr/>
          <p:nvPr/>
        </p:nvSpPr>
        <p:spPr>
          <a:xfrm>
            <a:off x="1391020" y="2147068"/>
            <a:ext cx="9410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400" b="1" dirty="0"/>
              <a:t>private</a:t>
            </a:r>
            <a:r>
              <a:rPr kumimoji="1" lang="ko-KR" altLang="en-US" sz="2400" b="1" dirty="0"/>
              <a:t> 처리된 멤버 변수에 접근해서 데이터를 저장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출력하는 메서드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DAF69B-4DF3-2446-9100-A05421921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801" y="4776159"/>
            <a:ext cx="4813300" cy="901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6CFFCF-453D-584A-A63E-05DFD3BC2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020" y="4776159"/>
            <a:ext cx="3479800" cy="939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5833A7-20F1-C141-B09A-A6F9191DE7E8}"/>
              </a:ext>
            </a:extLst>
          </p:cNvPr>
          <p:cNvSpPr/>
          <p:nvPr/>
        </p:nvSpPr>
        <p:spPr>
          <a:xfrm>
            <a:off x="2654667" y="4214133"/>
            <a:ext cx="95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400" b="1" dirty="0"/>
              <a:t>getter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BD8CE3-13D5-F848-9D70-F1C934B61C37}"/>
              </a:ext>
            </a:extLst>
          </p:cNvPr>
          <p:cNvSpPr/>
          <p:nvPr/>
        </p:nvSpPr>
        <p:spPr>
          <a:xfrm>
            <a:off x="8135752" y="4214132"/>
            <a:ext cx="933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400" b="1" dirty="0"/>
              <a:t>setter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A488F3-C02D-5741-A26D-57A7A3CA1224}"/>
              </a:ext>
            </a:extLst>
          </p:cNvPr>
          <p:cNvSpPr/>
          <p:nvPr/>
        </p:nvSpPr>
        <p:spPr>
          <a:xfrm>
            <a:off x="1316961" y="5985465"/>
            <a:ext cx="3627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저장된 멤버변수의 값을 불러올 때</a:t>
            </a:r>
            <a:endParaRPr lang="en-US" altLang="ko-KR" b="1" dirty="0"/>
          </a:p>
          <a:p>
            <a:pPr algn="ctr"/>
            <a:r>
              <a:rPr lang="ko-KR" altLang="en-US" b="1" dirty="0"/>
              <a:t>사용하는 메서드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6935BA-72BB-4D4E-8103-BEF3224E22F7}"/>
              </a:ext>
            </a:extLst>
          </p:cNvPr>
          <p:cNvSpPr/>
          <p:nvPr/>
        </p:nvSpPr>
        <p:spPr>
          <a:xfrm>
            <a:off x="6474309" y="5985465"/>
            <a:ext cx="42562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데이터를 멤버 변수에 저장하는 메서드</a:t>
            </a:r>
            <a:endParaRPr lang="en-US" altLang="ko-KR" b="1" dirty="0"/>
          </a:p>
          <a:p>
            <a:pPr algn="ctr"/>
            <a:r>
              <a:rPr lang="ko-KR" altLang="en-US" b="1" dirty="0"/>
              <a:t>올바른 값만 저장될 수 있도록 해야 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131F3C-AECA-7A4B-A723-23CDAB6B1320}"/>
              </a:ext>
            </a:extLst>
          </p:cNvPr>
          <p:cNvSpPr/>
          <p:nvPr/>
        </p:nvSpPr>
        <p:spPr>
          <a:xfrm>
            <a:off x="2453430" y="8237196"/>
            <a:ext cx="74847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400" b="1" dirty="0"/>
              <a:t>getter, setter</a:t>
            </a:r>
            <a:r>
              <a:rPr kumimoji="1" lang="ko-KR" altLang="en-US" sz="2400" b="1" dirty="0"/>
              <a:t>는 외부에서 접근이 가능해야 하기 때문에</a:t>
            </a:r>
            <a:r>
              <a:rPr kumimoji="1" lang="en-US" altLang="ko-KR" sz="2400" b="1" dirty="0"/>
              <a:t>,</a:t>
            </a:r>
          </a:p>
          <a:p>
            <a:pPr algn="ctr"/>
            <a:r>
              <a:rPr kumimoji="1" lang="en-US" altLang="ko-KR" sz="2400" b="1" dirty="0"/>
              <a:t>public</a:t>
            </a:r>
            <a:r>
              <a:rPr kumimoji="1" lang="ko-KR" altLang="en-US" sz="2400" b="1" dirty="0" err="1"/>
              <a:t>으로</a:t>
            </a:r>
            <a:r>
              <a:rPr kumimoji="1" lang="ko-KR" altLang="en-US" sz="2400" b="1" dirty="0"/>
              <a:t> 작성한다</a:t>
            </a:r>
            <a:r>
              <a:rPr kumimoji="1" lang="en-US" altLang="ko-KR" sz="2400" b="1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4976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캡슐화 예제</a:t>
            </a:r>
            <a:endParaRPr kumimoji="1" lang="en-US" altLang="ko-KR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4D7BAD-F5F4-DB4D-A4AD-1189A06D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211" y="2326875"/>
            <a:ext cx="5801577" cy="61460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69A5EA-9658-934E-B2CE-78E7909C08A6}"/>
              </a:ext>
            </a:extLst>
          </p:cNvPr>
          <p:cNvSpPr/>
          <p:nvPr/>
        </p:nvSpPr>
        <p:spPr>
          <a:xfrm>
            <a:off x="3498234" y="2761379"/>
            <a:ext cx="962254" cy="572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D4F489-7577-1B41-9C3E-C17790ED1F38}"/>
              </a:ext>
            </a:extLst>
          </p:cNvPr>
          <p:cNvSpPr/>
          <p:nvPr/>
        </p:nvSpPr>
        <p:spPr>
          <a:xfrm>
            <a:off x="3538887" y="3448847"/>
            <a:ext cx="1910107" cy="2864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A36817-6B29-674D-9BE3-95FD053B5837}"/>
              </a:ext>
            </a:extLst>
          </p:cNvPr>
          <p:cNvSpPr/>
          <p:nvPr/>
        </p:nvSpPr>
        <p:spPr>
          <a:xfrm>
            <a:off x="3538887" y="4356168"/>
            <a:ext cx="2557113" cy="2864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602711-005D-7841-B7FC-CBB327A8F43A}"/>
              </a:ext>
            </a:extLst>
          </p:cNvPr>
          <p:cNvSpPr/>
          <p:nvPr/>
        </p:nvSpPr>
        <p:spPr>
          <a:xfrm>
            <a:off x="3538887" y="5944706"/>
            <a:ext cx="1910107" cy="2864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0C19E8-750F-5E47-94EC-0C7F8EFB8B90}"/>
              </a:ext>
            </a:extLst>
          </p:cNvPr>
          <p:cNvSpPr/>
          <p:nvPr/>
        </p:nvSpPr>
        <p:spPr>
          <a:xfrm>
            <a:off x="3538887" y="6849300"/>
            <a:ext cx="2557113" cy="2864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69BAEA-1932-6F41-A718-2C69AB3576E5}"/>
              </a:ext>
            </a:extLst>
          </p:cNvPr>
          <p:cNvSpPr/>
          <p:nvPr/>
        </p:nvSpPr>
        <p:spPr>
          <a:xfrm>
            <a:off x="3979361" y="4616905"/>
            <a:ext cx="5017427" cy="9414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F1AEB3-3068-374D-9ECF-5C8D039544B2}"/>
              </a:ext>
            </a:extLst>
          </p:cNvPr>
          <p:cNvSpPr/>
          <p:nvPr/>
        </p:nvSpPr>
        <p:spPr>
          <a:xfrm>
            <a:off x="3979360" y="7110037"/>
            <a:ext cx="5017427" cy="9414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A82809-ED26-364F-BD8B-9AFEE05DCC32}"/>
              </a:ext>
            </a:extLst>
          </p:cNvPr>
          <p:cNvSpPr/>
          <p:nvPr/>
        </p:nvSpPr>
        <p:spPr>
          <a:xfrm>
            <a:off x="3195211" y="27613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11D579-3945-4944-8142-999F62CCC25A}"/>
              </a:ext>
            </a:extLst>
          </p:cNvPr>
          <p:cNvSpPr/>
          <p:nvPr/>
        </p:nvSpPr>
        <p:spPr>
          <a:xfrm>
            <a:off x="3347611" y="2913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86F35F-8418-A447-8D29-26E5CC28E220}"/>
              </a:ext>
            </a:extLst>
          </p:cNvPr>
          <p:cNvSpPr/>
          <p:nvPr/>
        </p:nvSpPr>
        <p:spPr>
          <a:xfrm>
            <a:off x="3195211" y="33668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2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794329-AE27-F044-BBF9-B4CE819D879B}"/>
              </a:ext>
            </a:extLst>
          </p:cNvPr>
          <p:cNvSpPr/>
          <p:nvPr/>
        </p:nvSpPr>
        <p:spPr>
          <a:xfrm>
            <a:off x="9135576" y="47182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92D050"/>
                </a:solidFill>
              </a:rPr>
              <a:t>3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1D511F4-029A-A148-B216-E574CF1AE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481" y="585390"/>
            <a:ext cx="5801577" cy="9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09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캡슐화 예제</a:t>
            </a:r>
            <a:endParaRPr kumimoji="1" lang="en-US" altLang="ko-KR" sz="4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2A6FB7-7B07-5C4B-B8F5-E0BC9D043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016" y="2871280"/>
            <a:ext cx="6116978" cy="339597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25605C-519C-E940-9230-F6B912F22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69" y="3242274"/>
            <a:ext cx="4073381" cy="43152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304A4D-3A25-2442-99BB-9D23E0CF9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659" y="6715725"/>
            <a:ext cx="2628900" cy="13716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FBC986-4DDC-A44B-88BC-C408F6E347B3}"/>
              </a:ext>
            </a:extLst>
          </p:cNvPr>
          <p:cNvSpPr/>
          <p:nvPr/>
        </p:nvSpPr>
        <p:spPr>
          <a:xfrm>
            <a:off x="6096001" y="4094282"/>
            <a:ext cx="1397620" cy="500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D83CDC-7BAA-2F42-8D73-2602697A017C}"/>
              </a:ext>
            </a:extLst>
          </p:cNvPr>
          <p:cNvSpPr/>
          <p:nvPr/>
        </p:nvSpPr>
        <p:spPr>
          <a:xfrm>
            <a:off x="6096001" y="4951899"/>
            <a:ext cx="1397620" cy="500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31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304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캡슐화 예제 </a:t>
            </a:r>
            <a:r>
              <a:rPr kumimoji="1" lang="en-US" altLang="ko-KR" sz="4000" b="1" dirty="0"/>
              <a:t>-</a:t>
            </a:r>
            <a:r>
              <a:rPr kumimoji="1" lang="ko-KR" altLang="en-US" sz="4000" b="1" dirty="0"/>
              <a:t> 알고리즘</a:t>
            </a:r>
            <a:endParaRPr kumimoji="1" lang="en-US" altLang="ko-KR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6F829B-1F8A-A548-8250-CDAD1A6B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52" y="1411130"/>
            <a:ext cx="6020904" cy="91939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BF2D7B8-3F60-5248-8680-FACEB8D8867A}"/>
              </a:ext>
            </a:extLst>
          </p:cNvPr>
          <p:cNvSpPr/>
          <p:nvPr/>
        </p:nvSpPr>
        <p:spPr>
          <a:xfrm>
            <a:off x="2927552" y="2003407"/>
            <a:ext cx="2436185" cy="3396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09AFE2-BD84-1C48-B9EF-70586F03942D}"/>
              </a:ext>
            </a:extLst>
          </p:cNvPr>
          <p:cNvSpPr/>
          <p:nvPr/>
        </p:nvSpPr>
        <p:spPr>
          <a:xfrm>
            <a:off x="4535165" y="8431987"/>
            <a:ext cx="1821029" cy="165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922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5765621" y="5138271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끝</a:t>
            </a:r>
            <a:r>
              <a:rPr kumimoji="1" lang="en-US" altLang="ko-KR" sz="4000" b="1" dirty="0"/>
              <a:t>!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556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3615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6CF801-3955-6041-8638-F88509E50370}"/>
              </a:ext>
            </a:extLst>
          </p:cNvPr>
          <p:cNvSpPr/>
          <p:nvPr/>
        </p:nvSpPr>
        <p:spPr>
          <a:xfrm>
            <a:off x="1545335" y="3342353"/>
            <a:ext cx="9101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/>
              <a:t>객체 지향의 </a:t>
            </a:r>
            <a:r>
              <a:rPr kumimoji="1" lang="ko-KR" altLang="en-US" sz="2400" b="1" u="sng" dirty="0">
                <a:solidFill>
                  <a:schemeClr val="accent1">
                    <a:lumMod val="75000"/>
                  </a:schemeClr>
                </a:solidFill>
              </a:rPr>
              <a:t>정보 은닉</a:t>
            </a:r>
            <a:endParaRPr kumimoji="1" lang="en-US" altLang="ko-KR" sz="24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kumimoji="1" lang="en-US" altLang="ko-KR" sz="2400" b="1" dirty="0"/>
          </a:p>
          <a:p>
            <a:pPr algn="ctr"/>
            <a:r>
              <a:rPr kumimoji="1" lang="ko-KR" altLang="en-US" sz="2400" b="1" dirty="0"/>
              <a:t>사용자가 굳이 알 필요가 없는 정보는 사용자로부터 숨겨야 한다</a:t>
            </a:r>
            <a:r>
              <a:rPr kumimoji="1" lang="en-US" altLang="ko-KR" sz="2400" b="1" dirty="0"/>
              <a:t>.</a:t>
            </a:r>
            <a:endParaRPr lang="ko-KR" altLang="en-US" sz="2400" dirty="0"/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055EB6FD-F94F-3B4A-9AB6-593391D50877}"/>
              </a:ext>
            </a:extLst>
          </p:cNvPr>
          <p:cNvSpPr/>
          <p:nvPr/>
        </p:nvSpPr>
        <p:spPr>
          <a:xfrm>
            <a:off x="5656184" y="5177038"/>
            <a:ext cx="879630" cy="120032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3708FD-5C62-2344-88D8-37577D25FD5E}"/>
              </a:ext>
            </a:extLst>
          </p:cNvPr>
          <p:cNvSpPr/>
          <p:nvPr/>
        </p:nvSpPr>
        <p:spPr>
          <a:xfrm>
            <a:off x="1545334" y="7011723"/>
            <a:ext cx="9101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400" b="1" dirty="0"/>
              <a:t>Java : 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접근 </a:t>
            </a:r>
            <a:r>
              <a:rPr kumimoji="1"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제어자</a:t>
            </a:r>
            <a:r>
              <a:rPr kumimoji="1" lang="ko-KR" altLang="en-US" sz="2400" b="1" dirty="0"/>
              <a:t> 기능 제공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734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543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* </a:t>
            </a:r>
            <a:r>
              <a:rPr kumimoji="1" lang="ko-KR" altLang="en-US" sz="4000" b="1" dirty="0" err="1"/>
              <a:t>캡슐화와</a:t>
            </a:r>
            <a:r>
              <a:rPr kumimoji="1" lang="ko-KR" altLang="en-US" sz="4000" b="1" dirty="0"/>
              <a:t> 정보 은닉의 차이</a:t>
            </a:r>
            <a:endParaRPr kumimoji="1" lang="en-US" altLang="ko-KR" sz="4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6CF801-3955-6041-8638-F88509E50370}"/>
              </a:ext>
            </a:extLst>
          </p:cNvPr>
          <p:cNvSpPr/>
          <p:nvPr/>
        </p:nvSpPr>
        <p:spPr>
          <a:xfrm>
            <a:off x="2802713" y="402065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캡슐화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203FAB-C08B-4C4B-9ABE-B66A08F20EB4}"/>
              </a:ext>
            </a:extLst>
          </p:cNvPr>
          <p:cNvSpPr/>
          <p:nvPr/>
        </p:nvSpPr>
        <p:spPr>
          <a:xfrm>
            <a:off x="8337049" y="4020651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정보 은닉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D8510E-611A-3D4C-91FC-C197DF8383B0}"/>
              </a:ext>
            </a:extLst>
          </p:cNvPr>
          <p:cNvSpPr/>
          <p:nvPr/>
        </p:nvSpPr>
        <p:spPr>
          <a:xfrm>
            <a:off x="970931" y="5901948"/>
            <a:ext cx="47724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1600" b="1" dirty="0"/>
              <a:t>데이터와 데이터를 조작하는 연산을 하나로 묶는 것</a:t>
            </a:r>
            <a:endParaRPr kumimoji="1" lang="en-US" altLang="ko-KR" sz="1600" b="1" dirty="0"/>
          </a:p>
          <a:p>
            <a:pPr algn="ctr"/>
            <a:r>
              <a:rPr kumimoji="1" lang="en-US" altLang="ko-KR" sz="1600" b="1" dirty="0"/>
              <a:t>=</a:t>
            </a:r>
          </a:p>
          <a:p>
            <a:pPr algn="ctr"/>
            <a:r>
              <a:rPr kumimoji="1" lang="ko-KR" altLang="en-US" sz="1600" b="1" dirty="0" err="1"/>
              <a:t>번들링</a:t>
            </a:r>
            <a:r>
              <a:rPr kumimoji="1" lang="en-US" altLang="ko-KR" sz="1600" b="1" dirty="0"/>
              <a:t> (Bundling)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21C845-AAF6-0143-BDC5-0CECC96D3D87}"/>
              </a:ext>
            </a:extLst>
          </p:cNvPr>
          <p:cNvSpPr/>
          <p:nvPr/>
        </p:nvSpPr>
        <p:spPr>
          <a:xfrm>
            <a:off x="6362150" y="5901948"/>
            <a:ext cx="5434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1600" b="1" dirty="0"/>
              <a:t>객체에 대한 구체적인 정보를 노출시키지 않도록 하는 기법</a:t>
            </a:r>
            <a:endParaRPr kumimoji="1" lang="en-US" altLang="ko-KR" sz="1600" b="1" dirty="0"/>
          </a:p>
          <a:p>
            <a:pPr algn="ctr"/>
            <a:r>
              <a:rPr kumimoji="1" lang="en-US" altLang="ko-KR" sz="1600" b="1" dirty="0"/>
              <a:t>=</a:t>
            </a:r>
          </a:p>
          <a:p>
            <a:pPr algn="ctr"/>
            <a:r>
              <a:rPr kumimoji="1" lang="ko-KR" altLang="en-US" sz="1600" b="1" dirty="0"/>
              <a:t>외부에서의 접근을 막는다</a:t>
            </a:r>
            <a:r>
              <a:rPr kumimoji="1" lang="en-US" altLang="ko-KR" sz="1600" b="1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16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580728" y="5045938"/>
            <a:ext cx="5030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2. </a:t>
            </a:r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59231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920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 </a:t>
            </a:r>
            <a:r>
              <a:rPr kumimoji="1" lang="en-US" altLang="ko-KR" sz="4000" b="1" dirty="0"/>
              <a:t>4</a:t>
            </a:r>
            <a:r>
              <a:rPr kumimoji="1" lang="ko-KR" altLang="en-US" sz="4000" b="1" dirty="0"/>
              <a:t>가지</a:t>
            </a:r>
            <a:endParaRPr kumimoji="1" lang="en-US" altLang="ko-KR" sz="4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B181B6-83BF-7745-A3F6-B45052C5DD05}"/>
              </a:ext>
            </a:extLst>
          </p:cNvPr>
          <p:cNvSpPr/>
          <p:nvPr/>
        </p:nvSpPr>
        <p:spPr>
          <a:xfrm>
            <a:off x="4837129" y="4245719"/>
            <a:ext cx="25177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3600" b="1" dirty="0"/>
              <a:t>public</a:t>
            </a:r>
          </a:p>
          <a:p>
            <a:pPr marL="457200" indent="-457200">
              <a:buAutoNum type="arabicPeriod"/>
            </a:pPr>
            <a:r>
              <a:rPr kumimoji="1" lang="en-US" altLang="ko-KR" sz="3600" b="1" dirty="0"/>
              <a:t>protected</a:t>
            </a:r>
          </a:p>
          <a:p>
            <a:pPr marL="457200" indent="-457200">
              <a:buAutoNum type="arabicPeriod"/>
            </a:pPr>
            <a:r>
              <a:rPr kumimoji="1" lang="en-US" altLang="ko-KR" sz="3600" b="1" dirty="0"/>
              <a:t>default</a:t>
            </a:r>
          </a:p>
          <a:p>
            <a:pPr marL="457200" indent="-457200">
              <a:buAutoNum type="arabicPeriod"/>
            </a:pPr>
            <a:r>
              <a:rPr kumimoji="1" lang="en-US" altLang="ko-KR" sz="3600" b="1" dirty="0"/>
              <a:t>private</a:t>
            </a:r>
            <a:endParaRPr lang="ko-KR" altLang="en-US" sz="36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FAAF5BD-3F4F-244C-9393-BF169A1E396D}"/>
              </a:ext>
            </a:extLst>
          </p:cNvPr>
          <p:cNvCxnSpPr/>
          <p:nvPr/>
        </p:nvCxnSpPr>
        <p:spPr>
          <a:xfrm flipV="1">
            <a:off x="7593981" y="4316765"/>
            <a:ext cx="0" cy="21662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2FFBE5-A253-6449-9417-7056A20690E1}"/>
              </a:ext>
            </a:extLst>
          </p:cNvPr>
          <p:cNvSpPr/>
          <p:nvPr/>
        </p:nvSpPr>
        <p:spPr>
          <a:xfrm>
            <a:off x="4128954" y="6907144"/>
            <a:ext cx="3934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위로 갈수록 접근 범위가 커진다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683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801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접근 가능 범위</a:t>
            </a:r>
            <a:endParaRPr kumimoji="1" lang="en-US" altLang="ko-KR" sz="4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B181B6-83BF-7745-A3F6-B45052C5DD05}"/>
              </a:ext>
            </a:extLst>
          </p:cNvPr>
          <p:cNvSpPr/>
          <p:nvPr/>
        </p:nvSpPr>
        <p:spPr>
          <a:xfrm>
            <a:off x="4837129" y="4245719"/>
            <a:ext cx="30588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3600" b="1" dirty="0"/>
              <a:t>전체</a:t>
            </a:r>
            <a:endParaRPr kumimoji="1" lang="en-US" altLang="ko-KR" sz="3600" b="1" dirty="0"/>
          </a:p>
          <a:p>
            <a:pPr marL="457200" indent="-457200">
              <a:buAutoNum type="arabicPeriod"/>
            </a:pPr>
            <a:r>
              <a:rPr kumimoji="1" lang="ko-KR" altLang="en-US" sz="3600" b="1" dirty="0"/>
              <a:t>자손 클래스</a:t>
            </a:r>
            <a:endParaRPr kumimoji="1" lang="en-US" altLang="ko-KR" sz="3600" b="1" dirty="0"/>
          </a:p>
          <a:p>
            <a:pPr marL="457200" indent="-457200">
              <a:buAutoNum type="arabicPeriod"/>
            </a:pPr>
            <a:r>
              <a:rPr kumimoji="1" lang="ko-KR" altLang="en-US" sz="3600" b="1" dirty="0"/>
              <a:t>같은 패키지</a:t>
            </a:r>
            <a:endParaRPr kumimoji="1" lang="en-US" altLang="ko-KR" sz="3600" b="1" dirty="0"/>
          </a:p>
          <a:p>
            <a:pPr marL="457200" indent="-457200">
              <a:buAutoNum type="arabicPeriod"/>
            </a:pPr>
            <a:r>
              <a:rPr kumimoji="1" lang="ko-KR" altLang="en-US" sz="3600" b="1" dirty="0"/>
              <a:t>같은 클래스</a:t>
            </a:r>
            <a:endParaRPr kumimoji="1"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386731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625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접근 </a:t>
            </a:r>
            <a:r>
              <a:rPr kumimoji="1" lang="ko-KR" altLang="en-US" sz="4000" b="1" dirty="0" err="1"/>
              <a:t>제어자의</a:t>
            </a:r>
            <a:r>
              <a:rPr kumimoji="1" lang="ko-KR" altLang="en-US" sz="4000" b="1" dirty="0"/>
              <a:t> 종류</a:t>
            </a:r>
            <a:r>
              <a:rPr kumimoji="1" lang="en-US" altLang="ko-KR" sz="4000" b="1" dirty="0"/>
              <a:t> (1) public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B181B6-83BF-7745-A3F6-B45052C5DD05}"/>
              </a:ext>
            </a:extLst>
          </p:cNvPr>
          <p:cNvSpPr/>
          <p:nvPr/>
        </p:nvSpPr>
        <p:spPr>
          <a:xfrm>
            <a:off x="3061355" y="2202824"/>
            <a:ext cx="6069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외부에서의 모든 접근이 허용된 접근 </a:t>
            </a:r>
            <a:r>
              <a:rPr kumimoji="1" lang="ko-KR" altLang="en-US" sz="2400" b="1" dirty="0" err="1"/>
              <a:t>제어자</a:t>
            </a:r>
            <a:endParaRPr lang="ko-KR" altLang="en-US" sz="2400" dirty="0"/>
          </a:p>
        </p:txBody>
      </p:sp>
      <p:pic>
        <p:nvPicPr>
          <p:cNvPr id="2050" name="Picture 2" descr="public">
            <a:extLst>
              <a:ext uri="{FF2B5EF4-FFF2-40B4-BE49-F238E27FC236}">
                <a16:creationId xmlns:a16="http://schemas.microsoft.com/office/drawing/2014/main" id="{30040487-DBAA-0345-AD96-5612EBEBC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86279"/>
            <a:ext cx="7772400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22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</TotalTime>
  <Words>978</Words>
  <Application>Microsoft Macintosh PowerPoint</Application>
  <PresentationFormat>사용자 지정</PresentationFormat>
  <Paragraphs>203</Paragraphs>
  <Slides>38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535</cp:revision>
  <dcterms:created xsi:type="dcterms:W3CDTF">2021-08-10T06:12:25Z</dcterms:created>
  <dcterms:modified xsi:type="dcterms:W3CDTF">2021-08-20T09:37:20Z</dcterms:modified>
</cp:coreProperties>
</file>