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5" r:id="rId3"/>
    <p:sldId id="334" r:id="rId4"/>
    <p:sldId id="315" r:id="rId5"/>
    <p:sldId id="312" r:id="rId6"/>
    <p:sldId id="337" r:id="rId7"/>
    <p:sldId id="338" r:id="rId8"/>
    <p:sldId id="336" r:id="rId9"/>
    <p:sldId id="313" r:id="rId10"/>
    <p:sldId id="340" r:id="rId11"/>
    <p:sldId id="28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7945"/>
    <a:srgbClr val="FDE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7" autoAdjust="0"/>
    <p:restoredTop sz="71344" autoAdjust="0"/>
  </p:normalViewPr>
  <p:slideViewPr>
    <p:cSldViewPr snapToGrid="0">
      <p:cViewPr varScale="1">
        <p:scale>
          <a:sx n="78" d="100"/>
          <a:sy n="78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자바의 자료형은 크게 기본타입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en-US" altLang="ko-KR" sz="1200" dirty="0"/>
              <a:t>Primitive Type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 참조타입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reference type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으로 나뉜다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대표적으로 기본타입에는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char,int,float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double, Boolean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등이 있고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참조타입에는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class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나 인터페이스가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근데 프로그래밍을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하다보면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기본 타입을 객체로 표현해야 하는 경우가 종종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의문점</a:t>
            </a:r>
            <a:endParaRPr lang="en-US" altLang="ko-KR"/>
          </a:p>
          <a:p>
            <a:r>
              <a:rPr lang="en-US" altLang="ko-KR" dirty="0"/>
              <a:t>Mutable?? </a:t>
            </a:r>
            <a:r>
              <a:rPr lang="en-US" altLang="ko-KR" dirty="0" err="1"/>
              <a:t>Unmutable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로딩시점</a:t>
            </a:r>
            <a:r>
              <a:rPr lang="en-US" altLang="ko-KR" dirty="0"/>
              <a:t>?????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9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매개변수로 객체가 요구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될때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                     </a:t>
            </a:r>
          </a:p>
          <a:p>
            <a:pPr marL="0" indent="0" algn="l">
              <a:buNone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예를 들면 컬렉션이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기본 데이터 타입은 객체가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아니여서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Object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로부터 받는 다형성의 혜택을 받을 수 없다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</a:p>
          <a:p>
            <a:pPr marL="0" indent="0" algn="l">
              <a:buNone/>
            </a:pP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2.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은닉화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기본적인 자료형을 사용하면 외부에서 메모리의 바이트 수만 조사해보면 자료형이 무엇인지 대충 짐작이 가능하다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이런 점을 보완하기위해 객체를 사용해 어떤 자료형을 사용했는지 노출시키지 않기 위해 사용하기도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       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3. </a:t>
            </a:r>
            <a:r>
              <a:rPr lang="ko-KR" altLang="en-US" sz="1200" b="0" dirty="0"/>
              <a:t>널 값을 저장해야 할 때</a:t>
            </a:r>
          </a:p>
          <a:p>
            <a:endParaRPr lang="en-US" altLang="ko-KR" dirty="0"/>
          </a:p>
          <a:p>
            <a:r>
              <a:rPr lang="ko-KR" altLang="en-US" dirty="0" err="1"/>
              <a:t>그밖에도</a:t>
            </a:r>
            <a:r>
              <a:rPr lang="en-US" altLang="ko-KR" dirty="0"/>
              <a:t> </a:t>
            </a:r>
            <a:r>
              <a:rPr lang="ko-KR" altLang="en-US" dirty="0" err="1"/>
              <a:t>래퍼클래스만의</a:t>
            </a:r>
            <a:r>
              <a:rPr lang="ko-KR" altLang="en-US" dirty="0"/>
              <a:t> 기능을 사용하기위해</a:t>
            </a:r>
            <a:endParaRPr lang="en-US" altLang="ko-KR" dirty="0"/>
          </a:p>
          <a:p>
            <a:r>
              <a:rPr lang="ko-KR" altLang="en-US" dirty="0"/>
              <a:t>이러한 경우에 필요해서 등장한 것이 </a:t>
            </a:r>
            <a:r>
              <a:rPr lang="ko-KR" altLang="en-US" dirty="0" err="1"/>
              <a:t>래퍼클래스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3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래퍼클래스는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이제 원시 타입을 객체처럼 보이게 포장한다고 해서 이름이 래퍼 클래스이다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53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이러한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레퍼클래스들은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이러한 구조를 가지고 있는데 </a:t>
            </a:r>
            <a:r>
              <a:rPr lang="en-US" altLang="ko-KR" sz="1200" dirty="0"/>
              <a:t>Numeric Type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lt"/>
              </a:rPr>
              <a:t> 들은 전부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lt"/>
              </a:rPr>
              <a:t>Number class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+mn-lt"/>
              </a:rPr>
              <a:t>를 상속받고 있습니다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8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자바의 자료형은 크게 기본타입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en-US" altLang="ko-KR" sz="1200" dirty="0"/>
              <a:t>Primitive Type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과 참조타입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reference type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으로 나뉜다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대표적으로 기본타입에는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char,int,float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double, Boolean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등이 있고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참조타입에는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class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나 인터페이스가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근데 프로그래밍을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하다보면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기본 타입을 객체로 표현해야 하는 경우가 종종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그런경우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사용하는것을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바로 래퍼 클래스라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31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parseInt</a:t>
            </a:r>
            <a:r>
              <a:rPr lang="ko-KR" altLang="en-US" dirty="0"/>
              <a:t> 와 </a:t>
            </a:r>
            <a:r>
              <a:rPr lang="en-US" altLang="ko-KR" dirty="0" err="1"/>
              <a:t>valueOf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ParseInt</a:t>
            </a:r>
            <a:r>
              <a:rPr lang="ko-KR" altLang="en-US" dirty="0"/>
              <a:t>는 문자열에서 기본형으로 바꾸지만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valueOf</a:t>
            </a:r>
            <a:r>
              <a:rPr lang="ko-KR" altLang="en-US" dirty="0"/>
              <a:t>는 문자열에서 </a:t>
            </a:r>
            <a:r>
              <a:rPr lang="ko-KR" altLang="en-US" dirty="0" err="1"/>
              <a:t>래퍼클래스로</a:t>
            </a:r>
            <a:r>
              <a:rPr lang="ko-KR" altLang="en-US" dirty="0"/>
              <a:t> 바꾼다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이를 잘 </a:t>
            </a:r>
            <a:r>
              <a:rPr lang="ko-KR" altLang="en-US" dirty="0" err="1"/>
              <a:t>안쓰게</a:t>
            </a:r>
            <a:r>
              <a:rPr lang="ko-KR" altLang="en-US" dirty="0"/>
              <a:t> 된 이유가 있으니</a:t>
            </a:r>
            <a:r>
              <a:rPr lang="en-US" altLang="ko-KR" dirty="0"/>
              <a:t>,,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65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JDK 1.5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부터는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오토박싱과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언박싱을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제공하기 때문이다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기본형과 해당 기본형의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래퍼클래스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사이에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오토박싱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오토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언박싱을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제공한다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8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9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Wrapper class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316" y="2316163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20210813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3B9A9A15-A0B3-4E4E-8091-3033CC3282D7}"/>
              </a:ext>
            </a:extLst>
          </p:cNvPr>
          <p:cNvSpPr txBox="1">
            <a:spLocks/>
          </p:cNvSpPr>
          <p:nvPr/>
        </p:nvSpPr>
        <p:spPr>
          <a:xfrm>
            <a:off x="838200" y="1185919"/>
            <a:ext cx="10515600" cy="4486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List&lt;Integer&gt; list = new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ArrayList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&lt;&gt;();</a:t>
            </a: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for(int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=0;i&lt;10;i++){</a:t>
            </a:r>
          </a:p>
          <a:p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list.add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	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  //</a:t>
            </a:r>
            <a:r>
              <a:rPr lang="en-US" altLang="ko-KR" sz="2800" b="1" dirty="0" err="1">
                <a:solidFill>
                  <a:schemeClr val="bg2">
                    <a:lumMod val="75000"/>
                  </a:schemeClr>
                </a:solidFill>
              </a:rPr>
              <a:t>AutoBoxing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i1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null;	 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//error</a:t>
            </a: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i2 = null;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0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394" y="2766218"/>
            <a:ext cx="1845879" cy="1325563"/>
          </a:xfrm>
        </p:spPr>
        <p:txBody>
          <a:bodyPr/>
          <a:lstStyle/>
          <a:p>
            <a:r>
              <a:rPr lang="ko-KR" altLang="en-US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78173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7F3069B-F180-4EAF-9B3A-122B172B489F}"/>
              </a:ext>
            </a:extLst>
          </p:cNvPr>
          <p:cNvSpPr/>
          <p:nvPr/>
        </p:nvSpPr>
        <p:spPr>
          <a:xfrm>
            <a:off x="1112955" y="1124848"/>
            <a:ext cx="1471749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자료형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264749-7EDF-4E40-B4BA-5B220C25CF97}"/>
              </a:ext>
            </a:extLst>
          </p:cNvPr>
          <p:cNvSpPr/>
          <p:nvPr/>
        </p:nvSpPr>
        <p:spPr>
          <a:xfrm>
            <a:off x="3435069" y="1124848"/>
            <a:ext cx="2670628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Primitive Type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AFF55F-B07F-4801-98A3-5B774F61527D}"/>
              </a:ext>
            </a:extLst>
          </p:cNvPr>
          <p:cNvSpPr/>
          <p:nvPr/>
        </p:nvSpPr>
        <p:spPr>
          <a:xfrm>
            <a:off x="3435069" y="3605819"/>
            <a:ext cx="2670628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Reference Type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59F6FB-FBB8-4B31-9470-A89F9A5167B3}"/>
              </a:ext>
            </a:extLst>
          </p:cNvPr>
          <p:cNvSpPr/>
          <p:nvPr/>
        </p:nvSpPr>
        <p:spPr>
          <a:xfrm>
            <a:off x="6826703" y="2400735"/>
            <a:ext cx="2000200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Boolean Type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E0A5A-39F2-4218-8DEF-CDC4595BCFA9}"/>
              </a:ext>
            </a:extLst>
          </p:cNvPr>
          <p:cNvSpPr/>
          <p:nvPr/>
        </p:nvSpPr>
        <p:spPr>
          <a:xfrm>
            <a:off x="6839000" y="1755760"/>
            <a:ext cx="2000200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Numeric Type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B02BF6-2C08-4E02-B2E4-8DE50D5913A3}"/>
              </a:ext>
            </a:extLst>
          </p:cNvPr>
          <p:cNvSpPr/>
          <p:nvPr/>
        </p:nvSpPr>
        <p:spPr>
          <a:xfrm>
            <a:off x="6814511" y="1124848"/>
            <a:ext cx="2012392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Character Type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E5B35D-9E10-4601-A726-5237D96C7EEB}"/>
              </a:ext>
            </a:extLst>
          </p:cNvPr>
          <p:cNvSpPr/>
          <p:nvPr/>
        </p:nvSpPr>
        <p:spPr>
          <a:xfrm>
            <a:off x="6852893" y="3635305"/>
            <a:ext cx="1974010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Class Type</a:t>
            </a:r>
            <a:endParaRPr lang="ko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674A6F-81FC-4FF7-AB49-AD908929A2A7}"/>
              </a:ext>
            </a:extLst>
          </p:cNvPr>
          <p:cNvSpPr/>
          <p:nvPr/>
        </p:nvSpPr>
        <p:spPr>
          <a:xfrm>
            <a:off x="6852893" y="4250953"/>
            <a:ext cx="1974010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Interface Type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4B7F13-D8A2-488E-8310-4D4E7143ACFE}"/>
              </a:ext>
            </a:extLst>
          </p:cNvPr>
          <p:cNvSpPr/>
          <p:nvPr/>
        </p:nvSpPr>
        <p:spPr>
          <a:xfrm>
            <a:off x="6852893" y="4866601"/>
            <a:ext cx="1974010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Array Type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C87086-9BE4-43CE-8129-5B61FEC3F7CF}"/>
              </a:ext>
            </a:extLst>
          </p:cNvPr>
          <p:cNvSpPr/>
          <p:nvPr/>
        </p:nvSpPr>
        <p:spPr>
          <a:xfrm>
            <a:off x="6852893" y="5494441"/>
            <a:ext cx="1974010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Enum Type</a:t>
            </a:r>
            <a:endParaRPr lang="ko-KR" altLang="en-US" sz="20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297691-2E51-4FBC-8661-441712D36F6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584704" y="1399689"/>
            <a:ext cx="850365" cy="248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8ECA40-165F-4442-B6B0-2D283545E96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96000" y="1399689"/>
            <a:ext cx="743000" cy="6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24AD83-6B24-447D-9FE4-88630F9DEE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05697" y="1399689"/>
            <a:ext cx="708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4F69BA-2ABB-44B3-979C-033318F2122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105697" y="1399689"/>
            <a:ext cx="721006" cy="127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1DCEAB-E26F-4B39-81C0-75909AEEC5F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84704" y="1364287"/>
            <a:ext cx="850365" cy="3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54463DD-CBD2-4266-9DBB-E52FF3C88A91}"/>
              </a:ext>
            </a:extLst>
          </p:cNvPr>
          <p:cNvCxnSpPr>
            <a:cxnSpLocks/>
          </p:cNvCxnSpPr>
          <p:nvPr/>
        </p:nvCxnSpPr>
        <p:spPr>
          <a:xfrm>
            <a:off x="6134382" y="3880660"/>
            <a:ext cx="743000" cy="6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8797CE-3509-43B5-B323-23E1E98554D2}"/>
              </a:ext>
            </a:extLst>
          </p:cNvPr>
          <p:cNvCxnSpPr>
            <a:cxnSpLocks/>
          </p:cNvCxnSpPr>
          <p:nvPr/>
        </p:nvCxnSpPr>
        <p:spPr>
          <a:xfrm>
            <a:off x="6144079" y="3880660"/>
            <a:ext cx="708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279FFF-076C-4541-B06D-5A4A7F424EB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105697" y="3880660"/>
            <a:ext cx="759388" cy="127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FF16959-6B37-4CBD-A6F2-F9F06899D9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05697" y="3880660"/>
            <a:ext cx="747196" cy="188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6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28D179F6-87D5-4223-9653-F2B2F391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543420"/>
            <a:ext cx="10276114" cy="918894"/>
          </a:xfrm>
        </p:spPr>
        <p:txBody>
          <a:bodyPr>
            <a:noAutofit/>
          </a:bodyPr>
          <a:lstStyle/>
          <a:p>
            <a:r>
              <a:rPr lang="ko-KR" altLang="en-US" sz="6000" b="1" dirty="0"/>
              <a:t>객체변수가 필요한 경우</a:t>
            </a:r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7D2C63-DD47-4116-A937-C8C9B86386E7}"/>
              </a:ext>
            </a:extLst>
          </p:cNvPr>
          <p:cNvSpPr/>
          <p:nvPr/>
        </p:nvSpPr>
        <p:spPr>
          <a:xfrm>
            <a:off x="1414272" y="1914144"/>
            <a:ext cx="8034528" cy="918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매개변수로 객체가 요구될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363D0B-7673-4D71-B589-459686EDF37A}"/>
              </a:ext>
            </a:extLst>
          </p:cNvPr>
          <p:cNvSpPr/>
          <p:nvPr/>
        </p:nvSpPr>
        <p:spPr>
          <a:xfrm>
            <a:off x="1414272" y="3284868"/>
            <a:ext cx="8034528" cy="918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은닉화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3B7BE5-E84E-4893-83A8-7B21A04DF679}"/>
              </a:ext>
            </a:extLst>
          </p:cNvPr>
          <p:cNvSpPr/>
          <p:nvPr/>
        </p:nvSpPr>
        <p:spPr>
          <a:xfrm>
            <a:off x="1414272" y="4655592"/>
            <a:ext cx="8034528" cy="918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널 값을 저장해야 할 때</a:t>
            </a:r>
          </a:p>
        </p:txBody>
      </p:sp>
    </p:spTree>
    <p:extLst>
      <p:ext uri="{BB962C8B-B14F-4D97-AF65-F5344CB8AC3E}">
        <p14:creationId xmlns:p14="http://schemas.microsoft.com/office/powerpoint/2010/main" val="328635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50B718-EAC9-41B8-8535-272CFFCB3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39605"/>
              </p:ext>
            </p:extLst>
          </p:nvPr>
        </p:nvGraphicFramePr>
        <p:xfrm>
          <a:off x="3120570" y="1650759"/>
          <a:ext cx="5210630" cy="3948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05315">
                  <a:extLst>
                    <a:ext uri="{9D8B030D-6E8A-4147-A177-3AD203B41FA5}">
                      <a16:colId xmlns:a16="http://schemas.microsoft.com/office/drawing/2014/main" val="3154796509"/>
                    </a:ext>
                  </a:extLst>
                </a:gridCol>
                <a:gridCol w="2605315">
                  <a:extLst>
                    <a:ext uri="{9D8B030D-6E8A-4147-A177-3AD203B41FA5}">
                      <a16:colId xmlns:a16="http://schemas.microsoft.com/office/drawing/2014/main" val="4086738842"/>
                    </a:ext>
                  </a:extLst>
                </a:gridCol>
              </a:tblGrid>
              <a:tr h="632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기본타입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(primitive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type)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Wrapper class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048138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4677506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Character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1568976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5110103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2749183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6250029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11429818"/>
                  </a:ext>
                </a:extLst>
              </a:tr>
              <a:tr h="463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188413"/>
                  </a:ext>
                </a:extLst>
              </a:tr>
            </a:tbl>
          </a:graphicData>
        </a:graphic>
      </p:graphicFrame>
      <p:sp>
        <p:nvSpPr>
          <p:cNvPr id="4" name="화살표: U자형 3">
            <a:extLst>
              <a:ext uri="{FF2B5EF4-FFF2-40B4-BE49-F238E27FC236}">
                <a16:creationId xmlns:a16="http://schemas.microsoft.com/office/drawing/2014/main" id="{361E0DF2-F0DC-4763-8C80-CF5B6782463C}"/>
              </a:ext>
            </a:extLst>
          </p:cNvPr>
          <p:cNvSpPr/>
          <p:nvPr/>
        </p:nvSpPr>
        <p:spPr>
          <a:xfrm>
            <a:off x="4818743" y="856343"/>
            <a:ext cx="1741714" cy="779902"/>
          </a:xfrm>
          <a:prstGeom prst="uturnArrow">
            <a:avLst>
              <a:gd name="adj1" fmla="val 18112"/>
              <a:gd name="adj2" fmla="val 25000"/>
              <a:gd name="adj3" fmla="val 24588"/>
              <a:gd name="adj4" fmla="val 75412"/>
              <a:gd name="adj5" fmla="val 10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U자형 4">
            <a:extLst>
              <a:ext uri="{FF2B5EF4-FFF2-40B4-BE49-F238E27FC236}">
                <a16:creationId xmlns:a16="http://schemas.microsoft.com/office/drawing/2014/main" id="{C047C508-7217-4E1C-B1F9-6C2DED467BBD}"/>
              </a:ext>
            </a:extLst>
          </p:cNvPr>
          <p:cNvSpPr/>
          <p:nvPr/>
        </p:nvSpPr>
        <p:spPr>
          <a:xfrm flipH="1" flipV="1">
            <a:off x="4818743" y="5613473"/>
            <a:ext cx="1741714" cy="779902"/>
          </a:xfrm>
          <a:prstGeom prst="uturnArrow">
            <a:avLst>
              <a:gd name="adj1" fmla="val 18112"/>
              <a:gd name="adj2" fmla="val 25000"/>
              <a:gd name="adj3" fmla="val 24588"/>
              <a:gd name="adj4" fmla="val 75412"/>
              <a:gd name="adj5" fmla="val 10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4263E-B96B-4002-A411-4DFCB5CE177E}"/>
              </a:ext>
            </a:extLst>
          </p:cNvPr>
          <p:cNvSpPr txBox="1"/>
          <p:nvPr/>
        </p:nvSpPr>
        <p:spPr>
          <a:xfrm>
            <a:off x="6342743" y="856343"/>
            <a:ext cx="1532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Boxing</a:t>
            </a:r>
            <a:endParaRPr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A6F18-E7DC-4F33-8315-F9957FFA2368}"/>
              </a:ext>
            </a:extLst>
          </p:cNvPr>
          <p:cNvSpPr txBox="1"/>
          <p:nvPr/>
        </p:nvSpPr>
        <p:spPr>
          <a:xfrm>
            <a:off x="6531429" y="5613474"/>
            <a:ext cx="2077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Unboxing</a:t>
            </a:r>
            <a:endParaRPr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DD342D-8750-4791-87C0-52A138D737C6}"/>
              </a:ext>
            </a:extLst>
          </p:cNvPr>
          <p:cNvSpPr/>
          <p:nvPr/>
        </p:nvSpPr>
        <p:spPr>
          <a:xfrm>
            <a:off x="3023616" y="2767584"/>
            <a:ext cx="5401056" cy="1060704"/>
          </a:xfrm>
          <a:prstGeom prst="rect">
            <a:avLst/>
          </a:prstGeom>
          <a:solidFill>
            <a:schemeClr val="accent6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7F3069B-F180-4EAF-9B3A-122B172B489F}"/>
              </a:ext>
            </a:extLst>
          </p:cNvPr>
          <p:cNvSpPr/>
          <p:nvPr/>
        </p:nvSpPr>
        <p:spPr>
          <a:xfrm>
            <a:off x="4836440" y="1671165"/>
            <a:ext cx="1835160" cy="7588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Object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264749-7EDF-4E40-B4BA-5B220C25CF97}"/>
              </a:ext>
            </a:extLst>
          </p:cNvPr>
          <p:cNvSpPr/>
          <p:nvPr/>
        </p:nvSpPr>
        <p:spPr>
          <a:xfrm>
            <a:off x="2044844" y="2781243"/>
            <a:ext cx="1835160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Number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59F6FB-FBB8-4B31-9470-A89F9A5167B3}"/>
              </a:ext>
            </a:extLst>
          </p:cNvPr>
          <p:cNvSpPr/>
          <p:nvPr/>
        </p:nvSpPr>
        <p:spPr>
          <a:xfrm>
            <a:off x="4176840" y="4771461"/>
            <a:ext cx="1673796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Integer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E0A5A-39F2-4218-8DEF-CDC4595BCFA9}"/>
              </a:ext>
            </a:extLst>
          </p:cNvPr>
          <p:cNvSpPr/>
          <p:nvPr/>
        </p:nvSpPr>
        <p:spPr>
          <a:xfrm>
            <a:off x="2351823" y="4771461"/>
            <a:ext cx="1673796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Short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B02BF6-2C08-4E02-B2E4-8DE50D5913A3}"/>
              </a:ext>
            </a:extLst>
          </p:cNvPr>
          <p:cNvSpPr/>
          <p:nvPr/>
        </p:nvSpPr>
        <p:spPr>
          <a:xfrm>
            <a:off x="355619" y="4750906"/>
            <a:ext cx="1844983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Byte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FD47B-2F23-46EE-A9F9-D2FB23D4E4C3}"/>
              </a:ext>
            </a:extLst>
          </p:cNvPr>
          <p:cNvSpPr/>
          <p:nvPr/>
        </p:nvSpPr>
        <p:spPr>
          <a:xfrm>
            <a:off x="4836440" y="2781243"/>
            <a:ext cx="1835160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Character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973182-8AB1-4063-A8EC-D0D9574D0F9D}"/>
              </a:ext>
            </a:extLst>
          </p:cNvPr>
          <p:cNvSpPr/>
          <p:nvPr/>
        </p:nvSpPr>
        <p:spPr>
          <a:xfrm>
            <a:off x="7628036" y="2781243"/>
            <a:ext cx="1835160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Boolean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16D43C-14A1-4A1C-8EB1-966325A1F630}"/>
              </a:ext>
            </a:extLst>
          </p:cNvPr>
          <p:cNvSpPr/>
          <p:nvPr/>
        </p:nvSpPr>
        <p:spPr>
          <a:xfrm>
            <a:off x="9823078" y="4771461"/>
            <a:ext cx="1673796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Double</a:t>
            </a:r>
            <a:endParaRPr lang="ko-KR" altLang="en-US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0923FB-CDCD-42E4-B5E8-9FC59D4F4684}"/>
              </a:ext>
            </a:extLst>
          </p:cNvPr>
          <p:cNvSpPr/>
          <p:nvPr/>
        </p:nvSpPr>
        <p:spPr>
          <a:xfrm>
            <a:off x="7998061" y="4771461"/>
            <a:ext cx="1673796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Float</a:t>
            </a:r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8AC310-DAC9-4D07-B6F2-0075EEFECA92}"/>
              </a:ext>
            </a:extLst>
          </p:cNvPr>
          <p:cNvSpPr/>
          <p:nvPr/>
        </p:nvSpPr>
        <p:spPr>
          <a:xfrm>
            <a:off x="6001857" y="4750906"/>
            <a:ext cx="1844983" cy="549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Long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8FA257F-381D-49BE-8211-F0A32E30A9C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754020" y="2430049"/>
            <a:ext cx="2926684" cy="3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6CD38E2-9F5D-4F3E-9988-770412236A9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41828" y="2430049"/>
            <a:ext cx="12192" cy="3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B49965-4DEC-48AE-B83A-BDD19E1456D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962424" y="2430049"/>
            <a:ext cx="2779404" cy="3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D581DF1-CA87-4143-95E9-584D345018F1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1278111" y="3330925"/>
            <a:ext cx="1684313" cy="141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E98B48E-A297-420B-B27B-31CA696B5C33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2962424" y="3330925"/>
            <a:ext cx="226297" cy="144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941BCC-D095-4E64-80AA-F701DCF3825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962424" y="3330925"/>
            <a:ext cx="2051314" cy="144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2C3510-BA57-421F-8474-04ADFF1FE68D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2962424" y="3330925"/>
            <a:ext cx="3961925" cy="141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8B025B8-6308-4B3E-97CB-C9A6EBB1326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075572" y="3330925"/>
            <a:ext cx="5759387" cy="144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CF8FA57-7765-4338-B12B-4D5338ABB683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2962424" y="3330925"/>
            <a:ext cx="7697552" cy="144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9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3B9A9A15-A0B3-4E4E-8091-3033CC3282D7}"/>
              </a:ext>
            </a:extLst>
          </p:cNvPr>
          <p:cNvSpPr txBox="1">
            <a:spLocks/>
          </p:cNvSpPr>
          <p:nvPr/>
        </p:nvSpPr>
        <p:spPr>
          <a:xfrm>
            <a:off x="838200" y="94491"/>
            <a:ext cx="10515600" cy="677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abstract class Number{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byte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byteValue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short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shortValue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public abstract int 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intValue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public abstract long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longValue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public abstract float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floatValue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public abstract double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doubleValue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int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compareTo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(Byte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anotherByte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int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compareTo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(Double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anotherDouble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int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compareTo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(Float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anotherFloat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int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compareTo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(Integer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anotherInteger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int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compareTo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(Long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anotherLong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int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compareTo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(Short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anotherShort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equals(Object obj)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5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3B9A9A15-A0B3-4E4E-8091-3033CC3282D7}"/>
              </a:ext>
            </a:extLst>
          </p:cNvPr>
          <p:cNvSpPr txBox="1">
            <a:spLocks/>
          </p:cNvSpPr>
          <p:nvPr/>
        </p:nvSpPr>
        <p:spPr>
          <a:xfrm>
            <a:off x="838200" y="1185919"/>
            <a:ext cx="10515600" cy="4486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final class Integer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</a:rPr>
              <a:t>extends Number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public static final int   MIN_VALUE = 0x80000000;	</a:t>
            </a:r>
          </a:p>
          <a:p>
            <a:pPr algn="l">
              <a:lnSpc>
                <a:spcPct val="100000"/>
              </a:lnSpc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public static final int   MAX_VALUE = 0x7fffffff;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public static int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parseInt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(String s)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public static Integer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valueOf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(int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public static Integer compare(int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, int j)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	public String </a:t>
            </a:r>
            <a:r>
              <a:rPr lang="en-US" altLang="ko-KR" sz="28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altLang="ko-KR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</a:t>
            </a:r>
          </a:p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8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27586C9-EAAA-4FEA-860F-603DF8CF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14" y="521648"/>
            <a:ext cx="7489372" cy="918894"/>
          </a:xfrm>
        </p:spPr>
        <p:txBody>
          <a:bodyPr>
            <a:noAutofit/>
          </a:bodyPr>
          <a:lstStyle/>
          <a:p>
            <a:r>
              <a:rPr lang="en-US" altLang="ko-KR" sz="6000" b="1" dirty="0" err="1"/>
              <a:t>parseInt</a:t>
            </a:r>
            <a:r>
              <a:rPr lang="en-US" altLang="ko-KR" sz="6000" b="1" dirty="0"/>
              <a:t> vs</a:t>
            </a:r>
            <a:r>
              <a:rPr lang="ko-KR" altLang="en-US" sz="6000" b="1" dirty="0"/>
              <a:t> </a:t>
            </a:r>
            <a:r>
              <a:rPr lang="en-US" altLang="ko-KR" sz="6000" b="1" dirty="0" err="1"/>
              <a:t>valueOf</a:t>
            </a:r>
            <a:endParaRPr lang="ko-KR" altLang="en-US" sz="60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CCAD62C-8A34-42C6-A7BD-DD49DFECCBF3}"/>
              </a:ext>
            </a:extLst>
          </p:cNvPr>
          <p:cNvSpPr txBox="1">
            <a:spLocks/>
          </p:cNvSpPr>
          <p:nvPr/>
        </p:nvSpPr>
        <p:spPr>
          <a:xfrm>
            <a:off x="838200" y="2307771"/>
            <a:ext cx="10515600" cy="128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n-NO" altLang="ko-KR" sz="3200" b="1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nn-NO" altLang="ko-KR" sz="3200" b="1" dirty="0"/>
              <a:t> i = </a:t>
            </a:r>
            <a:r>
              <a:rPr lang="nn-NO" altLang="ko-KR" sz="3200" b="1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nn-NO" altLang="ko-KR" sz="3200" b="1" dirty="0"/>
              <a:t>.parseInt("1"); </a:t>
            </a:r>
            <a:r>
              <a:rPr lang="en-US" altLang="ko-KR" sz="3200" b="1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ko-KR" sz="3200" b="1" dirty="0" err="1">
                <a:solidFill>
                  <a:schemeClr val="bg2">
                    <a:lumMod val="75000"/>
                  </a:schemeClr>
                </a:solidFill>
              </a:rPr>
              <a:t>parseInt</a:t>
            </a:r>
            <a:r>
              <a:rPr lang="en-US" altLang="ko-KR" sz="3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75000"/>
                  </a:schemeClr>
                </a:solidFill>
              </a:rPr>
              <a:t>사용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6EB3D86-E3E1-463F-A5AB-B56048F02111}"/>
              </a:ext>
            </a:extLst>
          </p:cNvPr>
          <p:cNvSpPr txBox="1">
            <a:spLocks/>
          </p:cNvSpPr>
          <p:nvPr/>
        </p:nvSpPr>
        <p:spPr>
          <a:xfrm>
            <a:off x="838200" y="3817257"/>
            <a:ext cx="10515600" cy="128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n-NO" altLang="ko-KR" sz="3200" b="1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nn-NO" altLang="ko-KR" sz="3200" b="1" dirty="0"/>
              <a:t> i = </a:t>
            </a:r>
            <a:r>
              <a:rPr lang="nn-NO" altLang="ko-KR" sz="3200" b="1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nn-NO" altLang="ko-KR" sz="3200" b="1" dirty="0"/>
              <a:t>.</a:t>
            </a:r>
            <a:r>
              <a:rPr lang="en-US" altLang="ko-KR" sz="3200" b="1" dirty="0" err="1"/>
              <a:t>valueOf</a:t>
            </a:r>
            <a:r>
              <a:rPr lang="nn-NO" altLang="ko-KR" sz="3200" b="1" dirty="0"/>
              <a:t>("1"); </a:t>
            </a:r>
            <a:r>
              <a:rPr lang="en-US" altLang="ko-KR" sz="3200" b="1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ko-KR" sz="3200" b="1" dirty="0" err="1">
                <a:solidFill>
                  <a:schemeClr val="bg2">
                    <a:lumMod val="75000"/>
                  </a:schemeClr>
                </a:solidFill>
              </a:rPr>
              <a:t>valueOf</a:t>
            </a:r>
            <a:r>
              <a:rPr lang="en-US" altLang="ko-KR" sz="3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75000"/>
                  </a:schemeClr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6117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9E73A9D-9E9F-49AC-80B5-0BFACCE70C17}"/>
              </a:ext>
            </a:extLst>
          </p:cNvPr>
          <p:cNvSpPr txBox="1">
            <a:spLocks/>
          </p:cNvSpPr>
          <p:nvPr/>
        </p:nvSpPr>
        <p:spPr>
          <a:xfrm>
            <a:off x="838200" y="1435699"/>
            <a:ext cx="10515600" cy="4381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ko-KR" sz="3200" b="1" dirty="0"/>
              <a:t> i1 = 1; </a:t>
            </a:r>
            <a:r>
              <a:rPr lang="en-US" altLang="ko-KR" sz="3200" b="1" dirty="0">
                <a:solidFill>
                  <a:schemeClr val="bg2">
                    <a:lumMod val="75000"/>
                  </a:schemeClr>
                </a:solidFill>
              </a:rPr>
              <a:t>//auto-unboxing</a:t>
            </a:r>
          </a:p>
          <a:p>
            <a:r>
              <a:rPr lang="en-US" altLang="ko-KR" sz="3200" b="1" dirty="0"/>
              <a:t>		</a:t>
            </a:r>
          </a:p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ko-KR" sz="3200" b="1" dirty="0"/>
              <a:t> i2 = new </a:t>
            </a: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ko-KR" sz="3200" b="1" dirty="0"/>
              <a:t>(1); </a:t>
            </a:r>
            <a:r>
              <a:rPr lang="en-US" altLang="ko-KR" sz="3200" b="1" dirty="0">
                <a:solidFill>
                  <a:schemeClr val="bg2">
                    <a:lumMod val="75000"/>
                  </a:schemeClr>
                </a:solidFill>
              </a:rPr>
              <a:t>//auto-boxing</a:t>
            </a:r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10250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598</Words>
  <Application>Microsoft Office PowerPoint</Application>
  <PresentationFormat>와이드스크린</PresentationFormat>
  <Paragraphs>125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-apple-system</vt:lpstr>
      <vt:lpstr>Iropke Batang</vt:lpstr>
      <vt:lpstr>Spoqa Han Sans</vt:lpstr>
      <vt:lpstr>맑은 고딕</vt:lpstr>
      <vt:lpstr>Arial</vt:lpstr>
      <vt:lpstr>Office 테마</vt:lpstr>
      <vt:lpstr>Wrapper class</vt:lpstr>
      <vt:lpstr>PowerPoint 프레젠테이션</vt:lpstr>
      <vt:lpstr>객체변수가 필요한 경우?</vt:lpstr>
      <vt:lpstr>PowerPoint 프레젠테이션</vt:lpstr>
      <vt:lpstr>PowerPoint 프레젠테이션</vt:lpstr>
      <vt:lpstr>PowerPoint 프레젠테이션</vt:lpstr>
      <vt:lpstr>PowerPoint 프레젠테이션</vt:lpstr>
      <vt:lpstr>parseInt vs valueOf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43</cp:revision>
  <dcterms:created xsi:type="dcterms:W3CDTF">2021-08-08T03:37:08Z</dcterms:created>
  <dcterms:modified xsi:type="dcterms:W3CDTF">2021-08-20T12:03:24Z</dcterms:modified>
</cp:coreProperties>
</file>