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7" r:id="rId3"/>
    <p:sldId id="317" r:id="rId4"/>
    <p:sldId id="345" r:id="rId5"/>
    <p:sldId id="328" r:id="rId6"/>
    <p:sldId id="329" r:id="rId7"/>
    <p:sldId id="346" r:id="rId8"/>
    <p:sldId id="327" r:id="rId9"/>
    <p:sldId id="348" r:id="rId10"/>
    <p:sldId id="349" r:id="rId11"/>
    <p:sldId id="350" r:id="rId12"/>
    <p:sldId id="351" r:id="rId13"/>
    <p:sldId id="352" r:id="rId14"/>
    <p:sldId id="353" r:id="rId15"/>
    <p:sldId id="355" r:id="rId16"/>
    <p:sldId id="354" r:id="rId17"/>
    <p:sldId id="356" r:id="rId18"/>
    <p:sldId id="271" r:id="rId19"/>
    <p:sldId id="3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1662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8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4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5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2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27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는 </a:t>
            </a:r>
            <a:r>
              <a:rPr lang="en-US" altLang="ko-KR" dirty="0"/>
              <a:t>Mutual Exclusion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상호 배제를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9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그림을 보면 프로세스</a:t>
            </a:r>
            <a:r>
              <a:rPr lang="en-US" altLang="ko-KR" dirty="0"/>
              <a:t>1</a:t>
            </a:r>
            <a:r>
              <a:rPr lang="ko-KR" altLang="en-US" dirty="0"/>
              <a:t>이 임계영역에 진입합니다</a:t>
            </a:r>
            <a:r>
              <a:rPr lang="en-US" altLang="ko-KR" dirty="0"/>
              <a:t>. </a:t>
            </a:r>
            <a:r>
              <a:rPr lang="ko-KR" altLang="en-US" dirty="0"/>
              <a:t>곧이어 프로세스</a:t>
            </a:r>
            <a:r>
              <a:rPr lang="en-US" altLang="ko-KR" dirty="0"/>
              <a:t>1</a:t>
            </a:r>
            <a:r>
              <a:rPr lang="ko-KR" altLang="en-US" dirty="0"/>
              <a:t>의 작업이 끝나기 전 프로세스</a:t>
            </a:r>
            <a:r>
              <a:rPr lang="en-US" altLang="ko-KR" dirty="0"/>
              <a:t>2</a:t>
            </a:r>
            <a:r>
              <a:rPr lang="ko-KR" altLang="en-US" dirty="0"/>
              <a:t>가 임계영역에 진입을 시도하지만 </a:t>
            </a:r>
            <a:endParaRPr lang="en-US" altLang="ko-KR" dirty="0"/>
          </a:p>
          <a:p>
            <a:r>
              <a:rPr lang="en-US" altLang="ko-KR" dirty="0"/>
              <a:t>P1</a:t>
            </a:r>
            <a:r>
              <a:rPr lang="ko-KR" altLang="en-US" dirty="0"/>
              <a:t>의 작업이 끝날 때 까지 </a:t>
            </a:r>
            <a:r>
              <a:rPr lang="en-US" altLang="ko-KR" dirty="0"/>
              <a:t>p2</a:t>
            </a:r>
            <a:r>
              <a:rPr lang="ko-KR" altLang="en-US" dirty="0"/>
              <a:t>의 진입을 차단한다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4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8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7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8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21114"/>
            <a:ext cx="545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Mutex  &amp; Semaphore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1893158" y="1378463"/>
            <a:ext cx="985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S</a:t>
            </a:r>
            <a:endParaRPr lang="en-US" altLang="ko-KR" sz="3200" b="1" i="0" dirty="0">
              <a:solidFill>
                <a:srgbClr val="000000"/>
              </a:solidFill>
              <a:effectLst/>
              <a:latin typeface="Nanum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4F6EC-A87E-4839-A3F8-362B7BCDC806}"/>
              </a:ext>
            </a:extLst>
          </p:cNvPr>
          <p:cNvSpPr txBox="1"/>
          <p:nvPr/>
        </p:nvSpPr>
        <p:spPr>
          <a:xfrm>
            <a:off x="5603016" y="1378462"/>
            <a:ext cx="985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5A56-6C1C-482C-B113-EB3E7B249BCF}"/>
              </a:ext>
            </a:extLst>
          </p:cNvPr>
          <p:cNvSpPr txBox="1"/>
          <p:nvPr/>
        </p:nvSpPr>
        <p:spPr>
          <a:xfrm>
            <a:off x="9312874" y="1378461"/>
            <a:ext cx="985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665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1547169" y="1378463"/>
            <a:ext cx="211043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Semaphore</a:t>
            </a:r>
          </a:p>
          <a:p>
            <a:pPr algn="ctr"/>
            <a:r>
              <a:rPr lang="ko-KR" altLang="en-US" sz="2000" b="1" dirty="0" err="1">
                <a:solidFill>
                  <a:srgbClr val="000000"/>
                </a:solidFill>
                <a:latin typeface="Nanum Gothic"/>
              </a:rPr>
              <a:t>세마포어</a:t>
            </a:r>
            <a:endParaRPr lang="en-US" altLang="ko-KR" sz="2000" b="1" i="0" dirty="0">
              <a:solidFill>
                <a:srgbClr val="000000"/>
              </a:solidFill>
              <a:effectLst/>
              <a:latin typeface="Nanum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4F6EC-A87E-4839-A3F8-362B7BCDC806}"/>
              </a:ext>
            </a:extLst>
          </p:cNvPr>
          <p:cNvSpPr txBox="1"/>
          <p:nvPr/>
        </p:nvSpPr>
        <p:spPr>
          <a:xfrm>
            <a:off x="5257027" y="1378462"/>
            <a:ext cx="176161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Nanum Gothic"/>
              </a:rPr>
              <a:t>Proberen</a:t>
            </a:r>
            <a:endParaRPr lang="en-US" altLang="ko-KR" sz="3200" b="1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Nanum Gothic"/>
              </a:rPr>
              <a:t>검사</a:t>
            </a:r>
            <a:endParaRPr lang="en-US" altLang="ko-KR" sz="2000" b="1" i="0" dirty="0">
              <a:solidFill>
                <a:srgbClr val="000000"/>
              </a:solidFill>
              <a:effectLst/>
              <a:latin typeface="Nanum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5A56-6C1C-482C-B113-EB3E7B249BCF}"/>
              </a:ext>
            </a:extLst>
          </p:cNvPr>
          <p:cNvSpPr txBox="1"/>
          <p:nvPr/>
        </p:nvSpPr>
        <p:spPr>
          <a:xfrm>
            <a:off x="8966885" y="1378461"/>
            <a:ext cx="194413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Nanum Gothic"/>
              </a:rPr>
              <a:t>Verhogen</a:t>
            </a:r>
            <a:endParaRPr lang="en-US" altLang="ko-KR" sz="3200" b="1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Nanum Gothic"/>
              </a:rPr>
              <a:t>증가</a:t>
            </a:r>
            <a:endParaRPr lang="en-US" altLang="ko-KR" sz="2000" b="1" i="0" dirty="0">
              <a:solidFill>
                <a:srgbClr val="000000"/>
              </a:solidFill>
              <a:effectLst/>
              <a:latin typeface="Nanum Gothic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F9C54FC-E710-4EF4-9558-668D64C18A8B}"/>
              </a:ext>
            </a:extLst>
          </p:cNvPr>
          <p:cNvSpPr/>
          <p:nvPr/>
        </p:nvSpPr>
        <p:spPr>
          <a:xfrm>
            <a:off x="2268751" y="2710993"/>
            <a:ext cx="667265" cy="14360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244EE9F-F9C1-4D79-87AB-4DDF6E4E95B6}"/>
              </a:ext>
            </a:extLst>
          </p:cNvPr>
          <p:cNvSpPr/>
          <p:nvPr/>
        </p:nvSpPr>
        <p:spPr>
          <a:xfrm>
            <a:off x="5804199" y="2710993"/>
            <a:ext cx="667265" cy="14360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FAF3C59-A10E-49D9-98EC-525EB8139B0A}"/>
              </a:ext>
            </a:extLst>
          </p:cNvPr>
          <p:cNvSpPr/>
          <p:nvPr/>
        </p:nvSpPr>
        <p:spPr>
          <a:xfrm>
            <a:off x="9605317" y="2710993"/>
            <a:ext cx="667265" cy="14360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17960-EF9B-479C-981B-9D6E281CDBD1}"/>
              </a:ext>
            </a:extLst>
          </p:cNvPr>
          <p:cNvSpPr txBox="1"/>
          <p:nvPr/>
        </p:nvSpPr>
        <p:spPr>
          <a:xfrm>
            <a:off x="1076965" y="473263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음이 아닌 정수 플래그 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BDDA-E97D-4841-9149-E2B589592A8B}"/>
              </a:ext>
            </a:extLst>
          </p:cNvPr>
          <p:cNvSpPr txBox="1"/>
          <p:nvPr/>
        </p:nvSpPr>
        <p:spPr>
          <a:xfrm>
            <a:off x="4537873" y="473263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세마포어를</a:t>
            </a:r>
            <a:r>
              <a:rPr lang="ko-KR" altLang="en-US" dirty="0"/>
              <a:t> 감소시키는 연산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7BC9A-E202-43FC-94C9-A282DF6A4034}"/>
              </a:ext>
            </a:extLst>
          </p:cNvPr>
          <p:cNvSpPr txBox="1"/>
          <p:nvPr/>
        </p:nvSpPr>
        <p:spPr>
          <a:xfrm>
            <a:off x="4422456" y="529487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임계영역에 들어가기 전에 수행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65D20-0F5F-4CDD-9F74-1FA1285782D6}"/>
              </a:ext>
            </a:extLst>
          </p:cNvPr>
          <p:cNvSpPr txBox="1"/>
          <p:nvPr/>
        </p:nvSpPr>
        <p:spPr>
          <a:xfrm>
            <a:off x="8378693" y="473263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세마포어를</a:t>
            </a:r>
            <a:r>
              <a:rPr lang="ko-KR" altLang="en-US" dirty="0"/>
              <a:t> 증가시키는 연산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8415D-6D20-4458-B41E-92AB2807BFA6}"/>
              </a:ext>
            </a:extLst>
          </p:cNvPr>
          <p:cNvSpPr txBox="1"/>
          <p:nvPr/>
        </p:nvSpPr>
        <p:spPr>
          <a:xfrm>
            <a:off x="8378693" y="529487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임계영역에서 나온 후에 수행</a:t>
            </a:r>
          </a:p>
        </p:txBody>
      </p:sp>
    </p:spTree>
    <p:extLst>
      <p:ext uri="{BB962C8B-B14F-4D97-AF65-F5344CB8AC3E}">
        <p14:creationId xmlns:p14="http://schemas.microsoft.com/office/powerpoint/2010/main" val="204040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87FB7FF-DFB2-4E6A-B022-E7131E3C7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94"/>
          <a:stretch/>
        </p:blipFill>
        <p:spPr>
          <a:xfrm>
            <a:off x="217836" y="1641692"/>
            <a:ext cx="7472428" cy="3574616"/>
          </a:xfrm>
          <a:prstGeom prst="rect">
            <a:avLst/>
          </a:prstGeom>
        </p:spPr>
      </p:pic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B2771818-F74C-4F58-8E62-C22D98E846AA}"/>
              </a:ext>
            </a:extLst>
          </p:cNvPr>
          <p:cNvSpPr/>
          <p:nvPr/>
        </p:nvSpPr>
        <p:spPr>
          <a:xfrm>
            <a:off x="7841293" y="1640910"/>
            <a:ext cx="438411" cy="1788090"/>
          </a:xfrm>
          <a:prstGeom prst="rightBrace">
            <a:avLst>
              <a:gd name="adj1" fmla="val 71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6D6CF136-BAE8-42E7-B2F6-3C5E79B552F7}"/>
              </a:ext>
            </a:extLst>
          </p:cNvPr>
          <p:cNvSpPr/>
          <p:nvPr/>
        </p:nvSpPr>
        <p:spPr>
          <a:xfrm>
            <a:off x="7841292" y="3657600"/>
            <a:ext cx="438411" cy="1377863"/>
          </a:xfrm>
          <a:prstGeom prst="rightBrace">
            <a:avLst>
              <a:gd name="adj1" fmla="val 71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5C946-3684-49C7-AB0A-893A0C92A712}"/>
              </a:ext>
            </a:extLst>
          </p:cNvPr>
          <p:cNvSpPr txBox="1"/>
          <p:nvPr/>
        </p:nvSpPr>
        <p:spPr>
          <a:xfrm>
            <a:off x="8060497" y="2211789"/>
            <a:ext cx="288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임계영역 진입 전 </a:t>
            </a:r>
            <a:endParaRPr lang="en-US" altLang="ko-KR" dirty="0"/>
          </a:p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검사 후 감소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DCCF7-8EF9-4DDC-AB13-DCE16C90F45D}"/>
              </a:ext>
            </a:extLst>
          </p:cNvPr>
          <p:cNvSpPr txBox="1"/>
          <p:nvPr/>
        </p:nvSpPr>
        <p:spPr>
          <a:xfrm>
            <a:off x="8060496" y="4023365"/>
            <a:ext cx="288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임계영역 탈출 후</a:t>
            </a:r>
            <a:endParaRPr lang="en-US" altLang="ko-KR" dirty="0"/>
          </a:p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증가</a:t>
            </a:r>
          </a:p>
        </p:txBody>
      </p:sp>
    </p:spTree>
    <p:extLst>
      <p:ext uri="{BB962C8B-B14F-4D97-AF65-F5344CB8AC3E}">
        <p14:creationId xmlns:p14="http://schemas.microsoft.com/office/powerpoint/2010/main" val="239080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8881FA-FE2F-4072-8622-F26BABDB344A}"/>
              </a:ext>
            </a:extLst>
          </p:cNvPr>
          <p:cNvSpPr txBox="1"/>
          <p:nvPr/>
        </p:nvSpPr>
        <p:spPr>
          <a:xfrm>
            <a:off x="2745774" y="2890391"/>
            <a:ext cx="67004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Binary Semaphore / </a:t>
            </a:r>
          </a:p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Counting Semaphore </a:t>
            </a:r>
          </a:p>
        </p:txBody>
      </p:sp>
    </p:spTree>
    <p:extLst>
      <p:ext uri="{BB962C8B-B14F-4D97-AF65-F5344CB8AC3E}">
        <p14:creationId xmlns:p14="http://schemas.microsoft.com/office/powerpoint/2010/main" val="340890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164566" y="226068"/>
            <a:ext cx="360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Binary Semaphore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D6C31-B898-4A92-ABCE-25EAA866EEFC}"/>
              </a:ext>
            </a:extLst>
          </p:cNvPr>
          <p:cNvSpPr txBox="1"/>
          <p:nvPr/>
        </p:nvSpPr>
        <p:spPr>
          <a:xfrm>
            <a:off x="3188123" y="116492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P(S)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B5BAA7-A269-4632-A246-1AD775E49C7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479229" y="1534253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7BE4FB5-3DB2-40A8-899B-12329833BD98}"/>
              </a:ext>
            </a:extLst>
          </p:cNvPr>
          <p:cNvSpPr/>
          <p:nvPr/>
        </p:nvSpPr>
        <p:spPr>
          <a:xfrm>
            <a:off x="2520988" y="2499128"/>
            <a:ext cx="1916482" cy="105218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ED7DAF-5DA2-455F-92EF-18DBD871ACE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628384" y="3025221"/>
            <a:ext cx="892604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5085C0-08C6-4FD3-A35B-540C19602002}"/>
              </a:ext>
            </a:extLst>
          </p:cNvPr>
          <p:cNvCxnSpPr>
            <a:cxnSpLocks/>
          </p:cNvCxnSpPr>
          <p:nvPr/>
        </p:nvCxnSpPr>
        <p:spPr>
          <a:xfrm flipV="1">
            <a:off x="1628384" y="2141951"/>
            <a:ext cx="0" cy="8832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DDA2F4-B60B-4EA6-B042-E1D4718BFB7E}"/>
              </a:ext>
            </a:extLst>
          </p:cNvPr>
          <p:cNvCxnSpPr>
            <a:cxnSpLocks/>
          </p:cNvCxnSpPr>
          <p:nvPr/>
        </p:nvCxnSpPr>
        <p:spPr>
          <a:xfrm flipV="1">
            <a:off x="1628384" y="2126892"/>
            <a:ext cx="1753643" cy="150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693993-FF41-4F97-B4B3-BBB4236A53B4}"/>
              </a:ext>
            </a:extLst>
          </p:cNvPr>
          <p:cNvSpPr txBox="1"/>
          <p:nvPr/>
        </p:nvSpPr>
        <p:spPr>
          <a:xfrm>
            <a:off x="1738361" y="265588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S==0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30AD4A-2AE8-4327-894D-68926D818698}"/>
              </a:ext>
            </a:extLst>
          </p:cNvPr>
          <p:cNvCxnSpPr>
            <a:cxnSpLocks/>
          </p:cNvCxnSpPr>
          <p:nvPr/>
        </p:nvCxnSpPr>
        <p:spPr>
          <a:xfrm>
            <a:off x="3479228" y="3551315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65D7E2-86FB-4B49-B6AF-C14B85D36B7E}"/>
              </a:ext>
            </a:extLst>
          </p:cNvPr>
          <p:cNvSpPr txBox="1"/>
          <p:nvPr/>
        </p:nvSpPr>
        <p:spPr>
          <a:xfrm>
            <a:off x="3485054" y="384908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S==1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538A7C-AAF6-44FF-B701-0B2C2B91D35E}"/>
              </a:ext>
            </a:extLst>
          </p:cNvPr>
          <p:cNvSpPr/>
          <p:nvPr/>
        </p:nvSpPr>
        <p:spPr>
          <a:xfrm>
            <a:off x="2520987" y="4600337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17503-8BBD-4E8D-98A8-103E3E31AAB2}"/>
              </a:ext>
            </a:extLst>
          </p:cNvPr>
          <p:cNvSpPr txBox="1"/>
          <p:nvPr/>
        </p:nvSpPr>
        <p:spPr>
          <a:xfrm>
            <a:off x="3180138" y="4777376"/>
            <a:ext cx="76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384462-6AEF-479F-9EC2-E0CD94661B9D}"/>
              </a:ext>
            </a:extLst>
          </p:cNvPr>
          <p:cNvCxnSpPr>
            <a:cxnSpLocks/>
          </p:cNvCxnSpPr>
          <p:nvPr/>
        </p:nvCxnSpPr>
        <p:spPr>
          <a:xfrm>
            <a:off x="3479228" y="5323747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71ECF-09BB-412D-BF17-F22E5C462AA1}"/>
              </a:ext>
            </a:extLst>
          </p:cNvPr>
          <p:cNvSpPr txBox="1"/>
          <p:nvPr/>
        </p:nvSpPr>
        <p:spPr>
          <a:xfrm>
            <a:off x="8168139" y="11649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V(S)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DF8490-8A67-4CF8-9476-6551360D7EDD}"/>
              </a:ext>
            </a:extLst>
          </p:cNvPr>
          <p:cNvCxnSpPr>
            <a:cxnSpLocks/>
          </p:cNvCxnSpPr>
          <p:nvPr/>
        </p:nvCxnSpPr>
        <p:spPr>
          <a:xfrm>
            <a:off x="8466675" y="1606867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7F139B-7ED4-426C-937B-380628F9C6C1}"/>
              </a:ext>
            </a:extLst>
          </p:cNvPr>
          <p:cNvSpPr/>
          <p:nvPr/>
        </p:nvSpPr>
        <p:spPr>
          <a:xfrm>
            <a:off x="7508434" y="2655889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65ECA9-7A9C-4954-81EF-A9BED2A643E8}"/>
              </a:ext>
            </a:extLst>
          </p:cNvPr>
          <p:cNvSpPr txBox="1"/>
          <p:nvPr/>
        </p:nvSpPr>
        <p:spPr>
          <a:xfrm>
            <a:off x="8167585" y="2832928"/>
            <a:ext cx="76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12A561-CFCB-4C25-8B0C-976A106AF85D}"/>
              </a:ext>
            </a:extLst>
          </p:cNvPr>
          <p:cNvCxnSpPr>
            <a:cxnSpLocks/>
          </p:cNvCxnSpPr>
          <p:nvPr/>
        </p:nvCxnSpPr>
        <p:spPr>
          <a:xfrm>
            <a:off x="8466675" y="3379299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164566" y="226068"/>
            <a:ext cx="360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Binary Semaphore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D6C31-B898-4A92-ABCE-25EAA866EEFC}"/>
              </a:ext>
            </a:extLst>
          </p:cNvPr>
          <p:cNvSpPr txBox="1"/>
          <p:nvPr/>
        </p:nvSpPr>
        <p:spPr>
          <a:xfrm>
            <a:off x="5555667" y="27504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B5BAA7-A269-4632-A246-1AD775E49C77}"/>
              </a:ext>
            </a:extLst>
          </p:cNvPr>
          <p:cNvCxnSpPr>
            <a:cxnSpLocks/>
          </p:cNvCxnSpPr>
          <p:nvPr/>
        </p:nvCxnSpPr>
        <p:spPr>
          <a:xfrm>
            <a:off x="4728575" y="3135715"/>
            <a:ext cx="21467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DDA2F4-B60B-4EA6-B042-E1D4718BFB7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791767" y="3320381"/>
            <a:ext cx="136684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30AD4A-2AE8-4327-894D-68926D818698}"/>
              </a:ext>
            </a:extLst>
          </p:cNvPr>
          <p:cNvCxnSpPr>
            <a:cxnSpLocks/>
          </p:cNvCxnSpPr>
          <p:nvPr/>
        </p:nvCxnSpPr>
        <p:spPr>
          <a:xfrm flipH="1">
            <a:off x="4721475" y="3505047"/>
            <a:ext cx="21538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65D7E2-86FB-4B49-B6AF-C14B85D36B7E}"/>
              </a:ext>
            </a:extLst>
          </p:cNvPr>
          <p:cNvSpPr txBox="1"/>
          <p:nvPr/>
        </p:nvSpPr>
        <p:spPr>
          <a:xfrm>
            <a:off x="1132162" y="31456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384462-6AEF-479F-9EC2-E0CD94661B9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40701" y="3320381"/>
            <a:ext cx="12713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322C8B-9540-4B0D-9B04-7009084CFD4F}"/>
              </a:ext>
            </a:extLst>
          </p:cNvPr>
          <p:cNvSpPr/>
          <p:nvPr/>
        </p:nvSpPr>
        <p:spPr>
          <a:xfrm>
            <a:off x="6875285" y="2958676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615D5-68E4-4B14-B297-15379D6D3165}"/>
              </a:ext>
            </a:extLst>
          </p:cNvPr>
          <p:cNvSpPr txBox="1"/>
          <p:nvPr/>
        </p:nvSpPr>
        <p:spPr>
          <a:xfrm>
            <a:off x="7128172" y="3135715"/>
            <a:ext cx="14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불가능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D151F6-5C93-4A21-B7CE-69723CA8B895}"/>
              </a:ext>
            </a:extLst>
          </p:cNvPr>
          <p:cNvSpPr/>
          <p:nvPr/>
        </p:nvSpPr>
        <p:spPr>
          <a:xfrm>
            <a:off x="2812093" y="2958676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FE85D-12EC-4B02-B0C2-B719DA704B74}"/>
              </a:ext>
            </a:extLst>
          </p:cNvPr>
          <p:cNvSpPr txBox="1"/>
          <p:nvPr/>
        </p:nvSpPr>
        <p:spPr>
          <a:xfrm>
            <a:off x="3162222" y="3135715"/>
            <a:ext cx="120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A4083F-88A1-462B-8615-0DE9FBD79263}"/>
              </a:ext>
            </a:extLst>
          </p:cNvPr>
          <p:cNvSpPr txBox="1"/>
          <p:nvPr/>
        </p:nvSpPr>
        <p:spPr>
          <a:xfrm>
            <a:off x="5466699" y="34974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68683-5CCE-4010-A510-1BBFD295DDBA}"/>
              </a:ext>
            </a:extLst>
          </p:cNvPr>
          <p:cNvSpPr txBox="1"/>
          <p:nvPr/>
        </p:nvSpPr>
        <p:spPr>
          <a:xfrm>
            <a:off x="10158608" y="31456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38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164565" y="226068"/>
            <a:ext cx="3859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Counting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 Semaphore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D6C31-B898-4A92-ABCE-25EAA866EEFC}"/>
              </a:ext>
            </a:extLst>
          </p:cNvPr>
          <p:cNvSpPr txBox="1"/>
          <p:nvPr/>
        </p:nvSpPr>
        <p:spPr>
          <a:xfrm>
            <a:off x="4490827" y="116492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P(S)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B5BAA7-A269-4632-A246-1AD775E49C7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781933" y="1534253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7BE4FB5-3DB2-40A8-899B-12329833BD98}"/>
              </a:ext>
            </a:extLst>
          </p:cNvPr>
          <p:cNvSpPr/>
          <p:nvPr/>
        </p:nvSpPr>
        <p:spPr>
          <a:xfrm>
            <a:off x="3823692" y="2499128"/>
            <a:ext cx="1916482" cy="105218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ED7DAF-5DA2-455F-92EF-18DBD871ACE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931088" y="3025221"/>
            <a:ext cx="892604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5085C0-08C6-4FD3-A35B-540C19602002}"/>
              </a:ext>
            </a:extLst>
          </p:cNvPr>
          <p:cNvCxnSpPr>
            <a:cxnSpLocks/>
          </p:cNvCxnSpPr>
          <p:nvPr/>
        </p:nvCxnSpPr>
        <p:spPr>
          <a:xfrm flipV="1">
            <a:off x="2931088" y="2141951"/>
            <a:ext cx="0" cy="8832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DDA2F4-B60B-4EA6-B042-E1D4718BFB7E}"/>
              </a:ext>
            </a:extLst>
          </p:cNvPr>
          <p:cNvCxnSpPr>
            <a:cxnSpLocks/>
          </p:cNvCxnSpPr>
          <p:nvPr/>
        </p:nvCxnSpPr>
        <p:spPr>
          <a:xfrm flipV="1">
            <a:off x="2931088" y="2126892"/>
            <a:ext cx="1753643" cy="150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693993-FF41-4F97-B4B3-BBB4236A53B4}"/>
              </a:ext>
            </a:extLst>
          </p:cNvPr>
          <p:cNvSpPr txBox="1"/>
          <p:nvPr/>
        </p:nvSpPr>
        <p:spPr>
          <a:xfrm>
            <a:off x="3041065" y="265588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S==0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30AD4A-2AE8-4327-894D-68926D818698}"/>
              </a:ext>
            </a:extLst>
          </p:cNvPr>
          <p:cNvCxnSpPr>
            <a:cxnSpLocks/>
          </p:cNvCxnSpPr>
          <p:nvPr/>
        </p:nvCxnSpPr>
        <p:spPr>
          <a:xfrm>
            <a:off x="4781932" y="3551315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65D7E2-86FB-4B49-B6AF-C14B85D36B7E}"/>
              </a:ext>
            </a:extLst>
          </p:cNvPr>
          <p:cNvSpPr txBox="1"/>
          <p:nvPr/>
        </p:nvSpPr>
        <p:spPr>
          <a:xfrm>
            <a:off x="4787758" y="38490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S&gt;0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538A7C-AAF6-44FF-B701-0B2C2B91D35E}"/>
              </a:ext>
            </a:extLst>
          </p:cNvPr>
          <p:cNvSpPr/>
          <p:nvPr/>
        </p:nvSpPr>
        <p:spPr>
          <a:xfrm>
            <a:off x="3823691" y="4600337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17503-8BBD-4E8D-98A8-103E3E31AAB2}"/>
              </a:ext>
            </a:extLst>
          </p:cNvPr>
          <p:cNvSpPr txBox="1"/>
          <p:nvPr/>
        </p:nvSpPr>
        <p:spPr>
          <a:xfrm>
            <a:off x="4482842" y="4777376"/>
            <a:ext cx="76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S--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384462-6AEF-479F-9EC2-E0CD94661B9D}"/>
              </a:ext>
            </a:extLst>
          </p:cNvPr>
          <p:cNvCxnSpPr>
            <a:cxnSpLocks/>
          </p:cNvCxnSpPr>
          <p:nvPr/>
        </p:nvCxnSpPr>
        <p:spPr>
          <a:xfrm>
            <a:off x="4781932" y="5323747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71ECF-09BB-412D-BF17-F22E5C462AA1}"/>
              </a:ext>
            </a:extLst>
          </p:cNvPr>
          <p:cNvSpPr txBox="1"/>
          <p:nvPr/>
        </p:nvSpPr>
        <p:spPr>
          <a:xfrm>
            <a:off x="8168139" y="11649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V(S)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DF8490-8A67-4CF8-9476-6551360D7EDD}"/>
              </a:ext>
            </a:extLst>
          </p:cNvPr>
          <p:cNvCxnSpPr>
            <a:cxnSpLocks/>
          </p:cNvCxnSpPr>
          <p:nvPr/>
        </p:nvCxnSpPr>
        <p:spPr>
          <a:xfrm>
            <a:off x="8466675" y="1606867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7F139B-7ED4-426C-937B-380628F9C6C1}"/>
              </a:ext>
            </a:extLst>
          </p:cNvPr>
          <p:cNvSpPr/>
          <p:nvPr/>
        </p:nvSpPr>
        <p:spPr>
          <a:xfrm>
            <a:off x="7508434" y="2655889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65ECA9-7A9C-4954-81EF-A9BED2A643E8}"/>
              </a:ext>
            </a:extLst>
          </p:cNvPr>
          <p:cNvSpPr txBox="1"/>
          <p:nvPr/>
        </p:nvSpPr>
        <p:spPr>
          <a:xfrm>
            <a:off x="8167585" y="2832928"/>
            <a:ext cx="76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S++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12A561-CFCB-4C25-8B0C-976A106AF85D}"/>
              </a:ext>
            </a:extLst>
          </p:cNvPr>
          <p:cNvCxnSpPr>
            <a:cxnSpLocks/>
          </p:cNvCxnSpPr>
          <p:nvPr/>
        </p:nvCxnSpPr>
        <p:spPr>
          <a:xfrm>
            <a:off x="8466675" y="3379299"/>
            <a:ext cx="0" cy="9648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7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164566" y="226068"/>
            <a:ext cx="3605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Counting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 Semaphore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D6C31-B898-4A92-ABCE-25EAA866EEFC}"/>
              </a:ext>
            </a:extLst>
          </p:cNvPr>
          <p:cNvSpPr txBox="1"/>
          <p:nvPr/>
        </p:nvSpPr>
        <p:spPr>
          <a:xfrm>
            <a:off x="5492847" y="276638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B5BAA7-A269-4632-A246-1AD775E49C77}"/>
              </a:ext>
            </a:extLst>
          </p:cNvPr>
          <p:cNvCxnSpPr>
            <a:cxnSpLocks/>
          </p:cNvCxnSpPr>
          <p:nvPr/>
        </p:nvCxnSpPr>
        <p:spPr>
          <a:xfrm>
            <a:off x="4728575" y="3135715"/>
            <a:ext cx="21467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DDA2F4-B60B-4EA6-B042-E1D4718BFB7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791767" y="3320381"/>
            <a:ext cx="136684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30AD4A-2AE8-4327-894D-68926D818698}"/>
              </a:ext>
            </a:extLst>
          </p:cNvPr>
          <p:cNvCxnSpPr>
            <a:cxnSpLocks/>
          </p:cNvCxnSpPr>
          <p:nvPr/>
        </p:nvCxnSpPr>
        <p:spPr>
          <a:xfrm flipH="1">
            <a:off x="4721475" y="3505047"/>
            <a:ext cx="21538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65D7E2-86FB-4B49-B6AF-C14B85D36B7E}"/>
              </a:ext>
            </a:extLst>
          </p:cNvPr>
          <p:cNvSpPr txBox="1"/>
          <p:nvPr/>
        </p:nvSpPr>
        <p:spPr>
          <a:xfrm>
            <a:off x="473892" y="31046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Count&gt;0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384462-6AEF-479F-9EC2-E0CD94661B9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40701" y="3320381"/>
            <a:ext cx="12713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322C8B-9540-4B0D-9B04-7009084CFD4F}"/>
              </a:ext>
            </a:extLst>
          </p:cNvPr>
          <p:cNvSpPr/>
          <p:nvPr/>
        </p:nvSpPr>
        <p:spPr>
          <a:xfrm>
            <a:off x="6875285" y="2958676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615D5-68E4-4B14-B297-15379D6D3165}"/>
              </a:ext>
            </a:extLst>
          </p:cNvPr>
          <p:cNvSpPr txBox="1"/>
          <p:nvPr/>
        </p:nvSpPr>
        <p:spPr>
          <a:xfrm>
            <a:off x="7128172" y="3135715"/>
            <a:ext cx="14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불가능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D151F6-5C93-4A21-B7CE-69723CA8B895}"/>
              </a:ext>
            </a:extLst>
          </p:cNvPr>
          <p:cNvSpPr/>
          <p:nvPr/>
        </p:nvSpPr>
        <p:spPr>
          <a:xfrm>
            <a:off x="2812093" y="2958676"/>
            <a:ext cx="1916482" cy="7234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FE85D-12EC-4B02-B0C2-B719DA704B74}"/>
              </a:ext>
            </a:extLst>
          </p:cNvPr>
          <p:cNvSpPr txBox="1"/>
          <p:nvPr/>
        </p:nvSpPr>
        <p:spPr>
          <a:xfrm>
            <a:off x="3162222" y="3135715"/>
            <a:ext cx="120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A4083F-88A1-462B-8615-0DE9FBD79263}"/>
              </a:ext>
            </a:extLst>
          </p:cNvPr>
          <p:cNvSpPr txBox="1"/>
          <p:nvPr/>
        </p:nvSpPr>
        <p:spPr>
          <a:xfrm>
            <a:off x="5407430" y="34739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68683-5CCE-4010-A510-1BBFD295DDBA}"/>
              </a:ext>
            </a:extLst>
          </p:cNvPr>
          <p:cNvSpPr txBox="1"/>
          <p:nvPr/>
        </p:nvSpPr>
        <p:spPr>
          <a:xfrm>
            <a:off x="10158608" y="314562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Count=0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CF5FF-9DCF-4C88-A991-75C618989BB1}"/>
              </a:ext>
            </a:extLst>
          </p:cNvPr>
          <p:cNvSpPr txBox="1"/>
          <p:nvPr/>
        </p:nvSpPr>
        <p:spPr>
          <a:xfrm>
            <a:off x="4963855" y="382776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해제</a:t>
            </a:r>
            <a:r>
              <a:rPr lang="en-US" altLang="ko-KR" dirty="0"/>
              <a:t>(count=1)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54D3-4FD1-4653-BF3D-730254C0F6E9}"/>
              </a:ext>
            </a:extLst>
          </p:cNvPr>
          <p:cNvSpPr txBox="1"/>
          <p:nvPr/>
        </p:nvSpPr>
        <p:spPr>
          <a:xfrm>
            <a:off x="4963854" y="250982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획득</a:t>
            </a:r>
            <a:r>
              <a:rPr lang="en-US" altLang="ko-KR" dirty="0"/>
              <a:t>(count=0)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F57EA6-5ECB-409C-997E-A921B0EDE490}"/>
              </a:ext>
            </a:extLst>
          </p:cNvPr>
          <p:cNvGrpSpPr/>
          <p:nvPr/>
        </p:nvGrpSpPr>
        <p:grpSpPr>
          <a:xfrm>
            <a:off x="3121979" y="1858184"/>
            <a:ext cx="1267168" cy="1303285"/>
            <a:chOff x="3133199" y="1858184"/>
            <a:chExt cx="1267168" cy="1303285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E17C19C0-E514-423B-B774-414A3712FE0A}"/>
                </a:ext>
              </a:extLst>
            </p:cNvPr>
            <p:cNvSpPr/>
            <p:nvPr/>
          </p:nvSpPr>
          <p:spPr>
            <a:xfrm>
              <a:off x="3133199" y="1858184"/>
              <a:ext cx="1267168" cy="1303285"/>
            </a:xfrm>
            <a:prstGeom prst="arc">
              <a:avLst>
                <a:gd name="adj1" fmla="val 8865064"/>
                <a:gd name="adj2" fmla="val 1836017"/>
              </a:avLst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840911A-A521-4F43-BE9F-C603CB1CA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618" y="2843405"/>
              <a:ext cx="1915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81EDC3-EE66-4770-AA50-873D2CCDE801}"/>
              </a:ext>
            </a:extLst>
          </p:cNvPr>
          <p:cNvGrpSpPr/>
          <p:nvPr/>
        </p:nvGrpSpPr>
        <p:grpSpPr>
          <a:xfrm rot="10800000">
            <a:off x="3104177" y="3572908"/>
            <a:ext cx="1267168" cy="1303285"/>
            <a:chOff x="3133199" y="1858184"/>
            <a:chExt cx="1267168" cy="1303285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009632F8-6D12-4C05-A84C-4C5BDEF94E09}"/>
                </a:ext>
              </a:extLst>
            </p:cNvPr>
            <p:cNvSpPr/>
            <p:nvPr/>
          </p:nvSpPr>
          <p:spPr>
            <a:xfrm>
              <a:off x="3133199" y="1858184"/>
              <a:ext cx="1267168" cy="1303285"/>
            </a:xfrm>
            <a:prstGeom prst="arc">
              <a:avLst>
                <a:gd name="adj1" fmla="val 8865064"/>
                <a:gd name="adj2" fmla="val 1836017"/>
              </a:avLst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1764070-34C1-4A96-8AD7-74F53E394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618" y="2843405"/>
              <a:ext cx="1915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66471F-5184-4ABE-A53A-20F92B9C7982}"/>
              </a:ext>
            </a:extLst>
          </p:cNvPr>
          <p:cNvSpPr txBox="1"/>
          <p:nvPr/>
        </p:nvSpPr>
        <p:spPr>
          <a:xfrm>
            <a:off x="3443617" y="1937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획득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B6C46-70DF-4434-8E4D-2C2F813A79F3}"/>
              </a:ext>
            </a:extLst>
          </p:cNvPr>
          <p:cNvSpPr txBox="1"/>
          <p:nvPr/>
        </p:nvSpPr>
        <p:spPr>
          <a:xfrm>
            <a:off x="3432227" y="15002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E2BF26-1368-449E-9CBF-38FE5DB86570}"/>
              </a:ext>
            </a:extLst>
          </p:cNvPr>
          <p:cNvSpPr txBox="1"/>
          <p:nvPr/>
        </p:nvSpPr>
        <p:spPr>
          <a:xfrm>
            <a:off x="3375834" y="48797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8DF6A5-15A6-4384-AAC6-36D0B5B20F31}"/>
              </a:ext>
            </a:extLst>
          </p:cNvPr>
          <p:cNvSpPr txBox="1"/>
          <p:nvPr/>
        </p:nvSpPr>
        <p:spPr>
          <a:xfrm>
            <a:off x="3432227" y="4447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317503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AF989-0C20-4C70-BB91-9FDF558301D4}"/>
              </a:ext>
            </a:extLst>
          </p:cNvPr>
          <p:cNvSpPr txBox="1"/>
          <p:nvPr/>
        </p:nvSpPr>
        <p:spPr>
          <a:xfrm>
            <a:off x="604902" y="2321004"/>
            <a:ext cx="1098219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+mj-lt"/>
                <a:ea typeface="NanumSquare" panose="020B0600000101010101" pitchFamily="50" charset="-127"/>
              </a:rPr>
              <a:t>[ 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+mj-lt"/>
                <a:ea typeface="NanumSquare" panose="020B0600000101010101" pitchFamily="50" charset="-127"/>
              </a:rPr>
              <a:t>세마포어와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+mj-lt"/>
                <a:ea typeface="NanumSquare" panose="020B0600000101010101" pitchFamily="50" charset="-127"/>
              </a:rPr>
              <a:t>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+mj-lt"/>
                <a:ea typeface="NanumSquare" panose="020B0600000101010101" pitchFamily="50" charset="-127"/>
              </a:rPr>
              <a:t>뮤텍스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+mj-lt"/>
                <a:ea typeface="NanumSquare" panose="020B0600000101010101" pitchFamily="50" charset="-127"/>
              </a:rPr>
              <a:t> 차이 정리 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+mj-lt"/>
                <a:ea typeface="NanumSquare" panose="020B0600000101010101" pitchFamily="50" charset="-127"/>
              </a:rPr>
              <a:t>]</a:t>
            </a:r>
          </a:p>
          <a:p>
            <a:pPr algn="ctr"/>
            <a:endParaRPr lang="ko-KR" altLang="en-US" sz="2400" b="0" i="0" dirty="0">
              <a:solidFill>
                <a:srgbClr val="000000"/>
              </a:solidFill>
              <a:effectLst/>
              <a:latin typeface="+mj-lt"/>
              <a:ea typeface="NanumSquare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a typeface="NanumSquare" panose="020B0600000101010101" pitchFamily="50" charset="-127"/>
              </a:rPr>
              <a:t>1.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뮤텍스는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 </a:t>
            </a:r>
            <a:r>
              <a:rPr lang="en-US" altLang="ko-KR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Locking 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메커니즘으로 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락을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 걸은 쓰레드만이 임계 영역을 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나갈때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 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락을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 해제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ea typeface="NanumSquare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2.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세마포어는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 </a:t>
            </a:r>
            <a:r>
              <a:rPr lang="en-US" altLang="ko-KR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Signaling 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메커니즘으로 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락을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 걸지 않은 쓰레드도 </a:t>
            </a:r>
            <a:r>
              <a:rPr lang="en-US" altLang="ko-KR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signal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을 사용해 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락을</a:t>
            </a:r>
            <a:r>
              <a:rPr lang="ko-KR" altLang="en-US" b="0" i="0" dirty="0">
                <a:solidFill>
                  <a:srgbClr val="EE2323"/>
                </a:solidFill>
                <a:effectLst/>
                <a:ea typeface="NanumSquare" panose="020B0600000101010101" pitchFamily="50" charset="-127"/>
              </a:rPr>
              <a:t> 해제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ea typeface="NanumSquare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3.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세마포어의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 카운트를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로 설정하면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뮤텍스처럼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 활용할 수 있지만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뮤텍스는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 절대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세마포어처럼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 사용할 수 없다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NanumSquare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51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2826607" y="3244334"/>
            <a:ext cx="6700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Mutex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0D5D1-EBB0-444B-9887-555D8FB4F45E}"/>
              </a:ext>
            </a:extLst>
          </p:cNvPr>
          <p:cNvSpPr txBox="1"/>
          <p:nvPr/>
        </p:nvSpPr>
        <p:spPr>
          <a:xfrm>
            <a:off x="5267066" y="3829109"/>
            <a:ext cx="1819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KoPub Dotum"/>
              </a:rPr>
              <a:t>Mut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ual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KoPub Dotum"/>
              </a:rPr>
              <a:t>Ex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clusion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상호 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BC3A53-D3DE-4010-AD06-5432A0A741CD}"/>
              </a:ext>
            </a:extLst>
          </p:cNvPr>
          <p:cNvSpPr/>
          <p:nvPr/>
        </p:nvSpPr>
        <p:spPr>
          <a:xfrm>
            <a:off x="889686" y="923322"/>
            <a:ext cx="5634681" cy="5011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C4185A-B1D6-4F92-962E-B787A0ED27A2}"/>
              </a:ext>
            </a:extLst>
          </p:cNvPr>
          <p:cNvSpPr/>
          <p:nvPr/>
        </p:nvSpPr>
        <p:spPr>
          <a:xfrm>
            <a:off x="4399790" y="2335420"/>
            <a:ext cx="2075935" cy="33363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임계영역 진입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889687" y="936363"/>
            <a:ext cx="1791730" cy="1086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3154583" y="3432089"/>
            <a:ext cx="2393130" cy="158166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공유메모리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Critical Section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>
            <a:off x="4351148" y="1584749"/>
            <a:ext cx="0" cy="1847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931507-F36A-4AED-8E58-AA1824C54733}"/>
              </a:ext>
            </a:extLst>
          </p:cNvPr>
          <p:cNvSpPr/>
          <p:nvPr/>
        </p:nvSpPr>
        <p:spPr>
          <a:xfrm>
            <a:off x="1093574" y="1006046"/>
            <a:ext cx="1383956" cy="3336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3FD0F-D971-4DAF-9CED-D7C9EE04CD0D}"/>
              </a:ext>
            </a:extLst>
          </p:cNvPr>
          <p:cNvSpPr/>
          <p:nvPr/>
        </p:nvSpPr>
        <p:spPr>
          <a:xfrm>
            <a:off x="1093574" y="1467702"/>
            <a:ext cx="1383956" cy="3336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52E83D-0773-4405-A670-421389DB2A10}"/>
              </a:ext>
            </a:extLst>
          </p:cNvPr>
          <p:cNvSpPr/>
          <p:nvPr/>
        </p:nvSpPr>
        <p:spPr>
          <a:xfrm>
            <a:off x="3659170" y="1251116"/>
            <a:ext cx="1383956" cy="3336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2546538-3DF5-4432-84E4-DF3609BD3224}"/>
              </a:ext>
            </a:extLst>
          </p:cNvPr>
          <p:cNvGrpSpPr/>
          <p:nvPr/>
        </p:nvGrpSpPr>
        <p:grpSpPr>
          <a:xfrm>
            <a:off x="7216345" y="936363"/>
            <a:ext cx="4302702" cy="5011356"/>
            <a:chOff x="7216345" y="936363"/>
            <a:chExt cx="4302702" cy="50113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AB9B50-C13F-40DE-A295-7E23D0EB6CFC}"/>
                </a:ext>
              </a:extLst>
            </p:cNvPr>
            <p:cNvSpPr/>
            <p:nvPr/>
          </p:nvSpPr>
          <p:spPr>
            <a:xfrm>
              <a:off x="7216345" y="936363"/>
              <a:ext cx="4302702" cy="5011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11822FE-491A-4C92-9EDC-5B097455CFB4}"/>
                </a:ext>
              </a:extLst>
            </p:cNvPr>
            <p:cNvSpPr/>
            <p:nvPr/>
          </p:nvSpPr>
          <p:spPr>
            <a:xfrm>
              <a:off x="8149263" y="3445130"/>
              <a:ext cx="2393130" cy="1581665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공유메모리</a:t>
              </a:r>
              <a:endPara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 Section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CFEC65A-8A40-490E-8212-2A39EACE47B6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9345828" y="1597790"/>
              <a:ext cx="0" cy="184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6820E6C-6B1B-4DD0-B7C5-F0BBC986317A}"/>
                </a:ext>
              </a:extLst>
            </p:cNvPr>
            <p:cNvSpPr/>
            <p:nvPr/>
          </p:nvSpPr>
          <p:spPr>
            <a:xfrm>
              <a:off x="8653850" y="1264157"/>
              <a:ext cx="1383956" cy="33363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p2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53454B-DC23-45A2-9B66-F27E4CC6F7CA}"/>
                </a:ext>
              </a:extLst>
            </p:cNvPr>
            <p:cNvSpPr/>
            <p:nvPr/>
          </p:nvSpPr>
          <p:spPr>
            <a:xfrm>
              <a:off x="8653850" y="3571958"/>
              <a:ext cx="1383956" cy="33363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p1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CD4313E-672B-4857-A5CC-CF31692ADDC1}"/>
                </a:ext>
              </a:extLst>
            </p:cNvPr>
            <p:cNvCxnSpPr/>
            <p:nvPr/>
          </p:nvCxnSpPr>
          <p:spPr>
            <a:xfrm flipH="1">
              <a:off x="8840230" y="2524206"/>
              <a:ext cx="1037967" cy="8563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BDAF584-76EE-4451-BDA3-01B2E8A49AF1}"/>
                </a:ext>
              </a:extLst>
            </p:cNvPr>
            <p:cNvCxnSpPr>
              <a:cxnSpLocks/>
            </p:cNvCxnSpPr>
            <p:nvPr/>
          </p:nvCxnSpPr>
          <p:spPr>
            <a:xfrm>
              <a:off x="8840230" y="2524206"/>
              <a:ext cx="1011195" cy="8563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99A97DA-F2BB-42E7-BBD4-03F9AD98D667}"/>
              </a:ext>
            </a:extLst>
          </p:cNvPr>
          <p:cNvSpPr/>
          <p:nvPr/>
        </p:nvSpPr>
        <p:spPr>
          <a:xfrm>
            <a:off x="2876629" y="2468588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입력 프로세서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BA90F-2A74-403C-BD70-095A6605D9A2}"/>
              </a:ext>
            </a:extLst>
          </p:cNvPr>
          <p:cNvSpPr/>
          <p:nvPr/>
        </p:nvSpPr>
        <p:spPr>
          <a:xfrm>
            <a:off x="7287446" y="2417779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출력 프로세서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6A0F54-E8FB-4396-B837-6515939824AD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3927441" y="2902445"/>
            <a:ext cx="1998586" cy="1246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54671D-DD01-4CC2-AF7A-78E7C505C475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1610990" y="2902445"/>
            <a:ext cx="2316451" cy="124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CB6D44-49CD-4977-8C78-986FAED3E4F7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338258" y="2851636"/>
            <a:ext cx="2042670" cy="1297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7203DE-D978-4010-ACF0-0EBFD46B79A9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6284261" y="2851636"/>
            <a:ext cx="2053997" cy="1297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341F5F-AB4C-43FE-9606-52370E335591}"/>
              </a:ext>
            </a:extLst>
          </p:cNvPr>
          <p:cNvSpPr txBox="1"/>
          <p:nvPr/>
        </p:nvSpPr>
        <p:spPr>
          <a:xfrm>
            <a:off x="5751003" y="4637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버퍼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DED253-9F61-4FAA-B6A4-DEF4ED8E6C60}"/>
              </a:ext>
            </a:extLst>
          </p:cNvPr>
          <p:cNvSpPr/>
          <p:nvPr/>
        </p:nvSpPr>
        <p:spPr>
          <a:xfrm>
            <a:off x="560178" y="4149135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입력 장치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1CBDDD-F553-49E5-BE9E-FEF144290383}"/>
              </a:ext>
            </a:extLst>
          </p:cNvPr>
          <p:cNvSpPr/>
          <p:nvPr/>
        </p:nvSpPr>
        <p:spPr>
          <a:xfrm>
            <a:off x="9330116" y="4149130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출력 장치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435550-2136-4FC0-94F1-F4AB9CE2CDB6}"/>
              </a:ext>
            </a:extLst>
          </p:cNvPr>
          <p:cNvGrpSpPr/>
          <p:nvPr/>
        </p:nvGrpSpPr>
        <p:grpSpPr>
          <a:xfrm>
            <a:off x="5030442" y="4149131"/>
            <a:ext cx="2131115" cy="433861"/>
            <a:chOff x="4868674" y="4495127"/>
            <a:chExt cx="2131115" cy="4338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6A2994-119F-413A-93DD-509D98077C2A}"/>
                </a:ext>
              </a:extLst>
            </p:cNvPr>
            <p:cNvSpPr/>
            <p:nvPr/>
          </p:nvSpPr>
          <p:spPr>
            <a:xfrm>
              <a:off x="4868674" y="4495131"/>
              <a:ext cx="358234" cy="4338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E02A64-3048-4258-88D0-C308360EAC27}"/>
                </a:ext>
              </a:extLst>
            </p:cNvPr>
            <p:cNvSpPr/>
            <p:nvPr/>
          </p:nvSpPr>
          <p:spPr>
            <a:xfrm>
              <a:off x="5226908" y="4495130"/>
              <a:ext cx="358234" cy="4338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2DCF52B-C271-4093-B631-0436C00E25DC}"/>
                </a:ext>
              </a:extLst>
            </p:cNvPr>
            <p:cNvSpPr/>
            <p:nvPr/>
          </p:nvSpPr>
          <p:spPr>
            <a:xfrm>
              <a:off x="5585142" y="4495129"/>
              <a:ext cx="358234" cy="4338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006D39C-4B43-4301-901D-68298E9BC869}"/>
                </a:ext>
              </a:extLst>
            </p:cNvPr>
            <p:cNvSpPr/>
            <p:nvPr/>
          </p:nvSpPr>
          <p:spPr>
            <a:xfrm>
              <a:off x="5943376" y="4495128"/>
              <a:ext cx="358234" cy="4338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9863293-59A3-40B1-8D15-541F84393039}"/>
                </a:ext>
              </a:extLst>
            </p:cNvPr>
            <p:cNvSpPr/>
            <p:nvPr/>
          </p:nvSpPr>
          <p:spPr>
            <a:xfrm>
              <a:off x="6295560" y="4495128"/>
              <a:ext cx="358234" cy="4338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80A1C6-47D0-451E-B38B-56B40F517062}"/>
                </a:ext>
              </a:extLst>
            </p:cNvPr>
            <p:cNvSpPr/>
            <p:nvPr/>
          </p:nvSpPr>
          <p:spPr>
            <a:xfrm>
              <a:off x="6641555" y="4495127"/>
              <a:ext cx="358234" cy="4338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C382AC-C779-440F-8DAE-B4984DDD03B6}"/>
              </a:ext>
            </a:extLst>
          </p:cNvPr>
          <p:cNvSpPr/>
          <p:nvPr/>
        </p:nvSpPr>
        <p:spPr>
          <a:xfrm>
            <a:off x="4520513" y="3745513"/>
            <a:ext cx="3150973" cy="1297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A37F2B-7047-47AB-B589-7CD26A61F8E1}"/>
              </a:ext>
            </a:extLst>
          </p:cNvPr>
          <p:cNvSpPr txBox="1"/>
          <p:nvPr/>
        </p:nvSpPr>
        <p:spPr>
          <a:xfrm>
            <a:off x="5567793" y="3415822"/>
            <a:ext cx="99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Critical Section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1791730" y="2236569"/>
            <a:ext cx="9057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CA1531-F6EA-4C32-9F36-A17152784E50}"/>
              </a:ext>
            </a:extLst>
          </p:cNvPr>
          <p:cNvCxnSpPr>
            <a:cxnSpLocks/>
          </p:cNvCxnSpPr>
          <p:nvPr/>
        </p:nvCxnSpPr>
        <p:spPr>
          <a:xfrm>
            <a:off x="1791730" y="4959174"/>
            <a:ext cx="9057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5701785" y="4880563"/>
            <a:ext cx="3716848" cy="157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001D49-3FE2-4ACE-B13C-4BB772165C40}"/>
              </a:ext>
            </a:extLst>
          </p:cNvPr>
          <p:cNvSpPr/>
          <p:nvPr/>
        </p:nvSpPr>
        <p:spPr>
          <a:xfrm>
            <a:off x="1984937" y="2145596"/>
            <a:ext cx="3716848" cy="157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D49A1F-54A3-43DE-906C-7FC1F46C44FC}"/>
              </a:ext>
            </a:extLst>
          </p:cNvPr>
          <p:cNvCxnSpPr>
            <a:cxnSpLocks/>
          </p:cNvCxnSpPr>
          <p:nvPr/>
        </p:nvCxnSpPr>
        <p:spPr>
          <a:xfrm>
            <a:off x="1984937" y="2149719"/>
            <a:ext cx="0" cy="3563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97D8EE-90ED-490B-A1B4-236AA9234D27}"/>
              </a:ext>
            </a:extLst>
          </p:cNvPr>
          <p:cNvCxnSpPr>
            <a:cxnSpLocks/>
          </p:cNvCxnSpPr>
          <p:nvPr/>
        </p:nvCxnSpPr>
        <p:spPr>
          <a:xfrm>
            <a:off x="3628688" y="2145596"/>
            <a:ext cx="0" cy="3563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017542-9FA2-4448-B32B-03661B7A5FD3}"/>
              </a:ext>
            </a:extLst>
          </p:cNvPr>
          <p:cNvCxnSpPr>
            <a:cxnSpLocks/>
          </p:cNvCxnSpPr>
          <p:nvPr/>
        </p:nvCxnSpPr>
        <p:spPr>
          <a:xfrm>
            <a:off x="5701785" y="2149719"/>
            <a:ext cx="0" cy="3563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5504D8-A1FC-46BF-8683-6B0441255E18}"/>
              </a:ext>
            </a:extLst>
          </p:cNvPr>
          <p:cNvCxnSpPr>
            <a:cxnSpLocks/>
          </p:cNvCxnSpPr>
          <p:nvPr/>
        </p:nvCxnSpPr>
        <p:spPr>
          <a:xfrm>
            <a:off x="9418633" y="2236569"/>
            <a:ext cx="0" cy="3563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B0A6CD73-6F6E-4CA6-95AC-419E9554AE95}"/>
              </a:ext>
            </a:extLst>
          </p:cNvPr>
          <p:cNvSpPr/>
          <p:nvPr/>
        </p:nvSpPr>
        <p:spPr>
          <a:xfrm rot="16200000">
            <a:off x="4281822" y="4293679"/>
            <a:ext cx="766834" cy="2073096"/>
          </a:xfrm>
          <a:prstGeom prst="lef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909409-FCA5-4B88-ADAA-90C9E7C61D7C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1984937" y="1545113"/>
            <a:ext cx="784381" cy="6790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F978EA-458A-428E-A209-6750343E4CD0}"/>
              </a:ext>
            </a:extLst>
          </p:cNvPr>
          <p:cNvSpPr/>
          <p:nvPr/>
        </p:nvSpPr>
        <p:spPr>
          <a:xfrm>
            <a:off x="361132" y="2069752"/>
            <a:ext cx="1383956" cy="3336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9D579E-4CA2-4403-AE3B-213B177E25AB}"/>
              </a:ext>
            </a:extLst>
          </p:cNvPr>
          <p:cNvSpPr/>
          <p:nvPr/>
        </p:nvSpPr>
        <p:spPr>
          <a:xfrm>
            <a:off x="361132" y="4779992"/>
            <a:ext cx="1383956" cy="3336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FF0D51-55CA-4B82-8247-8D58D61BDEF5}"/>
              </a:ext>
            </a:extLst>
          </p:cNvPr>
          <p:cNvSpPr txBox="1"/>
          <p:nvPr/>
        </p:nvSpPr>
        <p:spPr>
          <a:xfrm>
            <a:off x="1909948" y="120655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P1</a:t>
            </a:r>
            <a:r>
              <a:rPr lang="ko-KR" altLang="en-US" sz="1600" dirty="0">
                <a:solidFill>
                  <a:srgbClr val="FF0000"/>
                </a:solidFill>
              </a:rPr>
              <a:t>임계영역 진입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5F70709-B90F-4ED7-A245-EB82E3B0548F}"/>
              </a:ext>
            </a:extLst>
          </p:cNvPr>
          <p:cNvCxnSpPr>
            <a:cxnSpLocks/>
          </p:cNvCxnSpPr>
          <p:nvPr/>
        </p:nvCxnSpPr>
        <p:spPr>
          <a:xfrm flipH="1">
            <a:off x="3639604" y="4267717"/>
            <a:ext cx="784381" cy="6790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CEF7B6-93BB-4535-BFA0-9F366B7B6DDD}"/>
              </a:ext>
            </a:extLst>
          </p:cNvPr>
          <p:cNvSpPr txBox="1"/>
          <p:nvPr/>
        </p:nvSpPr>
        <p:spPr>
          <a:xfrm>
            <a:off x="3564615" y="3929163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P2</a:t>
            </a:r>
            <a:r>
              <a:rPr lang="ko-KR" altLang="en-US" sz="1600" dirty="0">
                <a:solidFill>
                  <a:srgbClr val="FF0000"/>
                </a:solidFill>
              </a:rPr>
              <a:t>임계영역 진입 시도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D1E85E-1CC1-4919-A67D-C2753A88C27C}"/>
              </a:ext>
            </a:extLst>
          </p:cNvPr>
          <p:cNvCxnSpPr>
            <a:cxnSpLocks/>
          </p:cNvCxnSpPr>
          <p:nvPr/>
        </p:nvCxnSpPr>
        <p:spPr>
          <a:xfrm flipH="1">
            <a:off x="5739279" y="1551294"/>
            <a:ext cx="784381" cy="6790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308964-95FE-40E4-9A62-A6CE24694D1A}"/>
              </a:ext>
            </a:extLst>
          </p:cNvPr>
          <p:cNvSpPr txBox="1"/>
          <p:nvPr/>
        </p:nvSpPr>
        <p:spPr>
          <a:xfrm>
            <a:off x="5664290" y="1212740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P1</a:t>
            </a:r>
            <a:r>
              <a:rPr lang="ko-KR" altLang="en-US" sz="1600" dirty="0">
                <a:solidFill>
                  <a:srgbClr val="FF0000"/>
                </a:solidFill>
              </a:rPr>
              <a:t>임계영역 탈출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943B619-F70D-4563-913E-2C0E8ECE7863}"/>
              </a:ext>
            </a:extLst>
          </p:cNvPr>
          <p:cNvCxnSpPr>
            <a:cxnSpLocks/>
          </p:cNvCxnSpPr>
          <p:nvPr/>
        </p:nvCxnSpPr>
        <p:spPr>
          <a:xfrm flipH="1">
            <a:off x="5709942" y="4204703"/>
            <a:ext cx="784381" cy="6790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A44E39-9597-445F-A882-B11A7C83FF89}"/>
              </a:ext>
            </a:extLst>
          </p:cNvPr>
          <p:cNvSpPr txBox="1"/>
          <p:nvPr/>
        </p:nvSpPr>
        <p:spPr>
          <a:xfrm>
            <a:off x="5634953" y="386614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P2</a:t>
            </a:r>
            <a:r>
              <a:rPr lang="ko-KR" altLang="en-US" sz="1600" dirty="0">
                <a:solidFill>
                  <a:srgbClr val="FF0000"/>
                </a:solidFill>
              </a:rPr>
              <a:t>임계영역 진입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2223A6-059F-454B-8BC7-BE0FE758680E}"/>
              </a:ext>
            </a:extLst>
          </p:cNvPr>
          <p:cNvCxnSpPr>
            <a:cxnSpLocks/>
          </p:cNvCxnSpPr>
          <p:nvPr/>
        </p:nvCxnSpPr>
        <p:spPr>
          <a:xfrm flipH="1">
            <a:off x="9422682" y="4267717"/>
            <a:ext cx="784381" cy="6790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B06662-ACA2-4CDC-81BF-64CC00077126}"/>
              </a:ext>
            </a:extLst>
          </p:cNvPr>
          <p:cNvSpPr txBox="1"/>
          <p:nvPr/>
        </p:nvSpPr>
        <p:spPr>
          <a:xfrm>
            <a:off x="9347693" y="3929163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P2</a:t>
            </a:r>
            <a:r>
              <a:rPr lang="ko-KR" altLang="en-US" sz="1600" dirty="0">
                <a:solidFill>
                  <a:srgbClr val="FF0000"/>
                </a:solidFill>
              </a:rPr>
              <a:t>임계영역 진입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E86BB1-E49C-4FD3-8E6F-30A099906D2E}"/>
              </a:ext>
            </a:extLst>
          </p:cNvPr>
          <p:cNvSpPr txBox="1"/>
          <p:nvPr/>
        </p:nvSpPr>
        <p:spPr>
          <a:xfrm>
            <a:off x="4218887" y="5695581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P2</a:t>
            </a:r>
            <a:r>
              <a:rPr lang="ko-KR" altLang="en-US" sz="1600" dirty="0">
                <a:solidFill>
                  <a:srgbClr val="FF0000"/>
                </a:solidFill>
              </a:rPr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22655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/>
      <p:bldP spid="47" grpId="0"/>
      <p:bldP spid="49" grpId="0"/>
      <p:bldP spid="51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D73116B-E765-4FC7-A1D6-4965C1D21E97}"/>
              </a:ext>
            </a:extLst>
          </p:cNvPr>
          <p:cNvSpPr txBox="1"/>
          <p:nvPr/>
        </p:nvSpPr>
        <p:spPr>
          <a:xfrm>
            <a:off x="441418" y="335845"/>
            <a:ext cx="1046959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프로세스가 공유하는 데이터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flag[] : </a:t>
            </a:r>
            <a:r>
              <a:rPr lang="en-US" altLang="ko-K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boolean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배열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, turn : 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정수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turn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프로세스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P0 ://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프로세스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임계영역 진입절차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dirty="0">
                <a:latin typeface="Consolas" panose="020B0609020204030204" pitchFamily="49" charset="0"/>
              </a:rPr>
              <a:t>(flag[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])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{		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임계영역 진입여부 확인</a:t>
            </a:r>
          </a:p>
          <a:p>
            <a:pPr algn="l"/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800" dirty="0">
                <a:latin typeface="Consolas" panose="020B0609020204030204" pitchFamily="49" charset="0"/>
              </a:rPr>
              <a:t>(turn==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) { </a:t>
            </a:r>
            <a:r>
              <a:rPr lang="en-US" altLang="ko-KR" sz="1800" dirty="0">
                <a:solidFill>
                  <a:srgbClr val="F9FAF4"/>
                </a:solidFill>
                <a:latin typeface="Consolas" panose="020B0609020204030204" pitchFamily="49" charset="0"/>
              </a:rPr>
              <a:t>  	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이 진입할 차례라면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flag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로 변경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, 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에 순서 양보</a:t>
            </a:r>
          </a:p>
          <a:p>
            <a:pPr algn="l"/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800" dirty="0">
                <a:latin typeface="Consolas" panose="020B0609020204030204" pitchFamily="49" charset="0"/>
              </a:rPr>
              <a:t>(turn==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) {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//turn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을 바꿀 때 까지 대기</a:t>
            </a: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ko-KR" alt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바쁜대기</a:t>
            </a:r>
            <a:endParaRPr lang="ko-KR" alt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이 임계영역 재진입 시도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임계 영역 수행*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임계영역 수행이 끝난 후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turn=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		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에 진입 순서 제공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flag[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임계영역 사용 완료 지정</a:t>
            </a: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나머지 영역 수행*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3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51F2B-D91E-4904-AB91-768301AB2BCE}"/>
              </a:ext>
            </a:extLst>
          </p:cNvPr>
          <p:cNvSpPr txBox="1"/>
          <p:nvPr/>
        </p:nvSpPr>
        <p:spPr>
          <a:xfrm>
            <a:off x="355258" y="1028343"/>
            <a:ext cx="106669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프로세스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P1 ://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프로세스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임계영역 진입절차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flag[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dirty="0">
                <a:latin typeface="Consolas" panose="020B0609020204030204" pitchFamily="49" charset="0"/>
              </a:rPr>
              <a:t>(flag[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])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{		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임계영역 진입여부 확인</a:t>
            </a:r>
          </a:p>
          <a:p>
            <a:pPr algn="l"/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800" dirty="0">
                <a:latin typeface="Consolas" panose="020B0609020204030204" pitchFamily="49" charset="0"/>
              </a:rPr>
              <a:t>(turn==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) { </a:t>
            </a:r>
            <a:r>
              <a:rPr lang="en-US" altLang="ko-KR" sz="1800" dirty="0">
                <a:solidFill>
                  <a:srgbClr val="F9FAF4"/>
                </a:solidFill>
                <a:latin typeface="Consolas" panose="020B0609020204030204" pitchFamily="49" charset="0"/>
              </a:rPr>
              <a:t>  	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이 진입할 차례라면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flag[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flag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로 변경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, 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에 순서 양보</a:t>
            </a:r>
          </a:p>
          <a:p>
            <a:pPr algn="l"/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800" dirty="0">
                <a:latin typeface="Consolas" panose="020B0609020204030204" pitchFamily="49" charset="0"/>
              </a:rPr>
              <a:t>(turn==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</a:rPr>
              <a:t>) {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//turn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바꿀때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까지 대기</a:t>
            </a: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ko-KR" alt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바쁜대기</a:t>
            </a:r>
            <a:endParaRPr lang="ko-KR" alt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flag[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이 임계영역 재진입 시도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임계 영역 수행*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임계영역 수행이 끝난 후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turn=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		 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//p1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에 진입 순서 제공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flag[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</a:t>
            </a:r>
            <a:r>
              <a:rPr lang="ko-KR" alt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dirty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//p0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의 임계영역 사용 완료 지정</a:t>
            </a:r>
          </a:p>
          <a:p>
            <a:pPr algn="l"/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나머지 영역 수행*</a:t>
            </a:r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1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6FCD8-D06C-4F35-A389-C23B292237BA}"/>
              </a:ext>
            </a:extLst>
          </p:cNvPr>
          <p:cNvSpPr txBox="1"/>
          <p:nvPr/>
        </p:nvSpPr>
        <p:spPr>
          <a:xfrm>
            <a:off x="123568" y="395416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성공적인 임계영역 설정을 위해</a:t>
            </a:r>
            <a:r>
              <a:rPr lang="en-US" altLang="ko-KR" sz="2400" b="1" dirty="0"/>
              <a:t>….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0A7B04-486E-4A7C-87A1-0EB27F8C29BB}"/>
              </a:ext>
            </a:extLst>
          </p:cNvPr>
          <p:cNvSpPr txBox="1"/>
          <p:nvPr/>
        </p:nvSpPr>
        <p:spPr>
          <a:xfrm>
            <a:off x="123568" y="1808205"/>
            <a:ext cx="1163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 ●</a:t>
            </a:r>
            <a:r>
              <a:rPr lang="en-US" altLang="ko-KR" sz="2000" dirty="0"/>
              <a:t> </a:t>
            </a:r>
            <a:r>
              <a:rPr lang="ko-KR" altLang="en-US" sz="2000" dirty="0"/>
              <a:t>상호배제 </a:t>
            </a:r>
            <a:endParaRPr lang="en-US" altLang="ko-KR" sz="2000" dirty="0"/>
          </a:p>
          <a:p>
            <a:r>
              <a:rPr lang="en-US" altLang="ko-KR" sz="2000" dirty="0"/>
              <a:t>        - </a:t>
            </a:r>
            <a:r>
              <a:rPr lang="ko-KR" altLang="en-US" sz="2000" dirty="0"/>
              <a:t>어떤 프로세스가 임계 영역에서 작업중이면 다른 프로세스가 임계 영역으로 들어갈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5D7C9-1635-44E6-96D8-7AABB4492FD3}"/>
              </a:ext>
            </a:extLst>
          </p:cNvPr>
          <p:cNvSpPr txBox="1"/>
          <p:nvPr/>
        </p:nvSpPr>
        <p:spPr>
          <a:xfrm>
            <a:off x="123568" y="3352456"/>
            <a:ext cx="12144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 ●</a:t>
            </a:r>
            <a:r>
              <a:rPr lang="en-US" altLang="ko-KR" sz="2000" dirty="0"/>
              <a:t> </a:t>
            </a:r>
            <a:r>
              <a:rPr lang="ko-KR" altLang="en-US" sz="2000" dirty="0"/>
              <a:t>진행</a:t>
            </a:r>
            <a:endParaRPr lang="en-US" altLang="ko-KR" sz="2000" dirty="0"/>
          </a:p>
          <a:p>
            <a:r>
              <a:rPr lang="en-US" altLang="ko-KR" sz="2000" dirty="0"/>
              <a:t>        - </a:t>
            </a:r>
            <a:r>
              <a:rPr lang="ko-KR" altLang="en-US" sz="2000" dirty="0"/>
              <a:t>임계영역에 여러 프로세스가 들어가려고 할 때 어떤 프로세스가 들어갈지 적절히 결정해야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025069-10E2-4326-A821-83306EE78C7D}"/>
              </a:ext>
            </a:extLst>
          </p:cNvPr>
          <p:cNvSpPr txBox="1"/>
          <p:nvPr/>
        </p:nvSpPr>
        <p:spPr>
          <a:xfrm>
            <a:off x="123568" y="4896707"/>
            <a:ext cx="11666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 ●</a:t>
            </a:r>
            <a:r>
              <a:rPr lang="en-US" altLang="ko-KR" sz="2000" dirty="0"/>
              <a:t> </a:t>
            </a:r>
            <a:r>
              <a:rPr lang="ko-KR" altLang="en-US" sz="2000" dirty="0"/>
              <a:t>한정대기</a:t>
            </a:r>
            <a:endParaRPr lang="en-US" altLang="ko-KR" sz="2000" dirty="0"/>
          </a:p>
          <a:p>
            <a:r>
              <a:rPr lang="en-US" altLang="ko-KR" sz="2000" dirty="0"/>
              <a:t>        -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DeadLock</a:t>
            </a:r>
            <a:r>
              <a:rPr lang="ko-KR" altLang="en-US" sz="2000" dirty="0"/>
              <a:t> 방지를 위해 한 번 들어갔던 프로세스는 임계영역에 다시 접근할 때 제한을 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5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2826607" y="3244334"/>
            <a:ext cx="6700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Semaphore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701</Words>
  <Application>Microsoft Office PowerPoint</Application>
  <PresentationFormat>와이드스크린</PresentationFormat>
  <Paragraphs>157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 Dotum</vt:lpstr>
      <vt:lpstr>Nanum Gothic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21</cp:revision>
  <dcterms:created xsi:type="dcterms:W3CDTF">2021-08-07T08:11:24Z</dcterms:created>
  <dcterms:modified xsi:type="dcterms:W3CDTF">2021-08-24T10:03:23Z</dcterms:modified>
</cp:coreProperties>
</file>