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44" r:id="rId3"/>
    <p:sldId id="335" r:id="rId4"/>
    <p:sldId id="342" r:id="rId5"/>
    <p:sldId id="348" r:id="rId6"/>
    <p:sldId id="341" r:id="rId7"/>
    <p:sldId id="350" r:id="rId8"/>
    <p:sldId id="347" r:id="rId9"/>
    <p:sldId id="349" r:id="rId10"/>
    <p:sldId id="351" r:id="rId11"/>
    <p:sldId id="352" r:id="rId12"/>
    <p:sldId id="345" r:id="rId13"/>
    <p:sldId id="353" r:id="rId14"/>
    <p:sldId id="357" r:id="rId15"/>
    <p:sldId id="354" r:id="rId16"/>
    <p:sldId id="356" r:id="rId17"/>
    <p:sldId id="28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9D7945"/>
    <a:srgbClr val="FDE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7" autoAdjust="0"/>
    <p:restoredTop sz="71344" autoAdjust="0"/>
  </p:normalViewPr>
  <p:slideViewPr>
    <p:cSldViewPr snapToGrid="0">
      <p:cViewPr varScale="1">
        <p:scale>
          <a:sx n="77" d="100"/>
          <a:sy n="77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일단 두친구의 공통점을 객체를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비교할때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쓴다는 점이다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객체가 아니라 값을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비교할때는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==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그리고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차이점은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Comparable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interfac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java.lang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패키지에 있기때문에 추가적인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impor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필요없으나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Comparator class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java.util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패키지에 있기 때문에 추가적인 임포트를 필요로 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또한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Comparable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은 </a:t>
            </a:r>
            <a:r>
              <a:rPr lang="en-US" altLang="ko-KR" sz="1200" dirty="0" err="1">
                <a:solidFill>
                  <a:schemeClr val="tx1"/>
                </a:solidFill>
              </a:rPr>
              <a:t>compareTo</a:t>
            </a:r>
            <a:r>
              <a:rPr lang="ko-KR" altLang="en-US" sz="1200" dirty="0">
                <a:solidFill>
                  <a:schemeClr val="tx1"/>
                </a:solidFill>
              </a:rPr>
              <a:t>메소드를 사용하여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나와 다른 객체와 비교하지만 </a:t>
            </a:r>
            <a:r>
              <a:rPr lang="en-US" altLang="ko-KR" sz="1200" dirty="0">
                <a:solidFill>
                  <a:schemeClr val="tx1"/>
                </a:solidFill>
              </a:rPr>
              <a:t>Comparator</a:t>
            </a:r>
            <a:r>
              <a:rPr lang="ko-KR" altLang="en-US" sz="1200" dirty="0">
                <a:solidFill>
                  <a:schemeClr val="tx1"/>
                </a:solidFill>
              </a:rPr>
              <a:t>은 </a:t>
            </a:r>
            <a:r>
              <a:rPr lang="en-US" altLang="ko-KR" sz="1200" dirty="0">
                <a:solidFill>
                  <a:schemeClr val="tx1"/>
                </a:solidFill>
              </a:rPr>
              <a:t>Compare</a:t>
            </a:r>
            <a:r>
              <a:rPr lang="ko-KR" altLang="en-US" sz="1200" dirty="0">
                <a:solidFill>
                  <a:schemeClr val="tx1"/>
                </a:solidFill>
              </a:rPr>
              <a:t>메소드를 사용하여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다른객체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과 </a:t>
            </a:r>
            <a:r>
              <a:rPr lang="ko-KR" altLang="en-US" sz="1200" dirty="0" err="1">
                <a:solidFill>
                  <a:schemeClr val="tx1"/>
                </a:solidFill>
              </a:rPr>
              <a:t>다른객체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와 비교함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6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오버플로와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언더플로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주의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91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아까 구현했던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Student2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클래스를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다시한번보자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파라미터로 받은 객체와 서로 뺌으로써 파라미터로 받은 객체의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num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더 크거나 같으면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+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니까 위치를 바꾸고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파라미터로 받은 객체의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num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더 작으면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니까 그대로 유지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하지만 만약에 현재 객체의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num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-20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억이고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파라미터로 받은 객체의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num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20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억이라고 해보자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그러면 두 값을 빼면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40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억이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Int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의 범위를 벗어나게 되고 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29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오버플로우를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야기한다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반대 상황이면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언더플로우도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나오겠죠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이를 해결할 수 있는 방법은 간단합니다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81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이미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래퍼클레스에서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제공중인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compare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쓰면 됩니다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이는 기본적으로 오름차순을 제공하므로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더 다양한 비교를 원한다면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33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이와 같은 형태로 직접 코드 짜면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22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https://st-lab.tistory.com/243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9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일단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Comparable interface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사용해서 정렬하는 법에 대해서 알아보겠다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일단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저친구를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사용하려면 정렬할 객체에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implements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한 후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compareTo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라는 메서드를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구현하면된다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이거는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Comparable Interface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상속받아 구현한 예이다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다음과 같이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compareTo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오버라이딩하였다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저친구는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파라미터로 받은 객체와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비교하는식으로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작성해서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리턴 값이 음수나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이면 그대로 자리가 유지되고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양수면 두 객체의 자리가 바뀐다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위와 같은 상태에서는 받은 객체보다 내 자신이 더 커야만 자리가 바뀌는 상태이기 때문에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num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기준으로 내림차순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정렬될것을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예상할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11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직접 메소드를 호출해서 사용해도 되지만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Arrays.sort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나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Collections.sort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comparable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상속받은 객체가 들은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list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나 배열을 넣으면 알아서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compareTo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맞게 정렬해준다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그이유는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뒤에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설명되어있다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6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Comparator interface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이렇게 생겼습니다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역시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아까와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같이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compare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메소드를 재정의해서 사용해야 합니다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(+)Java 8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부터는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Interface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에서 일반 메소드를 구현할 수 있도록 되었다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앞에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default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붙어있거나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static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붙어있는 것들이 그런 메소드 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이미 구현되어 있기 때문에 재정의를 꼭 할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필요없다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물론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static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은 재정의 불가함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equals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왜 재정의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안해도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되냐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-&gt; Object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클래스에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정의되어있기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때문이라고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8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Comparator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사용해서 비교하는 방법은 크게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가지 이다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일단 첫번쨰로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Comparator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Interface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상속받아 구현한 예이다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이친구는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자기 자신과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비교하는게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아니라 객체 두개를 받아서 그 두개를 비교하기 때문에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꼭 비교할 객체에 상속받을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필요없다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그래서 다음과 같이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StudentComparator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만들었다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compare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오버라이딩했고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비교 방식은 아까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compareTo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와 같다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사용법도 역시 같다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그리고 두번째 방법은 익명 클래스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세번째 방법은 람다이다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똑같은 방식으로 계속 정렬을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할꺼라면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Comparator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객체를 생성하고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한번만 하고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말꺼라면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익명 클래스나 람다가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좋겠져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24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0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1122363"/>
            <a:ext cx="9314688" cy="2387600"/>
          </a:xfrm>
        </p:spPr>
        <p:txBody>
          <a:bodyPr/>
          <a:lstStyle/>
          <a:p>
            <a:r>
              <a:rPr lang="en-US" altLang="ko-KR" b="1" dirty="0"/>
              <a:t>Comparable/Comparator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940" y="23036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20210813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6FFEB9CB-6FCA-45D4-8229-02D7A8E055A7}"/>
              </a:ext>
            </a:extLst>
          </p:cNvPr>
          <p:cNvSpPr txBox="1">
            <a:spLocks/>
          </p:cNvSpPr>
          <p:nvPr/>
        </p:nvSpPr>
        <p:spPr>
          <a:xfrm>
            <a:off x="207765" y="451104"/>
            <a:ext cx="11091606" cy="625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private static void 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mergeSort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2800" dirty="0">
                <a:solidFill>
                  <a:srgbClr val="0070C0"/>
                </a:solidFill>
                <a:latin typeface="Arial" panose="020B0604020202020204" pitchFamily="34" charset="0"/>
              </a:rPr>
              <a:t>Object[] </a:t>
            </a:r>
            <a:r>
              <a:rPr lang="en-US" altLang="ko-KR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, Object[]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, int low, int high, int off) {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int length = high - low;</a:t>
            </a: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if (length &lt; INSERTIONSORT_THRESHOLD) {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    for (int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=low;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&lt;high;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++)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        for (int j=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; j&gt;low &amp;&amp;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                 ((Comparable)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[j-1]).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compareTo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[j])&gt;0; j--)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            swap(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, j, j-1);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    return;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}</a:t>
            </a: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int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destLow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= low;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int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destHigh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= high;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low  += off;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high += off;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int mid = (low + high) &gt;&gt;&gt; 1;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mergeSort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, low, mid, -off);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mergeSort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, mid, high, -off);</a:t>
            </a: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if (</a:t>
            </a:r>
            <a:r>
              <a:rPr lang="en-US" altLang="ko-KR" sz="2800" dirty="0">
                <a:solidFill>
                  <a:srgbClr val="0070C0"/>
                </a:solidFill>
                <a:latin typeface="Arial" panose="020B0604020202020204" pitchFamily="34" charset="0"/>
              </a:rPr>
              <a:t>((Comparable)</a:t>
            </a:r>
            <a:r>
              <a:rPr lang="en-US" altLang="ko-KR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src</a:t>
            </a:r>
            <a:r>
              <a:rPr lang="en-US" altLang="ko-KR" sz="2800" dirty="0">
                <a:solidFill>
                  <a:srgbClr val="0070C0"/>
                </a:solidFill>
                <a:latin typeface="Arial" panose="020B0604020202020204" pitchFamily="34" charset="0"/>
              </a:rPr>
              <a:t>[mid-1]).</a:t>
            </a:r>
            <a:r>
              <a:rPr lang="en-US" altLang="ko-KR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compareTo</a:t>
            </a:r>
            <a:r>
              <a:rPr lang="en-US" altLang="ko-KR" sz="28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src</a:t>
            </a:r>
            <a:r>
              <a:rPr lang="en-US" altLang="ko-KR" sz="2800" dirty="0">
                <a:solidFill>
                  <a:srgbClr val="0070C0"/>
                </a:solidFill>
                <a:latin typeface="Arial" panose="020B0604020202020204" pitchFamily="34" charset="0"/>
              </a:rPr>
              <a:t>[mid]) &lt;= 0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) {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   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System.arraycopy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, low,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destLow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, length);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    return;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}</a:t>
            </a: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for(int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=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destLow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, p = low, q = mid;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&lt;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destHigh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;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++) {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    if (q &gt;= high || p &lt; mid &amp;&amp; ((Comparable)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[p]).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compareTo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[q])&lt;=0)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[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] =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[p++];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    else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[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] =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[q++];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    }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 }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6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6FFEB9CB-6FCA-45D4-8229-02D7A8E055A7}"/>
              </a:ext>
            </a:extLst>
          </p:cNvPr>
          <p:cNvSpPr txBox="1">
            <a:spLocks/>
          </p:cNvSpPr>
          <p:nvPr/>
        </p:nvSpPr>
        <p:spPr>
          <a:xfrm>
            <a:off x="207765" y="451104"/>
            <a:ext cx="11091606" cy="625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private static void 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</a:rPr>
              <a:t>mergeSort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(Object[]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Object[]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int low, int high, int off, </a:t>
            </a:r>
            <a:r>
              <a:rPr lang="en-US" altLang="ko-KR" sz="2800" dirty="0">
                <a:solidFill>
                  <a:srgbClr val="0070C0"/>
                </a:solidFill>
              </a:rPr>
              <a:t>Comparator 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int length = high - low;</a:t>
            </a: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if (length &lt; INSERTIONSORT_THRESHOLD) {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for (int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=low;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&lt;high;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++)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for (int j=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j&gt;low &amp;&amp;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c.compare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[j-1],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[j])&gt;0; j--)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swap(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j, j-1);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return;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int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destLow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low;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int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destHigh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high;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low  += off;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high += off;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int mid = (low + high) &gt;&gt;&gt; 1;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mergeSort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low, mid, -off, c);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mergeSort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mid, high, -off, c);</a:t>
            </a: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if (</a:t>
            </a:r>
            <a:r>
              <a:rPr lang="en-US" altLang="ko-KR" sz="2800" dirty="0" err="1">
                <a:solidFill>
                  <a:srgbClr val="0070C0"/>
                </a:solidFill>
              </a:rPr>
              <a:t>c.compare</a:t>
            </a:r>
            <a:r>
              <a:rPr lang="en-US" altLang="ko-KR" sz="2800" dirty="0">
                <a:solidFill>
                  <a:srgbClr val="0070C0"/>
                </a:solidFill>
              </a:rPr>
              <a:t>(</a:t>
            </a:r>
            <a:r>
              <a:rPr lang="en-US" altLang="ko-KR" sz="2800" dirty="0" err="1">
                <a:solidFill>
                  <a:srgbClr val="0070C0"/>
                </a:solidFill>
              </a:rPr>
              <a:t>src</a:t>
            </a:r>
            <a:r>
              <a:rPr lang="en-US" altLang="ko-KR" sz="2800" dirty="0">
                <a:solidFill>
                  <a:srgbClr val="0070C0"/>
                </a:solidFill>
              </a:rPr>
              <a:t>[mid-1], </a:t>
            </a:r>
            <a:r>
              <a:rPr lang="en-US" altLang="ko-KR" sz="2800" dirty="0" err="1">
                <a:solidFill>
                  <a:srgbClr val="0070C0"/>
                </a:solidFill>
              </a:rPr>
              <a:t>src</a:t>
            </a:r>
            <a:r>
              <a:rPr lang="en-US" altLang="ko-KR" sz="2800" dirty="0">
                <a:solidFill>
                  <a:srgbClr val="0070C0"/>
                </a:solidFill>
              </a:rPr>
              <a:t>[mid])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&lt;= 0) {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System.arraycopy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low,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destLow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length);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return;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for(int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destLow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 = low, q = mid;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&lt;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destHigh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++) {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if (q &gt;= high || p &lt; mid &amp;&amp;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c.compare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[p],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[q]) &lt;= 0)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[p++];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else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[q++];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7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6FFEB9CB-6FCA-45D4-8229-02D7A8E055A7}"/>
              </a:ext>
            </a:extLst>
          </p:cNvPr>
          <p:cNvSpPr txBox="1">
            <a:spLocks/>
          </p:cNvSpPr>
          <p:nvPr/>
        </p:nvSpPr>
        <p:spPr>
          <a:xfrm>
            <a:off x="550954" y="472424"/>
            <a:ext cx="10515600" cy="5527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주의사항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9186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6BA6870-5B89-4D67-B0E3-EC45F0A4B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8" y="391772"/>
            <a:ext cx="7043085" cy="60744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7D7717-7943-4A95-9F17-EBC98E4E12BE}"/>
              </a:ext>
            </a:extLst>
          </p:cNvPr>
          <p:cNvSpPr/>
          <p:nvPr/>
        </p:nvSpPr>
        <p:spPr>
          <a:xfrm>
            <a:off x="660598" y="3782193"/>
            <a:ext cx="6424083" cy="125536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CD6DEF-A1CC-4C8C-A6B4-6C1FAD30AF00}"/>
              </a:ext>
            </a:extLst>
          </p:cNvPr>
          <p:cNvSpPr/>
          <p:nvPr/>
        </p:nvSpPr>
        <p:spPr>
          <a:xfrm>
            <a:off x="2052570" y="391772"/>
            <a:ext cx="4119294" cy="272107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73BFC-6077-4B1E-ACA6-E71F0D056B5E}"/>
              </a:ext>
            </a:extLst>
          </p:cNvPr>
          <p:cNvSpPr txBox="1"/>
          <p:nvPr/>
        </p:nvSpPr>
        <p:spPr>
          <a:xfrm>
            <a:off x="7524520" y="3881346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this.num</a:t>
            </a:r>
            <a:r>
              <a:rPr lang="en-US" altLang="ko-KR" dirty="0"/>
              <a:t> = -2,000,000,000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DE3C6-D78F-4079-A685-E37CEC9CB65B}"/>
              </a:ext>
            </a:extLst>
          </p:cNvPr>
          <p:cNvSpPr txBox="1"/>
          <p:nvPr/>
        </p:nvSpPr>
        <p:spPr>
          <a:xfrm>
            <a:off x="7524520" y="425067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o.num</a:t>
            </a:r>
            <a:r>
              <a:rPr lang="en-US" altLang="ko-KR" dirty="0"/>
              <a:t> = 2,000,000,000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B90BE-2B0E-45D8-B9D3-04378367E9F9}"/>
              </a:ext>
            </a:extLst>
          </p:cNvPr>
          <p:cNvSpPr txBox="1"/>
          <p:nvPr/>
        </p:nvSpPr>
        <p:spPr>
          <a:xfrm>
            <a:off x="7524520" y="4620010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o.num</a:t>
            </a:r>
            <a:r>
              <a:rPr lang="en-US" altLang="ko-KR" dirty="0"/>
              <a:t> – </a:t>
            </a:r>
            <a:r>
              <a:rPr lang="en-US" altLang="ko-KR" dirty="0" err="1"/>
              <a:t>this.num</a:t>
            </a:r>
            <a:r>
              <a:rPr lang="en-US" altLang="ko-KR" dirty="0"/>
              <a:t> = 4,000,000,000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E0E2E7-392C-4201-94D8-16864184CBD9}"/>
              </a:ext>
            </a:extLst>
          </p:cNvPr>
          <p:cNvSpPr/>
          <p:nvPr/>
        </p:nvSpPr>
        <p:spPr>
          <a:xfrm>
            <a:off x="7601639" y="2796709"/>
            <a:ext cx="3849100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–2,147,483,648 ~ 2,147,483,647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1ED98-F262-4DA8-8492-DCEC1DB180F0}"/>
              </a:ext>
            </a:extLst>
          </p:cNvPr>
          <p:cNvSpPr txBox="1"/>
          <p:nvPr/>
        </p:nvSpPr>
        <p:spPr>
          <a:xfrm>
            <a:off x="7601639" y="237780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</a:t>
            </a:r>
            <a:r>
              <a:rPr lang="ko-KR" altLang="en-US" dirty="0"/>
              <a:t>범위</a:t>
            </a:r>
          </a:p>
        </p:txBody>
      </p:sp>
    </p:spTree>
    <p:extLst>
      <p:ext uri="{BB962C8B-B14F-4D97-AF65-F5344CB8AC3E}">
        <p14:creationId xmlns:p14="http://schemas.microsoft.com/office/powerpoint/2010/main" val="266374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6BA6870-5B89-4D67-B0E3-EC45F0A4B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8" y="391772"/>
            <a:ext cx="7043085" cy="60744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7D7717-7943-4A95-9F17-EBC98E4E12BE}"/>
              </a:ext>
            </a:extLst>
          </p:cNvPr>
          <p:cNvSpPr/>
          <p:nvPr/>
        </p:nvSpPr>
        <p:spPr>
          <a:xfrm>
            <a:off x="660598" y="3782193"/>
            <a:ext cx="6424083" cy="125536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CD6DEF-A1CC-4C8C-A6B4-6C1FAD30AF00}"/>
              </a:ext>
            </a:extLst>
          </p:cNvPr>
          <p:cNvSpPr/>
          <p:nvPr/>
        </p:nvSpPr>
        <p:spPr>
          <a:xfrm>
            <a:off x="2052570" y="391772"/>
            <a:ext cx="4119294" cy="272107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73BFC-6077-4B1E-ACA6-E71F0D056B5E}"/>
              </a:ext>
            </a:extLst>
          </p:cNvPr>
          <p:cNvSpPr txBox="1"/>
          <p:nvPr/>
        </p:nvSpPr>
        <p:spPr>
          <a:xfrm>
            <a:off x="7524520" y="3881346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this.num</a:t>
            </a:r>
            <a:r>
              <a:rPr lang="en-US" altLang="ko-KR" dirty="0"/>
              <a:t> = -2,000,000,000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DE3C6-D78F-4079-A685-E37CEC9CB65B}"/>
              </a:ext>
            </a:extLst>
          </p:cNvPr>
          <p:cNvSpPr txBox="1"/>
          <p:nvPr/>
        </p:nvSpPr>
        <p:spPr>
          <a:xfrm>
            <a:off x="7524520" y="425067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o.num</a:t>
            </a:r>
            <a:r>
              <a:rPr lang="en-US" altLang="ko-KR" dirty="0"/>
              <a:t> = 2,000,000,000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B90BE-2B0E-45D8-B9D3-04378367E9F9}"/>
              </a:ext>
            </a:extLst>
          </p:cNvPr>
          <p:cNvSpPr txBox="1"/>
          <p:nvPr/>
        </p:nvSpPr>
        <p:spPr>
          <a:xfrm>
            <a:off x="7524520" y="4620010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o.num</a:t>
            </a:r>
            <a:r>
              <a:rPr lang="en-US" altLang="ko-KR" dirty="0"/>
              <a:t> – </a:t>
            </a:r>
            <a:r>
              <a:rPr lang="en-US" altLang="ko-KR" dirty="0" err="1"/>
              <a:t>this.num</a:t>
            </a:r>
            <a:r>
              <a:rPr lang="en-US" altLang="ko-KR" dirty="0"/>
              <a:t> = 4,000,000,000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E0E2E7-392C-4201-94D8-16864184CBD9}"/>
              </a:ext>
            </a:extLst>
          </p:cNvPr>
          <p:cNvSpPr/>
          <p:nvPr/>
        </p:nvSpPr>
        <p:spPr>
          <a:xfrm>
            <a:off x="7601639" y="2796709"/>
            <a:ext cx="3849100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–2,147,483,648 ~ 2,147,483,647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1ED98-F262-4DA8-8492-DCEC1DB180F0}"/>
              </a:ext>
            </a:extLst>
          </p:cNvPr>
          <p:cNvSpPr txBox="1"/>
          <p:nvPr/>
        </p:nvSpPr>
        <p:spPr>
          <a:xfrm>
            <a:off x="7601639" y="237780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</a:t>
            </a:r>
            <a:r>
              <a:rPr lang="ko-KR" altLang="en-US" dirty="0"/>
              <a:t>범위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8127EC-45D5-4E4E-A6AB-F092FD2D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B5B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B7FA94-981E-4163-A8B0-D086AAF0793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80" y="1397768"/>
            <a:ext cx="2699738" cy="2699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6EBEDD-0ED6-4A72-A5FB-BE5D4C6E106A}"/>
              </a:ext>
            </a:extLst>
          </p:cNvPr>
          <p:cNvSpPr txBox="1"/>
          <p:nvPr/>
        </p:nvSpPr>
        <p:spPr>
          <a:xfrm>
            <a:off x="4342552" y="4201102"/>
            <a:ext cx="332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</a:rPr>
              <a:t>OverFlow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발생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88A2B-C27D-45E4-87BC-C66C799F9A89}"/>
              </a:ext>
            </a:extLst>
          </p:cNvPr>
          <p:cNvSpPr txBox="1"/>
          <p:nvPr/>
        </p:nvSpPr>
        <p:spPr>
          <a:xfrm>
            <a:off x="10525453" y="6231962"/>
            <a:ext cx="1731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해결방법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-apple-system"/>
              </a:rPr>
              <a:t>▶</a:t>
            </a:r>
            <a:endParaRPr lang="en-US" altLang="ko-KR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7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EB0AEC5-419A-49F7-8E3C-CF2A343D7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98" y="479268"/>
            <a:ext cx="7589667" cy="58994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7D7717-7943-4A95-9F17-EBC98E4E12BE}"/>
              </a:ext>
            </a:extLst>
          </p:cNvPr>
          <p:cNvSpPr/>
          <p:nvPr/>
        </p:nvSpPr>
        <p:spPr>
          <a:xfrm>
            <a:off x="2562213" y="3869690"/>
            <a:ext cx="6424083" cy="115396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CD6DEF-A1CC-4C8C-A6B4-6C1FAD30AF00}"/>
              </a:ext>
            </a:extLst>
          </p:cNvPr>
          <p:cNvSpPr/>
          <p:nvPr/>
        </p:nvSpPr>
        <p:spPr>
          <a:xfrm>
            <a:off x="3954185" y="479268"/>
            <a:ext cx="4119294" cy="272107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2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6FFEB9CB-6FCA-45D4-8229-02D7A8E055A7}"/>
              </a:ext>
            </a:extLst>
          </p:cNvPr>
          <p:cNvSpPr txBox="1">
            <a:spLocks/>
          </p:cNvSpPr>
          <p:nvPr/>
        </p:nvSpPr>
        <p:spPr>
          <a:xfrm>
            <a:off x="905647" y="1066882"/>
            <a:ext cx="11091606" cy="4486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final class Integer extends Number implements Comparable&lt;Integer&gt; {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	public static int compare(int x, int y) {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		return (x &lt; y) ? -1 : ((x == y) ? 0 : 1);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	}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…</a:t>
            </a: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04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84" y="311117"/>
            <a:ext cx="11373632" cy="535064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 줄 요약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sz="3100" b="1" dirty="0"/>
              <a:t>1. </a:t>
            </a:r>
            <a:r>
              <a:rPr lang="ko-KR" altLang="en-US" sz="3100" b="1" dirty="0"/>
              <a:t>객체 </a:t>
            </a:r>
            <a:r>
              <a:rPr lang="ko-KR" altLang="en-US" sz="3100" b="1" dirty="0" err="1"/>
              <a:t>비교할때</a:t>
            </a:r>
            <a:r>
              <a:rPr lang="ko-KR" altLang="en-US" sz="3100" b="1" dirty="0"/>
              <a:t> </a:t>
            </a:r>
            <a:r>
              <a:rPr lang="en-US" altLang="ko-KR" sz="3100" b="1" dirty="0"/>
              <a:t>Comparable, Comparator </a:t>
            </a:r>
            <a:r>
              <a:rPr lang="ko-KR" altLang="en-US" sz="3100" b="1" dirty="0" err="1"/>
              <a:t>쓰면된다</a:t>
            </a:r>
            <a:r>
              <a:rPr lang="en-US" altLang="ko-KR" sz="3100" b="1" dirty="0"/>
              <a:t>.</a:t>
            </a:r>
            <a:br>
              <a:rPr lang="en-US" altLang="ko-KR" sz="3100" b="1" dirty="0"/>
            </a:br>
            <a:br>
              <a:rPr lang="en-US" altLang="ko-KR" sz="3100" b="1" dirty="0"/>
            </a:br>
            <a:r>
              <a:rPr lang="en-US" altLang="ko-KR" sz="3100" b="1" dirty="0"/>
              <a:t>2. </a:t>
            </a:r>
            <a:r>
              <a:rPr lang="ko-KR" altLang="en-US" sz="3100" b="1" dirty="0"/>
              <a:t>각각 </a:t>
            </a:r>
            <a:r>
              <a:rPr lang="en-US" altLang="ko-KR" sz="3100" b="1" dirty="0" err="1"/>
              <a:t>compareTo</a:t>
            </a:r>
            <a:r>
              <a:rPr lang="en-US" altLang="ko-KR" sz="3100" b="1" dirty="0"/>
              <a:t>, compare</a:t>
            </a:r>
            <a:r>
              <a:rPr lang="ko-KR" altLang="en-US" sz="3100" b="1" dirty="0"/>
              <a:t>메서드를 재정의 해서 </a:t>
            </a:r>
            <a:r>
              <a:rPr lang="ko-KR" altLang="en-US" sz="3100" b="1" dirty="0" err="1"/>
              <a:t>쓰면된다</a:t>
            </a:r>
            <a:r>
              <a:rPr lang="en-US" altLang="ko-KR" sz="3100" b="1" dirty="0"/>
              <a:t>.</a:t>
            </a:r>
            <a:br>
              <a:rPr lang="en-US" altLang="ko-KR" sz="3100" b="1" dirty="0"/>
            </a:br>
            <a:br>
              <a:rPr lang="en-US" altLang="ko-KR" sz="3100" b="1" dirty="0"/>
            </a:br>
            <a:r>
              <a:rPr lang="en-US" altLang="ko-KR" sz="3100" b="1" dirty="0"/>
              <a:t>3. </a:t>
            </a:r>
            <a:r>
              <a:rPr lang="ko-KR" altLang="en-US" sz="3100" b="1" dirty="0" err="1"/>
              <a:t>오버플로</a:t>
            </a:r>
            <a:r>
              <a:rPr lang="en-US" altLang="ko-KR" sz="3100" b="1" dirty="0"/>
              <a:t>, </a:t>
            </a:r>
            <a:r>
              <a:rPr lang="ko-KR" altLang="en-US" sz="3100" b="1" dirty="0"/>
              <a:t> </a:t>
            </a:r>
            <a:r>
              <a:rPr lang="ko-KR" altLang="en-US" sz="3100" b="1" dirty="0" err="1"/>
              <a:t>언더플로만</a:t>
            </a:r>
            <a:r>
              <a:rPr lang="ko-KR" altLang="en-US" sz="3100" b="1" dirty="0"/>
              <a:t> 조심하자</a:t>
            </a:r>
          </a:p>
        </p:txBody>
      </p:sp>
    </p:spTree>
    <p:extLst>
      <p:ext uri="{BB962C8B-B14F-4D97-AF65-F5344CB8AC3E}">
        <p14:creationId xmlns:p14="http://schemas.microsoft.com/office/powerpoint/2010/main" val="278173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525" y="889125"/>
            <a:ext cx="9879242" cy="2041112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Comparable/Comparator</a:t>
            </a:r>
            <a:br>
              <a:rPr lang="en-US" altLang="ko-KR" sz="6000" b="1" dirty="0"/>
            </a:br>
            <a:endParaRPr lang="ko-KR" altLang="en-US" sz="6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60748D-116F-4833-945B-F00E6C8AF82F}"/>
              </a:ext>
            </a:extLst>
          </p:cNvPr>
          <p:cNvSpPr/>
          <p:nvPr/>
        </p:nvSpPr>
        <p:spPr>
          <a:xfrm>
            <a:off x="1904525" y="2140528"/>
            <a:ext cx="9296876" cy="166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70C0"/>
                </a:solidFill>
              </a:rPr>
              <a:t>객체</a:t>
            </a:r>
            <a:r>
              <a:rPr lang="ko-KR" altLang="en-US" sz="2000" dirty="0">
                <a:solidFill>
                  <a:schemeClr val="tx1"/>
                </a:solidFill>
              </a:rPr>
              <a:t>를 비교하기 위해 쓴다</a:t>
            </a:r>
            <a:r>
              <a:rPr lang="en-US" altLang="ko-KR" sz="2000" dirty="0">
                <a:solidFill>
                  <a:schemeClr val="tx1"/>
                </a:solidFill>
              </a:rPr>
              <a:t>!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1F61BE-E45E-462A-908F-88B6676CCFD9}"/>
              </a:ext>
            </a:extLst>
          </p:cNvPr>
          <p:cNvSpPr/>
          <p:nvPr/>
        </p:nvSpPr>
        <p:spPr>
          <a:xfrm>
            <a:off x="1904525" y="4135584"/>
            <a:ext cx="4454712" cy="166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Java.lang</a:t>
            </a:r>
            <a:r>
              <a:rPr lang="en-US" altLang="ko-KR" sz="2000" dirty="0">
                <a:solidFill>
                  <a:schemeClr val="tx1"/>
                </a:solidFill>
              </a:rPr>
              <a:t> package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compareTo</a:t>
            </a:r>
            <a:r>
              <a:rPr lang="ko-KR" altLang="en-US" sz="2000" dirty="0">
                <a:solidFill>
                  <a:schemeClr val="tx1"/>
                </a:solidFill>
              </a:rPr>
              <a:t>메소드를 사용하여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나와 다른 객체와 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CE7865-330E-42E4-9CE7-6816BFBBEAE5}"/>
              </a:ext>
            </a:extLst>
          </p:cNvPr>
          <p:cNvSpPr/>
          <p:nvPr/>
        </p:nvSpPr>
        <p:spPr>
          <a:xfrm>
            <a:off x="6746689" y="4135584"/>
            <a:ext cx="4454712" cy="166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Java.util</a:t>
            </a:r>
            <a:r>
              <a:rPr lang="en-US" altLang="ko-KR" sz="2000" dirty="0">
                <a:solidFill>
                  <a:schemeClr val="tx1"/>
                </a:solidFill>
              </a:rPr>
              <a:t> package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Compare</a:t>
            </a:r>
            <a:r>
              <a:rPr lang="ko-KR" altLang="en-US" sz="2000" dirty="0">
                <a:solidFill>
                  <a:schemeClr val="tx1"/>
                </a:solidFill>
              </a:rPr>
              <a:t>메소드를 사용하여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다른객체</a:t>
            </a:r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과 </a:t>
            </a:r>
            <a:r>
              <a:rPr lang="ko-KR" altLang="en-US" sz="2000" dirty="0" err="1">
                <a:solidFill>
                  <a:schemeClr val="tx1"/>
                </a:solidFill>
              </a:rPr>
              <a:t>다른객체</a:t>
            </a:r>
            <a:r>
              <a:rPr lang="en-US" altLang="ko-KR" sz="2000" dirty="0">
                <a:solidFill>
                  <a:schemeClr val="tx1"/>
                </a:solidFill>
              </a:rPr>
              <a:t>2</a:t>
            </a:r>
            <a:r>
              <a:rPr lang="ko-KR" altLang="en-US" sz="2000" dirty="0">
                <a:solidFill>
                  <a:schemeClr val="tx1"/>
                </a:solidFill>
              </a:rPr>
              <a:t>와 비교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C9B03B-075F-495E-89BD-04FD6851E60B}"/>
              </a:ext>
            </a:extLst>
          </p:cNvPr>
          <p:cNvSpPr/>
          <p:nvPr/>
        </p:nvSpPr>
        <p:spPr>
          <a:xfrm>
            <a:off x="436419" y="2493818"/>
            <a:ext cx="1226125" cy="935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공통점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3A3EF6-A6D5-414E-9D5F-877F4779712B}"/>
              </a:ext>
            </a:extLst>
          </p:cNvPr>
          <p:cNvSpPr/>
          <p:nvPr/>
        </p:nvSpPr>
        <p:spPr>
          <a:xfrm>
            <a:off x="436419" y="4499266"/>
            <a:ext cx="1226125" cy="935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차이점</a:t>
            </a:r>
          </a:p>
        </p:txBody>
      </p:sp>
    </p:spTree>
    <p:extLst>
      <p:ext uri="{BB962C8B-B14F-4D97-AF65-F5344CB8AC3E}">
        <p14:creationId xmlns:p14="http://schemas.microsoft.com/office/powerpoint/2010/main" val="313720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95" y="555612"/>
            <a:ext cx="8145793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Comparable Interface</a:t>
            </a:r>
            <a:endParaRPr lang="ko-KR" altLang="en-US" sz="6000" b="1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FFEB9CB-6FCA-45D4-8229-02D7A8E055A7}"/>
              </a:ext>
            </a:extLst>
          </p:cNvPr>
          <p:cNvSpPr txBox="1">
            <a:spLocks/>
          </p:cNvSpPr>
          <p:nvPr/>
        </p:nvSpPr>
        <p:spPr>
          <a:xfrm>
            <a:off x="1051995" y="1474506"/>
            <a:ext cx="7828958" cy="4486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interface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Comparable&lt;T&gt;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public int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compareTo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(T o);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6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6BA6870-5B89-4D67-B0E3-EC45F0A4B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81" y="203882"/>
            <a:ext cx="7043085" cy="60744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7D7717-7943-4A95-9F17-EBC98E4E12BE}"/>
              </a:ext>
            </a:extLst>
          </p:cNvPr>
          <p:cNvSpPr/>
          <p:nvPr/>
        </p:nvSpPr>
        <p:spPr>
          <a:xfrm>
            <a:off x="2644381" y="3594303"/>
            <a:ext cx="6424083" cy="125536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CD6DEF-A1CC-4C8C-A6B4-6C1FAD30AF00}"/>
              </a:ext>
            </a:extLst>
          </p:cNvPr>
          <p:cNvSpPr/>
          <p:nvPr/>
        </p:nvSpPr>
        <p:spPr>
          <a:xfrm>
            <a:off x="4036353" y="203882"/>
            <a:ext cx="4119294" cy="272107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99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B44894C-9C94-4485-9900-CEFC9631B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68" y="3491630"/>
            <a:ext cx="5313987" cy="174580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1241DDE-AE7D-4E14-B9A2-3DF58BF51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69" y="1471063"/>
            <a:ext cx="5313988" cy="18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95" y="555612"/>
            <a:ext cx="8145793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Comparator Interface</a:t>
            </a:r>
            <a:endParaRPr lang="ko-KR" altLang="en-US" sz="6000" b="1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FFEB9CB-6FCA-45D4-8229-02D7A8E055A7}"/>
              </a:ext>
            </a:extLst>
          </p:cNvPr>
          <p:cNvSpPr txBox="1">
            <a:spLocks/>
          </p:cNvSpPr>
          <p:nvPr/>
        </p:nvSpPr>
        <p:spPr>
          <a:xfrm>
            <a:off x="1051995" y="1474506"/>
            <a:ext cx="10515600" cy="4486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interface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Comparator&lt;T&gt;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int compare(T o1, T o2);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boolean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equals(Object obj);</a:t>
            </a:r>
          </a:p>
          <a:p>
            <a:pPr algn="l">
              <a:lnSpc>
                <a:spcPct val="10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default Comparator&lt;T&gt; reserved(){</a:t>
            </a:r>
          </a:p>
          <a:p>
            <a:pPr algn="l">
              <a:lnSpc>
                <a:spcPct val="10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return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Collections.reverseOrder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(this);</a:t>
            </a:r>
          </a:p>
          <a:p>
            <a:pPr algn="l">
              <a:lnSpc>
                <a:spcPct val="10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}</a:t>
            </a:r>
          </a:p>
          <a:p>
            <a:pPr algn="l">
              <a:lnSpc>
                <a:spcPct val="10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…</a:t>
            </a: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3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819F879-6CD8-40E0-8BFC-59B48D387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56" y="2716132"/>
            <a:ext cx="8205394" cy="18303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388EAE-2443-494C-9F8B-918C442A2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62" y="4751676"/>
            <a:ext cx="4878783" cy="342917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2BDFAB-E780-4F89-A1D4-7335A519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656" y="1896809"/>
            <a:ext cx="8145793" cy="918894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1. Comparator </a:t>
            </a:r>
            <a:r>
              <a:rPr lang="ko-KR" altLang="en-US" sz="3200" b="1" dirty="0"/>
              <a:t>객체 생성</a:t>
            </a:r>
          </a:p>
        </p:txBody>
      </p:sp>
    </p:spTree>
    <p:extLst>
      <p:ext uri="{BB962C8B-B14F-4D97-AF65-F5344CB8AC3E}">
        <p14:creationId xmlns:p14="http://schemas.microsoft.com/office/powerpoint/2010/main" val="392104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07F4B41-4796-4252-BCCD-C55DD2CC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96" y="4843377"/>
            <a:ext cx="5197299" cy="33297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1C1F62E-863C-43FA-BC36-15AF0409E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96" y="1808692"/>
            <a:ext cx="6147636" cy="1620308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CF7D2CDC-D48C-4CB9-A5C9-586DBAD3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96" y="1031177"/>
            <a:ext cx="8145793" cy="918894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익명 클래스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B9B3D6E-29A5-46AE-A461-52887D015AF8}"/>
              </a:ext>
            </a:extLst>
          </p:cNvPr>
          <p:cNvSpPr txBox="1">
            <a:spLocks/>
          </p:cNvSpPr>
          <p:nvPr/>
        </p:nvSpPr>
        <p:spPr>
          <a:xfrm>
            <a:off x="2124096" y="4095171"/>
            <a:ext cx="8145793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3. </a:t>
            </a:r>
            <a:r>
              <a:rPr lang="ko-KR" altLang="en-US" sz="3200" b="1" dirty="0"/>
              <a:t>람다</a:t>
            </a:r>
          </a:p>
        </p:txBody>
      </p:sp>
    </p:spTree>
    <p:extLst>
      <p:ext uri="{BB962C8B-B14F-4D97-AF65-F5344CB8AC3E}">
        <p14:creationId xmlns:p14="http://schemas.microsoft.com/office/powerpoint/2010/main" val="122181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6FFEB9CB-6FCA-45D4-8229-02D7A8E055A7}"/>
              </a:ext>
            </a:extLst>
          </p:cNvPr>
          <p:cNvSpPr txBox="1">
            <a:spLocks/>
          </p:cNvSpPr>
          <p:nvPr/>
        </p:nvSpPr>
        <p:spPr>
          <a:xfrm>
            <a:off x="475989" y="1474506"/>
            <a:ext cx="11091606" cy="4486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Arrays {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public static void sort(Object[] a) {</a:t>
            </a: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		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if (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LegacyMergeSort.userRequested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		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legacyMergeSort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(a);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       		else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           		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ComparableTimSort.sort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(a, 0,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a.length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, null, 0, 0);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   	}</a:t>
            </a:r>
          </a:p>
          <a:p>
            <a:pPr algn="l">
              <a:lnSpc>
                <a:spcPct val="10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private static void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legacyMergeSort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(Object[] a) {</a:t>
            </a:r>
          </a:p>
          <a:p>
            <a:pPr algn="l">
              <a:lnSpc>
                <a:spcPct val="10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	Object[] aux =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a.clone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pPr algn="l">
              <a:lnSpc>
                <a:spcPct val="10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		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</a:rPr>
              <a:t>mergeSort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(aux, a, 0, 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</a:rPr>
              <a:t>a.length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, 0);</a:t>
            </a:r>
          </a:p>
          <a:p>
            <a:pPr algn="l">
              <a:lnSpc>
                <a:spcPct val="10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	}	</a:t>
            </a:r>
          </a:p>
          <a:p>
            <a:pPr algn="l">
              <a:lnSpc>
                <a:spcPct val="10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…</a:t>
            </a: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3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1408</Words>
  <Application>Microsoft Office PowerPoint</Application>
  <PresentationFormat>와이드스크린</PresentationFormat>
  <Paragraphs>190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-apple-system</vt:lpstr>
      <vt:lpstr>맑은 고딕</vt:lpstr>
      <vt:lpstr>Arial</vt:lpstr>
      <vt:lpstr>Office 테마</vt:lpstr>
      <vt:lpstr>Comparable/Comparator</vt:lpstr>
      <vt:lpstr>Comparable/Comparator </vt:lpstr>
      <vt:lpstr>Comparable Interface</vt:lpstr>
      <vt:lpstr>PowerPoint 프레젠테이션</vt:lpstr>
      <vt:lpstr>PowerPoint 프레젠테이션</vt:lpstr>
      <vt:lpstr>Comparator Interface</vt:lpstr>
      <vt:lpstr>1. Comparator 객체 생성</vt:lpstr>
      <vt:lpstr>2. 익명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세 줄 요약  1. 객체 비교할때 Comparable, Comparator 쓰면된다.  2. 각각 compareTo, compare메서드를 재정의 해서 쓰면된다.  3. 오버플로,  언더플로만 조심하자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58</cp:revision>
  <dcterms:created xsi:type="dcterms:W3CDTF">2021-08-08T03:37:08Z</dcterms:created>
  <dcterms:modified xsi:type="dcterms:W3CDTF">2021-08-24T11:48:13Z</dcterms:modified>
</cp:coreProperties>
</file>