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9" r:id="rId3"/>
    <p:sldId id="268" r:id="rId4"/>
    <p:sldId id="270" r:id="rId5"/>
    <p:sldId id="271" r:id="rId6"/>
    <p:sldId id="258" r:id="rId7"/>
    <p:sldId id="279" r:id="rId8"/>
    <p:sldId id="278" r:id="rId9"/>
    <p:sldId id="280" r:id="rId10"/>
    <p:sldId id="281" r:id="rId11"/>
    <p:sldId id="282" r:id="rId12"/>
    <p:sldId id="277" r:id="rId13"/>
    <p:sldId id="291" r:id="rId14"/>
    <p:sldId id="272" r:id="rId15"/>
    <p:sldId id="283" r:id="rId16"/>
    <p:sldId id="284" r:id="rId17"/>
    <p:sldId id="266" r:id="rId18"/>
    <p:sldId id="285" r:id="rId19"/>
    <p:sldId id="287" r:id="rId20"/>
    <p:sldId id="263" r:id="rId21"/>
    <p:sldId id="288" r:id="rId22"/>
    <p:sldId id="289" r:id="rId23"/>
    <p:sldId id="264" r:id="rId24"/>
    <p:sldId id="265" r:id="rId25"/>
    <p:sldId id="29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294" autoAdjust="0"/>
  </p:normalViewPr>
  <p:slideViewPr>
    <p:cSldViewPr snapToGrid="0">
      <p:cViewPr>
        <p:scale>
          <a:sx n="66" d="100"/>
          <a:sy n="66" d="100"/>
        </p:scale>
        <p:origin x="225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B40BB-EB37-4615-8645-A30725231AF7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18A62-54C8-4949-8C91-CFAD410AE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0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key.tistory.com/6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18A62-54C8-4949-8C91-CFAD410AEB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98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마틴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파울러는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 당시 인기를 끌고 있던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EJB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처럼 복잡하고 제한이 많은 기술을 사용하는 것보다는 자바의 단순한 오브젝트를 이용해 애플리케이션의 비즈니스 로직을 구현하는 편이 낫다고 생각했다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.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그럼에도 왜 개발자는 자바의 단순한 오브젝트를 사용하길 꺼리는지 궁금했다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.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그 이유를 찾아보니 평범한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자바오브젝트에는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EJB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와 같은 그럴싸한 이름이 없기 때문이었다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.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그래서 뭔가 있어 보이도록 만든 이름이 바로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POJO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였다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.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같은 설명이지만 그냥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"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간단한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자바오브젝트를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 사용하는데요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"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라고 말하는 것보다는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"POJO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방식의 기술을 사용합니다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."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라고 하면 왠지 세련되고 첨단기술을 쓰는 것처럼 느껴진다는 심리를 이용한 것이다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.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평범한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자바오브젝트에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 멋진 이름을 붙여줬던 시도는 기대 이상으로 성공적이었다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Source Sans Pro" panose="020B0604020202020204" pitchFamily="34" charset="0"/>
            </a:endParaRPr>
          </a:p>
          <a:p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출처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: </a:t>
            </a:r>
            <a:r>
              <a:rPr lang="en-US" altLang="ko-KR" b="0" i="0" u="none" strike="noStrike" dirty="0">
                <a:solidFill>
                  <a:srgbClr val="808080"/>
                </a:solidFill>
                <a:effectLst/>
                <a:latin typeface="Source Sans Pro" panose="020B0604020202020204" pitchFamily="34" charset="0"/>
                <a:hlinkClick r:id="rId3"/>
              </a:rPr>
              <a:t>https://pokey.tistory.com/6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[Grim Reaper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IT-Story]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18A62-54C8-4949-8C91-CFAD410AEB7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59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extends, implements </a:t>
            </a: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했던 </a:t>
            </a:r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class, interface</a:t>
            </a: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 업데이트 된다면</a:t>
            </a:r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?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내가 만든 객체들이 단일 책임의 원칙을 지키지 않았다면</a:t>
            </a:r>
            <a:r>
              <a:rPr lang="en-US" altLang="ko-KR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?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18A62-54C8-4949-8C91-CFAD410AEB7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425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18A62-54C8-4949-8C91-CFAD410AEB7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05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IoC/DI, PSA, AOP</a:t>
            </a:r>
            <a:r>
              <a:rPr lang="ko-KR" altLang="en-US" dirty="0"/>
              <a:t>를 사용하면 </a:t>
            </a:r>
            <a:r>
              <a:rPr lang="en-US" altLang="ko-KR" dirty="0"/>
              <a:t>POJO</a:t>
            </a:r>
            <a:r>
              <a:rPr lang="ko-KR" altLang="en-US" dirty="0"/>
              <a:t> 객체로 만들어 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18A62-54C8-4949-8C91-CFAD410AEB7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884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18A62-54C8-4949-8C91-CFAD410AEB7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4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A7AD5-97A4-44EA-9888-F56CFCAE7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C36A0D-2172-475F-9AB7-0284E466A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B6618-F308-4AF6-B45A-E9F1D891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643A-4926-4E0E-B516-E0215567C37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246EBF-2197-43A9-A8D4-0ABDC8E0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35A5C-5E51-47EE-B0FD-570ACE17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20A-F6CE-45FE-A89B-2BD525735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21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5678F-9A60-4C11-B8D6-58E40A08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A4B3BE-68D7-40F8-AC23-65D5E698C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A9DFA-CCDB-47F6-8548-68101B59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643A-4926-4E0E-B516-E0215567C37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A76B0-9656-4B0B-8C8C-3BF36F9A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0727B-246D-42C1-A87D-F2141C37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20A-F6CE-45FE-A89B-2BD525735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4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FA0821-81A3-4762-8F1F-886F14DF5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E819C6-6E3B-42D5-867E-C469CB6D8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505E0-EE51-4F79-8023-D160784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643A-4926-4E0E-B516-E0215567C37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438DA6-C488-4795-A9DE-2611B0B9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E7FB0-AC06-4281-9119-AF53A4B3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20A-F6CE-45FE-A89B-2BD525735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74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EF018-2915-47D3-B283-8DCB2C0E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351BE-7474-4BC9-8C16-0EC799E88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7AD3F-0D78-403C-ABC2-4EB53D8A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643A-4926-4E0E-B516-E0215567C37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2C2E7-B082-47C4-A17B-77F96DFC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58959-9F2C-4FB0-B8D3-7D8D2535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20A-F6CE-45FE-A89B-2BD525735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59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61223-381C-4649-9829-2DA8D9F7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EE9F74-968F-42D7-94D2-D4E7E4E63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443B2-018C-455D-9153-016FB5B8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643A-4926-4E0E-B516-E0215567C37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CDF7D-6627-48FE-B7D9-0902F24A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AB984-20B8-4AF7-97EB-B57C49B8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20A-F6CE-45FE-A89B-2BD525735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17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D4B39-CCF3-45A0-90F6-E2C0F6B2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A5DEA-032E-4EB8-8B72-74B30E8D1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E5925B-787F-4C6C-942E-1BC094A38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C1298-305D-4297-9E8B-0B9689E0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643A-4926-4E0E-B516-E0215567C37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F48E3C-D8DA-4E0E-9775-294A547D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A52C4D-3DD9-4E35-B719-CEF17631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20A-F6CE-45FE-A89B-2BD525735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9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DCF67-05F5-4687-9C63-A0B6AFAE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67FC89-B9EB-4392-B53D-C12D9CF0A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77E76-9BCF-4D52-90B0-F67B0B1C0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CD2A56-D40D-4880-8157-5B342DE92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A4317C-9C9B-41EA-99DC-0EF821C68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277B03-0D5E-4BDC-B642-D18F07B6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643A-4926-4E0E-B516-E0215567C37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C0027B-806C-4C38-A32A-03908C24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76D849-EB8C-4C72-875D-BD679EBF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20A-F6CE-45FE-A89B-2BD525735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8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918E9-E06C-47A1-AF73-C06FC9ED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EB486F-5DC2-455A-8439-D6B89CA3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643A-4926-4E0E-B516-E0215567C37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572EAF-A320-4B71-A553-0C20071C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8292ED-48A4-425F-8137-DCBAA9B9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20A-F6CE-45FE-A89B-2BD525735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64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E656E5-BC79-4C07-AFF3-3CC207F2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643A-4926-4E0E-B516-E0215567C37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919F51-15A5-48E7-897A-84516CFE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F45B17-BD0C-4DC1-A72E-A7E403BF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20A-F6CE-45FE-A89B-2BD525735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1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3F136-B3A2-4CC1-B327-8052E290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E5F18-F33E-4F64-A9E7-2701BF055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236614-67B4-4DEF-98E8-7720BBFA2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DAAE8E-3D2E-4B6E-A8A7-2FBB9E6F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643A-4926-4E0E-B516-E0215567C37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FEF61C-29E4-489E-89ED-16A61D6A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4E9DA0-E2B5-42B3-9F2E-7D51CC31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20A-F6CE-45FE-A89B-2BD525735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04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4CD3-99C6-49C7-BC4E-8F452CF8B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5A0589-F98F-4B26-BC52-F271785B3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1A6C3-9F80-407A-8B9D-78FE09EAF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2B5C47-FDC0-4853-ADB4-0ABEB730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643A-4926-4E0E-B516-E0215567C37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5FE154-5E4A-4D82-9D52-113D9266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A8756-DE05-4BD8-8F85-4474AA0B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E20A-F6CE-45FE-A89B-2BD525735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03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B7BD84-C909-48E4-AE56-52F3EB7A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72F7B-8DC1-4856-AACC-D602EC59E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A5366-1853-47F1-BC5A-699BCDCD2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9643A-4926-4E0E-B516-E0215567C37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F0F47-4A54-4DB6-8278-0E3CBEA25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0EA5E-97AD-46F5-A20E-EA22CEC3B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E20A-F6CE-45FE-A89B-2BD525735B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06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6DA1F-7764-417A-A5D1-C94213695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POJO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929363-4C2A-4E53-BE7A-70439CAAE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7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72140-CAC5-40CA-8E77-E6D610CD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831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EJB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사용 이유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E9882C6-925E-4C99-87E1-F4B9A554E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9952"/>
            <a:ext cx="10515600" cy="1778515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기존 기업에서 애플리케이션을 만들 때 </a:t>
            </a:r>
            <a:r>
              <a:rPr lang="en-US" altLang="ko-KR" dirty="0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Low-Level API(Transaction, Web, Database)</a:t>
            </a:r>
            <a:r>
              <a:rPr lang="ko-KR" altLang="en-US" dirty="0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신경 쓰지 않고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비즈니스 로직에 집중할 수 있음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39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72140-CAC5-40CA-8E77-E6D610CD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0041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EJB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한계점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E9882C6-925E-4C99-87E1-F4B9A554E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2397"/>
            <a:ext cx="10515600" cy="1778515"/>
          </a:xfrm>
        </p:spPr>
        <p:txBody>
          <a:bodyPr anchor="ctr">
            <a:normAutofit fontScale="850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1. EJB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컨테이너를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dirty="0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기업에 맞게 설정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하는 데 시간이 더 오래 걸림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2. EJB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컨테이너에 의존하여 개발하게 됨으로써 </a:t>
            </a:r>
            <a:r>
              <a:rPr lang="ko-KR" altLang="en-US" dirty="0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유지보수의 편의성이 떨어진다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3.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의존성과 결합도가 올라가며 </a:t>
            </a:r>
            <a:r>
              <a:rPr lang="ko-KR" altLang="en-US" dirty="0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객체 자체가 무거워져 속도에서 문제점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보였다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indent="0" algn="ctr">
              <a:buNone/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51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72140-CAC5-40CA-8E77-E6D610CD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POJO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왜 생겨났는가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1CEFDDD-2B8A-4933-9A4D-5BF303F81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557" y="1690688"/>
            <a:ext cx="6630886" cy="4589848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4E69474-1A9F-4F9C-9F43-FC4A76A056C4}"/>
              </a:ext>
            </a:extLst>
          </p:cNvPr>
          <p:cNvCxnSpPr/>
          <p:nvPr/>
        </p:nvCxnSpPr>
        <p:spPr>
          <a:xfrm>
            <a:off x="6006517" y="4941116"/>
            <a:ext cx="31794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3C2104B-EEBE-46DB-966D-E84BBAECB50B}"/>
              </a:ext>
            </a:extLst>
          </p:cNvPr>
          <p:cNvCxnSpPr>
            <a:cxnSpLocks/>
          </p:cNvCxnSpPr>
          <p:nvPr/>
        </p:nvCxnSpPr>
        <p:spPr>
          <a:xfrm>
            <a:off x="2916572" y="5210962"/>
            <a:ext cx="62693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8192EA2-8031-4DB3-9F61-98EF63A657EA}"/>
              </a:ext>
            </a:extLst>
          </p:cNvPr>
          <p:cNvCxnSpPr>
            <a:cxnSpLocks/>
          </p:cNvCxnSpPr>
          <p:nvPr/>
        </p:nvCxnSpPr>
        <p:spPr>
          <a:xfrm>
            <a:off x="2871830" y="5447252"/>
            <a:ext cx="6263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0A2938E-1997-47C2-B946-F0F820A3AC5E}"/>
              </a:ext>
            </a:extLst>
          </p:cNvPr>
          <p:cNvCxnSpPr>
            <a:cxnSpLocks/>
          </p:cNvCxnSpPr>
          <p:nvPr/>
        </p:nvCxnSpPr>
        <p:spPr>
          <a:xfrm>
            <a:off x="5782810" y="5434669"/>
            <a:ext cx="23293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06FE337-6B36-4E93-8B72-3D3143039DCD}"/>
              </a:ext>
            </a:extLst>
          </p:cNvPr>
          <p:cNvCxnSpPr>
            <a:cxnSpLocks/>
          </p:cNvCxnSpPr>
          <p:nvPr/>
        </p:nvCxnSpPr>
        <p:spPr>
          <a:xfrm>
            <a:off x="5490594" y="5687737"/>
            <a:ext cx="32339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667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72140-CAC5-40CA-8E77-E6D610CD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POJO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왜 생겨났는가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1CEFDDD-2B8A-4933-9A4D-5BF303F81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86" y="1690688"/>
            <a:ext cx="6630886" cy="4589848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4E69474-1A9F-4F9C-9F43-FC4A76A056C4}"/>
              </a:ext>
            </a:extLst>
          </p:cNvPr>
          <p:cNvCxnSpPr/>
          <p:nvPr/>
        </p:nvCxnSpPr>
        <p:spPr>
          <a:xfrm>
            <a:off x="3597146" y="4941116"/>
            <a:ext cx="31794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3C2104B-EEBE-46DB-966D-E84BBAECB50B}"/>
              </a:ext>
            </a:extLst>
          </p:cNvPr>
          <p:cNvCxnSpPr>
            <a:cxnSpLocks/>
          </p:cNvCxnSpPr>
          <p:nvPr/>
        </p:nvCxnSpPr>
        <p:spPr>
          <a:xfrm>
            <a:off x="507201" y="5210962"/>
            <a:ext cx="62693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8192EA2-8031-4DB3-9F61-98EF63A657EA}"/>
              </a:ext>
            </a:extLst>
          </p:cNvPr>
          <p:cNvCxnSpPr>
            <a:cxnSpLocks/>
          </p:cNvCxnSpPr>
          <p:nvPr/>
        </p:nvCxnSpPr>
        <p:spPr>
          <a:xfrm>
            <a:off x="462459" y="5447252"/>
            <a:ext cx="6263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0A2938E-1997-47C2-B946-F0F820A3AC5E}"/>
              </a:ext>
            </a:extLst>
          </p:cNvPr>
          <p:cNvCxnSpPr>
            <a:cxnSpLocks/>
          </p:cNvCxnSpPr>
          <p:nvPr/>
        </p:nvCxnSpPr>
        <p:spPr>
          <a:xfrm>
            <a:off x="3373439" y="5434669"/>
            <a:ext cx="23293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06FE337-6B36-4E93-8B72-3D3143039DCD}"/>
              </a:ext>
            </a:extLst>
          </p:cNvPr>
          <p:cNvCxnSpPr>
            <a:cxnSpLocks/>
          </p:cNvCxnSpPr>
          <p:nvPr/>
        </p:nvCxnSpPr>
        <p:spPr>
          <a:xfrm>
            <a:off x="3081223" y="5687737"/>
            <a:ext cx="32339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95A00E4-602C-494D-8621-0F779155B7BF}"/>
              </a:ext>
            </a:extLst>
          </p:cNvPr>
          <p:cNvSpPr/>
          <p:nvPr/>
        </p:nvSpPr>
        <p:spPr>
          <a:xfrm>
            <a:off x="7620001" y="1828799"/>
            <a:ext cx="4093028" cy="43887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EJB</a:t>
            </a:r>
            <a:r>
              <a:rPr lang="ko-KR" altLang="en-US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사용하는 것 보다 단순한 자바 객체를 사용해서 비즈니스 로직을 짜는 것에 대한 이점을 많이 설명했어요</a:t>
            </a:r>
            <a:r>
              <a:rPr lang="en-US" altLang="ko-KR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그리고 우리는 다른 사람들이 왜 단순한 자바 객체를 쓰지 않나 생각했죠</a:t>
            </a:r>
            <a:r>
              <a:rPr lang="en-US" altLang="ko-KR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우리가 내린 결론은</a:t>
            </a:r>
            <a:r>
              <a:rPr lang="en-US" altLang="ko-KR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단순한 객체가 멋진 이름이 없어서 라고 생각하고 </a:t>
            </a:r>
            <a:r>
              <a:rPr lang="en-US" altLang="ko-KR" dirty="0">
                <a:solidFill>
                  <a:sysClr val="windowText" lastClr="000000"/>
                </a:solidFill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POJO</a:t>
            </a:r>
            <a:r>
              <a:rPr lang="ko-KR" altLang="en-US" dirty="0">
                <a:solidFill>
                  <a:sysClr val="windowText" lastClr="000000"/>
                </a:solidFill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라고 부르기로 했어요</a:t>
            </a:r>
            <a:r>
              <a:rPr lang="en-US" altLang="ko-KR" dirty="0">
                <a:solidFill>
                  <a:sysClr val="windowText" lastClr="000000"/>
                </a:solidFill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dirty="0">
              <a:solidFill>
                <a:sysClr val="windowText" lastClr="000000"/>
              </a:solidFill>
              <a:highlight>
                <a:srgbClr val="FFFF00"/>
              </a:highlight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796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65544-FEEF-4CA4-B028-8B53D6CE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048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POJO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AED8C-57D3-431F-99DB-526D68D3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778515"/>
          </a:xfrm>
        </p:spPr>
        <p:txBody>
          <a:bodyPr anchor="ctr">
            <a:normAutofit fontScale="850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1.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특정 규약에 종속되지 않는다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2.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특정 환경에 종속되지 않는다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3.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객체 지향적 원리에 충실해야 한다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indent="0" algn="ctr">
              <a:buNone/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526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65544-FEEF-4CA4-B028-8B53D6CE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1202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POJO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조건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알아 들을 수 있게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5F281E5-D441-4C22-AEDB-FED2870F9033}"/>
              </a:ext>
            </a:extLst>
          </p:cNvPr>
          <p:cNvSpPr txBox="1">
            <a:spLocks/>
          </p:cNvSpPr>
          <p:nvPr/>
        </p:nvSpPr>
        <p:spPr>
          <a:xfrm>
            <a:off x="2235607" y="2712228"/>
            <a:ext cx="7720786" cy="304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1.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미리 정의된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class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extends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하면 안된다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2.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미리 정의된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interface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implement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하면 안된다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strike="sngStrike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3. </a:t>
            </a:r>
            <a:r>
              <a:rPr lang="ko-KR" altLang="en-US" sz="2400" strike="sngStrike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미리 정의된 </a:t>
            </a:r>
            <a:r>
              <a:rPr lang="en-US" altLang="ko-KR" sz="2400" strike="sngStrike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annotation</a:t>
            </a:r>
            <a:r>
              <a:rPr lang="ko-KR" altLang="en-US" sz="2400" strike="sngStrike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</a:t>
            </a:r>
            <a:r>
              <a:rPr lang="en-US" altLang="ko-KR" sz="2400" strike="sngStrike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2400" strike="sngStrike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선언하면 안된다</a:t>
            </a:r>
            <a:r>
              <a:rPr lang="en-US" altLang="ko-KR" sz="2400" strike="sngStrike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4.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객체지향 설계 원칙을 지킨다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(SOLID)</a:t>
            </a:r>
          </a:p>
        </p:txBody>
      </p:sp>
    </p:spTree>
    <p:extLst>
      <p:ext uri="{BB962C8B-B14F-4D97-AF65-F5344CB8AC3E}">
        <p14:creationId xmlns:p14="http://schemas.microsoft.com/office/powerpoint/2010/main" val="2838311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65544-FEEF-4CA4-B028-8B53D6CE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1202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POJO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조건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알아 들을 수 있게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5F281E5-D441-4C22-AEDB-FED2870F9033}"/>
              </a:ext>
            </a:extLst>
          </p:cNvPr>
          <p:cNvSpPr txBox="1">
            <a:spLocks/>
          </p:cNvSpPr>
          <p:nvPr/>
        </p:nvSpPr>
        <p:spPr>
          <a:xfrm>
            <a:off x="2235607" y="2712228"/>
            <a:ext cx="7720786" cy="304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1.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미리 정의된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class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extends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하면 안된다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2.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미리 정의된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interface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implement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하면 안된다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strike="sngStrike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3. </a:t>
            </a:r>
            <a:r>
              <a:rPr lang="ko-KR" altLang="en-US" sz="2400" strike="sngStrike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미리 정의된 </a:t>
            </a:r>
            <a:r>
              <a:rPr lang="en-US" altLang="ko-KR" sz="2400" strike="sngStrike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annotation</a:t>
            </a:r>
            <a:r>
              <a:rPr lang="ko-KR" altLang="en-US" sz="2400" strike="sngStrike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</a:t>
            </a:r>
            <a:r>
              <a:rPr lang="en-US" altLang="ko-KR" sz="2400" strike="sngStrike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2400" strike="sngStrike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선언하면 안된다</a:t>
            </a:r>
            <a:r>
              <a:rPr lang="en-US" altLang="ko-KR" sz="2400" strike="sngStrike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4.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객체지향 설계 원칙을 지킨다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(SOLID)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2698BB-9BD5-48C0-924B-71932520F57B}"/>
              </a:ext>
            </a:extLst>
          </p:cNvPr>
          <p:cNvSpPr/>
          <p:nvPr/>
        </p:nvSpPr>
        <p:spPr>
          <a:xfrm>
            <a:off x="-1073499" y="-660679"/>
            <a:ext cx="14338998" cy="8179359"/>
          </a:xfrm>
          <a:prstGeom prst="rect">
            <a:avLst/>
          </a:prstGeom>
          <a:solidFill>
            <a:schemeClr val="tx1">
              <a:lumMod val="75000"/>
              <a:lumOff val="25000"/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extends, implements 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했던 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class, interface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업데이트 된다면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?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내가 만든 객체들이 단일 책임의 원칙을 지키지 않았다면</a:t>
            </a:r>
            <a:r>
              <a:rPr lang="en-US" altLang="ko-KR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32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B4B8A34-388F-4048-B905-948F79805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778515"/>
          </a:xfrm>
        </p:spPr>
        <p:txBody>
          <a:bodyPr anchor="ctr">
            <a:normAutofit fontScale="850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객체의 </a:t>
            </a:r>
            <a:r>
              <a:rPr lang="ko-KR" altLang="en-US" dirty="0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강한 응집력과 낮은 결합력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지키기 위해 나온 개념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>
              <a:lnSpc>
                <a:spcPct val="150000"/>
              </a:lnSpc>
              <a:buFontTx/>
              <a:buChar char="-"/>
            </a:pPr>
            <a:r>
              <a:rPr lang="ko-KR" altLang="en-US" dirty="0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의존성을 낮춤으로써 유지보수를 용이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하게 한다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  <a:buFontTx/>
              <a:buChar char="-"/>
            </a:pPr>
            <a:r>
              <a:rPr lang="ko-KR" altLang="en-US" dirty="0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의존성을 낮춤으로써 단위 테스팅을 용이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하게 한다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40E4AF9-F1C9-41F6-A43C-1622A76ABB56}"/>
              </a:ext>
            </a:extLst>
          </p:cNvPr>
          <p:cNvSpPr txBox="1">
            <a:spLocks/>
          </p:cNvSpPr>
          <p:nvPr/>
        </p:nvSpPr>
        <p:spPr>
          <a:xfrm>
            <a:off x="838200" y="14670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POJO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방향성</a:t>
            </a:r>
          </a:p>
        </p:txBody>
      </p:sp>
    </p:spTree>
    <p:extLst>
      <p:ext uri="{BB962C8B-B14F-4D97-AF65-F5344CB8AC3E}">
        <p14:creationId xmlns:p14="http://schemas.microsoft.com/office/powerpoint/2010/main" val="4167815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B4B8A34-388F-4048-B905-948F79805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778515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개발자들에게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“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봄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＂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 왔다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40E4AF9-F1C9-41F6-A43C-1622A76ABB56}"/>
              </a:ext>
            </a:extLst>
          </p:cNvPr>
          <p:cNvSpPr txBox="1">
            <a:spLocks/>
          </p:cNvSpPr>
          <p:nvPr/>
        </p:nvSpPr>
        <p:spPr>
          <a:xfrm>
            <a:off x="838200" y="14670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Spring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등장</a:t>
            </a:r>
          </a:p>
        </p:txBody>
      </p:sp>
    </p:spTree>
    <p:extLst>
      <p:ext uri="{BB962C8B-B14F-4D97-AF65-F5344CB8AC3E}">
        <p14:creationId xmlns:p14="http://schemas.microsoft.com/office/powerpoint/2010/main" val="2503021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B4B8A34-388F-4048-B905-948F79805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73158" y="2999769"/>
            <a:ext cx="14138316" cy="2391229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Spring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은 </a:t>
            </a:r>
            <a:r>
              <a:rPr lang="ko-KR" altLang="en-US" sz="2400" dirty="0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제어의 역전</a:t>
            </a:r>
            <a:r>
              <a:rPr lang="en-US" altLang="ko-KR" sz="2400" dirty="0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/</a:t>
            </a:r>
            <a:r>
              <a:rPr lang="ko-KR" altLang="en-US" sz="2400" dirty="0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의존성 주입</a:t>
            </a:r>
            <a:r>
              <a:rPr lang="en-US" altLang="ko-KR" sz="2400" dirty="0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dirty="0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관점 지향 프로그래밍</a:t>
            </a:r>
            <a:r>
              <a:rPr lang="en-US" altLang="ko-KR" sz="2400" dirty="0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dirty="0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서비스 추상화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로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POJO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지켜낸다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이를 통해서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Spring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개발자에게 개발 편의성을 전달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40E4AF9-F1C9-41F6-A43C-1622A76ABB56}"/>
              </a:ext>
            </a:extLst>
          </p:cNvPr>
          <p:cNvSpPr txBox="1">
            <a:spLocks/>
          </p:cNvSpPr>
          <p:nvPr/>
        </p:nvSpPr>
        <p:spPr>
          <a:xfrm>
            <a:off x="838200" y="14670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Spring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등장</a:t>
            </a:r>
          </a:p>
        </p:txBody>
      </p:sp>
    </p:spTree>
    <p:extLst>
      <p:ext uri="{BB962C8B-B14F-4D97-AF65-F5344CB8AC3E}">
        <p14:creationId xmlns:p14="http://schemas.microsoft.com/office/powerpoint/2010/main" val="80000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65544-FEEF-4CA4-B028-8B53D6CE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POJO</a:t>
            </a:r>
            <a:endParaRPr lang="ko-KR" altLang="en-US" dirty="0">
              <a:solidFill>
                <a:srgbClr val="FF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1110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7549760A-1D3C-4D8B-8A9A-9F033FD8C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21CE4448-92CA-4095-8312-E9F5695BD355}"/>
              </a:ext>
            </a:extLst>
          </p:cNvPr>
          <p:cNvSpPr txBox="1">
            <a:spLocks/>
          </p:cNvSpPr>
          <p:nvPr/>
        </p:nvSpPr>
        <p:spPr>
          <a:xfrm>
            <a:off x="0" y="131688"/>
            <a:ext cx="4938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Spring Triangle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3517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F51E047-711C-45D4-9771-1B8AA0DB4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9490"/>
            <a:ext cx="7590971" cy="521754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7485982-BA90-4692-B1F7-1EC08DE42C60}"/>
              </a:ext>
            </a:extLst>
          </p:cNvPr>
          <p:cNvCxnSpPr>
            <a:cxnSpLocks/>
          </p:cNvCxnSpPr>
          <p:nvPr/>
        </p:nvCxnSpPr>
        <p:spPr>
          <a:xfrm>
            <a:off x="511509" y="1364343"/>
            <a:ext cx="1941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76E058-44D2-4142-B9F3-166C32618CDF}"/>
              </a:ext>
            </a:extLst>
          </p:cNvPr>
          <p:cNvSpPr/>
          <p:nvPr/>
        </p:nvSpPr>
        <p:spPr>
          <a:xfrm>
            <a:off x="511510" y="3741424"/>
            <a:ext cx="6876261" cy="7434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F23AEE3-48EF-4A2A-9153-2F9F2BCB11BD}"/>
              </a:ext>
            </a:extLst>
          </p:cNvPr>
          <p:cNvSpPr/>
          <p:nvPr/>
        </p:nvSpPr>
        <p:spPr>
          <a:xfrm>
            <a:off x="7590971" y="2359307"/>
            <a:ext cx="4318001" cy="276423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Spring</a:t>
            </a:r>
            <a:r>
              <a:rPr lang="ko-KR" altLang="en-US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 </a:t>
            </a:r>
            <a:r>
              <a:rPr lang="en-US" altLang="ko-KR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EJB</a:t>
            </a:r>
            <a:r>
              <a:rPr lang="ko-KR" altLang="en-US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처럼 </a:t>
            </a:r>
            <a:r>
              <a:rPr lang="en-US" altLang="ko-KR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transaction</a:t>
            </a:r>
            <a:r>
              <a:rPr lang="ko-KR" altLang="en-US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과 </a:t>
            </a:r>
            <a:r>
              <a:rPr lang="ko-KR" altLang="en-US" dirty="0" err="1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같은걸</a:t>
            </a:r>
            <a:r>
              <a:rPr lang="ko-KR" altLang="en-US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쓸 수 있어서</a:t>
            </a:r>
            <a:r>
              <a:rPr lang="en-US" altLang="ko-KR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개인적으로 </a:t>
            </a:r>
            <a:r>
              <a:rPr lang="en-US" altLang="ko-KR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Spring</a:t>
            </a:r>
            <a:r>
              <a:rPr lang="ko-KR" altLang="en-US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 </a:t>
            </a:r>
            <a:r>
              <a:rPr lang="en-US" altLang="ko-KR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EJB</a:t>
            </a:r>
            <a:r>
              <a:rPr lang="ko-KR" altLang="en-US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사용하는 것을 대체할 수 있을 것 같은데</a:t>
            </a:r>
            <a:r>
              <a:rPr lang="en-US" altLang="ko-KR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EJB</a:t>
            </a:r>
            <a:r>
              <a:rPr lang="ko-KR" altLang="en-US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를 사용하는 건 어떤 이득이 더 있죠</a:t>
            </a:r>
            <a:r>
              <a:rPr lang="en-US" altLang="ko-KR" dirty="0">
                <a:solidFill>
                  <a:sysClr val="windowText" lastClr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57058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F701485-CF85-4FA4-B2A3-A10D8E29B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7" y="552450"/>
            <a:ext cx="7181850" cy="575310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5682172-E62B-44B6-A2AC-A167673B1909}"/>
              </a:ext>
            </a:extLst>
          </p:cNvPr>
          <p:cNvSpPr/>
          <p:nvPr/>
        </p:nvSpPr>
        <p:spPr>
          <a:xfrm>
            <a:off x="7620001" y="324757"/>
            <a:ext cx="4093028" cy="5892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EJB</a:t>
            </a:r>
            <a:r>
              <a:rPr lang="ko-KR" altLang="en-US" dirty="0">
                <a:solidFill>
                  <a:schemeClr val="tx1"/>
                </a:solidFill>
              </a:rPr>
              <a:t>가 장점이 있다면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당신의 팀이 갖고 있는 경험정도에 따라 다르겠네요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팀원 중 </a:t>
            </a:r>
            <a:r>
              <a:rPr lang="en-US" altLang="ko-KR" dirty="0">
                <a:solidFill>
                  <a:schemeClr val="tx1"/>
                </a:solidFill>
              </a:rPr>
              <a:t>Spring </a:t>
            </a:r>
            <a:r>
              <a:rPr lang="ko-KR" altLang="en-US" dirty="0">
                <a:solidFill>
                  <a:schemeClr val="tx1"/>
                </a:solidFill>
              </a:rPr>
              <a:t>전문가가 없다면 </a:t>
            </a:r>
            <a:r>
              <a:rPr lang="en-US" altLang="ko-KR" dirty="0">
                <a:solidFill>
                  <a:schemeClr val="tx1"/>
                </a:solidFill>
              </a:rPr>
              <a:t>EJB 3.0</a:t>
            </a:r>
            <a:r>
              <a:rPr lang="ko-KR" altLang="en-US" dirty="0">
                <a:solidFill>
                  <a:schemeClr val="tx1"/>
                </a:solidFill>
              </a:rPr>
              <a:t>은 좋은 선택인 듯 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EJB</a:t>
            </a:r>
            <a:r>
              <a:rPr lang="ko-KR" altLang="en-US" dirty="0">
                <a:solidFill>
                  <a:schemeClr val="tx1"/>
                </a:solidFill>
              </a:rPr>
              <a:t>로 쓰인 앱 서버는 다른 </a:t>
            </a:r>
            <a:r>
              <a:rPr lang="en-US" altLang="ko-KR" dirty="0">
                <a:solidFill>
                  <a:schemeClr val="tx1"/>
                </a:solidFill>
              </a:rPr>
              <a:t>Java EE </a:t>
            </a:r>
            <a:r>
              <a:rPr lang="ko-KR" altLang="en-US" dirty="0">
                <a:solidFill>
                  <a:schemeClr val="tx1"/>
                </a:solidFill>
              </a:rPr>
              <a:t>앱 서버에 </a:t>
            </a:r>
            <a:r>
              <a:rPr lang="en-US" altLang="ko-KR" dirty="0">
                <a:solidFill>
                  <a:schemeClr val="tx1"/>
                </a:solidFill>
              </a:rPr>
              <a:t>＇</a:t>
            </a:r>
            <a:r>
              <a:rPr lang="ko-KR" altLang="en-US" dirty="0">
                <a:solidFill>
                  <a:schemeClr val="tx1"/>
                </a:solidFill>
              </a:rPr>
              <a:t>이론적으론</a:t>
            </a:r>
            <a:r>
              <a:rPr lang="en-US" altLang="ko-KR" dirty="0">
                <a:solidFill>
                  <a:schemeClr val="tx1"/>
                </a:solidFill>
              </a:rPr>
              <a:t>’ </a:t>
            </a:r>
            <a:r>
              <a:rPr lang="ko-KR" altLang="en-US" dirty="0">
                <a:solidFill>
                  <a:schemeClr val="tx1"/>
                </a:solidFill>
              </a:rPr>
              <a:t>옮겨질 수 있어요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하지만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공급 업체별 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extension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에서 벗어나야 하죠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.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Update:</a:t>
            </a:r>
            <a:r>
              <a:rPr lang="ko-KR" altLang="en-US" dirty="0">
                <a:solidFill>
                  <a:schemeClr val="tx1"/>
                </a:solidFill>
              </a:rPr>
              <a:t> 지금은</a:t>
            </a:r>
            <a:r>
              <a:rPr lang="en-US" altLang="ko-KR" dirty="0">
                <a:solidFill>
                  <a:schemeClr val="tx1"/>
                </a:solidFill>
              </a:rPr>
              <a:t> 2016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월입니다</a:t>
            </a:r>
            <a:r>
              <a:rPr lang="en-US" altLang="ko-KR" dirty="0">
                <a:solidFill>
                  <a:schemeClr val="tx1"/>
                </a:solidFill>
              </a:rPr>
              <a:t>. Spring Boot</a:t>
            </a:r>
            <a:r>
              <a:rPr lang="ko-KR" altLang="en-US" dirty="0">
                <a:solidFill>
                  <a:schemeClr val="tx1"/>
                </a:solidFill>
              </a:rPr>
              <a:t>는</a:t>
            </a:r>
            <a:r>
              <a:rPr lang="en-US" altLang="ko-KR" dirty="0">
                <a:solidFill>
                  <a:schemeClr val="tx1"/>
                </a:solidFill>
              </a:rPr>
              <a:t> Java EE </a:t>
            </a:r>
            <a:r>
              <a:rPr lang="ko-KR" altLang="en-US" dirty="0">
                <a:solidFill>
                  <a:schemeClr val="tx1"/>
                </a:solidFill>
              </a:rPr>
              <a:t>앱 서버 없이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개발할 수 있게 해줘</a:t>
            </a:r>
            <a:r>
              <a:rPr lang="en-US" altLang="ko-KR" dirty="0">
                <a:solidFill>
                  <a:schemeClr val="tx1"/>
                </a:solidFill>
              </a:rPr>
              <a:t>. …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EJB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는 </a:t>
            </a:r>
            <a:r>
              <a:rPr lang="ko-KR" alt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죽었어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37965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A552F-0A78-483E-874B-536FE3B8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203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JavaBeans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란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9D988A3-778C-4B9A-A6D5-2B394E31F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73158" y="2999769"/>
            <a:ext cx="13281272" cy="2391229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특별한 형태의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POJO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인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Beans.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Java Bean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은 데이터를 표현하기 위한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Java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클래스를 만들 때의 규약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019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4E599-B27E-46CA-8B07-383F0B23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JavaBean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조건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44D9CBB-2884-45B7-A756-BAF4E58F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778515"/>
          </a:xfrm>
        </p:spPr>
        <p:txBody>
          <a:bodyPr anchor="ctr">
            <a:normAutofit fontScale="850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1.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모든 클래스의 프로퍼티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멤버 변수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는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private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이고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getter, setter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로 제어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2. Default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생성자가 있어야 한다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3. Serializable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인터페이스를 구현해야 한다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.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indent="0" algn="ctr">
              <a:buNone/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9125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4E599-B27E-46CA-8B07-383F0B23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0097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다음 스터디 주제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44D9CBB-2884-45B7-A756-BAF4E58F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778515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Spring Triangle – </a:t>
            </a:r>
            <a:r>
              <a:rPr lang="en-US" altLang="ko-KR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IoC,DI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Spring Triangle – AOP, PSA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indent="0" algn="ctr">
              <a:buNone/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00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65544-FEEF-4CA4-B028-8B53D6CE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lain 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O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ld 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J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ava 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O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bject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21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65544-FEEF-4CA4-B028-8B53D6CE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4612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lain 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O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ld 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J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ava 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O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bject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AED8C-57D3-431F-99DB-526D68D3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7826"/>
            <a:ext cx="10515600" cy="847289"/>
          </a:xfrm>
        </p:spPr>
        <p:txBody>
          <a:bodyPr anchor="ctr"/>
          <a:lstStyle/>
          <a:p>
            <a:pPr marL="0" indent="0" algn="ctr">
              <a:buNone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타 객체에 의존하지 않는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독립적이면서 단순한 자바 객체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46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65544-FEEF-4CA4-B028-8B53D6CE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4612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lain 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O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ld 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J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ava 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O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bject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AED8C-57D3-431F-99DB-526D68D3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0498"/>
            <a:ext cx="10515600" cy="1778515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명확한 정의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(Definition),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사용법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(Documentation)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없이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하나의 개념으로 존재</a:t>
            </a:r>
          </a:p>
          <a:p>
            <a:pPr marL="0" indent="0" algn="ctr">
              <a:buNone/>
            </a:pP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84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72140-CAC5-40CA-8E77-E6D610CD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POJO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왜 생겨났는가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32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72140-CAC5-40CA-8E77-E6D610CD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EJB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아시나요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0E9EBE-3FFF-4406-9DEA-9DE181899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82" y="2464574"/>
            <a:ext cx="3305636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8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72140-CAC5-40CA-8E77-E6D610CD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EJB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아시나요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C7CDED1A-7191-4D99-B7D3-4D4A982FA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2202416"/>
            <a:ext cx="9696450" cy="3609975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262D0D9-F4F8-4D0B-85E0-48B7E6D95856}"/>
              </a:ext>
            </a:extLst>
          </p:cNvPr>
          <p:cNvSpPr/>
          <p:nvPr/>
        </p:nvSpPr>
        <p:spPr>
          <a:xfrm>
            <a:off x="2265028" y="4924338"/>
            <a:ext cx="1602297" cy="269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5A0A177-2882-4BEC-873C-3EF97D209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04" t="74199" r="72220" b="18330"/>
          <a:stretch/>
        </p:blipFill>
        <p:spPr>
          <a:xfrm>
            <a:off x="6403261" y="4336484"/>
            <a:ext cx="4540964" cy="72270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DD0501E-7CEF-4B5C-BB81-E1407448738D}"/>
              </a:ext>
            </a:extLst>
          </p:cNvPr>
          <p:cNvSpPr/>
          <p:nvPr/>
        </p:nvSpPr>
        <p:spPr>
          <a:xfrm>
            <a:off x="1438183" y="3365764"/>
            <a:ext cx="6862438" cy="37286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629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72140-CAC5-40CA-8E77-E6D610CD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EJB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란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E9882C6-925E-4C99-87E1-F4B9A554E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1042"/>
            <a:ext cx="10515600" cy="177851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기업 환경과 같이 </a:t>
            </a:r>
            <a:r>
              <a:rPr lang="ko-KR" altLang="en-US" dirty="0">
                <a:highlight>
                  <a:srgbClr val="FFFF00"/>
                </a:highlight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대규모 분산 시스템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 비즈니스 로직을 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자바로 작성하기 위해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Sun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 규명한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Java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표준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678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735</Words>
  <Application>Microsoft Office PowerPoint</Application>
  <PresentationFormat>와이드스크린</PresentationFormat>
  <Paragraphs>80</Paragraphs>
  <Slides>25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12롯데마트드림Bold</vt:lpstr>
      <vt:lpstr>12롯데마트드림Medium</vt:lpstr>
      <vt:lpstr>맑은 고딕</vt:lpstr>
      <vt:lpstr>Arial</vt:lpstr>
      <vt:lpstr>Source Sans Pro</vt:lpstr>
      <vt:lpstr>Office 테마</vt:lpstr>
      <vt:lpstr>POJO</vt:lpstr>
      <vt:lpstr>POJO</vt:lpstr>
      <vt:lpstr>Plain Old Java Object</vt:lpstr>
      <vt:lpstr>Plain Old Java Object</vt:lpstr>
      <vt:lpstr>Plain Old Java Object</vt:lpstr>
      <vt:lpstr>POJO가 왜 생겨났는가?</vt:lpstr>
      <vt:lpstr>EJB를 아시나요?</vt:lpstr>
      <vt:lpstr>EJB를 아시나요?</vt:lpstr>
      <vt:lpstr>EJB란?</vt:lpstr>
      <vt:lpstr>EJB 사용 이유</vt:lpstr>
      <vt:lpstr>EJB 한계점</vt:lpstr>
      <vt:lpstr>POJO가 왜 생겨났는가?</vt:lpstr>
      <vt:lpstr>POJO가 왜 생겨났는가?</vt:lpstr>
      <vt:lpstr>POJO의 조건</vt:lpstr>
      <vt:lpstr>POJO의 조건 (알아 들을 수 있게)</vt:lpstr>
      <vt:lpstr>POJO의 조건 (알아 들을 수 있게)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JavaBeans란?</vt:lpstr>
      <vt:lpstr>JavaBean의 조건?</vt:lpstr>
      <vt:lpstr>다음 스터디 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POJO</dc:title>
  <dc:creator>박 재현</dc:creator>
  <cp:lastModifiedBy>박 재현</cp:lastModifiedBy>
  <cp:revision>1</cp:revision>
  <dcterms:created xsi:type="dcterms:W3CDTF">2021-08-26T14:46:11Z</dcterms:created>
  <dcterms:modified xsi:type="dcterms:W3CDTF">2021-08-27T06:56:41Z</dcterms:modified>
</cp:coreProperties>
</file>