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8" r:id="rId2"/>
    <p:sldId id="345" r:id="rId3"/>
    <p:sldId id="359" r:id="rId4"/>
    <p:sldId id="360" r:id="rId5"/>
    <p:sldId id="361" r:id="rId6"/>
    <p:sldId id="256" r:id="rId7"/>
    <p:sldId id="317" r:id="rId8"/>
    <p:sldId id="362" r:id="rId9"/>
    <p:sldId id="363" r:id="rId10"/>
    <p:sldId id="328" r:id="rId11"/>
    <p:sldId id="365" r:id="rId12"/>
    <p:sldId id="366" r:id="rId13"/>
    <p:sldId id="368" r:id="rId14"/>
    <p:sldId id="367" r:id="rId15"/>
    <p:sldId id="369" r:id="rId16"/>
    <p:sldId id="370" r:id="rId17"/>
    <p:sldId id="364" r:id="rId18"/>
    <p:sldId id="371" r:id="rId19"/>
    <p:sldId id="372" r:id="rId20"/>
    <p:sldId id="373" r:id="rId21"/>
    <p:sldId id="376" r:id="rId22"/>
    <p:sldId id="377" r:id="rId23"/>
    <p:sldId id="374" r:id="rId24"/>
    <p:sldId id="375" r:id="rId25"/>
    <p:sldId id="378" r:id="rId26"/>
    <p:sldId id="35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1662" autoAdjust="0"/>
  </p:normalViewPr>
  <p:slideViewPr>
    <p:cSldViewPr snapToGrid="0">
      <p:cViewPr varScale="1">
        <p:scale>
          <a:sx n="61" d="100"/>
          <a:sy n="61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r>
              <a:rPr lang="ko-KR" altLang="en-US" dirty="0"/>
              <a:t>는 </a:t>
            </a:r>
            <a:r>
              <a:rPr lang="en-US" altLang="ko-KR" dirty="0"/>
              <a:t>Mutual Exclusion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상호 배제를 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88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6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20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03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9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05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2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09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80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92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0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r>
              <a:rPr lang="ko-KR" altLang="en-US" dirty="0"/>
              <a:t>는 </a:t>
            </a:r>
            <a:r>
              <a:rPr lang="en-US" altLang="ko-KR" dirty="0"/>
              <a:t>Mutual Exclusion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상호 배제를 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12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52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89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94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25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1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r>
              <a:rPr lang="ko-KR" altLang="en-US" dirty="0"/>
              <a:t>는 </a:t>
            </a:r>
            <a:r>
              <a:rPr lang="en-US" altLang="ko-KR" dirty="0"/>
              <a:t>Mutual Exclusion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상호 배제를 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0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r>
              <a:rPr lang="ko-KR" altLang="en-US" dirty="0"/>
              <a:t>는 </a:t>
            </a:r>
            <a:r>
              <a:rPr lang="en-US" altLang="ko-KR" dirty="0"/>
              <a:t>Mutual Exclusion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상호 배제를 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3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8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그림을 보면 프로세스</a:t>
            </a:r>
            <a:r>
              <a:rPr lang="en-US" altLang="ko-KR" dirty="0"/>
              <a:t>1</a:t>
            </a:r>
            <a:r>
              <a:rPr lang="ko-KR" altLang="en-US" dirty="0"/>
              <a:t>이 임계영역에 진입합니다</a:t>
            </a:r>
            <a:r>
              <a:rPr lang="en-US" altLang="ko-KR" dirty="0"/>
              <a:t>. </a:t>
            </a:r>
            <a:r>
              <a:rPr lang="ko-KR" altLang="en-US" dirty="0"/>
              <a:t>곧이어 프로세스</a:t>
            </a:r>
            <a:r>
              <a:rPr lang="en-US" altLang="ko-KR" dirty="0"/>
              <a:t>1</a:t>
            </a:r>
            <a:r>
              <a:rPr lang="ko-KR" altLang="en-US" dirty="0"/>
              <a:t>의 작업이 끝나기 전 프로세스</a:t>
            </a:r>
            <a:r>
              <a:rPr lang="en-US" altLang="ko-KR" dirty="0"/>
              <a:t>2</a:t>
            </a:r>
            <a:r>
              <a:rPr lang="ko-KR" altLang="en-US" dirty="0"/>
              <a:t>가 임계영역에 진입을 시도하지만 </a:t>
            </a:r>
            <a:endParaRPr lang="en-US" altLang="ko-KR" dirty="0"/>
          </a:p>
          <a:p>
            <a:r>
              <a:rPr lang="en-US" altLang="ko-KR" dirty="0"/>
              <a:t>P1</a:t>
            </a:r>
            <a:r>
              <a:rPr lang="ko-KR" altLang="en-US" dirty="0"/>
              <a:t>의 작업이 끝날 때 까지 </a:t>
            </a:r>
            <a:r>
              <a:rPr lang="en-US" altLang="ko-KR" dirty="0"/>
              <a:t>p2</a:t>
            </a:r>
            <a:r>
              <a:rPr lang="ko-KR" altLang="en-US" dirty="0"/>
              <a:t>의 진입을 차단한다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7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그림을 보면 프로세스</a:t>
            </a:r>
            <a:r>
              <a:rPr lang="en-US" altLang="ko-KR" dirty="0"/>
              <a:t>1</a:t>
            </a:r>
            <a:r>
              <a:rPr lang="ko-KR" altLang="en-US" dirty="0"/>
              <a:t>이 임계영역에 진입합니다</a:t>
            </a:r>
            <a:r>
              <a:rPr lang="en-US" altLang="ko-KR" dirty="0"/>
              <a:t>. </a:t>
            </a:r>
            <a:r>
              <a:rPr lang="ko-KR" altLang="en-US" dirty="0"/>
              <a:t>곧이어 프로세스</a:t>
            </a:r>
            <a:r>
              <a:rPr lang="en-US" altLang="ko-KR" dirty="0"/>
              <a:t>1</a:t>
            </a:r>
            <a:r>
              <a:rPr lang="ko-KR" altLang="en-US" dirty="0"/>
              <a:t>의 작업이 끝나기 전 프로세스</a:t>
            </a:r>
            <a:r>
              <a:rPr lang="en-US" altLang="ko-KR" dirty="0"/>
              <a:t>2</a:t>
            </a:r>
            <a:r>
              <a:rPr lang="ko-KR" altLang="en-US" dirty="0"/>
              <a:t>가 임계영역에 진입을 시도하지만 </a:t>
            </a:r>
            <a:endParaRPr lang="en-US" altLang="ko-KR" dirty="0"/>
          </a:p>
          <a:p>
            <a:r>
              <a:rPr lang="en-US" altLang="ko-KR" dirty="0"/>
              <a:t>P1</a:t>
            </a:r>
            <a:r>
              <a:rPr lang="ko-KR" altLang="en-US" dirty="0"/>
              <a:t>의 작업이 끝날 때 까지 </a:t>
            </a:r>
            <a:r>
              <a:rPr lang="en-US" altLang="ko-KR" dirty="0"/>
              <a:t>p2</a:t>
            </a:r>
            <a:r>
              <a:rPr lang="ko-KR" altLang="en-US" dirty="0"/>
              <a:t>의 진입을 차단한다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35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8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6E6E8-003A-45E1-9ABD-BD9BA95E4A7D}"/>
              </a:ext>
            </a:extLst>
          </p:cNvPr>
          <p:cNvSpPr txBox="1"/>
          <p:nvPr/>
        </p:nvSpPr>
        <p:spPr>
          <a:xfrm flipH="1">
            <a:off x="2982922" y="3075057"/>
            <a:ext cx="622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계수 </a:t>
            </a:r>
            <a:r>
              <a:rPr lang="ko-KR" altLang="en-US" sz="4000" b="1" dirty="0" err="1"/>
              <a:t>세마포어</a:t>
            </a:r>
            <a:r>
              <a:rPr lang="ko-KR" altLang="en-US" sz="4000" b="1" dirty="0"/>
              <a:t> 왜 사용해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866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3432450" y="3028890"/>
            <a:ext cx="53270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교착상태의 발생조건</a:t>
            </a:r>
            <a:endParaRPr lang="en-US" altLang="ko-KR" sz="2800" b="1" dirty="0"/>
          </a:p>
          <a:p>
            <a:pPr algn="ctr"/>
            <a:r>
              <a:rPr lang="ko-KR" altLang="en-US" dirty="0"/>
              <a:t>상호배제 </a:t>
            </a:r>
            <a:r>
              <a:rPr lang="en-US" altLang="ko-KR" dirty="0"/>
              <a:t>/ </a:t>
            </a:r>
            <a:r>
              <a:rPr lang="ko-KR" altLang="en-US" dirty="0"/>
              <a:t>점유와 대기 </a:t>
            </a:r>
            <a:r>
              <a:rPr lang="en-US" altLang="ko-KR" dirty="0"/>
              <a:t>/ </a:t>
            </a:r>
            <a:r>
              <a:rPr lang="ko-KR" altLang="en-US" dirty="0" err="1"/>
              <a:t>비선점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환형</a:t>
            </a:r>
            <a:r>
              <a:rPr lang="en-US" altLang="ko-KR" dirty="0"/>
              <a:t>)</a:t>
            </a:r>
            <a:r>
              <a:rPr lang="ko-KR" altLang="en-US" dirty="0"/>
              <a:t>대기</a:t>
            </a:r>
          </a:p>
        </p:txBody>
      </p:sp>
    </p:spTree>
    <p:extLst>
      <p:ext uri="{BB962C8B-B14F-4D97-AF65-F5344CB8AC3E}">
        <p14:creationId xmlns:p14="http://schemas.microsoft.com/office/powerpoint/2010/main" val="226556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06C58-F011-4948-9C2D-36BF9EFB9CD3}"/>
              </a:ext>
            </a:extLst>
          </p:cNvPr>
          <p:cNvSpPr txBox="1"/>
          <p:nvPr/>
        </p:nvSpPr>
        <p:spPr>
          <a:xfrm>
            <a:off x="5285520" y="7265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상호배제</a:t>
            </a:r>
          </a:p>
        </p:txBody>
      </p:sp>
      <p:pic>
        <p:nvPicPr>
          <p:cNvPr id="1026" name="Picture 2" descr="임계구역과 교착 상태 해결법 : 네이버 포스트">
            <a:extLst>
              <a:ext uri="{FF2B5EF4-FFF2-40B4-BE49-F238E27FC236}">
                <a16:creationId xmlns:a16="http://schemas.microsoft.com/office/drawing/2014/main" id="{2EBACCF6-4326-4B50-A58A-0B55F8D3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588" y="1493004"/>
            <a:ext cx="6190823" cy="17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6BF590-F90F-4661-86AA-716023F6FB6E}"/>
              </a:ext>
            </a:extLst>
          </p:cNvPr>
          <p:cNvSpPr txBox="1"/>
          <p:nvPr/>
        </p:nvSpPr>
        <p:spPr>
          <a:xfrm>
            <a:off x="2699074" y="4334005"/>
            <a:ext cx="679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자원을 최소 하나 이상 비 공유 해야 한다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번에 프로세스 하나만 해당자원을 사용할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79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06C58-F011-4948-9C2D-36BF9EFB9CD3}"/>
              </a:ext>
            </a:extLst>
          </p:cNvPr>
          <p:cNvSpPr txBox="1"/>
          <p:nvPr/>
        </p:nvSpPr>
        <p:spPr>
          <a:xfrm>
            <a:off x="5042663" y="53861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점유와 대기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BF590-F90F-4661-86AA-716023F6FB6E}"/>
              </a:ext>
            </a:extLst>
          </p:cNvPr>
          <p:cNvSpPr txBox="1"/>
          <p:nvPr/>
        </p:nvSpPr>
        <p:spPr>
          <a:xfrm>
            <a:off x="2098747" y="5482120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자원을 최소 하나이상 보유한 상태에서</a:t>
            </a:r>
            <a:endParaRPr lang="en-US" altLang="ko-KR" dirty="0"/>
          </a:p>
          <a:p>
            <a:pPr algn="ctr"/>
            <a:r>
              <a:rPr lang="ko-KR" altLang="en-US" dirty="0"/>
              <a:t>다른 프로세스에 할당된 자원을 얻으려고 기다리는 프로세스가 있어야한다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050" name="Picture 2" descr="운영체제 정리 🦖 ch07. 교착상태">
            <a:extLst>
              <a:ext uri="{FF2B5EF4-FFF2-40B4-BE49-F238E27FC236}">
                <a16:creationId xmlns:a16="http://schemas.microsoft.com/office/drawing/2014/main" id="{C359856D-7BC2-4AB6-A8E3-39D9FB3C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938" y="1456414"/>
            <a:ext cx="6602123" cy="39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9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06C58-F011-4948-9C2D-36BF9EFB9CD3}"/>
              </a:ext>
            </a:extLst>
          </p:cNvPr>
          <p:cNvSpPr txBox="1"/>
          <p:nvPr/>
        </p:nvSpPr>
        <p:spPr>
          <a:xfrm>
            <a:off x="5465053" y="46793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비선점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BF590-F90F-4661-86AA-716023F6FB6E}"/>
              </a:ext>
            </a:extLst>
          </p:cNvPr>
          <p:cNvSpPr txBox="1"/>
          <p:nvPr/>
        </p:nvSpPr>
        <p:spPr>
          <a:xfrm>
            <a:off x="1552936" y="5482120"/>
            <a:ext cx="908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자원을 선점할 수 없다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자원은 강제로 빼앗을 수 없고</a:t>
            </a:r>
            <a:r>
              <a:rPr lang="en-US" altLang="ko-KR" dirty="0"/>
              <a:t>, </a:t>
            </a:r>
            <a:r>
              <a:rPr lang="ko-KR" altLang="en-US" dirty="0"/>
              <a:t>자원을 점유하고 있는 프로세스가 끝나야 해제된다</a:t>
            </a:r>
            <a:r>
              <a:rPr lang="en-US" altLang="ko-KR" dirty="0"/>
              <a:t>.</a:t>
            </a:r>
          </a:p>
        </p:txBody>
      </p:sp>
      <p:pic>
        <p:nvPicPr>
          <p:cNvPr id="3076" name="Picture 4" descr="화장실 비데 좌석 PNG 이미지 | PNGEgg">
            <a:extLst>
              <a:ext uri="{FF2B5EF4-FFF2-40B4-BE49-F238E27FC236}">
                <a16:creationId xmlns:a16="http://schemas.microsoft.com/office/drawing/2014/main" id="{5B4A1113-2303-4498-80A5-E7A6A2F1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97" b="92600" l="10000" r="90000">
                        <a14:foregroundMark x1="63000" y1="5708" x2="63000" y2="5708"/>
                        <a14:foregroundMark x1="31889" y1="46300" x2="31889" y2="46300"/>
                        <a14:foregroundMark x1="43889" y1="79070" x2="43889" y2="79070"/>
                        <a14:foregroundMark x1="59778" y1="92600" x2="59778" y2="9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54" y="1482004"/>
            <a:ext cx="7409287" cy="38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53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06C58-F011-4948-9C2D-36BF9EFB9CD3}"/>
              </a:ext>
            </a:extLst>
          </p:cNvPr>
          <p:cNvSpPr txBox="1"/>
          <p:nvPr/>
        </p:nvSpPr>
        <p:spPr>
          <a:xfrm>
            <a:off x="5042663" y="538618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순환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환형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BF590-F90F-4661-86AA-716023F6FB6E}"/>
              </a:ext>
            </a:extLst>
          </p:cNvPr>
          <p:cNvSpPr txBox="1"/>
          <p:nvPr/>
        </p:nvSpPr>
        <p:spPr>
          <a:xfrm>
            <a:off x="3022086" y="54821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 개 이상 프로세스의 자원 요청관계가 환형을 띄고 있다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 descr="순환의 무료 벡터, 클립 아트, 이미지 다운로드 - illustAC">
            <a:extLst>
              <a:ext uri="{FF2B5EF4-FFF2-40B4-BE49-F238E27FC236}">
                <a16:creationId xmlns:a16="http://schemas.microsoft.com/office/drawing/2014/main" id="{D57796F9-BC04-413A-9816-CC0B4768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22" y="1624446"/>
            <a:ext cx="4818346" cy="360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1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5 교착상태와 기아상태. - ppt download">
            <a:extLst>
              <a:ext uri="{FF2B5EF4-FFF2-40B4-BE49-F238E27FC236}">
                <a16:creationId xmlns:a16="http://schemas.microsoft.com/office/drawing/2014/main" id="{D33D64E2-0036-4D4B-8A4E-6630D1F67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6" t="71050" r="18311" b="7854"/>
          <a:stretch/>
        </p:blipFill>
        <p:spPr bwMode="auto">
          <a:xfrm>
            <a:off x="3022087" y="2014507"/>
            <a:ext cx="6147836" cy="28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32226CC-4ED7-4660-9ED4-AD2A8FD3DC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97127" y="3707704"/>
            <a:ext cx="1224950" cy="475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7B4804-7E0A-42AF-AD93-A30E043991DA}"/>
              </a:ext>
            </a:extLst>
          </p:cNvPr>
          <p:cNvSpPr txBox="1"/>
          <p:nvPr/>
        </p:nvSpPr>
        <p:spPr>
          <a:xfrm>
            <a:off x="0" y="3061373"/>
            <a:ext cx="359425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돌 하나를 한사람만 디딜 수 있음</a:t>
            </a:r>
            <a:endParaRPr lang="en-US" altLang="ko-KR" dirty="0"/>
          </a:p>
          <a:p>
            <a:pPr algn="ctr"/>
            <a:r>
              <a:rPr lang="en-US" altLang="ko-KR" dirty="0"/>
              <a:t> -&gt;</a:t>
            </a:r>
            <a:r>
              <a:rPr lang="ko-KR" altLang="en-US" dirty="0"/>
              <a:t>상호배제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20241D-94A7-4763-97CF-B12BA243844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782493" y="4008329"/>
            <a:ext cx="1" cy="1535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E4167D-A3A7-4BFA-8FED-7064F59EE343}"/>
              </a:ext>
            </a:extLst>
          </p:cNvPr>
          <p:cNvSpPr txBox="1"/>
          <p:nvPr/>
        </p:nvSpPr>
        <p:spPr>
          <a:xfrm>
            <a:off x="4216199" y="5543615"/>
            <a:ext cx="313258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돌 하나를 딛고 다음 돌 요구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점유와 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D755D-B9AC-46D0-B863-E9E3C371B236}"/>
              </a:ext>
            </a:extLst>
          </p:cNvPr>
          <p:cNvSpPr txBox="1"/>
          <p:nvPr/>
        </p:nvSpPr>
        <p:spPr>
          <a:xfrm>
            <a:off x="7348787" y="5543615"/>
            <a:ext cx="313258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다른 사람이 딛고 있는 돌을 </a:t>
            </a:r>
            <a:endParaRPr lang="en-US" altLang="ko-KR" dirty="0"/>
          </a:p>
          <a:p>
            <a:pPr algn="ctr"/>
            <a:r>
              <a:rPr lang="ko-KR" altLang="en-US" dirty="0"/>
              <a:t>강제로 제거할 수 없다</a:t>
            </a:r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 err="1"/>
              <a:t>비선점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2E742-A95B-4D5B-9617-D8F563A515D4}"/>
              </a:ext>
            </a:extLst>
          </p:cNvPr>
          <p:cNvSpPr txBox="1"/>
          <p:nvPr/>
        </p:nvSpPr>
        <p:spPr>
          <a:xfrm>
            <a:off x="1016284" y="5543615"/>
            <a:ext cx="319991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서로가 서로를 기다리고 있음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환형</a:t>
            </a:r>
            <a:r>
              <a:rPr lang="en-US" altLang="ko-KR" dirty="0"/>
              <a:t>)</a:t>
            </a:r>
            <a:r>
              <a:rPr lang="ko-KR" altLang="en-US" dirty="0"/>
              <a:t>대기</a:t>
            </a:r>
          </a:p>
        </p:txBody>
      </p:sp>
    </p:spTree>
    <p:extLst>
      <p:ext uri="{BB962C8B-B14F-4D97-AF65-F5344CB8AC3E}">
        <p14:creationId xmlns:p14="http://schemas.microsoft.com/office/powerpoint/2010/main" val="24144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4504055" y="3028890"/>
            <a:ext cx="31838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교착상태의 해결법</a:t>
            </a:r>
          </a:p>
          <a:p>
            <a:pPr algn="ctr"/>
            <a:r>
              <a:rPr lang="ko-KR" altLang="en-US" dirty="0"/>
              <a:t>예방 </a:t>
            </a:r>
            <a:r>
              <a:rPr lang="en-US" altLang="ko-KR" dirty="0"/>
              <a:t>/ </a:t>
            </a:r>
            <a:r>
              <a:rPr lang="ko-KR" altLang="en-US" dirty="0"/>
              <a:t>회피 </a:t>
            </a:r>
            <a:r>
              <a:rPr lang="en-US" altLang="ko-KR" dirty="0"/>
              <a:t>/ </a:t>
            </a:r>
            <a:r>
              <a:rPr lang="ko-KR" altLang="en-US" dirty="0"/>
              <a:t>탐지</a:t>
            </a:r>
            <a:r>
              <a:rPr lang="en-US" altLang="ko-KR" dirty="0"/>
              <a:t>&amp;</a:t>
            </a:r>
            <a:r>
              <a:rPr lang="ko-KR" altLang="en-US" dirty="0"/>
              <a:t>회복</a:t>
            </a:r>
          </a:p>
        </p:txBody>
      </p:sp>
    </p:spTree>
    <p:extLst>
      <p:ext uri="{BB962C8B-B14F-4D97-AF65-F5344CB8AC3E}">
        <p14:creationId xmlns:p14="http://schemas.microsoft.com/office/powerpoint/2010/main" val="133380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4683594" y="263047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교착상태의 예방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06C58-F011-4948-9C2D-36BF9EFB9CD3}"/>
              </a:ext>
            </a:extLst>
          </p:cNvPr>
          <p:cNvSpPr txBox="1"/>
          <p:nvPr/>
        </p:nvSpPr>
        <p:spPr>
          <a:xfrm>
            <a:off x="515276" y="102713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상호배제 방지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DDBA3D-4B06-4B9E-8910-5A4778F6182E}"/>
              </a:ext>
            </a:extLst>
          </p:cNvPr>
          <p:cNvSpPr txBox="1"/>
          <p:nvPr/>
        </p:nvSpPr>
        <p:spPr>
          <a:xfrm>
            <a:off x="3377141" y="1035803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점유와 대기 방지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832F79-65BA-4199-A945-3510990D1FC0}"/>
              </a:ext>
            </a:extLst>
          </p:cNvPr>
          <p:cNvSpPr txBox="1"/>
          <p:nvPr/>
        </p:nvSpPr>
        <p:spPr>
          <a:xfrm>
            <a:off x="6740331" y="102713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비선점</a:t>
            </a:r>
            <a:r>
              <a:rPr lang="ko-KR" altLang="en-US" sz="2000" b="1" dirty="0"/>
              <a:t> 방지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A1A59-1FE8-4909-80E8-BBFB1F6BEB2D}"/>
              </a:ext>
            </a:extLst>
          </p:cNvPr>
          <p:cNvSpPr txBox="1"/>
          <p:nvPr/>
        </p:nvSpPr>
        <p:spPr>
          <a:xfrm>
            <a:off x="9281271" y="1027132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순환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환형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대기 방지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BF3780-F519-4333-B6FE-063602F29F0A}"/>
              </a:ext>
            </a:extLst>
          </p:cNvPr>
          <p:cNvCxnSpPr>
            <a:cxnSpLocks/>
          </p:cNvCxnSpPr>
          <p:nvPr/>
        </p:nvCxnSpPr>
        <p:spPr>
          <a:xfrm flipV="1">
            <a:off x="2839234" y="1027132"/>
            <a:ext cx="0" cy="56868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9EC4D7-96FD-4AB8-B96D-2E29448E6158}"/>
              </a:ext>
            </a:extLst>
          </p:cNvPr>
          <p:cNvCxnSpPr>
            <a:cxnSpLocks/>
          </p:cNvCxnSpPr>
          <p:nvPr/>
        </p:nvCxnSpPr>
        <p:spPr>
          <a:xfrm flipV="1">
            <a:off x="5970740" y="1027134"/>
            <a:ext cx="0" cy="56868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E2A0D4E-C75A-47F4-8C05-7D4582434EFD}"/>
              </a:ext>
            </a:extLst>
          </p:cNvPr>
          <p:cNvCxnSpPr>
            <a:cxnSpLocks/>
          </p:cNvCxnSpPr>
          <p:nvPr/>
        </p:nvCxnSpPr>
        <p:spPr>
          <a:xfrm flipV="1">
            <a:off x="9141914" y="1027130"/>
            <a:ext cx="0" cy="56868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E1586E-82E7-4E45-9CFB-1651F2DFCA9D}"/>
              </a:ext>
            </a:extLst>
          </p:cNvPr>
          <p:cNvSpPr/>
          <p:nvPr/>
        </p:nvSpPr>
        <p:spPr>
          <a:xfrm>
            <a:off x="-6602" y="1435913"/>
            <a:ext cx="2749801" cy="52867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모든 자원을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공유할 수 있도록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동기화 문제가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발생하므로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예방기법에서 제외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611E8-D4FC-43CE-9162-39B15493DD6A}"/>
              </a:ext>
            </a:extLst>
          </p:cNvPr>
          <p:cNvCxnSpPr>
            <a:cxnSpLocks/>
          </p:cNvCxnSpPr>
          <p:nvPr/>
        </p:nvCxnSpPr>
        <p:spPr>
          <a:xfrm>
            <a:off x="1340292" y="3248936"/>
            <a:ext cx="0" cy="124320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341AAD4-417D-4014-9A55-EAC2A7D7A0C6}"/>
              </a:ext>
            </a:extLst>
          </p:cNvPr>
          <p:cNvSpPr/>
          <p:nvPr/>
        </p:nvSpPr>
        <p:spPr>
          <a:xfrm>
            <a:off x="2957711" y="1427240"/>
            <a:ext cx="2916993" cy="52867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프로세스가 작업을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수행하기 전에 필요한 </a:t>
            </a:r>
            <a:r>
              <a:rPr lang="ko-KR" altLang="en-US" dirty="0">
                <a:solidFill>
                  <a:srgbClr val="FF0000"/>
                </a:solidFill>
              </a:rPr>
              <a:t>자원을 한꺼번에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요구</a:t>
            </a:r>
            <a:r>
              <a:rPr lang="ko-KR" altLang="en-US" dirty="0">
                <a:solidFill>
                  <a:sysClr val="windowText" lastClr="000000"/>
                </a:solidFill>
              </a:rPr>
              <a:t>하고 허용할 때까지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작업을 보류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자원을 점유한 상태에서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다른 자원을 대기하는 일을 없게 함으로써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해결한다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8D3E8D-CAFD-418A-B4F6-1E346E7915B8}"/>
              </a:ext>
            </a:extLst>
          </p:cNvPr>
          <p:cNvCxnSpPr>
            <a:cxnSpLocks/>
          </p:cNvCxnSpPr>
          <p:nvPr/>
        </p:nvCxnSpPr>
        <p:spPr>
          <a:xfrm>
            <a:off x="4404987" y="3248936"/>
            <a:ext cx="0" cy="124320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F43BA8-699F-45F3-BC5A-C403B5BAFD8B}"/>
              </a:ext>
            </a:extLst>
          </p:cNvPr>
          <p:cNvSpPr/>
          <p:nvPr/>
        </p:nvSpPr>
        <p:spPr>
          <a:xfrm>
            <a:off x="6089216" y="1427240"/>
            <a:ext cx="2916993" cy="52867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프로세스에 우선순위</a:t>
            </a:r>
            <a:r>
              <a:rPr lang="ko-KR" altLang="en-US" dirty="0">
                <a:solidFill>
                  <a:sysClr val="windowText" lastClr="000000"/>
                </a:solidFill>
              </a:rPr>
              <a:t>를 두어 높은 우선순위 프로세스가 자원을 선점할 수 있도록 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작업을 쉽게 저장하고 복원할 수 있는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자원에 사용한다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(ex. </a:t>
            </a:r>
            <a:r>
              <a:rPr lang="ko-KR" altLang="en-US" dirty="0">
                <a:solidFill>
                  <a:sysClr val="windowText" lastClr="000000"/>
                </a:solidFill>
              </a:rPr>
              <a:t>레지스터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2FB8DF-1D3C-4EAD-AD75-153C3BF5B2F9}"/>
              </a:ext>
            </a:extLst>
          </p:cNvPr>
          <p:cNvSpPr/>
          <p:nvPr/>
        </p:nvSpPr>
        <p:spPr>
          <a:xfrm>
            <a:off x="9277620" y="1427240"/>
            <a:ext cx="2916993" cy="52867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자원에 일련의 순서를 부여</a:t>
            </a:r>
            <a:r>
              <a:rPr lang="ko-KR" altLang="en-US" dirty="0">
                <a:solidFill>
                  <a:sysClr val="windowText" lastClr="000000"/>
                </a:solidFill>
              </a:rPr>
              <a:t>해 각 프로세스가 오름차순으로만 자원을 요청할 수 있게 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순환대기가능성을 없애 교착상태를 예방한다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하지만 순서와 다르게 자원을 요청하는 작업의 경우 상당한 자원의 낭비를 초래한다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460A74-2AB4-4BE3-9AD4-E44DB4B4A557}"/>
              </a:ext>
            </a:extLst>
          </p:cNvPr>
          <p:cNvCxnSpPr>
            <a:cxnSpLocks/>
          </p:cNvCxnSpPr>
          <p:nvPr/>
        </p:nvCxnSpPr>
        <p:spPr>
          <a:xfrm>
            <a:off x="10724896" y="3248936"/>
            <a:ext cx="0" cy="124320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46188C-06D7-49A7-8124-04ECFF7449BC}"/>
              </a:ext>
            </a:extLst>
          </p:cNvPr>
          <p:cNvCxnSpPr>
            <a:cxnSpLocks/>
          </p:cNvCxnSpPr>
          <p:nvPr/>
        </p:nvCxnSpPr>
        <p:spPr>
          <a:xfrm>
            <a:off x="7508406" y="3248936"/>
            <a:ext cx="0" cy="124320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4324521" y="200416"/>
            <a:ext cx="28248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교착상태의 회피</a:t>
            </a:r>
            <a:endParaRPr lang="en-US" altLang="ko-KR" sz="2800" b="1" dirty="0"/>
          </a:p>
          <a:p>
            <a:pPr algn="ctr"/>
            <a:r>
              <a:rPr lang="ko-KR" altLang="en-US" b="1" dirty="0"/>
              <a:t>은행가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FA22B-B60B-4F0B-A008-4338F7AB5E83}"/>
              </a:ext>
            </a:extLst>
          </p:cNvPr>
          <p:cNvSpPr txBox="1"/>
          <p:nvPr/>
        </p:nvSpPr>
        <p:spPr>
          <a:xfrm>
            <a:off x="1670750" y="1299411"/>
            <a:ext cx="885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 자원 할당 </a:t>
            </a:r>
            <a:r>
              <a:rPr lang="ko-KR" altLang="en-US"/>
              <a:t>후에도 안정상태가 유지되는지 확인한 후 자원을 할당하는 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C982F-E947-47D2-BD41-D7909DF38630}"/>
              </a:ext>
            </a:extLst>
          </p:cNvPr>
          <p:cNvSpPr txBox="1"/>
          <p:nvPr/>
        </p:nvSpPr>
        <p:spPr>
          <a:xfrm>
            <a:off x="2574041" y="1807098"/>
            <a:ext cx="6325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용어설명</a:t>
            </a:r>
            <a:endParaRPr lang="en-US" altLang="ko-KR" b="1" dirty="0"/>
          </a:p>
          <a:p>
            <a:r>
              <a:rPr lang="en-US" altLang="ko-KR" dirty="0"/>
              <a:t>Available : </a:t>
            </a:r>
            <a:r>
              <a:rPr lang="ko-KR" altLang="en-US" dirty="0"/>
              <a:t>프로세스에 할당 가능한 자원 인스턴스 수</a:t>
            </a:r>
            <a:endParaRPr lang="en-US" altLang="ko-KR" dirty="0"/>
          </a:p>
          <a:p>
            <a:r>
              <a:rPr lang="en-US" altLang="ko-KR" dirty="0"/>
              <a:t>Allocation : </a:t>
            </a:r>
            <a:r>
              <a:rPr lang="ko-KR" altLang="en-US" dirty="0"/>
              <a:t>프로세스에 할당된 자원 인스턴스 수</a:t>
            </a:r>
            <a:endParaRPr lang="en-US" altLang="ko-KR" dirty="0"/>
          </a:p>
          <a:p>
            <a:r>
              <a:rPr lang="en-US" altLang="ko-KR" dirty="0"/>
              <a:t>Max : </a:t>
            </a:r>
            <a:r>
              <a:rPr lang="ko-KR" altLang="en-US" dirty="0"/>
              <a:t>프로세스가 완료되기위해 필요한 자원 인스턴스 합계</a:t>
            </a:r>
            <a:endParaRPr lang="en-US" altLang="ko-KR" dirty="0"/>
          </a:p>
          <a:p>
            <a:r>
              <a:rPr lang="en-US" altLang="ko-KR" dirty="0"/>
              <a:t>Need : </a:t>
            </a:r>
            <a:r>
              <a:rPr lang="ko-KR" altLang="en-US" dirty="0"/>
              <a:t>프로세스에 추가로 할당되어야 할 자원 인스턴스 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7C6980-0EC1-496C-AF70-3E92971CE73B}"/>
              </a:ext>
            </a:extLst>
          </p:cNvPr>
          <p:cNvCxnSpPr>
            <a:cxnSpLocks/>
          </p:cNvCxnSpPr>
          <p:nvPr/>
        </p:nvCxnSpPr>
        <p:spPr>
          <a:xfrm flipV="1">
            <a:off x="6006144" y="3679993"/>
            <a:ext cx="12700" cy="2799676"/>
          </a:xfrm>
          <a:prstGeom prst="straightConnector1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7F8C23-7FF8-4164-98B8-258DB8ED55FA}"/>
              </a:ext>
            </a:extLst>
          </p:cNvPr>
          <p:cNvSpPr txBox="1"/>
          <p:nvPr/>
        </p:nvSpPr>
        <p:spPr>
          <a:xfrm>
            <a:off x="1636170" y="4220707"/>
            <a:ext cx="37026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시뮬레이션</a:t>
            </a:r>
            <a:endParaRPr lang="en-US" altLang="ko-KR" b="1" dirty="0"/>
          </a:p>
          <a:p>
            <a:r>
              <a:rPr lang="en-US" altLang="ko-KR" dirty="0"/>
              <a:t>Available = Available – Request</a:t>
            </a:r>
          </a:p>
          <a:p>
            <a:endParaRPr lang="en-US" altLang="ko-KR" dirty="0"/>
          </a:p>
          <a:p>
            <a:r>
              <a:rPr lang="en-US" altLang="ko-KR" dirty="0"/>
              <a:t>Allocation = Allocation – Request</a:t>
            </a:r>
          </a:p>
          <a:p>
            <a:endParaRPr lang="en-US" altLang="ko-KR" dirty="0"/>
          </a:p>
          <a:p>
            <a:r>
              <a:rPr lang="en-US" altLang="ko-KR" dirty="0"/>
              <a:t>Need = Max – </a:t>
            </a:r>
            <a:r>
              <a:rPr lang="en-US" altLang="ko-KR" dirty="0" err="1"/>
              <a:t>Aollcation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DFBD5D-6F29-41C2-A5C3-A94FB944B6FD}"/>
              </a:ext>
            </a:extLst>
          </p:cNvPr>
          <p:cNvCxnSpPr>
            <a:cxnSpLocks/>
          </p:cNvCxnSpPr>
          <p:nvPr/>
        </p:nvCxnSpPr>
        <p:spPr>
          <a:xfrm flipH="1">
            <a:off x="962526" y="3673643"/>
            <a:ext cx="102669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E2EC89-D4F7-453C-A958-1461DB685606}"/>
              </a:ext>
            </a:extLst>
          </p:cNvPr>
          <p:cNvSpPr txBox="1"/>
          <p:nvPr/>
        </p:nvSpPr>
        <p:spPr>
          <a:xfrm>
            <a:off x="6355789" y="4774704"/>
            <a:ext cx="470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결과</a:t>
            </a:r>
            <a:endParaRPr lang="en-US" altLang="ko-KR" b="1" dirty="0"/>
          </a:p>
          <a:p>
            <a:pPr algn="ctr"/>
            <a:r>
              <a:rPr lang="en-US" altLang="ko-KR" dirty="0"/>
              <a:t>Need&lt;=Available? </a:t>
            </a:r>
            <a:r>
              <a:rPr lang="ko-KR" altLang="en-US" dirty="0"/>
              <a:t>자원할당 </a:t>
            </a:r>
            <a:r>
              <a:rPr lang="en-US" altLang="ko-KR" dirty="0"/>
              <a:t>: </a:t>
            </a:r>
            <a:r>
              <a:rPr lang="ko-KR" altLang="en-US" dirty="0"/>
              <a:t>자원할당거부</a:t>
            </a:r>
          </a:p>
        </p:txBody>
      </p:sp>
    </p:spTree>
    <p:extLst>
      <p:ext uri="{BB962C8B-B14F-4D97-AF65-F5344CB8AC3E}">
        <p14:creationId xmlns:p14="http://schemas.microsoft.com/office/powerpoint/2010/main" val="175609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2783B0-C5AF-4809-9D73-5CAA622B540D}"/>
              </a:ext>
            </a:extLst>
          </p:cNvPr>
          <p:cNvSpPr txBox="1"/>
          <p:nvPr/>
        </p:nvSpPr>
        <p:spPr>
          <a:xfrm>
            <a:off x="4324521" y="200416"/>
            <a:ext cx="28248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교착상태의 회피</a:t>
            </a:r>
            <a:endParaRPr lang="en-US" altLang="ko-KR" sz="2800" b="1" dirty="0"/>
          </a:p>
          <a:p>
            <a:pPr algn="ctr"/>
            <a:r>
              <a:rPr lang="ko-KR" altLang="en-US" b="1" dirty="0"/>
              <a:t>은행가 알고리즘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D96FE3-5B2E-42C5-942B-EFE4F30A8929}"/>
              </a:ext>
            </a:extLst>
          </p:cNvPr>
          <p:cNvSpPr/>
          <p:nvPr/>
        </p:nvSpPr>
        <p:spPr>
          <a:xfrm>
            <a:off x="4491789" y="1491916"/>
            <a:ext cx="2598822" cy="73793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자원 할당 요청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C9BE4-ED5B-4FF0-BE36-ECA7A218954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91200" y="2229853"/>
            <a:ext cx="0" cy="72189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51137342-35A4-4FAC-A5A5-109387C83E4B}"/>
              </a:ext>
            </a:extLst>
          </p:cNvPr>
          <p:cNvSpPr/>
          <p:nvPr/>
        </p:nvSpPr>
        <p:spPr>
          <a:xfrm>
            <a:off x="4491789" y="2967790"/>
            <a:ext cx="2598822" cy="80021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안정한가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08A83-C219-4BA9-8776-8C1C1910053E}"/>
              </a:ext>
            </a:extLst>
          </p:cNvPr>
          <p:cNvSpPr txBox="1"/>
          <p:nvPr/>
        </p:nvSpPr>
        <p:spPr>
          <a:xfrm>
            <a:off x="274320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(Need&lt;=Available)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CDD06D-F1F7-4C9A-A1E9-6E7A590ADD87}"/>
              </a:ext>
            </a:extLst>
          </p:cNvPr>
          <p:cNvCxnSpPr>
            <a:cxnSpLocks/>
          </p:cNvCxnSpPr>
          <p:nvPr/>
        </p:nvCxnSpPr>
        <p:spPr>
          <a:xfrm>
            <a:off x="5791200" y="3798332"/>
            <a:ext cx="0" cy="72189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53881BD-81D5-406F-974C-D51CB82149A8}"/>
              </a:ext>
            </a:extLst>
          </p:cNvPr>
          <p:cNvSpPr/>
          <p:nvPr/>
        </p:nvSpPr>
        <p:spPr>
          <a:xfrm>
            <a:off x="4491789" y="4467847"/>
            <a:ext cx="2598822" cy="73793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자원 할당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C3D571-49C4-42C8-AED6-CAC6789593CF}"/>
              </a:ext>
            </a:extLst>
          </p:cNvPr>
          <p:cNvSpPr/>
          <p:nvPr/>
        </p:nvSpPr>
        <p:spPr>
          <a:xfrm>
            <a:off x="8205537" y="4467846"/>
            <a:ext cx="2598822" cy="73793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자원 할당 거부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1BF25C-DC22-4C63-B3B8-29C461B9926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504948" y="3367899"/>
            <a:ext cx="0" cy="109994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46BC28D-8207-4537-B3AA-E141E2D6A05C}"/>
              </a:ext>
            </a:extLst>
          </p:cNvPr>
          <p:cNvCxnSpPr>
            <a:cxnSpLocks/>
          </p:cNvCxnSpPr>
          <p:nvPr/>
        </p:nvCxnSpPr>
        <p:spPr>
          <a:xfrm flipH="1">
            <a:off x="6978316" y="3367899"/>
            <a:ext cx="2526632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7C7CED-8E42-435C-B095-80AD5C21DE66}"/>
              </a:ext>
            </a:extLst>
          </p:cNvPr>
          <p:cNvSpPr txBox="1"/>
          <p:nvPr/>
        </p:nvSpPr>
        <p:spPr>
          <a:xfrm>
            <a:off x="5736927" y="3948423"/>
            <a:ext cx="745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E299B5-AA49-45E7-8546-8F9C20BCF086}"/>
              </a:ext>
            </a:extLst>
          </p:cNvPr>
          <p:cNvSpPr txBox="1"/>
          <p:nvPr/>
        </p:nvSpPr>
        <p:spPr>
          <a:xfrm>
            <a:off x="7924802" y="2994099"/>
            <a:ext cx="745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7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99A97DA-F2BB-42E7-BBD4-03F9AD98D667}"/>
              </a:ext>
            </a:extLst>
          </p:cNvPr>
          <p:cNvSpPr/>
          <p:nvPr/>
        </p:nvSpPr>
        <p:spPr>
          <a:xfrm>
            <a:off x="9164267" y="3673950"/>
            <a:ext cx="2101624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프린터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BA90F-2A74-403C-BD70-095A6605D9A2}"/>
              </a:ext>
            </a:extLst>
          </p:cNvPr>
          <p:cNvSpPr/>
          <p:nvPr/>
        </p:nvSpPr>
        <p:spPr>
          <a:xfrm>
            <a:off x="9164267" y="2354699"/>
            <a:ext cx="2101624" cy="4761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프린터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6A0F54-E8FB-4396-B837-6515939824A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976839" y="3112487"/>
            <a:ext cx="2187428" cy="2055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54671D-DD01-4CC2-AF7A-78E7C505C475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6976839" y="3112487"/>
            <a:ext cx="2187428" cy="778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CB6D44-49CD-4977-8C78-986FAED3E4F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976839" y="1294703"/>
            <a:ext cx="2187428" cy="1817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B7203DE-D978-4010-ACF0-0EBFD46B79A9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6976839" y="2592791"/>
            <a:ext cx="2187428" cy="519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DED253-9F61-4FAA-B6A4-DEF4ED8E6C60}"/>
              </a:ext>
            </a:extLst>
          </p:cNvPr>
          <p:cNvSpPr/>
          <p:nvPr/>
        </p:nvSpPr>
        <p:spPr>
          <a:xfrm>
            <a:off x="4875215" y="1077774"/>
            <a:ext cx="2101624" cy="40694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서버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1CBDDD-F553-49E5-BE9E-FEF144290383}"/>
              </a:ext>
            </a:extLst>
          </p:cNvPr>
          <p:cNvSpPr/>
          <p:nvPr/>
        </p:nvSpPr>
        <p:spPr>
          <a:xfrm>
            <a:off x="9164267" y="1077774"/>
            <a:ext cx="2101624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프린터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6A2994-119F-413A-93DD-509D98077C2A}"/>
              </a:ext>
            </a:extLst>
          </p:cNvPr>
          <p:cNvSpPr/>
          <p:nvPr/>
        </p:nvSpPr>
        <p:spPr>
          <a:xfrm>
            <a:off x="9164267" y="4950875"/>
            <a:ext cx="2101624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프린터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035D7E-8E2D-43BE-81C9-CC8E92D9F847}"/>
              </a:ext>
            </a:extLst>
          </p:cNvPr>
          <p:cNvSpPr/>
          <p:nvPr/>
        </p:nvSpPr>
        <p:spPr>
          <a:xfrm>
            <a:off x="926108" y="926669"/>
            <a:ext cx="1415441" cy="1276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프로세스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5277C8B-0A76-42EB-AE22-920A0929F89A}"/>
              </a:ext>
            </a:extLst>
          </p:cNvPr>
          <p:cNvCxnSpPr>
            <a:cxnSpLocks/>
            <a:stCxn id="49" idx="3"/>
            <a:endCxn id="14" idx="1"/>
          </p:cNvCxnSpPr>
          <p:nvPr/>
        </p:nvCxnSpPr>
        <p:spPr>
          <a:xfrm>
            <a:off x="2341549" y="1565132"/>
            <a:ext cx="2533666" cy="154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D86057B-5482-46B5-A5E9-763CAE0EE1A1}"/>
              </a:ext>
            </a:extLst>
          </p:cNvPr>
          <p:cNvSpPr txBox="1"/>
          <p:nvPr/>
        </p:nvSpPr>
        <p:spPr>
          <a:xfrm>
            <a:off x="2938968" y="2743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프린터요청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443017-66ED-4CF0-8A37-FA08E1F4EF03}"/>
              </a:ext>
            </a:extLst>
          </p:cNvPr>
          <p:cNvSpPr/>
          <p:nvPr/>
        </p:nvSpPr>
        <p:spPr>
          <a:xfrm>
            <a:off x="926108" y="2470729"/>
            <a:ext cx="1415441" cy="1276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프로세스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8A8EA1-E4F2-464B-ABC3-458E3E02D96D}"/>
              </a:ext>
            </a:extLst>
          </p:cNvPr>
          <p:cNvSpPr/>
          <p:nvPr/>
        </p:nvSpPr>
        <p:spPr>
          <a:xfrm>
            <a:off x="926108" y="4014789"/>
            <a:ext cx="1415441" cy="1276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프로세스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57A3830-9BD9-4C09-BBF0-4E732E0B3C09}"/>
              </a:ext>
            </a:extLst>
          </p:cNvPr>
          <p:cNvCxnSpPr>
            <a:cxnSpLocks/>
            <a:stCxn id="56" idx="3"/>
            <a:endCxn id="14" idx="1"/>
          </p:cNvCxnSpPr>
          <p:nvPr/>
        </p:nvCxnSpPr>
        <p:spPr>
          <a:xfrm flipV="1">
            <a:off x="2341549" y="3112487"/>
            <a:ext cx="2533666" cy="1540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B5947A1-3CCD-476A-826A-78BF1B750B9E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>
            <a:off x="2341549" y="3109192"/>
            <a:ext cx="2533666" cy="3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5456F3-77BF-436A-89DF-BA621B0A940B}"/>
              </a:ext>
            </a:extLst>
          </p:cNvPr>
          <p:cNvSpPr txBox="1"/>
          <p:nvPr/>
        </p:nvSpPr>
        <p:spPr>
          <a:xfrm>
            <a:off x="4326069" y="532847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프린터에 대한 </a:t>
            </a:r>
            <a:r>
              <a:rPr lang="ko-KR" altLang="en-US" dirty="0" err="1"/>
              <a:t>세마포어</a:t>
            </a:r>
            <a:r>
              <a:rPr lang="ko-KR" altLang="en-US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72227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4170633" y="280627"/>
            <a:ext cx="3850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교착상태의 탐지</a:t>
            </a:r>
            <a:r>
              <a:rPr lang="en-US" altLang="ko-KR" sz="2800" b="1" dirty="0"/>
              <a:t>&amp;</a:t>
            </a:r>
            <a:r>
              <a:rPr lang="ko-KR" altLang="en-US" sz="2800" b="1" dirty="0"/>
              <a:t>회복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954C0-12E2-49CC-BAC1-6771D22CC75C}"/>
              </a:ext>
            </a:extLst>
          </p:cNvPr>
          <p:cNvSpPr txBox="1"/>
          <p:nvPr/>
        </p:nvSpPr>
        <p:spPr>
          <a:xfrm>
            <a:off x="1070810" y="1397675"/>
            <a:ext cx="818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탐지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36671-B3E2-421A-84EA-61F375BE98C4}"/>
              </a:ext>
            </a:extLst>
          </p:cNvPr>
          <p:cNvSpPr txBox="1"/>
          <p:nvPr/>
        </p:nvSpPr>
        <p:spPr>
          <a:xfrm>
            <a:off x="1479884" y="1859340"/>
            <a:ext cx="92322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그래프를 이용해 </a:t>
            </a:r>
            <a:r>
              <a:rPr lang="ko-KR" altLang="en-US" sz="2400" b="1" dirty="0"/>
              <a:t>순환대기를 탐지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탐지 알고리즘 호출 수를 시스템에 맞춰 조절</a:t>
            </a:r>
            <a:endParaRPr lang="en-US" altLang="ko-KR" sz="2400" dirty="0"/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교착상태 발생빈도</a:t>
            </a:r>
            <a:r>
              <a:rPr lang="en-US" altLang="ko-KR" sz="2400" dirty="0"/>
              <a:t>, </a:t>
            </a:r>
            <a:r>
              <a:rPr lang="ko-KR" altLang="en-US" sz="2400" dirty="0"/>
              <a:t>영향을 받는 프로세스 수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 - </a:t>
            </a:r>
            <a:r>
              <a:rPr lang="ko-KR" altLang="en-US" sz="2400" dirty="0"/>
              <a:t>일정시간</a:t>
            </a:r>
            <a:r>
              <a:rPr lang="en-US" altLang="ko-KR" sz="2400" dirty="0"/>
              <a:t> </a:t>
            </a:r>
            <a:r>
              <a:rPr lang="ko-KR" altLang="en-US" sz="2400" dirty="0"/>
              <a:t>또는 </a:t>
            </a:r>
            <a:r>
              <a:rPr lang="en-US" altLang="ko-KR" sz="2400" dirty="0"/>
              <a:t>CPU</a:t>
            </a:r>
            <a:r>
              <a:rPr lang="ko-KR" altLang="en-US" sz="2400" dirty="0"/>
              <a:t>이용률을 조건으로 호출빈도를 정할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34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4170633" y="280627"/>
            <a:ext cx="3850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교착상태의 탐지</a:t>
            </a:r>
            <a:r>
              <a:rPr lang="en-US" altLang="ko-KR" sz="2800" b="1" dirty="0"/>
              <a:t>&amp;</a:t>
            </a:r>
            <a:r>
              <a:rPr lang="ko-KR" altLang="en-US" sz="2800" b="1" dirty="0"/>
              <a:t>회복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D0D11-B7E4-4871-BDF9-6E5C393F6CFF}"/>
              </a:ext>
            </a:extLst>
          </p:cNvPr>
          <p:cNvSpPr txBox="1"/>
          <p:nvPr/>
        </p:nvSpPr>
        <p:spPr>
          <a:xfrm>
            <a:off x="617623" y="1243302"/>
            <a:ext cx="818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회복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DA332-7B5C-468B-B78A-FE7818242C17}"/>
              </a:ext>
            </a:extLst>
          </p:cNvPr>
          <p:cNvSpPr txBox="1"/>
          <p:nvPr/>
        </p:nvSpPr>
        <p:spPr>
          <a:xfrm>
            <a:off x="785434" y="1773639"/>
            <a:ext cx="1148677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 </a:t>
            </a:r>
            <a:r>
              <a:rPr lang="en-US" altLang="ko-KR" sz="2400" b="1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교착상태에 있는 </a:t>
            </a:r>
            <a:r>
              <a:rPr lang="ko-KR" altLang="en-US" sz="2400" b="1" dirty="0"/>
              <a:t>모든 프로세스를 중단</a:t>
            </a:r>
            <a:endParaRPr lang="en-US" altLang="ko-KR" sz="2400" b="1" dirty="0"/>
          </a:p>
          <a:p>
            <a:r>
              <a:rPr lang="en-US" altLang="ko-KR" sz="2400" dirty="0"/>
              <a:t>    </a:t>
            </a:r>
            <a:r>
              <a:rPr lang="en-US" altLang="ko-KR" sz="2000" dirty="0"/>
              <a:t>-</a:t>
            </a:r>
            <a:r>
              <a:rPr lang="ko-KR" altLang="en-US" sz="2000" dirty="0"/>
              <a:t>교착상태를 확실하게 해결할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자원사용과 시간비용이 많이 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 -</a:t>
            </a:r>
            <a:r>
              <a:rPr lang="ko-KR" altLang="en-US" sz="2400" dirty="0"/>
              <a:t> </a:t>
            </a:r>
            <a:r>
              <a:rPr lang="ko-KR" altLang="en-US" sz="2400" b="1" dirty="0"/>
              <a:t>한 </a:t>
            </a:r>
            <a:r>
              <a:rPr lang="ko-KR" altLang="en-US" sz="2400" b="1" dirty="0" err="1"/>
              <a:t>프로세스씩</a:t>
            </a:r>
            <a:r>
              <a:rPr lang="ko-KR" altLang="en-US" sz="2400" b="1" dirty="0"/>
              <a:t> 중단</a:t>
            </a:r>
            <a:endParaRPr lang="en-US" altLang="ko-KR" sz="2400" b="1" dirty="0"/>
          </a:p>
          <a:p>
            <a:r>
              <a:rPr lang="en-US" altLang="ko-KR" sz="2400" dirty="0"/>
              <a:t>    </a:t>
            </a:r>
            <a:r>
              <a:rPr lang="en-US" altLang="ko-KR" sz="2000" dirty="0"/>
              <a:t>- </a:t>
            </a:r>
            <a:r>
              <a:rPr lang="ko-KR" altLang="en-US" sz="2000" dirty="0"/>
              <a:t>우선순위에 따라 프로세스 하나씩 제거 교착상태탐지 알고리즘 호출이 많은 부담이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 -</a:t>
            </a:r>
            <a:r>
              <a:rPr lang="ko-KR" altLang="en-US" sz="2400" dirty="0"/>
              <a:t> </a:t>
            </a:r>
            <a:r>
              <a:rPr lang="ko-KR" altLang="en-US" sz="2400" b="1" dirty="0"/>
              <a:t>자원선점</a:t>
            </a:r>
            <a:endParaRPr lang="en-US" altLang="ko-KR" sz="2400" b="1" dirty="0"/>
          </a:p>
          <a:p>
            <a:r>
              <a:rPr lang="en-US" altLang="ko-KR" sz="2400" dirty="0"/>
              <a:t>    </a:t>
            </a:r>
            <a:r>
              <a:rPr lang="en-US" altLang="ko-KR" sz="2000" dirty="0"/>
              <a:t>- </a:t>
            </a:r>
            <a:r>
              <a:rPr lang="ko-KR" altLang="en-US" sz="2000" dirty="0"/>
              <a:t>프로세스의 자원을 선점해 교착상태를 해결할 때까지 선점한 자원을 다른 프로세스에 할당</a:t>
            </a:r>
            <a:endParaRPr lang="en-US" altLang="ko-KR" sz="2000" dirty="0"/>
          </a:p>
          <a:p>
            <a:r>
              <a:rPr lang="en-US" altLang="ko-KR" sz="2000" dirty="0"/>
              <a:t>     - </a:t>
            </a:r>
            <a:r>
              <a:rPr lang="ko-KR" altLang="en-US" sz="2000" dirty="0"/>
              <a:t>선점을 사용한다면 </a:t>
            </a:r>
            <a:r>
              <a:rPr lang="ko-KR" altLang="en-US" sz="2000" b="1" dirty="0"/>
              <a:t>선점자원선택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복귀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기아 </a:t>
            </a:r>
            <a:r>
              <a:rPr lang="ko-KR" altLang="en-US" sz="2000" dirty="0"/>
              <a:t>문제에 대해 고려해야한다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14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4551344" y="3028890"/>
            <a:ext cx="30893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DB </a:t>
            </a:r>
            <a:r>
              <a:rPr lang="ko-KR" altLang="en-US" sz="2800" b="1" dirty="0"/>
              <a:t>교착상태 해결</a:t>
            </a:r>
            <a:endParaRPr lang="en-US" altLang="ko-KR" sz="2800" b="1" dirty="0"/>
          </a:p>
          <a:p>
            <a:pPr algn="ctr"/>
            <a:r>
              <a:rPr lang="en-US" altLang="ko-KR" b="1" i="0" dirty="0">
                <a:solidFill>
                  <a:srgbClr val="4E2E28"/>
                </a:solidFill>
                <a:effectLst/>
                <a:latin typeface="Noto Sans KR"/>
              </a:rPr>
              <a:t>SQL Server</a:t>
            </a:r>
            <a:endParaRPr lang="en-US" altLang="ko-KR" b="0" i="0" dirty="0">
              <a:solidFill>
                <a:srgbClr val="4E2E28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7356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4324521" y="20041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교착상태 발생상황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9EC4D7-96FD-4AB8-B96D-2E29448E6158}"/>
              </a:ext>
            </a:extLst>
          </p:cNvPr>
          <p:cNvCxnSpPr>
            <a:cxnSpLocks/>
          </p:cNvCxnSpPr>
          <p:nvPr/>
        </p:nvCxnSpPr>
        <p:spPr>
          <a:xfrm flipV="1">
            <a:off x="3073053" y="826716"/>
            <a:ext cx="0" cy="56868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F30100-312F-43BB-9450-81B553CBFB82}"/>
              </a:ext>
            </a:extLst>
          </p:cNvPr>
          <p:cNvSpPr txBox="1"/>
          <p:nvPr/>
        </p:nvSpPr>
        <p:spPr>
          <a:xfrm>
            <a:off x="1657941" y="826716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T1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1F053-BD8B-4C9C-BEFC-3688E5664055}"/>
              </a:ext>
            </a:extLst>
          </p:cNvPr>
          <p:cNvSpPr txBox="1"/>
          <p:nvPr/>
        </p:nvSpPr>
        <p:spPr>
          <a:xfrm>
            <a:off x="3946029" y="826716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T2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96EB9C-83FF-4549-8D59-DC21C1FF6A6E}"/>
              </a:ext>
            </a:extLst>
          </p:cNvPr>
          <p:cNvSpPr/>
          <p:nvPr/>
        </p:nvSpPr>
        <p:spPr>
          <a:xfrm>
            <a:off x="784966" y="1277655"/>
            <a:ext cx="4576174" cy="52893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1B0A5-0B44-4DB6-AEAE-4106A0F29105}"/>
              </a:ext>
            </a:extLst>
          </p:cNvPr>
          <p:cNvSpPr txBox="1"/>
          <p:nvPr/>
        </p:nvSpPr>
        <p:spPr>
          <a:xfrm>
            <a:off x="3070212" y="2477984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Read(B);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BD870-A0D4-40C2-B165-B7DB026FE0AE}"/>
              </a:ext>
            </a:extLst>
          </p:cNvPr>
          <p:cNvSpPr txBox="1"/>
          <p:nvPr/>
        </p:nvSpPr>
        <p:spPr>
          <a:xfrm>
            <a:off x="3070212" y="210865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Lock(B);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4AFF6-2F45-4137-9DAD-0D1D6FAE641B}"/>
              </a:ext>
            </a:extLst>
          </p:cNvPr>
          <p:cNvSpPr txBox="1"/>
          <p:nvPr/>
        </p:nvSpPr>
        <p:spPr>
          <a:xfrm>
            <a:off x="830509" y="1739320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Read(A);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14BA-250B-48DB-A331-7F272E0DCAC9}"/>
              </a:ext>
            </a:extLst>
          </p:cNvPr>
          <p:cNvSpPr txBox="1"/>
          <p:nvPr/>
        </p:nvSpPr>
        <p:spPr>
          <a:xfrm>
            <a:off x="830509" y="1369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Lock(A);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F621B-9F8D-4AFD-8BA0-27177361CF66}"/>
              </a:ext>
            </a:extLst>
          </p:cNvPr>
          <p:cNvSpPr txBox="1"/>
          <p:nvPr/>
        </p:nvSpPr>
        <p:spPr>
          <a:xfrm>
            <a:off x="782126" y="284731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Lock(B);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B191-BC4C-41D6-9C86-CDA6521ED601}"/>
              </a:ext>
            </a:extLst>
          </p:cNvPr>
          <p:cNvSpPr txBox="1"/>
          <p:nvPr/>
        </p:nvSpPr>
        <p:spPr>
          <a:xfrm>
            <a:off x="3070212" y="303198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Lock(A);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7CBF01C-3BFC-4696-9258-057EF413A68C}"/>
              </a:ext>
            </a:extLst>
          </p:cNvPr>
          <p:cNvSpPr/>
          <p:nvPr/>
        </p:nvSpPr>
        <p:spPr>
          <a:xfrm>
            <a:off x="8177346" y="1683498"/>
            <a:ext cx="1175658" cy="12033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48F14-0E7B-4EAF-BDCB-9F051A1B3EAA}"/>
              </a:ext>
            </a:extLst>
          </p:cNvPr>
          <p:cNvSpPr txBox="1"/>
          <p:nvPr/>
        </p:nvSpPr>
        <p:spPr>
          <a:xfrm>
            <a:off x="8494107" y="2067853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T1</a:t>
            </a:r>
            <a:endParaRPr lang="ko-KR" altLang="en-US" sz="2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F94228-F1AB-4129-8505-1AFF57E3D098}"/>
              </a:ext>
            </a:extLst>
          </p:cNvPr>
          <p:cNvSpPr/>
          <p:nvPr/>
        </p:nvSpPr>
        <p:spPr>
          <a:xfrm>
            <a:off x="8177346" y="4174149"/>
            <a:ext cx="1175658" cy="12033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F4786D-EF96-4CB4-A816-7D5DBDB2BA95}"/>
              </a:ext>
            </a:extLst>
          </p:cNvPr>
          <p:cNvSpPr txBox="1"/>
          <p:nvPr/>
        </p:nvSpPr>
        <p:spPr>
          <a:xfrm>
            <a:off x="8494107" y="4558504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T2</a:t>
            </a:r>
            <a:endParaRPr lang="ko-KR" altLang="en-US" sz="2400" b="1" dirty="0"/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0F4769F6-6208-48AC-9AD7-30CBE791BC41}"/>
              </a:ext>
            </a:extLst>
          </p:cNvPr>
          <p:cNvSpPr/>
          <p:nvPr/>
        </p:nvSpPr>
        <p:spPr>
          <a:xfrm rot="10800000">
            <a:off x="9450113" y="2238153"/>
            <a:ext cx="1332411" cy="2551183"/>
          </a:xfrm>
          <a:prstGeom prst="curvedRightArrow">
            <a:avLst>
              <a:gd name="adj1" fmla="val 7068"/>
              <a:gd name="adj2" fmla="val 33200"/>
              <a:gd name="adj3" fmla="val 21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89E8549D-217D-4C1F-A967-0CCCAFC69740}"/>
              </a:ext>
            </a:extLst>
          </p:cNvPr>
          <p:cNvSpPr/>
          <p:nvPr/>
        </p:nvSpPr>
        <p:spPr>
          <a:xfrm>
            <a:off x="6647980" y="2279866"/>
            <a:ext cx="1332411" cy="2551183"/>
          </a:xfrm>
          <a:prstGeom prst="curvedRightArrow">
            <a:avLst>
              <a:gd name="adj1" fmla="val 7068"/>
              <a:gd name="adj2" fmla="val 33200"/>
              <a:gd name="adj3" fmla="val 21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7" grpId="0"/>
      <p:bldP spid="18" grpId="0"/>
      <p:bldP spid="7" grpId="0" animBg="1"/>
      <p:bldP spid="20" grpId="0"/>
      <p:bldP spid="21" grpId="0" animBg="1"/>
      <p:bldP spid="22" grpId="0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3861061" y="265730"/>
            <a:ext cx="446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SQL Server</a:t>
            </a:r>
            <a:r>
              <a:rPr lang="ko-KR" altLang="en-US" sz="2800" b="1" dirty="0"/>
              <a:t> 교착상태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감지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0959CD-2499-41E0-81FB-89AE11B46125}"/>
              </a:ext>
            </a:extLst>
          </p:cNvPr>
          <p:cNvCxnSpPr>
            <a:cxnSpLocks/>
          </p:cNvCxnSpPr>
          <p:nvPr/>
        </p:nvCxnSpPr>
        <p:spPr>
          <a:xfrm>
            <a:off x="6100011" y="3256652"/>
            <a:ext cx="10083" cy="74137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25A1989-71F9-4F47-97F1-44AE31D783D3}"/>
              </a:ext>
            </a:extLst>
          </p:cNvPr>
          <p:cNvSpPr/>
          <p:nvPr/>
        </p:nvSpPr>
        <p:spPr>
          <a:xfrm>
            <a:off x="4710420" y="2691063"/>
            <a:ext cx="2771160" cy="73793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Interval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998380B1-88F5-4C61-8478-54070F32BE53}"/>
              </a:ext>
            </a:extLst>
          </p:cNvPr>
          <p:cNvSpPr/>
          <p:nvPr/>
        </p:nvSpPr>
        <p:spPr>
          <a:xfrm>
            <a:off x="4796589" y="3970900"/>
            <a:ext cx="2598822" cy="80021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교착상태 탐지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401D6D-66BD-4B39-95AD-C956AA09DA49}"/>
              </a:ext>
            </a:extLst>
          </p:cNvPr>
          <p:cNvCxnSpPr>
            <a:cxnSpLocks/>
          </p:cNvCxnSpPr>
          <p:nvPr/>
        </p:nvCxnSpPr>
        <p:spPr>
          <a:xfrm flipH="1">
            <a:off x="2284051" y="4371009"/>
            <a:ext cx="2526632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063373-A46E-4FAF-86D6-9C5690621BC1}"/>
              </a:ext>
            </a:extLst>
          </p:cNvPr>
          <p:cNvCxnSpPr>
            <a:cxnSpLocks/>
          </p:cNvCxnSpPr>
          <p:nvPr/>
        </p:nvCxnSpPr>
        <p:spPr>
          <a:xfrm>
            <a:off x="2298486" y="3060031"/>
            <a:ext cx="0" cy="131097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EAA9D9-8FA1-4E20-A2A9-A181FE9B7AD4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298486" y="3060031"/>
            <a:ext cx="2411934" cy="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FFB5F97-9684-457C-8664-DABE4133EBF8}"/>
              </a:ext>
            </a:extLst>
          </p:cNvPr>
          <p:cNvSpPr txBox="1"/>
          <p:nvPr/>
        </p:nvSpPr>
        <p:spPr>
          <a:xfrm>
            <a:off x="3174560" y="3970900"/>
            <a:ext cx="745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D4C1-DC85-4112-8FE1-617378864EEB}"/>
              </a:ext>
            </a:extLst>
          </p:cNvPr>
          <p:cNvSpPr txBox="1"/>
          <p:nvPr/>
        </p:nvSpPr>
        <p:spPr>
          <a:xfrm>
            <a:off x="7639213" y="2676610"/>
            <a:ext cx="2139290" cy="37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IntervalSet</a:t>
            </a:r>
            <a:r>
              <a:rPr lang="en-US" altLang="ko-KR" dirty="0">
                <a:solidFill>
                  <a:sysClr val="windowText" lastClr="000000"/>
                </a:solidFill>
              </a:rPr>
              <a:t>(100)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C401F01-B920-465F-9179-FA0DEB4A145B}"/>
              </a:ext>
            </a:extLst>
          </p:cNvPr>
          <p:cNvCxnSpPr>
            <a:cxnSpLocks/>
          </p:cNvCxnSpPr>
          <p:nvPr/>
        </p:nvCxnSpPr>
        <p:spPr>
          <a:xfrm flipH="1">
            <a:off x="7409505" y="4363052"/>
            <a:ext cx="2526632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274A9B3-EEC3-4A45-BD8F-917A179F315D}"/>
              </a:ext>
            </a:extLst>
          </p:cNvPr>
          <p:cNvCxnSpPr>
            <a:cxnSpLocks/>
          </p:cNvCxnSpPr>
          <p:nvPr/>
        </p:nvCxnSpPr>
        <p:spPr>
          <a:xfrm>
            <a:off x="9936137" y="3060031"/>
            <a:ext cx="0" cy="131097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DA73E6-BF9E-4905-8DBF-BC6792AD914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7481580" y="3046814"/>
            <a:ext cx="2454557" cy="1321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67712D-6167-4000-8B82-B7861FC28A0C}"/>
              </a:ext>
            </a:extLst>
          </p:cNvPr>
          <p:cNvSpPr txBox="1"/>
          <p:nvPr/>
        </p:nvSpPr>
        <p:spPr>
          <a:xfrm>
            <a:off x="8318408" y="3985764"/>
            <a:ext cx="745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799C78-2AE5-43C1-B061-45B1F13AD87A}"/>
              </a:ext>
            </a:extLst>
          </p:cNvPr>
          <p:cNvSpPr txBox="1"/>
          <p:nvPr/>
        </p:nvSpPr>
        <p:spPr>
          <a:xfrm>
            <a:off x="2571504" y="2680756"/>
            <a:ext cx="2139290" cy="37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IntervalSet</a:t>
            </a:r>
            <a:r>
              <a:rPr lang="en-US" altLang="ko-KR" dirty="0">
                <a:solidFill>
                  <a:sysClr val="windowText" lastClr="000000"/>
                </a:solidFill>
              </a:rPr>
              <a:t>(5000)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58E4A53-4897-4767-8424-96E733DCF024}"/>
              </a:ext>
            </a:extLst>
          </p:cNvPr>
          <p:cNvCxnSpPr>
            <a:cxnSpLocks/>
          </p:cNvCxnSpPr>
          <p:nvPr/>
        </p:nvCxnSpPr>
        <p:spPr>
          <a:xfrm flipH="1">
            <a:off x="7633980" y="3199214"/>
            <a:ext cx="2454557" cy="1321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5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48094-1937-4369-ADCF-942D0994CC56}"/>
              </a:ext>
            </a:extLst>
          </p:cNvPr>
          <p:cNvSpPr txBox="1"/>
          <p:nvPr/>
        </p:nvSpPr>
        <p:spPr>
          <a:xfrm>
            <a:off x="3861061" y="265730"/>
            <a:ext cx="446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SQL Server</a:t>
            </a:r>
            <a:r>
              <a:rPr lang="ko-KR" altLang="en-US" sz="2800" b="1" dirty="0"/>
              <a:t> 교착상태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해결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81D80-3A74-4265-84CF-C6A283B69492}"/>
              </a:ext>
            </a:extLst>
          </p:cNvPr>
          <p:cNvSpPr txBox="1"/>
          <p:nvPr/>
        </p:nvSpPr>
        <p:spPr>
          <a:xfrm>
            <a:off x="3144711" y="1347538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프로세스를 희생자로 선택해 교착상태를 끝낸다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E9A746-1229-4E44-8F30-58FDB1240ACE}"/>
              </a:ext>
            </a:extLst>
          </p:cNvPr>
          <p:cNvSpPr txBox="1"/>
          <p:nvPr/>
        </p:nvSpPr>
        <p:spPr>
          <a:xfrm>
            <a:off x="4008729" y="1906126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희생자로 선택된 </a:t>
            </a:r>
            <a:r>
              <a:rPr lang="ko-KR" altLang="en-US" dirty="0" err="1"/>
              <a:t>트랜젝션은</a:t>
            </a:r>
            <a:r>
              <a:rPr lang="ko-KR" altLang="en-US" dirty="0"/>
              <a:t> </a:t>
            </a:r>
            <a:r>
              <a:rPr lang="ko-KR" altLang="en-US" dirty="0" err="1"/>
              <a:t>롤백된다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FDD14-0C09-41DA-BC5E-197EC656E0C4}"/>
              </a:ext>
            </a:extLst>
          </p:cNvPr>
          <p:cNvSpPr/>
          <p:nvPr/>
        </p:nvSpPr>
        <p:spPr>
          <a:xfrm>
            <a:off x="4056855" y="1906126"/>
            <a:ext cx="73973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BBB15-CC2C-4E84-8E83-D233BF7707AB}"/>
              </a:ext>
            </a:extLst>
          </p:cNvPr>
          <p:cNvSpPr/>
          <p:nvPr/>
        </p:nvSpPr>
        <p:spPr>
          <a:xfrm>
            <a:off x="391234" y="2668126"/>
            <a:ext cx="4174541" cy="406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2D9E55E-17E8-4A65-92D6-09012706F8F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390274" y="2090792"/>
            <a:ext cx="161845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D75D90-A141-4A4C-8DDC-F3456661C73E}"/>
              </a:ext>
            </a:extLst>
          </p:cNvPr>
          <p:cNvCxnSpPr>
            <a:cxnSpLocks/>
          </p:cNvCxnSpPr>
          <p:nvPr/>
        </p:nvCxnSpPr>
        <p:spPr>
          <a:xfrm>
            <a:off x="2390274" y="2090792"/>
            <a:ext cx="0" cy="57733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7CD3E8-53B4-42A4-AB4A-EB2858FD3A6D}"/>
              </a:ext>
            </a:extLst>
          </p:cNvPr>
          <p:cNvSpPr txBox="1"/>
          <p:nvPr/>
        </p:nvSpPr>
        <p:spPr>
          <a:xfrm>
            <a:off x="1812759" y="2691463"/>
            <a:ext cx="115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우선순위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67FF96-4665-445E-8B90-96EB98B325F0}"/>
              </a:ext>
            </a:extLst>
          </p:cNvPr>
          <p:cNvSpPr txBox="1"/>
          <p:nvPr/>
        </p:nvSpPr>
        <p:spPr>
          <a:xfrm>
            <a:off x="1090862" y="3096926"/>
            <a:ext cx="277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836C68"/>
                </a:solidFill>
                <a:effectLst/>
                <a:latin typeface="Noto Sans KR"/>
              </a:rPr>
              <a:t>1. SET DEADLOCK_PRIORITY</a:t>
            </a:r>
          </a:p>
          <a:p>
            <a:pPr algn="ctr"/>
            <a:r>
              <a:rPr lang="en-US" altLang="ko-KR" dirty="0">
                <a:solidFill>
                  <a:srgbClr val="836C68"/>
                </a:solidFill>
                <a:latin typeface="Noto Sans KR"/>
              </a:rPr>
              <a:t>-10~10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609BE-08EF-4F9E-B15C-80C6D7CF6F43}"/>
              </a:ext>
            </a:extLst>
          </p:cNvPr>
          <p:cNvSpPr txBox="1"/>
          <p:nvPr/>
        </p:nvSpPr>
        <p:spPr>
          <a:xfrm>
            <a:off x="1017026" y="3849766"/>
            <a:ext cx="291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36C68"/>
                </a:solidFill>
                <a:latin typeface="Noto Sans KR"/>
              </a:rPr>
              <a:t>2</a:t>
            </a:r>
            <a:r>
              <a:rPr lang="en-US" altLang="ko-KR" b="0" i="0" dirty="0">
                <a:solidFill>
                  <a:srgbClr val="836C68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836C68"/>
                </a:solidFill>
                <a:effectLst/>
                <a:latin typeface="Noto Sans KR"/>
              </a:rPr>
              <a:t>작업량이 작은 트랜잭션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9E64DB-7CAF-46E8-B332-1E5BF6FA12F1}"/>
              </a:ext>
            </a:extLst>
          </p:cNvPr>
          <p:cNvSpPr txBox="1"/>
          <p:nvPr/>
        </p:nvSpPr>
        <p:spPr>
          <a:xfrm>
            <a:off x="1500580" y="4317652"/>
            <a:ext cx="1950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836C68"/>
                </a:solidFill>
                <a:effectLst/>
                <a:latin typeface="Noto Sans KR"/>
              </a:rPr>
              <a:t>3</a:t>
            </a:r>
            <a:r>
              <a:rPr lang="en-US" altLang="ko-KR" b="0" i="0">
                <a:solidFill>
                  <a:srgbClr val="836C68"/>
                </a:solidFill>
                <a:effectLst/>
                <a:latin typeface="Noto Sans KR"/>
              </a:rPr>
              <a:t>. </a:t>
            </a:r>
            <a:r>
              <a:rPr lang="ko-KR" altLang="en-US" dirty="0">
                <a:solidFill>
                  <a:srgbClr val="836C68"/>
                </a:solidFill>
                <a:latin typeface="Noto Sans KR"/>
              </a:rPr>
              <a:t>랜덤</a:t>
            </a:r>
            <a:r>
              <a:rPr lang="ko-KR" altLang="en-US" b="0" i="0" dirty="0">
                <a:solidFill>
                  <a:srgbClr val="836C68"/>
                </a:solidFill>
                <a:effectLst/>
                <a:latin typeface="Noto Sans KR"/>
              </a:rPr>
              <a:t> 트랜잭션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67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1" grpId="0"/>
      <p:bldP spid="30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7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B8E70-ADAB-43D6-9499-B1A574B5530B}"/>
              </a:ext>
            </a:extLst>
          </p:cNvPr>
          <p:cNvSpPr txBox="1"/>
          <p:nvPr/>
        </p:nvSpPr>
        <p:spPr>
          <a:xfrm flipH="1">
            <a:off x="2982922" y="3075057"/>
            <a:ext cx="622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/>
              <a:t>뮤텍스와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스핀락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0155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B8E70-ADAB-43D6-9499-B1A574B5530B}"/>
              </a:ext>
            </a:extLst>
          </p:cNvPr>
          <p:cNvSpPr txBox="1"/>
          <p:nvPr/>
        </p:nvSpPr>
        <p:spPr>
          <a:xfrm flipH="1">
            <a:off x="2982922" y="457118"/>
            <a:ext cx="622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SpinLock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85D4E-D141-4BBB-BEFC-B63CE47A854E}"/>
              </a:ext>
            </a:extLst>
          </p:cNvPr>
          <p:cNvSpPr txBox="1"/>
          <p:nvPr/>
        </p:nvSpPr>
        <p:spPr>
          <a:xfrm>
            <a:off x="185280" y="2305615"/>
            <a:ext cx="118214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Lock</a:t>
            </a:r>
            <a:r>
              <a:rPr lang="ko-KR" altLang="en-US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을 얻을 수 없다면</a:t>
            </a:r>
            <a:r>
              <a:rPr lang="en-US" altLang="ko-KR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계속해서 </a:t>
            </a:r>
            <a:r>
              <a:rPr lang="en-US" altLang="ko-KR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Lock</a:t>
            </a:r>
            <a:r>
              <a:rPr lang="ko-KR" altLang="en-US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을 확인하며 얻을 때까지 기다린다</a:t>
            </a:r>
            <a:r>
              <a:rPr lang="en-US" altLang="ko-KR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.</a:t>
            </a:r>
            <a:br>
              <a:rPr lang="en-US" altLang="ko-KR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</a:br>
            <a:r>
              <a:rPr lang="ko-KR" altLang="en-US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이른바 바쁘게 기다리는 </a:t>
            </a:r>
            <a:r>
              <a:rPr lang="en-US" altLang="ko-KR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busy waiting</a:t>
            </a:r>
            <a:r>
              <a:rPr lang="ko-KR" altLang="en-US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이다</a:t>
            </a:r>
            <a:r>
              <a:rPr lang="en-US" altLang="ko-KR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757575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바쁘게 기다린다는 것은 무한 루프를 돌면서 최대한 다른 스레드에게 </a:t>
            </a:r>
            <a:r>
              <a:rPr lang="en-US" altLang="ko-KR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CPU</a:t>
            </a:r>
            <a:r>
              <a:rPr lang="ko-KR" altLang="en-US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를 양보하지 않는 것이다</a:t>
            </a:r>
            <a:r>
              <a:rPr lang="en-US" altLang="ko-KR" sz="2000" b="0" i="0" dirty="0">
                <a:solidFill>
                  <a:srgbClr val="757575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757575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Lock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이 곧 사용가능해질 경우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Context Switching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을 줄여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CPU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의 부담을 덜어준다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.</a:t>
            </a:r>
            <a:br>
              <a:rPr lang="en-US" altLang="ko-KR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</a:br>
            <a:r>
              <a:rPr lang="ko-KR" altLang="en-US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하지만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만약 어떤 스레드가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Lock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을 오랫동안 유지한다면 오히려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CPU 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시간을 많이 소모할 가능성이 있다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.</a:t>
            </a:r>
            <a:endParaRPr lang="ko-KR" altLang="en-US" sz="2000" b="0" i="0" dirty="0">
              <a:solidFill>
                <a:srgbClr val="757575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6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B8E70-ADAB-43D6-9499-B1A574B5530B}"/>
              </a:ext>
            </a:extLst>
          </p:cNvPr>
          <p:cNvSpPr txBox="1"/>
          <p:nvPr/>
        </p:nvSpPr>
        <p:spPr>
          <a:xfrm flipH="1">
            <a:off x="2982922" y="457118"/>
            <a:ext cx="622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Mutex/</a:t>
            </a:r>
            <a:r>
              <a:rPr lang="en-US" altLang="ko-KR" sz="4000" b="1" dirty="0" err="1"/>
              <a:t>SpinLock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DA2D1-5318-4A97-A071-ED64955234D5}"/>
              </a:ext>
            </a:extLst>
          </p:cNvPr>
          <p:cNvSpPr txBox="1"/>
          <p:nvPr/>
        </p:nvSpPr>
        <p:spPr>
          <a:xfrm>
            <a:off x="185280" y="1690062"/>
            <a:ext cx="1182143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1" i="0" dirty="0">
                <a:effectLst/>
                <a:latin typeface="+mn-ea"/>
              </a:rPr>
              <a:t>공통점</a:t>
            </a:r>
            <a:endParaRPr lang="en-US" altLang="ko-KR" sz="2000" b="1" i="0" dirty="0">
              <a:effectLst/>
              <a:latin typeface="+mn-ea"/>
            </a:endParaRPr>
          </a:p>
          <a:p>
            <a:pPr algn="l"/>
            <a:endParaRPr lang="en-US" altLang="ko-KR" sz="2000" b="1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+mn-ea"/>
              </a:rPr>
              <a:t>획득</a:t>
            </a:r>
            <a:r>
              <a:rPr lang="en-US" altLang="ko-KR" sz="2000" b="0" i="0" dirty="0">
                <a:effectLst/>
                <a:latin typeface="+mn-ea"/>
              </a:rPr>
              <a:t>(lock), </a:t>
            </a:r>
            <a:r>
              <a:rPr lang="ko-KR" altLang="en-US" sz="2000" b="0" i="0" dirty="0">
                <a:effectLst/>
                <a:latin typeface="+mn-ea"/>
              </a:rPr>
              <a:t>해제</a:t>
            </a:r>
            <a:r>
              <a:rPr lang="en-US" altLang="ko-KR" sz="2000" b="0" i="0" dirty="0">
                <a:effectLst/>
                <a:latin typeface="+mn-ea"/>
              </a:rPr>
              <a:t>(unlock) </a:t>
            </a:r>
            <a:r>
              <a:rPr lang="ko-KR" altLang="en-US" sz="2000" b="0" i="0" dirty="0">
                <a:effectLst/>
                <a:latin typeface="+mn-ea"/>
              </a:rPr>
              <a:t>두가지  상태가 존재해 하나의 컴포넌트만 공유영역에 접근 할 수 있다</a:t>
            </a:r>
            <a:endParaRPr lang="en-US" altLang="ko-KR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+mn-ea"/>
              </a:rPr>
              <a:t>획득과 해제의 주체가 동일해야 한다</a:t>
            </a:r>
            <a:endParaRPr lang="en-US" altLang="ko-KR" sz="2000" b="0" i="0" dirty="0">
              <a:effectLst/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r>
              <a:rPr lang="ko-KR" altLang="en-US" sz="2000" b="1" i="0" dirty="0">
                <a:effectLst/>
                <a:latin typeface="+mn-ea"/>
              </a:rPr>
              <a:t>차이점</a:t>
            </a:r>
            <a:endParaRPr lang="en-US" altLang="ko-KR" sz="2000" b="1" i="0" dirty="0">
              <a:effectLst/>
              <a:latin typeface="+mn-ea"/>
            </a:endParaRPr>
          </a:p>
          <a:p>
            <a:endParaRPr lang="en-US" altLang="ko-KR" sz="2000" b="1" i="0" dirty="0">
              <a:effectLst/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+mn-ea"/>
              </a:rPr>
              <a:t>권한을 획득 할 때 까지 </a:t>
            </a:r>
            <a:r>
              <a:rPr lang="en-US" altLang="ko-KR" sz="2000" b="0" i="0" dirty="0">
                <a:effectLst/>
                <a:latin typeface="+mn-ea"/>
              </a:rPr>
              <a:t>busy waiting </a:t>
            </a:r>
            <a:r>
              <a:rPr lang="ko-KR" altLang="en-US" sz="2000" b="0" i="0" dirty="0">
                <a:effectLst/>
                <a:latin typeface="+mn-ea"/>
              </a:rPr>
              <a:t>상태에 머무르지 않고 </a:t>
            </a:r>
            <a:endParaRPr lang="en-US" altLang="ko-KR" sz="2000" b="0" i="0" dirty="0">
              <a:effectLst/>
              <a:latin typeface="+mn-ea"/>
            </a:endParaRPr>
          </a:p>
          <a:p>
            <a:r>
              <a:rPr lang="en-US" altLang="ko-KR" sz="2000" b="0" i="0" dirty="0">
                <a:effectLst/>
                <a:latin typeface="+mn-ea"/>
              </a:rPr>
              <a:t>sleep </a:t>
            </a:r>
            <a:r>
              <a:rPr lang="ko-KR" altLang="en-US" sz="2000" b="0" i="0" dirty="0">
                <a:effectLst/>
                <a:latin typeface="+mn-ea"/>
              </a:rPr>
              <a:t>상태로 들어가고 </a:t>
            </a:r>
            <a:r>
              <a:rPr lang="en-US" altLang="ko-KR" sz="2000" b="0" i="0" dirty="0">
                <a:effectLst/>
                <a:latin typeface="+mn-ea"/>
              </a:rPr>
              <a:t>wakeup </a:t>
            </a:r>
            <a:r>
              <a:rPr lang="ko-KR" altLang="en-US" sz="2000" b="0" i="0" dirty="0">
                <a:effectLst/>
                <a:latin typeface="+mn-ea"/>
              </a:rPr>
              <a:t>되면 다시 권한 획득을 시도한다</a:t>
            </a:r>
            <a:r>
              <a:rPr lang="en-US" altLang="ko-KR" sz="2000" b="0" i="0" dirty="0">
                <a:effectLst/>
                <a:latin typeface="+mn-ea"/>
              </a:rPr>
              <a:t>. </a:t>
            </a:r>
          </a:p>
          <a:p>
            <a:endParaRPr lang="en-US" altLang="ko-KR" sz="2000" b="0" i="0" dirty="0">
              <a:effectLst/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+mn-ea"/>
              </a:rPr>
              <a:t>시스템 전반의 성능에 영향을 주고 싶지 않고 길게 처리해야하는 작업인 경우에 주로</a:t>
            </a:r>
            <a:r>
              <a:rPr lang="ko-KR" altLang="en-US" sz="2000" b="0" i="0" dirty="0">
                <a:effectLst/>
                <a:ea typeface="Dotum" panose="020B0600000101010101" pitchFamily="50" charset="-127"/>
              </a:rPr>
              <a:t> </a:t>
            </a:r>
            <a:r>
              <a:rPr lang="ko-KR" altLang="en-US" sz="2000" b="1" dirty="0"/>
              <a:t>사용한다</a:t>
            </a:r>
            <a:r>
              <a:rPr lang="en-US" altLang="ko-KR" sz="2000" b="0" i="0" dirty="0">
                <a:solidFill>
                  <a:srgbClr val="4A4A45"/>
                </a:solidFill>
                <a:effectLst/>
                <a:ea typeface="Dotum" panose="020B0600000101010101" pitchFamily="50" charset="-127"/>
              </a:rPr>
              <a:t>. </a:t>
            </a:r>
          </a:p>
          <a:p>
            <a:endParaRPr lang="ko-KR" altLang="en-US" sz="2000" b="0" i="0" dirty="0">
              <a:solidFill>
                <a:srgbClr val="757575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3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366694" y="2721114"/>
            <a:ext cx="545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Dead Lock</a:t>
            </a:r>
            <a:endParaRPr lang="ko-KR" alt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C147E-9843-4915-82CE-D4B6AF7BF335}"/>
              </a:ext>
            </a:extLst>
          </p:cNvPr>
          <p:cNvSpPr txBox="1"/>
          <p:nvPr/>
        </p:nvSpPr>
        <p:spPr>
          <a:xfrm>
            <a:off x="3219250" y="3682652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프로세스가 결코 일어나지 않을 사건을 기다리는 상태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2174093" y="688932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프로세스가 각각 스캐너에서 스캔한 문서를 </a:t>
            </a:r>
            <a:r>
              <a:rPr lang="en-US" altLang="ko-KR" dirty="0"/>
              <a:t>CD</a:t>
            </a:r>
            <a:r>
              <a:rPr lang="ko-KR" altLang="en-US" dirty="0"/>
              <a:t>에 저장한다고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CC9628-5AB8-43E4-815E-AD1F30A6A288}"/>
              </a:ext>
            </a:extLst>
          </p:cNvPr>
          <p:cNvSpPr/>
          <p:nvPr/>
        </p:nvSpPr>
        <p:spPr>
          <a:xfrm>
            <a:off x="1453019" y="2981195"/>
            <a:ext cx="1615858" cy="9895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스캐너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E5DF39-0A59-458F-B8C2-9709C7A98A4E}"/>
              </a:ext>
            </a:extLst>
          </p:cNvPr>
          <p:cNvSpPr/>
          <p:nvPr/>
        </p:nvSpPr>
        <p:spPr>
          <a:xfrm>
            <a:off x="8970725" y="2981195"/>
            <a:ext cx="1615858" cy="9895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AA5DC5-6182-4845-BD9F-BE2516933113}"/>
              </a:ext>
            </a:extLst>
          </p:cNvPr>
          <p:cNvCxnSpPr/>
          <p:nvPr/>
        </p:nvCxnSpPr>
        <p:spPr>
          <a:xfrm>
            <a:off x="3359063" y="3206664"/>
            <a:ext cx="5285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CF8572-AA01-4D02-917A-60A730BD7424}"/>
              </a:ext>
            </a:extLst>
          </p:cNvPr>
          <p:cNvCxnSpPr/>
          <p:nvPr/>
        </p:nvCxnSpPr>
        <p:spPr>
          <a:xfrm>
            <a:off x="3359063" y="3722318"/>
            <a:ext cx="5285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81743E-058A-45E0-A866-89D26FC1DC56}"/>
              </a:ext>
            </a:extLst>
          </p:cNvPr>
          <p:cNvSpPr txBox="1"/>
          <p:nvPr/>
        </p:nvSpPr>
        <p:spPr>
          <a:xfrm>
            <a:off x="5465859" y="283733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73632-BA80-43BA-BBE1-3C6AE971C177}"/>
              </a:ext>
            </a:extLst>
          </p:cNvPr>
          <p:cNvSpPr txBox="1"/>
          <p:nvPr/>
        </p:nvSpPr>
        <p:spPr>
          <a:xfrm>
            <a:off x="5478048" y="335298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1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2044032" y="1827513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스캐너는 프로세스</a:t>
            </a:r>
            <a:r>
              <a:rPr lang="en-US" altLang="ko-KR" dirty="0"/>
              <a:t>A</a:t>
            </a:r>
            <a:r>
              <a:rPr lang="ko-KR" altLang="en-US" dirty="0"/>
              <a:t>에 할당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CC9628-5AB8-43E4-815E-AD1F30A6A288}"/>
              </a:ext>
            </a:extLst>
          </p:cNvPr>
          <p:cNvSpPr/>
          <p:nvPr/>
        </p:nvSpPr>
        <p:spPr>
          <a:xfrm>
            <a:off x="1453019" y="2981195"/>
            <a:ext cx="1615858" cy="9895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스캐너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E5DF39-0A59-458F-B8C2-9709C7A98A4E}"/>
              </a:ext>
            </a:extLst>
          </p:cNvPr>
          <p:cNvSpPr/>
          <p:nvPr/>
        </p:nvSpPr>
        <p:spPr>
          <a:xfrm>
            <a:off x="8970725" y="2981195"/>
            <a:ext cx="1615858" cy="9895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AF8B41-1D49-4683-848A-A11EDEE9AB1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60948" y="2242159"/>
            <a:ext cx="18789" cy="739036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9C1EE93-2450-46AA-96AD-B2CF57EEA8BF}"/>
              </a:ext>
            </a:extLst>
          </p:cNvPr>
          <p:cNvSpPr/>
          <p:nvPr/>
        </p:nvSpPr>
        <p:spPr>
          <a:xfrm>
            <a:off x="5083647" y="1963456"/>
            <a:ext cx="1836816" cy="557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프로세스</a:t>
            </a:r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CAEA56-2B62-4441-9B17-55C0163E32C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78654" y="3970751"/>
            <a:ext cx="0" cy="826717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6878AF26-3012-44B2-A302-F43B43216D77}"/>
              </a:ext>
            </a:extLst>
          </p:cNvPr>
          <p:cNvSpPr/>
          <p:nvPr/>
        </p:nvSpPr>
        <p:spPr>
          <a:xfrm>
            <a:off x="5083647" y="4518765"/>
            <a:ext cx="1836816" cy="557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프로세스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3CE43C-EE26-4DA0-8281-D3212AD0545E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6920463" y="4797468"/>
            <a:ext cx="2858191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E8AB272-9D4F-4332-A8CD-DCA9C4AEA578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290175" y="2242159"/>
            <a:ext cx="2793472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CA66A63-FAD0-403C-BA98-1A011FB0856D}"/>
              </a:ext>
            </a:extLst>
          </p:cNvPr>
          <p:cNvSpPr txBox="1"/>
          <p:nvPr/>
        </p:nvSpPr>
        <p:spPr>
          <a:xfrm>
            <a:off x="6920463" y="4891505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</a:t>
            </a:r>
            <a:r>
              <a:rPr lang="ko-KR" altLang="en-US" dirty="0"/>
              <a:t>는 프로세스</a:t>
            </a:r>
            <a:r>
              <a:rPr lang="en-US" altLang="ko-KR" dirty="0"/>
              <a:t>B</a:t>
            </a:r>
            <a:r>
              <a:rPr lang="ko-KR" altLang="en-US" dirty="0"/>
              <a:t>에 할당</a:t>
            </a:r>
          </a:p>
        </p:txBody>
      </p:sp>
    </p:spTree>
    <p:extLst>
      <p:ext uri="{BB962C8B-B14F-4D97-AF65-F5344CB8AC3E}">
        <p14:creationId xmlns:p14="http://schemas.microsoft.com/office/powerpoint/2010/main" val="271240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7020508" y="18728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CD</a:t>
            </a:r>
            <a:r>
              <a:rPr lang="ko-KR" altLang="en-US" dirty="0"/>
              <a:t>를 요청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CC9628-5AB8-43E4-815E-AD1F30A6A288}"/>
              </a:ext>
            </a:extLst>
          </p:cNvPr>
          <p:cNvSpPr/>
          <p:nvPr/>
        </p:nvSpPr>
        <p:spPr>
          <a:xfrm>
            <a:off x="1453019" y="2981195"/>
            <a:ext cx="1615858" cy="9895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스캐너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E5DF39-0A59-458F-B8C2-9709C7A98A4E}"/>
              </a:ext>
            </a:extLst>
          </p:cNvPr>
          <p:cNvSpPr/>
          <p:nvPr/>
        </p:nvSpPr>
        <p:spPr>
          <a:xfrm>
            <a:off x="8970725" y="2981195"/>
            <a:ext cx="1615858" cy="9895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CF8572-AA01-4D02-917A-60A730BD742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778654" y="2242159"/>
            <a:ext cx="0" cy="739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AF8B41-1D49-4683-848A-A11EDEE9AB1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60948" y="2242159"/>
            <a:ext cx="18789" cy="73903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9C1EE93-2450-46AA-96AD-B2CF57EEA8BF}"/>
              </a:ext>
            </a:extLst>
          </p:cNvPr>
          <p:cNvSpPr/>
          <p:nvPr/>
        </p:nvSpPr>
        <p:spPr>
          <a:xfrm>
            <a:off x="5083647" y="1963456"/>
            <a:ext cx="1836816" cy="557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프로세스</a:t>
            </a:r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C3366A-1E50-447E-8AAD-7266645CFB8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260948" y="3970751"/>
            <a:ext cx="9394" cy="8267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CAEA56-2B62-4441-9B17-55C0163E32C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78654" y="3970751"/>
            <a:ext cx="0" cy="8267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B6A919-6598-443A-BEA9-3A8C6218D35E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290175" y="4797468"/>
            <a:ext cx="2793472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6878AF26-3012-44B2-A302-F43B43216D77}"/>
              </a:ext>
            </a:extLst>
          </p:cNvPr>
          <p:cNvSpPr/>
          <p:nvPr/>
        </p:nvSpPr>
        <p:spPr>
          <a:xfrm>
            <a:off x="5083647" y="4518765"/>
            <a:ext cx="1836816" cy="557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프로세스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3CE43C-EE26-4DA0-8281-D3212AD0545E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6920463" y="4797468"/>
            <a:ext cx="2858191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FE6696B-39F2-4AA7-B1CE-1EC5674BF1F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920463" y="2242159"/>
            <a:ext cx="2858191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E8AB272-9D4F-4332-A8CD-DCA9C4AEA578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290175" y="2242159"/>
            <a:ext cx="2793472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EB043F5B-7CA7-4F26-9949-E1FD1ED5702F}"/>
              </a:ext>
            </a:extLst>
          </p:cNvPr>
          <p:cNvSpPr/>
          <p:nvPr/>
        </p:nvSpPr>
        <p:spPr>
          <a:xfrm>
            <a:off x="5374793" y="1526153"/>
            <a:ext cx="1254523" cy="369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스캐너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C73D8B-79B5-40C7-97BD-A8D73761C02C}"/>
              </a:ext>
            </a:extLst>
          </p:cNvPr>
          <p:cNvSpPr/>
          <p:nvPr/>
        </p:nvSpPr>
        <p:spPr>
          <a:xfrm>
            <a:off x="5374792" y="5147181"/>
            <a:ext cx="1254523" cy="369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A7760-E94B-4220-8E30-2FC6DD977BCC}"/>
              </a:ext>
            </a:extLst>
          </p:cNvPr>
          <p:cNvSpPr txBox="1"/>
          <p:nvPr/>
        </p:nvSpPr>
        <p:spPr>
          <a:xfrm>
            <a:off x="2357861" y="4891505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</a:t>
            </a:r>
            <a:r>
              <a:rPr lang="en-US" altLang="ko-KR" dirty="0"/>
              <a:t>B</a:t>
            </a:r>
            <a:r>
              <a:rPr lang="ko-KR" altLang="en-US" dirty="0"/>
              <a:t>는 스캐너를 요청</a:t>
            </a:r>
          </a:p>
        </p:txBody>
      </p:sp>
    </p:spTree>
    <p:extLst>
      <p:ext uri="{BB962C8B-B14F-4D97-AF65-F5344CB8AC3E}">
        <p14:creationId xmlns:p14="http://schemas.microsoft.com/office/powerpoint/2010/main" val="155923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885</Words>
  <Application>Microsoft Office PowerPoint</Application>
  <PresentationFormat>와이드스크린</PresentationFormat>
  <Paragraphs>228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KR</vt:lpstr>
      <vt:lpstr>맑은 고딕</vt:lpstr>
      <vt:lpstr>Arial</vt:lpstr>
      <vt:lpstr>Calibri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29</cp:revision>
  <dcterms:created xsi:type="dcterms:W3CDTF">2021-08-07T08:11:24Z</dcterms:created>
  <dcterms:modified xsi:type="dcterms:W3CDTF">2021-08-27T09:16:53Z</dcterms:modified>
</cp:coreProperties>
</file>