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74" r:id="rId2"/>
    <p:sldId id="282" r:id="rId3"/>
    <p:sldId id="290" r:id="rId4"/>
    <p:sldId id="291" r:id="rId5"/>
    <p:sldId id="292" r:id="rId6"/>
    <p:sldId id="294" r:id="rId7"/>
    <p:sldId id="295" r:id="rId8"/>
    <p:sldId id="293" r:id="rId9"/>
    <p:sldId id="296" r:id="rId10"/>
    <p:sldId id="297" r:id="rId11"/>
    <p:sldId id="298" r:id="rId12"/>
    <p:sldId id="301" r:id="rId13"/>
    <p:sldId id="300" r:id="rId14"/>
    <p:sldId id="302" r:id="rId15"/>
    <p:sldId id="303" r:id="rId16"/>
    <p:sldId id="287" r:id="rId17"/>
    <p:sldId id="289" r:id="rId18"/>
    <p:sldId id="304" r:id="rId19"/>
    <p:sldId id="305" r:id="rId20"/>
    <p:sldId id="306" r:id="rId21"/>
    <p:sldId id="273" r:id="rId22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17"/>
    <p:restoredTop sz="81600"/>
  </p:normalViewPr>
  <p:slideViewPr>
    <p:cSldViewPr snapToGrid="0" snapToObjects="1">
      <p:cViewPr varScale="1">
        <p:scale>
          <a:sx n="93" d="100"/>
          <a:sy n="93" d="100"/>
        </p:scale>
        <p:origin x="240" y="96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3A9F1-D3B3-6D40-BF0F-1015008DBA70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E5A11-8595-A54E-AE35-558F0F73A0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506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27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우리가 </a:t>
            </a:r>
            <a:r>
              <a:rPr kumimoji="1" lang="en-US" altLang="ko-KR" dirty="0"/>
              <a:t>max, min</a:t>
            </a:r>
            <a:r>
              <a:rPr kumimoji="1" lang="ko-KR" altLang="en-US" dirty="0"/>
              <a:t>값을 구하기 위해 자주 사용하는 </a:t>
            </a:r>
            <a:r>
              <a:rPr kumimoji="1" lang="en-US" altLang="ko-KR" dirty="0" err="1"/>
              <a:t>Math.max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Math.min</a:t>
            </a:r>
            <a:r>
              <a:rPr kumimoji="1" lang="ko-KR" altLang="en-US" dirty="0"/>
              <a:t> 메서드도 </a:t>
            </a:r>
            <a:r>
              <a:rPr kumimoji="1" lang="en-US" altLang="ko-KR" dirty="0"/>
              <a:t>static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선언됐기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객체를 </a:t>
            </a:r>
            <a:r>
              <a:rPr kumimoji="1" lang="ko-KR" altLang="en-US" dirty="0" err="1"/>
              <a:t>새성하지</a:t>
            </a:r>
            <a:r>
              <a:rPr kumimoji="1" lang="ko-KR" altLang="en-US" dirty="0"/>
              <a:t> 않고도 사용할 수 있는 것이다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유틸리티성</a:t>
            </a:r>
            <a:r>
              <a:rPr kumimoji="1" lang="ko-KR" altLang="en-US" dirty="0"/>
              <a:t> 메서드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863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static</a:t>
            </a:r>
            <a:r>
              <a:rPr kumimoji="1" lang="ko-KR" altLang="en-US" dirty="0"/>
              <a:t>은 미리 메모리에 올라가 있기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객체를 따로 생성하지 않고도 사용이 가능하다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3233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this</a:t>
            </a:r>
            <a:r>
              <a:rPr kumimoji="1" lang="ko-KR" altLang="en-US" dirty="0"/>
              <a:t> 키워드는 인스턴스 자신을 가리키기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객체 생성 전에 메모리에 올라가는 </a:t>
            </a:r>
            <a:r>
              <a:rPr kumimoji="1" lang="en-US" altLang="ko-KR" dirty="0"/>
              <a:t>static</a:t>
            </a:r>
            <a:r>
              <a:rPr kumimoji="1" lang="ko-KR" altLang="en-US" dirty="0"/>
              <a:t>과는 같이 사용될 수 없다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절대</a:t>
            </a:r>
            <a:r>
              <a:rPr kumimoji="1" lang="en-US" altLang="ko-KR" dirty="0"/>
              <a:t>!)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8625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이것도 마찬가지로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static</a:t>
            </a:r>
            <a:r>
              <a:rPr kumimoji="1" lang="ko-KR" altLang="en-US" dirty="0"/>
              <a:t>은 객체 생성 전에 생성되고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non-static</a:t>
            </a:r>
            <a:r>
              <a:rPr kumimoji="1" lang="ko-KR" altLang="en-US" dirty="0"/>
              <a:t>은 객체 생성 후에 생성되므로</a:t>
            </a:r>
            <a:endParaRPr kumimoji="1" lang="en-US" altLang="ko-KR" dirty="0"/>
          </a:p>
          <a:p>
            <a:r>
              <a:rPr kumimoji="1" lang="en-US" altLang="ko-KR" dirty="0"/>
              <a:t>static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static</a:t>
            </a:r>
            <a:r>
              <a:rPr kumimoji="1" lang="ko-KR" altLang="en-US" dirty="0" err="1"/>
              <a:t>끼리만</a:t>
            </a:r>
            <a:r>
              <a:rPr kumimoji="1" lang="ko-KR" altLang="en-US" dirty="0"/>
              <a:t> 사용 가능하다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통한다</a:t>
            </a:r>
            <a:r>
              <a:rPr kumimoji="1" lang="en-US" altLang="ko-KR" dirty="0"/>
              <a:t>!)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6103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final</a:t>
            </a:r>
            <a:r>
              <a:rPr kumimoji="1" lang="ko-KR" altLang="en-US" dirty="0"/>
              <a:t>은 상수를 뜻하는 키워드이고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상수값은</a:t>
            </a:r>
            <a:r>
              <a:rPr kumimoji="1" lang="ko-KR" altLang="en-US" dirty="0"/>
              <a:t> 변하지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보통 공유되기 때문에 주로 </a:t>
            </a:r>
            <a:r>
              <a:rPr kumimoji="1" lang="en-US" altLang="ko-KR" dirty="0"/>
              <a:t>final</a:t>
            </a:r>
            <a:r>
              <a:rPr kumimoji="1" lang="ko-KR" altLang="en-US" dirty="0"/>
              <a:t>과 많이 쓰인다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예시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Math.PI</a:t>
            </a:r>
            <a:r>
              <a:rPr kumimoji="1" lang="en-US" altLang="ko-KR" dirty="0"/>
              <a:t> (</a:t>
            </a:r>
            <a:r>
              <a:rPr kumimoji="1" lang="ko-KR" altLang="en-US" dirty="0"/>
              <a:t>파이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7408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696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생성자가 여러 차례 </a:t>
            </a:r>
            <a:r>
              <a:rPr kumimoji="1" lang="ko-KR" altLang="en-US" dirty="0" err="1"/>
              <a:t>호출되더라고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실제로 생성되는 객체는 하나이고</a:t>
            </a:r>
          </a:p>
          <a:p>
            <a:r>
              <a:rPr kumimoji="1" lang="ko-KR" altLang="en-US" dirty="0"/>
              <a:t>최초 생성 이후에 호출된 </a:t>
            </a:r>
            <a:r>
              <a:rPr kumimoji="1" lang="ko-KR" altLang="en-US" dirty="0" err="1"/>
              <a:t>생성자는</a:t>
            </a:r>
            <a:r>
              <a:rPr kumimoji="1" lang="ko-KR" altLang="en-US" dirty="0"/>
              <a:t> 최초의 생성자가 생성한 객체를 </a:t>
            </a:r>
            <a:r>
              <a:rPr kumimoji="1" lang="ko-KR" altLang="en-US" dirty="0" err="1"/>
              <a:t>리턴한다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싱글톤</a:t>
            </a:r>
            <a:r>
              <a:rPr kumimoji="1" lang="ko-KR" altLang="en-US" dirty="0"/>
              <a:t> 패턴은 하나의 객체만 생성해서 프로그램 전반에서 그 하나의 객체만 사용하게 하는 패턴이다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4048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싱글톤</a:t>
            </a:r>
            <a:r>
              <a:rPr kumimoji="1" lang="ko-KR" altLang="en-US" dirty="0"/>
              <a:t> 패턴은 하나의 객체만 생성하고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객체를 공유해서 사용하기 때문에 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해당 객체를 </a:t>
            </a:r>
            <a:r>
              <a:rPr kumimoji="1" lang="en-US" altLang="ko-KR" dirty="0"/>
              <a:t>static</a:t>
            </a:r>
            <a:r>
              <a:rPr kumimoji="1" lang="ko-KR" altLang="en-US" dirty="0"/>
              <a:t> 하게 선언한다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new</a:t>
            </a:r>
            <a:r>
              <a:rPr kumimoji="1" lang="ko-KR" altLang="en-US" dirty="0"/>
              <a:t>로 무수히 많은 </a:t>
            </a:r>
            <a:r>
              <a:rPr kumimoji="1" lang="en-US" altLang="ko-KR" dirty="0"/>
              <a:t>Printer </a:t>
            </a:r>
            <a:r>
              <a:rPr kumimoji="1" lang="ko-KR" altLang="en-US" dirty="0"/>
              <a:t>객체를 생성하면 </a:t>
            </a:r>
            <a:r>
              <a:rPr kumimoji="1" lang="ko-KR" altLang="en-US" dirty="0" err="1"/>
              <a:t>싱글톤의</a:t>
            </a:r>
            <a:r>
              <a:rPr kumimoji="1" lang="ko-KR" altLang="en-US" dirty="0"/>
              <a:t> 정의에 어긋나므로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일단 </a:t>
            </a:r>
            <a:r>
              <a:rPr kumimoji="1" lang="en-US" altLang="ko-KR" dirty="0"/>
              <a:t>new</a:t>
            </a:r>
            <a:r>
              <a:rPr kumimoji="1" lang="ko-KR" altLang="en-US" dirty="0"/>
              <a:t>로 생성할 수 없도록 </a:t>
            </a:r>
            <a:r>
              <a:rPr kumimoji="1" lang="ko-KR" altLang="en-US" dirty="0" err="1"/>
              <a:t>생성자를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private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선언한다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getInstance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static </a:t>
            </a:r>
            <a:r>
              <a:rPr kumimoji="1" lang="ko-KR" altLang="en-US" dirty="0"/>
              <a:t>메서드를 사용해 </a:t>
            </a:r>
            <a:r>
              <a:rPr kumimoji="1" lang="en-US" altLang="ko-KR" dirty="0"/>
              <a:t>Singleton</a:t>
            </a:r>
            <a:r>
              <a:rPr kumimoji="1" lang="ko-KR" altLang="en-US" dirty="0"/>
              <a:t> 객체를 돌려받을 수 있게 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577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https://three-</a:t>
            </a:r>
            <a:r>
              <a:rPr kumimoji="1" lang="en-US" altLang="ko-KR" dirty="0" err="1"/>
              <a:t>pleasure.tistory.com</a:t>
            </a:r>
            <a:r>
              <a:rPr kumimoji="1" lang="en-US" altLang="ko-KR" dirty="0"/>
              <a:t>/170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mangkyu.tistory.com</a:t>
            </a:r>
            <a:r>
              <a:rPr kumimoji="1" lang="en-US" altLang="ko-KR" dirty="0"/>
              <a:t>/47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jyoel.tistory.com</a:t>
            </a:r>
            <a:r>
              <a:rPr kumimoji="1" lang="en-US" altLang="ko-KR" dirty="0"/>
              <a:t>/44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wikidocs.net</a:t>
            </a:r>
            <a:r>
              <a:rPr kumimoji="1" lang="en-US" altLang="ko-KR" dirty="0"/>
              <a:t>/228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ansohxxn.github.io</a:t>
            </a:r>
            <a:r>
              <a:rPr kumimoji="1" lang="en-US" altLang="ko-KR" dirty="0"/>
              <a:t>/design%20pattern/chapter2/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velog.io</a:t>
            </a:r>
            <a:r>
              <a:rPr kumimoji="1" lang="en-US" altLang="ko-KR" dirty="0"/>
              <a:t>/@lshjh4848/static%EB%B3%80%EC%88%98%EC%99%80-static-%EB%A9%94%EC%84%9C%EB%93%9C-final-xpk2l8e7g0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velog.io</a:t>
            </a:r>
            <a:r>
              <a:rPr kumimoji="1" lang="en-US" altLang="ko-KR" dirty="0"/>
              <a:t>/@</a:t>
            </a:r>
            <a:r>
              <a:rPr kumimoji="1" lang="en-US" altLang="ko-KR" dirty="0" err="1"/>
              <a:t>kyle</a:t>
            </a:r>
            <a:r>
              <a:rPr kumimoji="1" lang="en-US" altLang="ko-KR" dirty="0"/>
              <a:t>/%EC%9E%90%EB%B0%94-%EC%8B%B1%EA%B8%80%ED%86%A4-%ED%8C%A8%ED%84%B4-Singleton-Pattern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625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072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일반적으로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우리가 만든 클래스는 </a:t>
            </a:r>
            <a:r>
              <a:rPr kumimoji="1" lang="en-US" altLang="ko-KR" dirty="0"/>
              <a:t>static </a:t>
            </a:r>
            <a:r>
              <a:rPr kumimoji="1" lang="ko-KR" altLang="en-US" dirty="0"/>
              <a:t>영역에 생성되고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new </a:t>
            </a:r>
            <a:r>
              <a:rPr kumimoji="1" lang="ko-KR" altLang="en-US" dirty="0"/>
              <a:t>연산을 통해 객체를 생성하면 해당 객체는 </a:t>
            </a:r>
            <a:r>
              <a:rPr kumimoji="1" lang="en-US" altLang="ko-KR" dirty="0"/>
              <a:t>heap </a:t>
            </a:r>
            <a:r>
              <a:rPr kumimoji="1" lang="ko-KR" altLang="en-US" dirty="0"/>
              <a:t>영역에 적재된다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영역은 </a:t>
            </a:r>
            <a:r>
              <a:rPr kumimoji="1" lang="ko-KR" altLang="en-US" dirty="0" err="1"/>
              <a:t>가비지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컬렉터에</a:t>
            </a:r>
            <a:r>
              <a:rPr kumimoji="1" lang="ko-KR" altLang="en-US" dirty="0"/>
              <a:t> 의해 메모리가 관리된다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static </a:t>
            </a:r>
            <a:r>
              <a:rPr kumimoji="1" lang="ko-KR" altLang="en-US" dirty="0"/>
              <a:t>키워드를 통해 </a:t>
            </a:r>
            <a:r>
              <a:rPr kumimoji="1" lang="en-US" altLang="ko-KR" dirty="0"/>
              <a:t>static </a:t>
            </a:r>
            <a:r>
              <a:rPr kumimoji="1" lang="ko-KR" altLang="en-US" dirty="0"/>
              <a:t>영역에 할당된 메모리는 모든 객체가 공유하게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프로그램이 종료할 때 사라지게 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033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422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박씨 집안을 나타내는 </a:t>
            </a:r>
            <a:r>
              <a:rPr kumimoji="1" lang="en-US" altLang="ko-KR" dirty="0" err="1"/>
              <a:t>HousePark</a:t>
            </a:r>
            <a:r>
              <a:rPr kumimoji="1" lang="ko-KR" altLang="en-US" dirty="0"/>
              <a:t>이라는 클래스가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 err="1"/>
              <a:t>lastname</a:t>
            </a:r>
            <a:r>
              <a:rPr kumimoji="1" lang="ko-KR" altLang="en-US" dirty="0"/>
              <a:t>은 성을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firstname</a:t>
            </a:r>
            <a:r>
              <a:rPr kumimoji="1" lang="ko-KR" altLang="en-US" dirty="0"/>
              <a:t>은 이름을 갖고 있는 멤버 변수이다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그런데 생각해보면 </a:t>
            </a:r>
            <a:r>
              <a:rPr kumimoji="1" lang="en-US" altLang="ko-KR" dirty="0" err="1"/>
              <a:t>HousePark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클래스의 </a:t>
            </a:r>
            <a:r>
              <a:rPr kumimoji="1" lang="en-US" altLang="ko-KR" dirty="0" err="1"/>
              <a:t>lastname</a:t>
            </a:r>
            <a:r>
              <a:rPr kumimoji="1" lang="ko-KR" altLang="en-US" dirty="0"/>
              <a:t>은 어떤 </a:t>
            </a:r>
            <a:r>
              <a:rPr kumimoji="1" lang="ko-KR" altLang="en-US" dirty="0" err="1"/>
              <a:t>객체던지</a:t>
            </a:r>
            <a:r>
              <a:rPr kumimoji="1" lang="ko-KR" altLang="en-US" dirty="0"/>
              <a:t> 동일한 값인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박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이어야 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이렇게 항상 값이 변하지 않는 경우라면 </a:t>
            </a:r>
            <a:r>
              <a:rPr kumimoji="1" lang="en-US" altLang="ko-KR" dirty="0"/>
              <a:t>static</a:t>
            </a:r>
            <a:r>
              <a:rPr kumimoji="1" lang="ko-KR" altLang="en-US" dirty="0"/>
              <a:t>을 사용해 메모리를 아낄 수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만약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static</a:t>
            </a:r>
            <a:r>
              <a:rPr kumimoji="1" lang="ko-KR" altLang="en-US" dirty="0"/>
              <a:t>을 사용하지 않으면 </a:t>
            </a:r>
            <a:r>
              <a:rPr kumimoji="1" lang="ko-KR" altLang="en-US" dirty="0" err="1"/>
              <a:t>객체마다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lastname</a:t>
            </a:r>
            <a:r>
              <a:rPr kumimoji="1" lang="ko-KR" altLang="en-US" dirty="0"/>
              <a:t>이란 변수를 생성할 것이고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그러면 각 </a:t>
            </a:r>
            <a:r>
              <a:rPr kumimoji="1" lang="en-US" altLang="ko-KR" dirty="0" err="1"/>
              <a:t>lastname</a:t>
            </a:r>
            <a:r>
              <a:rPr kumimoji="1" lang="ko-KR" altLang="en-US" dirty="0"/>
              <a:t>이 메모리에 할당된다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static</a:t>
            </a:r>
            <a:r>
              <a:rPr kumimoji="1" lang="ko-KR" altLang="en-US" dirty="0"/>
              <a:t>을 사용하면 메모리 할당을 한번만 하게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모든 </a:t>
            </a:r>
            <a:r>
              <a:rPr kumimoji="1" lang="en-US" altLang="ko-KR" dirty="0" err="1"/>
              <a:t>HousePark</a:t>
            </a:r>
            <a:r>
              <a:rPr kumimoji="1" lang="en-US" altLang="ko-KR" dirty="0"/>
              <a:t> </a:t>
            </a:r>
            <a:r>
              <a:rPr kumimoji="1" lang="ko-KR" altLang="en-US" dirty="0"/>
              <a:t>객체가 같은 </a:t>
            </a:r>
            <a:r>
              <a:rPr kumimoji="1" lang="en-US" altLang="ko-KR" dirty="0" err="1"/>
              <a:t>lastname</a:t>
            </a:r>
            <a:r>
              <a:rPr kumimoji="1" lang="ko-KR" altLang="en-US" dirty="0"/>
              <a:t>을 갖게 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988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예를 들어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웹 사이트 </a:t>
            </a:r>
            <a:r>
              <a:rPr kumimoji="1" lang="ko-KR" altLang="en-US" dirty="0" err="1"/>
              <a:t>방문시마다</a:t>
            </a:r>
            <a:r>
              <a:rPr kumimoji="1" lang="ko-KR" altLang="en-US" dirty="0"/>
              <a:t> 조회수를 증가시키는 </a:t>
            </a:r>
            <a:r>
              <a:rPr kumimoji="1" lang="en-US" altLang="ko-KR" dirty="0"/>
              <a:t>Counter </a:t>
            </a:r>
            <a:r>
              <a:rPr kumimoji="1" lang="ko-KR" altLang="en-US" dirty="0"/>
              <a:t>프로그램이 있다고 가정하면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위의 코드는 </a:t>
            </a:r>
            <a:r>
              <a:rPr kumimoji="1" lang="en-US" altLang="ko-KR" dirty="0"/>
              <a:t>Counter</a:t>
            </a:r>
            <a:r>
              <a:rPr kumimoji="1" lang="ko-KR" altLang="en-US" dirty="0"/>
              <a:t> 객체가 생성될 때마다 </a:t>
            </a:r>
            <a:r>
              <a:rPr kumimoji="1" lang="en-US" altLang="ko-KR" dirty="0"/>
              <a:t>count</a:t>
            </a:r>
            <a:r>
              <a:rPr kumimoji="1" lang="ko-KR" altLang="en-US" dirty="0"/>
              <a:t> 변수가 서로 다른 메모리를 가리키고 있기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원하는 결과가 나오지 않는다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객체 변수는 항상 독립적인 값을 갖기 때문에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아래와 같이 </a:t>
            </a:r>
            <a:r>
              <a:rPr kumimoji="1" lang="en-US" altLang="ko-KR" dirty="0"/>
              <a:t>count</a:t>
            </a:r>
            <a:r>
              <a:rPr kumimoji="1" lang="ko-KR" altLang="en-US" dirty="0"/>
              <a:t> 변수를 </a:t>
            </a:r>
            <a:r>
              <a:rPr kumimoji="1" lang="en-US" altLang="ko-KR" dirty="0"/>
              <a:t>static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선언하면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count</a:t>
            </a:r>
            <a:r>
              <a:rPr kumimoji="1" lang="ko-KR" altLang="en-US" dirty="0"/>
              <a:t> 변수는 객체들이 공유하는 </a:t>
            </a:r>
            <a:r>
              <a:rPr kumimoji="1" lang="en-US" altLang="ko-KR" dirty="0"/>
              <a:t>static </a:t>
            </a:r>
            <a:r>
              <a:rPr kumimoji="1" lang="ko-KR" altLang="en-US" dirty="0"/>
              <a:t>메모리에 할당되고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공유되기 때문에 원하는 결과가 정상적으로 나온다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이렇듯이 보통 변수의</a:t>
            </a:r>
            <a:r>
              <a:rPr kumimoji="1" lang="en-US" altLang="ko-KR" dirty="0"/>
              <a:t> static </a:t>
            </a:r>
            <a:r>
              <a:rPr kumimoji="1" lang="ko-KR" altLang="en-US" dirty="0"/>
              <a:t>키워드는 공유하기 위한 용도로 많이 사용된다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413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7460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Counter</a:t>
            </a:r>
            <a:r>
              <a:rPr kumimoji="1" lang="ko-KR" altLang="en-US" dirty="0"/>
              <a:t> 클래스에서 </a:t>
            </a:r>
            <a:r>
              <a:rPr kumimoji="1" lang="en-US" altLang="ko-KR" dirty="0"/>
              <a:t>static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선언한 </a:t>
            </a:r>
            <a:r>
              <a:rPr kumimoji="1" lang="en-US" altLang="ko-KR" dirty="0" err="1"/>
              <a:t>getCount</a:t>
            </a:r>
            <a:r>
              <a:rPr kumimoji="1" lang="ko-KR" altLang="en-US" dirty="0"/>
              <a:t> 메서드는 객체를 생성하지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Counter.getCount</a:t>
            </a:r>
            <a:r>
              <a:rPr kumimoji="1" lang="en-US" altLang="ko-KR" dirty="0"/>
              <a:t>()</a:t>
            </a:r>
            <a:r>
              <a:rPr kumimoji="1" lang="ko-KR" altLang="en-US" dirty="0"/>
              <a:t>와 같이 클래스를 통해 호출할 수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보통 </a:t>
            </a:r>
            <a:r>
              <a:rPr kumimoji="1" lang="en-US" altLang="ko-KR" dirty="0"/>
              <a:t>static </a:t>
            </a:r>
            <a:r>
              <a:rPr kumimoji="1" lang="ko-KR" altLang="en-US" dirty="0"/>
              <a:t>메서드는 유틸리티같은 메서드를 작성할 때 많이 사용된다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오른쪽 예제는 오늘 날짜를 구해주는 메서드이다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9209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우리가 </a:t>
            </a:r>
            <a:r>
              <a:rPr kumimoji="1" lang="en-US" altLang="ko-KR" dirty="0"/>
              <a:t>max, min</a:t>
            </a:r>
            <a:r>
              <a:rPr kumimoji="1" lang="ko-KR" altLang="en-US" dirty="0"/>
              <a:t>값을 구하기 위해 자주 사용하는 </a:t>
            </a:r>
            <a:r>
              <a:rPr kumimoji="1" lang="en-US" altLang="ko-KR" dirty="0" err="1"/>
              <a:t>Math.max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Math.min</a:t>
            </a:r>
            <a:r>
              <a:rPr kumimoji="1" lang="ko-KR" altLang="en-US" dirty="0"/>
              <a:t> 메서드도 </a:t>
            </a:r>
            <a:r>
              <a:rPr kumimoji="1" lang="en-US" altLang="ko-KR" dirty="0"/>
              <a:t>static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선언됐기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객체를 </a:t>
            </a:r>
            <a:r>
              <a:rPr kumimoji="1" lang="ko-KR" altLang="en-US" dirty="0" err="1"/>
              <a:t>새성하지</a:t>
            </a:r>
            <a:r>
              <a:rPr kumimoji="1" lang="ko-KR" altLang="en-US" dirty="0"/>
              <a:t> 않고도 사용할 수 있는 것이다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유틸리티성</a:t>
            </a:r>
            <a:r>
              <a:rPr kumimoji="1" lang="ko-KR" altLang="en-US" dirty="0"/>
              <a:t> 메서드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336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61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8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348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3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91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294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213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21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61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61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6F77-DE83-8045-AE0B-D312DFD17589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6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855072" y="8463202"/>
            <a:ext cx="44939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en-US" altLang="ko-KR" sz="3200" b="1" dirty="0"/>
              <a:t>static</a:t>
            </a:r>
            <a:r>
              <a:rPr kumimoji="1" lang="ko-KR" altLang="en-US" sz="3200" b="1" dirty="0"/>
              <a:t>이란</a:t>
            </a:r>
            <a:r>
              <a:rPr kumimoji="1" lang="en-US" altLang="ko-KR" sz="3200" b="1" dirty="0"/>
              <a:t>?</a:t>
            </a:r>
          </a:p>
          <a:p>
            <a:pPr marL="742950" indent="-742950">
              <a:buAutoNum type="arabicPeriod"/>
            </a:pPr>
            <a:r>
              <a:rPr kumimoji="1" lang="en-US" altLang="ko-KR" sz="3200" b="1" dirty="0"/>
              <a:t>static</a:t>
            </a:r>
            <a:r>
              <a:rPr kumimoji="1" lang="ko-KR" altLang="en-US" sz="3200" b="1" dirty="0"/>
              <a:t>과 </a:t>
            </a:r>
            <a:r>
              <a:rPr kumimoji="1" lang="en-US" altLang="ko-KR" sz="3200" b="1" dirty="0"/>
              <a:t>non-static</a:t>
            </a:r>
          </a:p>
          <a:p>
            <a:pPr marL="742950" indent="-742950">
              <a:buAutoNum type="arabicPeriod"/>
            </a:pPr>
            <a:r>
              <a:rPr kumimoji="1" lang="ko-KR" altLang="en-US" sz="3200" b="1" dirty="0" err="1"/>
              <a:t>싱글톤</a:t>
            </a:r>
            <a:r>
              <a:rPr kumimoji="1" lang="ko-KR" altLang="en-US" sz="3200" b="1" dirty="0"/>
              <a:t> 패턴과 </a:t>
            </a:r>
            <a:r>
              <a:rPr kumimoji="1" lang="en-US" altLang="ko-KR" sz="3200" b="1" dirty="0"/>
              <a:t>static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56AF0-9386-AB4A-8F68-46A6711BC980}"/>
              </a:ext>
            </a:extLst>
          </p:cNvPr>
          <p:cNvSpPr txBox="1"/>
          <p:nvPr/>
        </p:nvSpPr>
        <p:spPr>
          <a:xfrm>
            <a:off x="4057108" y="3731452"/>
            <a:ext cx="4077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static</a:t>
            </a:r>
            <a:r>
              <a:rPr kumimoji="1" lang="ko-KR" altLang="en-US" sz="4000" b="1" dirty="0"/>
              <a:t>과 </a:t>
            </a:r>
            <a:r>
              <a:rPr kumimoji="1" lang="en-US" altLang="ko-KR" sz="4000" b="1" dirty="0"/>
              <a:t>non-static</a:t>
            </a:r>
          </a:p>
        </p:txBody>
      </p:sp>
    </p:spTree>
    <p:extLst>
      <p:ext uri="{BB962C8B-B14F-4D97-AF65-F5344CB8AC3E}">
        <p14:creationId xmlns:p14="http://schemas.microsoft.com/office/powerpoint/2010/main" val="109421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4748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/>
              <a:t>static</a:t>
            </a:r>
            <a:r>
              <a:rPr kumimoji="1" lang="ko-KR" altLang="en-US" sz="4000" b="1"/>
              <a:t> 메서드</a:t>
            </a:r>
            <a:r>
              <a:rPr kumimoji="1" lang="en-US" altLang="ko-KR" sz="4000" b="1"/>
              <a:t> </a:t>
            </a:r>
            <a:r>
              <a:rPr kumimoji="1" lang="ko-KR" altLang="en-US" sz="4000" b="1"/>
              <a:t>사용 예</a:t>
            </a:r>
            <a:endParaRPr kumimoji="1" lang="en-US" altLang="ko-KR" sz="4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89FF55-A888-724D-AFF9-F59B52E2E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76" y="2286000"/>
            <a:ext cx="6661562" cy="687185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59A978-21B5-A04D-8C80-267743EAC072}"/>
              </a:ext>
            </a:extLst>
          </p:cNvPr>
          <p:cNvSpPr/>
          <p:nvPr/>
        </p:nvSpPr>
        <p:spPr>
          <a:xfrm>
            <a:off x="2660162" y="2189018"/>
            <a:ext cx="1163693" cy="387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21F3C9-3C50-4443-88E9-925AAE3DF5AB}"/>
              </a:ext>
            </a:extLst>
          </p:cNvPr>
          <p:cNvSpPr/>
          <p:nvPr/>
        </p:nvSpPr>
        <p:spPr>
          <a:xfrm>
            <a:off x="3449871" y="4821381"/>
            <a:ext cx="2646129" cy="578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06C36-BED3-AC40-B2C8-54EBBD486600}"/>
              </a:ext>
            </a:extLst>
          </p:cNvPr>
          <p:cNvSpPr/>
          <p:nvPr/>
        </p:nvSpPr>
        <p:spPr>
          <a:xfrm>
            <a:off x="3428874" y="2873315"/>
            <a:ext cx="2646129" cy="578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CE0ED5-21E5-E046-AAE6-925C9E091D61}"/>
              </a:ext>
            </a:extLst>
          </p:cNvPr>
          <p:cNvSpPr/>
          <p:nvPr/>
        </p:nvSpPr>
        <p:spPr>
          <a:xfrm>
            <a:off x="3428873" y="6700368"/>
            <a:ext cx="2646129" cy="578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567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466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static</a:t>
            </a:r>
            <a:r>
              <a:rPr kumimoji="1" lang="ko-KR" altLang="en-US" sz="4000" b="1" dirty="0"/>
              <a:t> 특징</a:t>
            </a:r>
            <a:endParaRPr kumimoji="1" lang="en-US" altLang="ko-KR" sz="4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4D19C-2869-7F4E-8A9B-29CE0F212902}"/>
              </a:ext>
            </a:extLst>
          </p:cNvPr>
          <p:cNvSpPr/>
          <p:nvPr/>
        </p:nvSpPr>
        <p:spPr>
          <a:xfrm>
            <a:off x="1728369" y="4615051"/>
            <a:ext cx="873534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ko-KR" sz="2400" b="1" dirty="0"/>
              <a:t>static</a:t>
            </a:r>
            <a:r>
              <a:rPr kumimoji="1" lang="ko-KR" altLang="en-US" sz="2400" b="1" dirty="0"/>
              <a:t> 멤버와 메서드는 객체를 생성하지 않고 사용할 수 있다</a:t>
            </a:r>
            <a:r>
              <a:rPr kumimoji="1" lang="en-US" altLang="ko-KR" sz="2400" b="1" dirty="0"/>
              <a:t>.</a:t>
            </a:r>
          </a:p>
          <a:p>
            <a:pPr marL="457200" indent="-457200">
              <a:buAutoNum type="arabicPeriod"/>
            </a:pPr>
            <a:r>
              <a:rPr kumimoji="1" lang="en-US" altLang="ko-KR" sz="2400" b="1" dirty="0"/>
              <a:t>static</a:t>
            </a:r>
            <a:r>
              <a:rPr kumimoji="1" lang="ko-KR" altLang="en-US" sz="2400" b="1" dirty="0"/>
              <a:t> 안에서는 </a:t>
            </a:r>
            <a:r>
              <a:rPr kumimoji="1" lang="en-US" altLang="ko-KR" sz="2400" b="1" dirty="0"/>
              <a:t>this </a:t>
            </a:r>
            <a:r>
              <a:rPr kumimoji="1" lang="ko-KR" altLang="en-US" sz="2400" b="1" dirty="0"/>
              <a:t>키워드를 사용할 수 없다</a:t>
            </a:r>
            <a:r>
              <a:rPr kumimoji="1" lang="en-US" altLang="ko-KR" sz="2400" b="1" dirty="0"/>
              <a:t>.</a:t>
            </a:r>
          </a:p>
          <a:p>
            <a:pPr marL="457200" indent="-457200">
              <a:buAutoNum type="arabicPeriod"/>
            </a:pPr>
            <a:r>
              <a:rPr kumimoji="1" lang="en-US" altLang="ko-KR" sz="2400" b="1" dirty="0"/>
              <a:t>static</a:t>
            </a:r>
            <a:r>
              <a:rPr kumimoji="1" lang="ko-KR" altLang="en-US" sz="2400" b="1" dirty="0"/>
              <a:t>은 </a:t>
            </a:r>
            <a:r>
              <a:rPr kumimoji="1" lang="en-US" altLang="ko-KR" sz="2400" b="1" dirty="0"/>
              <a:t>static</a:t>
            </a:r>
            <a:r>
              <a:rPr kumimoji="1" lang="ko-KR" altLang="en-US" sz="2400" b="1" dirty="0"/>
              <a:t> </a:t>
            </a:r>
            <a:r>
              <a:rPr kumimoji="1" lang="ko-KR" altLang="en-US" sz="2400" b="1" dirty="0" err="1"/>
              <a:t>끼리만</a:t>
            </a:r>
            <a:r>
              <a:rPr kumimoji="1" lang="ko-KR" altLang="en-US" sz="2400" b="1" dirty="0"/>
              <a:t> 통한다</a:t>
            </a:r>
            <a:r>
              <a:rPr kumimoji="1" lang="en-US" altLang="ko-KR" sz="2400" b="1" dirty="0"/>
              <a:t>.</a:t>
            </a:r>
          </a:p>
          <a:p>
            <a:pPr marL="457200" indent="-457200">
              <a:buAutoNum type="arabicPeriod"/>
            </a:pPr>
            <a:r>
              <a:rPr kumimoji="1" lang="ko-KR" altLang="en-US" sz="2400" b="1" dirty="0"/>
              <a:t>주로 </a:t>
            </a:r>
            <a:r>
              <a:rPr kumimoji="1" lang="en-US" altLang="ko-KR" sz="2400" b="1" dirty="0"/>
              <a:t>final</a:t>
            </a:r>
            <a:r>
              <a:rPr kumimoji="1" lang="ko-KR" altLang="en-US" sz="2400" b="1" dirty="0"/>
              <a:t>과 많이 쓰인다</a:t>
            </a:r>
            <a:r>
              <a:rPr kumimoji="1"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181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3161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/>
              <a:t>static</a:t>
            </a:r>
            <a:r>
              <a:rPr kumimoji="1" lang="ko-KR" altLang="en-US" sz="4000" b="1"/>
              <a:t> 특징 </a:t>
            </a:r>
            <a:r>
              <a:rPr kumimoji="1" lang="en-US" altLang="ko-KR" sz="4000" b="1"/>
              <a:t>(1)</a:t>
            </a:r>
            <a:endParaRPr kumimoji="1" lang="en-US" altLang="ko-KR" sz="4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4D19C-2869-7F4E-8A9B-29CE0F212902}"/>
              </a:ext>
            </a:extLst>
          </p:cNvPr>
          <p:cNvSpPr/>
          <p:nvPr/>
        </p:nvSpPr>
        <p:spPr>
          <a:xfrm>
            <a:off x="2153125" y="1891172"/>
            <a:ext cx="8273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/>
              <a:t>static</a:t>
            </a:r>
            <a:r>
              <a:rPr kumimoji="1" lang="ko-KR" altLang="en-US" sz="2400" b="1" dirty="0"/>
              <a:t> 멤버와 메서드는 객체를 생성하지 않고 사용할 수 있다</a:t>
            </a:r>
            <a:r>
              <a:rPr kumimoji="1" lang="en-US" altLang="ko-KR" sz="2400" b="1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7A7B6C-3926-1040-8A14-1541EEB5E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184" y="2982958"/>
            <a:ext cx="6483631" cy="57732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42F557-37A4-DB45-A08F-80207CF1136E}"/>
              </a:ext>
            </a:extLst>
          </p:cNvPr>
          <p:cNvSpPr/>
          <p:nvPr/>
        </p:nvSpPr>
        <p:spPr>
          <a:xfrm>
            <a:off x="3213456" y="3333704"/>
            <a:ext cx="2882544" cy="387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84F625-BCAB-8E45-BE25-A46A83215970}"/>
              </a:ext>
            </a:extLst>
          </p:cNvPr>
          <p:cNvSpPr/>
          <p:nvPr/>
        </p:nvSpPr>
        <p:spPr>
          <a:xfrm>
            <a:off x="3213454" y="5675609"/>
            <a:ext cx="3076509" cy="6716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96E68E-20C3-5049-B33C-64D7B45ABEF7}"/>
              </a:ext>
            </a:extLst>
          </p:cNvPr>
          <p:cNvSpPr/>
          <p:nvPr/>
        </p:nvSpPr>
        <p:spPr>
          <a:xfrm>
            <a:off x="5374763" y="7613760"/>
            <a:ext cx="3644546" cy="1142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41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3161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static</a:t>
            </a:r>
            <a:r>
              <a:rPr kumimoji="1" lang="ko-KR" altLang="en-US" sz="4000" b="1" dirty="0"/>
              <a:t> 특징 </a:t>
            </a:r>
            <a:r>
              <a:rPr kumimoji="1" lang="en-US" altLang="ko-KR" sz="4000" b="1" dirty="0"/>
              <a:t>(2)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234DCA-2A8B-DE4B-85C0-A25E8614450E}"/>
              </a:ext>
            </a:extLst>
          </p:cNvPr>
          <p:cNvSpPr/>
          <p:nvPr/>
        </p:nvSpPr>
        <p:spPr>
          <a:xfrm>
            <a:off x="3023555" y="1891172"/>
            <a:ext cx="614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/>
              <a:t>static</a:t>
            </a:r>
            <a:r>
              <a:rPr kumimoji="1" lang="ko-KR" altLang="en-US" sz="2400" b="1" dirty="0"/>
              <a:t> 안에서는 </a:t>
            </a:r>
            <a:r>
              <a:rPr kumimoji="1" lang="en-US" altLang="ko-KR" sz="2400" b="1" dirty="0"/>
              <a:t>this </a:t>
            </a:r>
            <a:r>
              <a:rPr kumimoji="1" lang="ko-KR" altLang="en-US" sz="2400" b="1" dirty="0"/>
              <a:t>키워드를 사용할 수 없다</a:t>
            </a:r>
            <a:r>
              <a:rPr kumimoji="1" lang="en-US" altLang="ko-KR" sz="24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D2245C-B8A8-684A-B148-BCFA7897D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48" y="3623613"/>
            <a:ext cx="6591300" cy="46609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C52018-CD3D-A148-B3ED-2210C307F366}"/>
              </a:ext>
            </a:extLst>
          </p:cNvPr>
          <p:cNvSpPr/>
          <p:nvPr/>
        </p:nvSpPr>
        <p:spPr>
          <a:xfrm>
            <a:off x="5416326" y="7308961"/>
            <a:ext cx="3975322" cy="518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705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3161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static</a:t>
            </a:r>
            <a:r>
              <a:rPr kumimoji="1" lang="ko-KR" altLang="en-US" sz="4000" b="1" dirty="0"/>
              <a:t> 특징 </a:t>
            </a:r>
            <a:r>
              <a:rPr kumimoji="1" lang="en-US" altLang="ko-KR" sz="4000" b="1" dirty="0"/>
              <a:t>(3)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234DCA-2A8B-DE4B-85C0-A25E8614450E}"/>
              </a:ext>
            </a:extLst>
          </p:cNvPr>
          <p:cNvSpPr/>
          <p:nvPr/>
        </p:nvSpPr>
        <p:spPr>
          <a:xfrm>
            <a:off x="4097438" y="1891172"/>
            <a:ext cx="3997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/>
              <a:t>static</a:t>
            </a:r>
            <a:r>
              <a:rPr kumimoji="1" lang="ko-KR" altLang="en-US" sz="2400" b="1" dirty="0"/>
              <a:t>은 </a:t>
            </a:r>
            <a:r>
              <a:rPr kumimoji="1" lang="en-US" altLang="ko-KR" sz="2400" b="1" dirty="0"/>
              <a:t>static</a:t>
            </a:r>
            <a:r>
              <a:rPr kumimoji="1" lang="ko-KR" altLang="en-US" sz="2400" b="1" dirty="0"/>
              <a:t> </a:t>
            </a:r>
            <a:r>
              <a:rPr kumimoji="1" lang="ko-KR" altLang="en-US" sz="2400" b="1" dirty="0" err="1"/>
              <a:t>끼리만</a:t>
            </a:r>
            <a:r>
              <a:rPr kumimoji="1" lang="ko-KR" altLang="en-US" sz="2400" b="1" dirty="0"/>
              <a:t> 통한다</a:t>
            </a:r>
            <a:r>
              <a:rPr kumimoji="1" lang="en-US" altLang="ko-KR" sz="2400" b="1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4003D7-63DA-2940-A3F3-4810BF45E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48" y="3505273"/>
            <a:ext cx="5549900" cy="4800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5F583B-9A7A-BC43-A1A0-E6B4DAC800CB}"/>
              </a:ext>
            </a:extLst>
          </p:cNvPr>
          <p:cNvSpPr/>
          <p:nvPr/>
        </p:nvSpPr>
        <p:spPr>
          <a:xfrm>
            <a:off x="7342108" y="7184270"/>
            <a:ext cx="1330837" cy="518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0B17016C-67F0-A449-B7A4-5531396522B5}"/>
              </a:ext>
            </a:extLst>
          </p:cNvPr>
          <p:cNvCxnSpPr/>
          <p:nvPr/>
        </p:nvCxnSpPr>
        <p:spPr>
          <a:xfrm>
            <a:off x="3795303" y="4668981"/>
            <a:ext cx="23726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06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3161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static</a:t>
            </a:r>
            <a:r>
              <a:rPr kumimoji="1" lang="ko-KR" altLang="en-US" sz="4000" b="1" dirty="0"/>
              <a:t> 특징 </a:t>
            </a:r>
            <a:r>
              <a:rPr kumimoji="1" lang="en-US" altLang="ko-KR" sz="4000" b="1" dirty="0"/>
              <a:t>(4)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234DCA-2A8B-DE4B-85C0-A25E8614450E}"/>
              </a:ext>
            </a:extLst>
          </p:cNvPr>
          <p:cNvSpPr/>
          <p:nvPr/>
        </p:nvSpPr>
        <p:spPr>
          <a:xfrm>
            <a:off x="4345358" y="1891172"/>
            <a:ext cx="3501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400" b="1" dirty="0"/>
              <a:t>주로 </a:t>
            </a:r>
            <a:r>
              <a:rPr kumimoji="1" lang="en-US" altLang="ko-KR" sz="2400" b="1" dirty="0"/>
              <a:t>final</a:t>
            </a:r>
            <a:r>
              <a:rPr kumimoji="1" lang="ko-KR" altLang="en-US" sz="2400" b="1" dirty="0"/>
              <a:t>과 많이 쓰인다</a:t>
            </a:r>
            <a:r>
              <a:rPr kumimoji="1" lang="en-US" altLang="ko-KR" sz="24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7D3195-68DD-A643-8151-0A38326CB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698" y="3530672"/>
            <a:ext cx="8356600" cy="4902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374A315-9BDA-6244-AFA0-E43670694F31}"/>
              </a:ext>
            </a:extLst>
          </p:cNvPr>
          <p:cNvSpPr/>
          <p:nvPr/>
        </p:nvSpPr>
        <p:spPr>
          <a:xfrm>
            <a:off x="2214325" y="7914014"/>
            <a:ext cx="7012802" cy="518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DB6067-797A-A146-A3F8-941E8617BB63}"/>
              </a:ext>
            </a:extLst>
          </p:cNvPr>
          <p:cNvSpPr/>
          <p:nvPr/>
        </p:nvSpPr>
        <p:spPr>
          <a:xfrm>
            <a:off x="2214325" y="6171210"/>
            <a:ext cx="7012802" cy="518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270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3801429" y="5045938"/>
            <a:ext cx="4589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2. static</a:t>
            </a:r>
            <a:r>
              <a:rPr kumimoji="1" lang="ko-KR" altLang="en-US" sz="4000" b="1" dirty="0"/>
              <a:t>과 </a:t>
            </a:r>
            <a:r>
              <a:rPr kumimoji="1" lang="en-US" altLang="ko-KR" sz="4000" b="1" dirty="0"/>
              <a:t>non-static</a:t>
            </a:r>
          </a:p>
        </p:txBody>
      </p:sp>
    </p:spTree>
    <p:extLst>
      <p:ext uri="{BB962C8B-B14F-4D97-AF65-F5344CB8AC3E}">
        <p14:creationId xmlns:p14="http://schemas.microsoft.com/office/powerpoint/2010/main" val="1718413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4077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static</a:t>
            </a:r>
            <a:r>
              <a:rPr kumimoji="1" lang="ko-KR" altLang="en-US" sz="4000" b="1" dirty="0"/>
              <a:t>과 </a:t>
            </a:r>
            <a:r>
              <a:rPr kumimoji="1" lang="en-US" altLang="ko-KR" sz="4000" b="1" dirty="0"/>
              <a:t>non-static</a:t>
            </a:r>
          </a:p>
        </p:txBody>
      </p:sp>
      <p:pic>
        <p:nvPicPr>
          <p:cNvPr id="1026" name="Picture 2" descr="삼쾌한 IT강의] non static 과 static 비교">
            <a:extLst>
              <a:ext uri="{FF2B5EF4-FFF2-40B4-BE49-F238E27FC236}">
                <a16:creationId xmlns:a16="http://schemas.microsoft.com/office/drawing/2014/main" id="{35A9984E-1A10-0A49-9970-388AEAED2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268538"/>
            <a:ext cx="10160000" cy="62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607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3523565" y="5045938"/>
            <a:ext cx="5144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3. </a:t>
            </a:r>
            <a:r>
              <a:rPr kumimoji="1" lang="ko-KR" altLang="en-US" sz="4000" b="1" dirty="0" err="1"/>
              <a:t>싱글톤</a:t>
            </a:r>
            <a:r>
              <a:rPr kumimoji="1" lang="ko-KR" altLang="en-US" sz="4000" b="1" dirty="0"/>
              <a:t> 패턴과 </a:t>
            </a:r>
            <a:r>
              <a:rPr kumimoji="1" lang="en-US" altLang="ko-KR" sz="4000" b="1" dirty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2249928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3102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싱글톤</a:t>
            </a:r>
            <a:r>
              <a:rPr kumimoji="1" lang="ko-KR" altLang="en-US" sz="4000" b="1" dirty="0"/>
              <a:t> 패턴</a:t>
            </a:r>
            <a:r>
              <a:rPr kumimoji="1" lang="en-US" altLang="ko-KR" sz="4000" b="1" dirty="0"/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194E95-1DC9-2547-A159-7B57D0968DBD}"/>
              </a:ext>
            </a:extLst>
          </p:cNvPr>
          <p:cNvSpPr/>
          <p:nvPr/>
        </p:nvSpPr>
        <p:spPr>
          <a:xfrm>
            <a:off x="1949719" y="4552854"/>
            <a:ext cx="8292655" cy="169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 하나의 </a:t>
            </a:r>
            <a:r>
              <a:rPr lang="ko-KR" altLang="en-US" sz="2400" b="1" dirty="0" err="1"/>
              <a:t>객체만을</a:t>
            </a:r>
            <a:r>
              <a:rPr lang="ko-KR" altLang="en-US" sz="2400" b="1" dirty="0"/>
              <a:t> 생성해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이후에 호출된 곳에서는 생성된 객체를 반환하여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프로그램 전반에서 </a:t>
            </a:r>
            <a:r>
              <a:rPr lang="ko-KR" altLang="en-US" sz="2400" b="1" u="sng" dirty="0"/>
              <a:t>하나의 인스턴스만을 사용</a:t>
            </a:r>
            <a:r>
              <a:rPr lang="ko-KR" altLang="en-US" sz="2400" b="1" dirty="0"/>
              <a:t>하게 하는 패턴</a:t>
            </a:r>
            <a:endParaRPr kumimoji="1"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27824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488573" y="5045938"/>
            <a:ext cx="3214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1. static </a:t>
            </a:r>
            <a:r>
              <a:rPr kumimoji="1" lang="ko-KR" altLang="en-US" sz="4000" b="1" dirty="0"/>
              <a:t>이란</a:t>
            </a:r>
            <a:r>
              <a:rPr kumimoji="1" lang="en-US" altLang="ko-KR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852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4633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싱글톤</a:t>
            </a:r>
            <a:r>
              <a:rPr kumimoji="1" lang="ko-KR" altLang="en-US" sz="4000" b="1" dirty="0"/>
              <a:t> 패턴과 </a:t>
            </a:r>
            <a:r>
              <a:rPr kumimoji="1" lang="en-US" altLang="ko-KR" sz="4000" b="1" dirty="0"/>
              <a:t>static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5E1F5C-0DE5-A640-A339-AFAFF2EF9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0" y="2923381"/>
            <a:ext cx="5207000" cy="4953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4D758D-8AC5-6E47-AD4E-7F9BFA072ABE}"/>
              </a:ext>
            </a:extLst>
          </p:cNvPr>
          <p:cNvSpPr/>
          <p:nvPr/>
        </p:nvSpPr>
        <p:spPr>
          <a:xfrm>
            <a:off x="3936023" y="3318852"/>
            <a:ext cx="4763477" cy="518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204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5765621" y="5138271"/>
            <a:ext cx="864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끝</a:t>
            </a:r>
            <a:r>
              <a:rPr kumimoji="1" lang="en-US" altLang="ko-KR" sz="4000" b="1" dirty="0"/>
              <a:t>!</a:t>
            </a:r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7556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703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static</a:t>
            </a:r>
            <a:r>
              <a:rPr kumimoji="1" lang="ko-KR" altLang="en-US" sz="4000" b="1" dirty="0"/>
              <a:t> 이란</a:t>
            </a:r>
            <a:r>
              <a:rPr kumimoji="1" lang="en-US" altLang="ko-KR" sz="4000" b="1" dirty="0"/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2CA3E6-FAA9-354C-902F-46175542EF98}"/>
              </a:ext>
            </a:extLst>
          </p:cNvPr>
          <p:cNvSpPr/>
          <p:nvPr/>
        </p:nvSpPr>
        <p:spPr>
          <a:xfrm>
            <a:off x="7919151" y="1695061"/>
            <a:ext cx="1965771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Source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(.java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7436B7-0D2B-4B45-B484-D7C6F19C4945}"/>
              </a:ext>
            </a:extLst>
          </p:cNvPr>
          <p:cNvSpPr/>
          <p:nvPr/>
        </p:nvSpPr>
        <p:spPr>
          <a:xfrm>
            <a:off x="7915973" y="4040112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Byte Code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(.class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3E6171-AC0C-6943-864C-DD6C50FE8FCA}"/>
              </a:ext>
            </a:extLst>
          </p:cNvPr>
          <p:cNvSpPr/>
          <p:nvPr/>
        </p:nvSpPr>
        <p:spPr>
          <a:xfrm>
            <a:off x="2385138" y="2781553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Compiler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javac.exe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332BCC4-23B4-A34A-91B3-24249D4293C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898859" y="2510073"/>
            <a:ext cx="3176" cy="153004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28F1366-C354-BD4C-A4CD-923C53D5956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350910" y="3189058"/>
            <a:ext cx="455112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9C8F72-8850-7848-9EE5-E77BC4323A23}"/>
              </a:ext>
            </a:extLst>
          </p:cNvPr>
          <p:cNvSpPr/>
          <p:nvPr/>
        </p:nvSpPr>
        <p:spPr>
          <a:xfrm>
            <a:off x="2385138" y="4086986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 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CFD3B3-8BE8-9C45-97F0-E86231DEE14A}"/>
              </a:ext>
            </a:extLst>
          </p:cNvPr>
          <p:cNvSpPr/>
          <p:nvPr/>
        </p:nvSpPr>
        <p:spPr>
          <a:xfrm>
            <a:off x="5152143" y="551499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Loader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3995D-5739-8C40-B02A-BEFC4569DFF2}"/>
              </a:ext>
            </a:extLst>
          </p:cNvPr>
          <p:cNvSpPr/>
          <p:nvPr/>
        </p:nvSpPr>
        <p:spPr>
          <a:xfrm>
            <a:off x="2546044" y="8784117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Execution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Engine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99EFD63B-5498-B548-A5EF-23A75446898E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 flipH="1" flipV="1">
            <a:off x="6110004" y="2113143"/>
            <a:ext cx="46874" cy="5530835"/>
          </a:xfrm>
          <a:prstGeom prst="bentConnector3">
            <a:avLst>
              <a:gd name="adj1" fmla="val -48769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6ED0F7-E6E1-B142-8BD5-27CCD516ACE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135029" y="5134000"/>
            <a:ext cx="0" cy="38099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02A37A-5D46-DD46-84BE-CAB644434C15}"/>
              </a:ext>
            </a:extLst>
          </p:cNvPr>
          <p:cNvSpPr/>
          <p:nvPr/>
        </p:nvSpPr>
        <p:spPr>
          <a:xfrm>
            <a:off x="2385138" y="6737512"/>
            <a:ext cx="7499782" cy="14980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D171F1-1597-E143-B259-DD576829AD5F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128679" y="6330006"/>
            <a:ext cx="6350" cy="407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60">
            <a:extLst>
              <a:ext uri="{FF2B5EF4-FFF2-40B4-BE49-F238E27FC236}">
                <a16:creationId xmlns:a16="http://schemas.microsoft.com/office/drawing/2014/main" id="{5719D8DB-F9B3-494C-93BB-5C5D9DE71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08567"/>
              </p:ext>
            </p:extLst>
          </p:nvPr>
        </p:nvGraphicFramePr>
        <p:xfrm>
          <a:off x="2562474" y="7108795"/>
          <a:ext cx="7112625" cy="97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1381691041"/>
                    </a:ext>
                  </a:extLst>
                </a:gridCol>
              </a:tblGrid>
              <a:tr h="97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Static Area</a:t>
                      </a:r>
                      <a:endParaRPr lang="ko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Native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8CFF5-0286-DB4F-AEAD-7D54C74F570A}"/>
              </a:ext>
            </a:extLst>
          </p:cNvPr>
          <p:cNvSpPr/>
          <p:nvPr/>
        </p:nvSpPr>
        <p:spPr>
          <a:xfrm>
            <a:off x="2474590" y="7012581"/>
            <a:ext cx="3025242" cy="1142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5BDD0B-75DB-0948-A59C-13FE95CCC482}"/>
              </a:ext>
            </a:extLst>
          </p:cNvPr>
          <p:cNvSpPr txBox="1"/>
          <p:nvPr/>
        </p:nvSpPr>
        <p:spPr>
          <a:xfrm>
            <a:off x="6621175" y="6751038"/>
            <a:ext cx="1699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/>
              <a:t>Runtime Data Area</a:t>
            </a:r>
            <a:endParaRPr kumimoji="1" lang="ko-KR" altLang="en-US" sz="15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015F06-CC48-4A4A-A660-745B5512A3F5}"/>
              </a:ext>
            </a:extLst>
          </p:cNvPr>
          <p:cNvSpPr txBox="1"/>
          <p:nvPr/>
        </p:nvSpPr>
        <p:spPr>
          <a:xfrm>
            <a:off x="3081562" y="6726306"/>
            <a:ext cx="18582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>
                <a:solidFill>
                  <a:srgbClr val="FF0000"/>
                </a:solidFill>
              </a:rPr>
              <a:t>모든 스레드가 공유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79FEB3-C3DD-0E4E-9943-C80E522BD1E6}"/>
              </a:ext>
            </a:extLst>
          </p:cNvPr>
          <p:cNvSpPr/>
          <p:nvPr/>
        </p:nvSpPr>
        <p:spPr>
          <a:xfrm>
            <a:off x="5152143" y="8784117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Interface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(JNI)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11DE09-F534-9246-A946-8E2AF452CCA1}"/>
              </a:ext>
            </a:extLst>
          </p:cNvPr>
          <p:cNvSpPr/>
          <p:nvPr/>
        </p:nvSpPr>
        <p:spPr>
          <a:xfrm>
            <a:off x="7709327" y="8796124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3886A01-C150-BB48-877D-A09D6868C8F0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6135029" y="8235544"/>
            <a:ext cx="0" cy="5485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669172-984B-1C49-9EB4-13D713154BB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528930" y="8234743"/>
            <a:ext cx="0" cy="5493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F89CD16-5C3D-1C40-8BCE-9B3556148ABA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 flipV="1">
            <a:off x="7117915" y="9191622"/>
            <a:ext cx="591412" cy="1200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FAB3298-4303-6C4E-B239-0A953B1DF5CE}"/>
              </a:ext>
            </a:extLst>
          </p:cNvPr>
          <p:cNvCxnSpPr>
            <a:cxnSpLocks/>
            <a:stCxn id="22" idx="1"/>
            <a:endCxn id="13" idx="3"/>
          </p:cNvCxnSpPr>
          <p:nvPr/>
        </p:nvCxnSpPr>
        <p:spPr>
          <a:xfrm flipH="1">
            <a:off x="4511816" y="9191622"/>
            <a:ext cx="6403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83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703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static</a:t>
            </a:r>
            <a:r>
              <a:rPr kumimoji="1" lang="ko-KR" altLang="en-US" sz="4000" b="1" dirty="0"/>
              <a:t> 이란</a:t>
            </a:r>
            <a:r>
              <a:rPr kumimoji="1" lang="en-US" altLang="ko-KR" sz="4000" b="1" dirty="0"/>
              <a:t>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5B011C-8AB3-E04B-8AE1-F2DAF36C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859088"/>
            <a:ext cx="81534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28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466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static</a:t>
            </a:r>
            <a:r>
              <a:rPr kumimoji="1" lang="ko-KR" altLang="en-US" sz="4000" b="1" dirty="0"/>
              <a:t> 변수</a:t>
            </a:r>
            <a:endParaRPr kumimoji="1" lang="en-US" altLang="ko-KR" sz="4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1264AF-B0A1-8B4B-B5C4-590A0D61CFC0}"/>
              </a:ext>
            </a:extLst>
          </p:cNvPr>
          <p:cNvSpPr/>
          <p:nvPr/>
        </p:nvSpPr>
        <p:spPr>
          <a:xfrm>
            <a:off x="1413489" y="5169048"/>
            <a:ext cx="9365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2400" b="1" dirty="0"/>
              <a:t>메모리에 고정적으로 할당되어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프로그램이 종료할 때 해제되는 변수</a:t>
            </a:r>
            <a:endParaRPr kumimoji="1"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10698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7727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static</a:t>
            </a:r>
            <a:r>
              <a:rPr kumimoji="1" lang="ko-KR" altLang="en-US" sz="4000" b="1" dirty="0"/>
              <a:t> 변수 사용 예 </a:t>
            </a:r>
            <a:r>
              <a:rPr kumimoji="1" lang="en-US" altLang="ko-KR" sz="4000" b="1" dirty="0"/>
              <a:t>(1)</a:t>
            </a:r>
            <a:r>
              <a:rPr kumimoji="1" lang="ko-KR" altLang="en-US" sz="4000" b="1" dirty="0"/>
              <a:t> 메모리 효율</a:t>
            </a:r>
            <a:endParaRPr kumimoji="1" lang="en-US" altLang="ko-KR" sz="4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DDC857-6757-9A4C-83A8-2EB893D4A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664" y="2669994"/>
            <a:ext cx="7916672" cy="54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3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073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static</a:t>
            </a:r>
            <a:r>
              <a:rPr kumimoji="1" lang="ko-KR" altLang="en-US" sz="4000" b="1" dirty="0"/>
              <a:t> 변수 사용 예 </a:t>
            </a:r>
            <a:r>
              <a:rPr kumimoji="1" lang="en-US" altLang="ko-KR" sz="4000" b="1" dirty="0"/>
              <a:t>(2)</a:t>
            </a:r>
            <a:r>
              <a:rPr kumimoji="1" lang="ko-KR" altLang="en-US" sz="4000" b="1" dirty="0"/>
              <a:t> 공유</a:t>
            </a:r>
            <a:endParaRPr kumimoji="1" lang="en-US" altLang="ko-KR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A3B719-39A9-EB49-8C86-EB94E894E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459" y="2137280"/>
            <a:ext cx="4719897" cy="32626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069D90-E559-F14E-B413-8C64D2E74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0" y="2715094"/>
            <a:ext cx="1320800" cy="1244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008D09-2F69-B849-8B1B-0A2B07DA8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459" y="6765465"/>
            <a:ext cx="4719897" cy="3331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398CD1-1E03-5243-AA90-E148A3035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8550" y="7427092"/>
            <a:ext cx="1155700" cy="1143000"/>
          </a:xfrm>
          <a:prstGeom prst="rect">
            <a:avLst/>
          </a:prstGeom>
        </p:spPr>
      </p:pic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A4FD87C3-8A39-464C-9965-F0AB8131BA7E}"/>
              </a:ext>
            </a:extLst>
          </p:cNvPr>
          <p:cNvSpPr/>
          <p:nvPr/>
        </p:nvSpPr>
        <p:spPr>
          <a:xfrm>
            <a:off x="6068291" y="5075211"/>
            <a:ext cx="1191491" cy="169025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DA040B-3CA3-3A46-B794-F9601795723B}"/>
              </a:ext>
            </a:extLst>
          </p:cNvPr>
          <p:cNvSpPr/>
          <p:nvPr/>
        </p:nvSpPr>
        <p:spPr>
          <a:xfrm>
            <a:off x="2299855" y="7135091"/>
            <a:ext cx="886690" cy="415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06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979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static</a:t>
            </a:r>
            <a:r>
              <a:rPr kumimoji="1" lang="ko-KR" altLang="en-US" sz="4000" b="1" dirty="0"/>
              <a:t> 메서드</a:t>
            </a:r>
            <a:endParaRPr kumimoji="1" lang="en-US" altLang="ko-KR" sz="4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1264AF-B0A1-8B4B-B5C4-590A0D61CFC0}"/>
              </a:ext>
            </a:extLst>
          </p:cNvPr>
          <p:cNvSpPr/>
          <p:nvPr/>
        </p:nvSpPr>
        <p:spPr>
          <a:xfrm>
            <a:off x="3369159" y="5169048"/>
            <a:ext cx="5453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2400" b="1" dirty="0"/>
              <a:t>객체의 생성 없이 호출이 가능한 메서드</a:t>
            </a:r>
            <a:endParaRPr kumimoji="1"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26339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4748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static</a:t>
            </a:r>
            <a:r>
              <a:rPr kumimoji="1" lang="ko-KR" altLang="en-US" sz="4000" b="1" dirty="0"/>
              <a:t> 메서드</a:t>
            </a:r>
            <a:r>
              <a:rPr kumimoji="1" lang="en-US" altLang="ko-KR" sz="4000" b="1" dirty="0"/>
              <a:t> </a:t>
            </a:r>
            <a:r>
              <a:rPr kumimoji="1" lang="ko-KR" altLang="en-US" sz="4000" b="1" dirty="0"/>
              <a:t>사용 예</a:t>
            </a:r>
            <a:endParaRPr kumimoji="1" lang="en-US" altLang="ko-KR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26D8AE-1D13-564B-B35B-2C8F1B20C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07" y="3514657"/>
            <a:ext cx="4697525" cy="43144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845B6ED-4523-F24B-A5D9-5AD5BB026926}"/>
              </a:ext>
            </a:extLst>
          </p:cNvPr>
          <p:cNvSpPr/>
          <p:nvPr/>
        </p:nvSpPr>
        <p:spPr>
          <a:xfrm>
            <a:off x="5589546" y="5169048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2400" b="1" dirty="0"/>
              <a:t>or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C70C73-E7EB-7F4C-B2E6-293417FC4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245" y="3871047"/>
            <a:ext cx="4953681" cy="25960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EC6BAC-BC64-8944-9D3D-E2104F8F0049}"/>
              </a:ext>
            </a:extLst>
          </p:cNvPr>
          <p:cNvSpPr/>
          <p:nvPr/>
        </p:nvSpPr>
        <p:spPr>
          <a:xfrm>
            <a:off x="3612561" y="6858000"/>
            <a:ext cx="1976985" cy="387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8EBE48-7BE4-0644-A5FE-EC277A60B82C}"/>
              </a:ext>
            </a:extLst>
          </p:cNvPr>
          <p:cNvSpPr/>
          <p:nvPr/>
        </p:nvSpPr>
        <p:spPr>
          <a:xfrm>
            <a:off x="8572489" y="5671889"/>
            <a:ext cx="2837437" cy="387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502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1933</TotalTime>
  <Words>897</Words>
  <Application>Microsoft Macintosh PowerPoint</Application>
  <PresentationFormat>사용자 지정</PresentationFormat>
  <Paragraphs>131</Paragraphs>
  <Slides>21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조수민</dc:creator>
  <cp:lastModifiedBy>조수민</cp:lastModifiedBy>
  <cp:revision>764</cp:revision>
  <dcterms:created xsi:type="dcterms:W3CDTF">2021-08-10T06:12:25Z</dcterms:created>
  <dcterms:modified xsi:type="dcterms:W3CDTF">2021-08-26T17:38:55Z</dcterms:modified>
</cp:coreProperties>
</file>