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17" r:id="rId3"/>
    <p:sldId id="391" r:id="rId4"/>
    <p:sldId id="389" r:id="rId5"/>
    <p:sldId id="379" r:id="rId6"/>
    <p:sldId id="380" r:id="rId7"/>
    <p:sldId id="390" r:id="rId8"/>
    <p:sldId id="381" r:id="rId9"/>
    <p:sldId id="382" r:id="rId10"/>
    <p:sldId id="392" r:id="rId11"/>
    <p:sldId id="393" r:id="rId12"/>
    <p:sldId id="383" r:id="rId13"/>
    <p:sldId id="35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02" autoAdjust="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DFD1D-70AE-4066-B73A-DEF7436A6379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63207-1CF1-4914-8F02-469A7DE46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08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615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637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87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383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729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85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2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154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376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81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846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4B8F8-43F1-467B-BCA4-D7C2F37A2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FDDD6-06B9-4C32-BA4D-79B9CC4EA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EA7BF-DB97-49C1-9ECF-3FB3FFD0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EF11D-F0D2-4E95-8C10-050CD4C6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AB6D6-EDE8-4C17-8AE9-AA660C25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5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D44B7-FB57-4314-ABDC-9A95968B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28E38-C215-4E5E-99BD-F1CAC1F6D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E9F14-8EDA-4776-BADB-B367C985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40ECF-BAD2-4B77-8142-634EF7D6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BA82F-7C53-4897-8B62-C196ADC9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DDC3C0-8A57-44B2-AE05-655556721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9790B6-D9A2-4FEE-82E2-91C377A75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097EB-F758-46F2-9EE0-608451ED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7A05C-DF2B-44CA-985A-7F2BAD0A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A636F-B310-4245-9636-823020EA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5BDE6-4C9E-4D71-89AA-71017EDE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077AB-0651-4CA7-AB61-6DE7A254A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33DB-C361-448C-88E3-753F1AC9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206C1-2F16-4EAF-AE8D-373CD78B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8BE7F-53D4-4C94-BD92-1BF3D77F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64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60900-B6AA-447B-9A70-3B15A2A5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94856-1E61-43CA-8AE6-03465F1F4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1BCE6-9470-4F5A-9ADB-F1288BA0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2750-FD83-473D-884B-ED94310E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C1ECF-8C79-4B9F-9CE3-A327E7C4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3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04690-2983-4191-8B08-CB7AE173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2B746-3E05-4EEA-BF15-40388EED4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C3992F-34D6-4BCC-9844-2F371E5AD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8B3B8-A111-4C7E-A23D-C57E1E9D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2CB44-AF50-4A4D-93D8-F4DD2E1B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2B68F7-B4EA-4DF3-ACC2-4565B3D3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0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50889-4A30-465B-9492-E14555AA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B4B27-C57A-4310-A5A3-1D34915AD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8E802F-AC6A-478E-9C6E-1F7F168FF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4854B9-E4F9-4206-BD03-994E22194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97E506-A7B6-4845-8F19-D8ABE3B34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75061C-474D-4AC3-BFFA-AFA29072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B0A555-3B06-496A-AC77-8A877258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E0E7B0-F4E8-47E5-9F82-ABC11B46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8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4694D-1119-455E-A8BC-07D61AEB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1C7F17-DEDA-474B-ACC5-61364C37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EF94D-1334-4FAD-B045-5AC08F2C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1CF5D-328A-4B7A-9E17-6CB8186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4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B559B-C12E-4515-A200-C5A1CC88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88073D-C5CC-4C5C-82FE-9E84D351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C42C0-1E68-4E51-BDEC-CC66B4A1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7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25252-2BCD-463D-B962-FC2FF6F1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2DE96C-66FE-4CD6-BD94-92F2EDFF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F15629-3480-4225-9DBB-EBFB0C25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70AC41-CB4F-4903-BF8E-7FD204BC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017DCE-A2C9-4449-B77C-A6C39B53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CEFB6B-9152-4E60-8F0F-03EAF387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39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06BCE-30E3-422B-AD73-D290D89C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75D6D2-267A-4A50-9CBF-59708349C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07BB99-DD2B-4368-9A66-50E2F90C1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B35B11-C20B-4B23-93BC-012788AD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AA8679-54D9-44D2-903A-70779A38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FEAA23-0D53-4030-AA40-7F841FFD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7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3FC71D-A8B4-47AE-A7ED-D1BB9139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BBB1D-A2C7-49D6-8365-244E65A1E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BFB35-19C6-41EE-9862-518F70686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61776-29F1-485C-82B3-60304EC17C3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A150F0-33B4-418D-964B-7F9DC4A24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333ED-95FE-4555-896B-D3550E720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7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3366694" y="2721114"/>
            <a:ext cx="5458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Context Switching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87943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BED0EC75-63FA-4F5C-90A1-665661B81C72}"/>
              </a:ext>
            </a:extLst>
          </p:cNvPr>
          <p:cNvSpPr/>
          <p:nvPr/>
        </p:nvSpPr>
        <p:spPr>
          <a:xfrm>
            <a:off x="4236720" y="4628278"/>
            <a:ext cx="2716062" cy="144099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3F8ED35-7A9D-4C08-92F1-0CBA390A6EEE}"/>
              </a:ext>
            </a:extLst>
          </p:cNvPr>
          <p:cNvSpPr/>
          <p:nvPr/>
        </p:nvSpPr>
        <p:spPr>
          <a:xfrm>
            <a:off x="4236720" y="1534102"/>
            <a:ext cx="2716062" cy="144099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451B6E-0BE6-44FD-AF5A-C428C4A3CCF5}"/>
              </a:ext>
            </a:extLst>
          </p:cNvPr>
          <p:cNvSpPr txBox="1"/>
          <p:nvPr/>
        </p:nvSpPr>
        <p:spPr>
          <a:xfrm>
            <a:off x="363223" y="222768"/>
            <a:ext cx="3745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Context Switching</a:t>
            </a:r>
            <a:endParaRPr lang="ko-KR" altLang="en-US" sz="3200" b="1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E103F1-30D5-4E67-8E3D-F5E366EB86BA}"/>
              </a:ext>
            </a:extLst>
          </p:cNvPr>
          <p:cNvCxnSpPr>
            <a:cxnSpLocks/>
          </p:cNvCxnSpPr>
          <p:nvPr/>
        </p:nvCxnSpPr>
        <p:spPr>
          <a:xfrm>
            <a:off x="2792186" y="1926771"/>
            <a:ext cx="0" cy="39025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F4FB060-842F-4FE3-B112-93407703A968}"/>
              </a:ext>
            </a:extLst>
          </p:cNvPr>
          <p:cNvCxnSpPr>
            <a:cxnSpLocks/>
          </p:cNvCxnSpPr>
          <p:nvPr/>
        </p:nvCxnSpPr>
        <p:spPr>
          <a:xfrm>
            <a:off x="2792186" y="1028700"/>
            <a:ext cx="0" cy="8817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8E13D4E-F84F-4E65-ABCE-3303521BE596}"/>
              </a:ext>
            </a:extLst>
          </p:cNvPr>
          <p:cNvCxnSpPr>
            <a:cxnSpLocks/>
          </p:cNvCxnSpPr>
          <p:nvPr/>
        </p:nvCxnSpPr>
        <p:spPr>
          <a:xfrm>
            <a:off x="2792186" y="5829300"/>
            <a:ext cx="0" cy="8817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D8A76E1-E62E-4787-B8BD-3EA8996D8B9A}"/>
              </a:ext>
            </a:extLst>
          </p:cNvPr>
          <p:cNvCxnSpPr>
            <a:cxnSpLocks/>
          </p:cNvCxnSpPr>
          <p:nvPr/>
        </p:nvCxnSpPr>
        <p:spPr>
          <a:xfrm>
            <a:off x="8398329" y="1028700"/>
            <a:ext cx="0" cy="16165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56238EF-FBB8-4EE6-A28F-03FFAF7DEB73}"/>
              </a:ext>
            </a:extLst>
          </p:cNvPr>
          <p:cNvCxnSpPr>
            <a:cxnSpLocks/>
          </p:cNvCxnSpPr>
          <p:nvPr/>
        </p:nvCxnSpPr>
        <p:spPr>
          <a:xfrm>
            <a:off x="8398329" y="5192486"/>
            <a:ext cx="0" cy="15185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12F9D8F-6350-4DA2-B1D6-62B264E828E8}"/>
              </a:ext>
            </a:extLst>
          </p:cNvPr>
          <p:cNvCxnSpPr>
            <a:cxnSpLocks/>
          </p:cNvCxnSpPr>
          <p:nvPr/>
        </p:nvCxnSpPr>
        <p:spPr>
          <a:xfrm>
            <a:off x="8398329" y="2645229"/>
            <a:ext cx="0" cy="25472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3BFD3D2-B37D-4611-8A89-DF25464AF453}"/>
              </a:ext>
            </a:extLst>
          </p:cNvPr>
          <p:cNvCxnSpPr>
            <a:cxnSpLocks/>
          </p:cNvCxnSpPr>
          <p:nvPr/>
        </p:nvCxnSpPr>
        <p:spPr>
          <a:xfrm>
            <a:off x="88270" y="1107428"/>
            <a:ext cx="97427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2109BDC-7EA1-4112-8F33-1A8F9530BEA3}"/>
              </a:ext>
            </a:extLst>
          </p:cNvPr>
          <p:cNvCxnSpPr>
            <a:cxnSpLocks/>
          </p:cNvCxnSpPr>
          <p:nvPr/>
        </p:nvCxnSpPr>
        <p:spPr>
          <a:xfrm>
            <a:off x="88270" y="1623130"/>
            <a:ext cx="97427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643F4F6-4B2A-456E-ACEE-D3E9BE434239}"/>
              </a:ext>
            </a:extLst>
          </p:cNvPr>
          <p:cNvSpPr/>
          <p:nvPr/>
        </p:nvSpPr>
        <p:spPr>
          <a:xfrm>
            <a:off x="88270" y="941013"/>
            <a:ext cx="2394857" cy="91384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ysClr val="windowText" lastClr="000000"/>
                </a:solidFill>
              </a:rPr>
              <a:t>executing</a:t>
            </a:r>
          </a:p>
          <a:p>
            <a:pPr algn="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        idle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4EFECC7-466E-4262-B33B-C40AFB4FD4CE}"/>
              </a:ext>
            </a:extLst>
          </p:cNvPr>
          <p:cNvSpPr/>
          <p:nvPr/>
        </p:nvSpPr>
        <p:spPr>
          <a:xfrm>
            <a:off x="4397827" y="1646631"/>
            <a:ext cx="2394857" cy="428062"/>
          </a:xfrm>
          <a:prstGeom prst="rect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pcb1</a:t>
            </a:r>
            <a:r>
              <a:rPr lang="ko-KR" altLang="en-US" dirty="0">
                <a:solidFill>
                  <a:sysClr val="windowText" lastClr="000000"/>
                </a:solidFill>
              </a:rPr>
              <a:t>에 정보 저장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00ED9C-2DC2-4C9B-98A8-C3E2611D8C2A}"/>
              </a:ext>
            </a:extLst>
          </p:cNvPr>
          <p:cNvSpPr/>
          <p:nvPr/>
        </p:nvSpPr>
        <p:spPr>
          <a:xfrm>
            <a:off x="4397826" y="2426718"/>
            <a:ext cx="2394857" cy="428062"/>
          </a:xfrm>
          <a:prstGeom prst="rect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pcb2</a:t>
            </a:r>
            <a:r>
              <a:rPr lang="ko-KR" altLang="en-US" dirty="0">
                <a:solidFill>
                  <a:sysClr val="windowText" lastClr="000000"/>
                </a:solidFill>
              </a:rPr>
              <a:t>에서 정보 적재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A4A3EC8-47EC-44D1-9EB2-5A3E1211719E}"/>
              </a:ext>
            </a:extLst>
          </p:cNvPr>
          <p:cNvSpPr/>
          <p:nvPr/>
        </p:nvSpPr>
        <p:spPr>
          <a:xfrm>
            <a:off x="4397827" y="4738980"/>
            <a:ext cx="2394857" cy="428062"/>
          </a:xfrm>
          <a:prstGeom prst="rect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pcb2</a:t>
            </a:r>
            <a:r>
              <a:rPr lang="ko-KR" altLang="en-US" dirty="0">
                <a:solidFill>
                  <a:sysClr val="windowText" lastClr="000000"/>
                </a:solidFill>
              </a:rPr>
              <a:t>에 정보 저장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550DE7-C90E-4861-B9CE-CD55BB0BD47F}"/>
              </a:ext>
            </a:extLst>
          </p:cNvPr>
          <p:cNvSpPr/>
          <p:nvPr/>
        </p:nvSpPr>
        <p:spPr>
          <a:xfrm>
            <a:off x="4397827" y="5551724"/>
            <a:ext cx="2394857" cy="428062"/>
          </a:xfrm>
          <a:prstGeom prst="rect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pcb1</a:t>
            </a:r>
            <a:r>
              <a:rPr lang="ko-KR" altLang="en-US" dirty="0">
                <a:solidFill>
                  <a:sysClr val="windowText" lastClr="000000"/>
                </a:solidFill>
              </a:rPr>
              <a:t>에서 정보 적재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4588089-A01E-4E42-8461-17CBD9206877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595256" y="1028700"/>
            <a:ext cx="0" cy="617931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405E780-34A9-43B1-91B2-4619A8F5069C}"/>
              </a:ext>
            </a:extLst>
          </p:cNvPr>
          <p:cNvCxnSpPr>
            <a:cxnSpLocks/>
          </p:cNvCxnSpPr>
          <p:nvPr/>
        </p:nvCxnSpPr>
        <p:spPr>
          <a:xfrm flipH="1">
            <a:off x="2792180" y="1028700"/>
            <a:ext cx="2803076" cy="881743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85B2A5C-FAE8-4BA5-A323-61AD316B9D02}"/>
              </a:ext>
            </a:extLst>
          </p:cNvPr>
          <p:cNvSpPr txBox="1"/>
          <p:nvPr/>
        </p:nvSpPr>
        <p:spPr>
          <a:xfrm rot="20536182">
            <a:off x="2960329" y="1089528"/>
            <a:ext cx="249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Interrupt / system call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F380222-9D65-492F-9F93-B7F1B101281C}"/>
              </a:ext>
            </a:extLst>
          </p:cNvPr>
          <p:cNvCxnSpPr>
            <a:cxnSpLocks/>
          </p:cNvCxnSpPr>
          <p:nvPr/>
        </p:nvCxnSpPr>
        <p:spPr>
          <a:xfrm flipV="1">
            <a:off x="5595254" y="2640749"/>
            <a:ext cx="2803070" cy="769768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98AA9DB-670B-41D7-8B66-A1D5EB8F6ADA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5595255" y="2854780"/>
            <a:ext cx="0" cy="555736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D050489-9EBB-4B4D-910B-0A13DF02756B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5595255" y="2074693"/>
            <a:ext cx="1" cy="352025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016DB86-F3EC-4785-BD9F-6C71E186BF61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595254" y="4237273"/>
            <a:ext cx="2" cy="50170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0C07BF8-F0CD-4FA0-8A21-D6E812DE4206}"/>
              </a:ext>
            </a:extLst>
          </p:cNvPr>
          <p:cNvCxnSpPr>
            <a:cxnSpLocks/>
          </p:cNvCxnSpPr>
          <p:nvPr/>
        </p:nvCxnSpPr>
        <p:spPr>
          <a:xfrm flipH="1" flipV="1">
            <a:off x="5595254" y="4257278"/>
            <a:ext cx="2803070" cy="93521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785BD93-0BE6-44CC-9800-7C3F0B574FB2}"/>
              </a:ext>
            </a:extLst>
          </p:cNvPr>
          <p:cNvSpPr txBox="1"/>
          <p:nvPr/>
        </p:nvSpPr>
        <p:spPr>
          <a:xfrm rot="1101644">
            <a:off x="5750616" y="4301713"/>
            <a:ext cx="249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Interrupt / system call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25BE70D-CB53-41F3-AE77-B45757539E27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595254" y="5979786"/>
            <a:ext cx="2" cy="57669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D0AE6CF-FFCD-497C-B304-7BD9643DED91}"/>
              </a:ext>
            </a:extLst>
          </p:cNvPr>
          <p:cNvCxnSpPr>
            <a:cxnSpLocks/>
          </p:cNvCxnSpPr>
          <p:nvPr/>
        </p:nvCxnSpPr>
        <p:spPr>
          <a:xfrm flipH="1" flipV="1">
            <a:off x="2792180" y="5846310"/>
            <a:ext cx="2803075" cy="710175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F969AA8-910E-4750-A569-DB370B32392E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595256" y="5167042"/>
            <a:ext cx="0" cy="384682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7DBCDB7-91BD-418D-B562-0F98B161D32B}"/>
              </a:ext>
            </a:extLst>
          </p:cNvPr>
          <p:cNvSpPr txBox="1"/>
          <p:nvPr/>
        </p:nvSpPr>
        <p:spPr>
          <a:xfrm flipH="1">
            <a:off x="5261880" y="1989517"/>
            <a:ext cx="666756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b="1" dirty="0"/>
              <a:t>I/O</a:t>
            </a:r>
            <a:endParaRPr lang="ko-KR" altLang="en-US" sz="24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3B8D09-4C13-4063-B4A7-ECD63779DA25}"/>
              </a:ext>
            </a:extLst>
          </p:cNvPr>
          <p:cNvSpPr txBox="1"/>
          <p:nvPr/>
        </p:nvSpPr>
        <p:spPr>
          <a:xfrm flipH="1">
            <a:off x="5261880" y="5083693"/>
            <a:ext cx="666756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b="1" dirty="0"/>
              <a:t>I/O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0771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4" grpId="0" animBg="1"/>
      <p:bldP spid="3" grpId="0" animBg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0997E2-B078-4F03-8C55-0CF50EFB2D31}"/>
              </a:ext>
            </a:extLst>
          </p:cNvPr>
          <p:cNvSpPr/>
          <p:nvPr/>
        </p:nvSpPr>
        <p:spPr>
          <a:xfrm>
            <a:off x="2557414" y="4008480"/>
            <a:ext cx="6075680" cy="273546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3F8ED35-7A9D-4C08-92F1-0CBA390A6EEE}"/>
              </a:ext>
            </a:extLst>
          </p:cNvPr>
          <p:cNvSpPr/>
          <p:nvPr/>
        </p:nvSpPr>
        <p:spPr>
          <a:xfrm>
            <a:off x="2560320" y="823871"/>
            <a:ext cx="6075680" cy="273546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451B6E-0BE6-44FD-AF5A-C428C4A3CCF5}"/>
              </a:ext>
            </a:extLst>
          </p:cNvPr>
          <p:cNvSpPr txBox="1"/>
          <p:nvPr/>
        </p:nvSpPr>
        <p:spPr>
          <a:xfrm>
            <a:off x="363223" y="222768"/>
            <a:ext cx="3745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Context Switching</a:t>
            </a:r>
            <a:endParaRPr lang="ko-KR" altLang="en-US" sz="3200" b="1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E103F1-30D5-4E67-8E3D-F5E366EB86BA}"/>
              </a:ext>
            </a:extLst>
          </p:cNvPr>
          <p:cNvCxnSpPr>
            <a:cxnSpLocks/>
          </p:cNvCxnSpPr>
          <p:nvPr/>
        </p:nvCxnSpPr>
        <p:spPr>
          <a:xfrm>
            <a:off x="2792186" y="1926771"/>
            <a:ext cx="0" cy="39025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F4FB060-842F-4FE3-B112-93407703A968}"/>
              </a:ext>
            </a:extLst>
          </p:cNvPr>
          <p:cNvCxnSpPr>
            <a:cxnSpLocks/>
          </p:cNvCxnSpPr>
          <p:nvPr/>
        </p:nvCxnSpPr>
        <p:spPr>
          <a:xfrm>
            <a:off x="2792186" y="1028700"/>
            <a:ext cx="0" cy="8817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8E13D4E-F84F-4E65-ABCE-3303521BE596}"/>
              </a:ext>
            </a:extLst>
          </p:cNvPr>
          <p:cNvCxnSpPr>
            <a:cxnSpLocks/>
          </p:cNvCxnSpPr>
          <p:nvPr/>
        </p:nvCxnSpPr>
        <p:spPr>
          <a:xfrm>
            <a:off x="2792186" y="5829300"/>
            <a:ext cx="0" cy="8817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D8A76E1-E62E-4787-B8BD-3EA8996D8B9A}"/>
              </a:ext>
            </a:extLst>
          </p:cNvPr>
          <p:cNvCxnSpPr>
            <a:cxnSpLocks/>
          </p:cNvCxnSpPr>
          <p:nvPr/>
        </p:nvCxnSpPr>
        <p:spPr>
          <a:xfrm>
            <a:off x="8398329" y="1028700"/>
            <a:ext cx="0" cy="16165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56238EF-FBB8-4EE6-A28F-03FFAF7DEB73}"/>
              </a:ext>
            </a:extLst>
          </p:cNvPr>
          <p:cNvCxnSpPr>
            <a:cxnSpLocks/>
          </p:cNvCxnSpPr>
          <p:nvPr/>
        </p:nvCxnSpPr>
        <p:spPr>
          <a:xfrm>
            <a:off x="8398329" y="5192486"/>
            <a:ext cx="0" cy="15185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12F9D8F-6350-4DA2-B1D6-62B264E828E8}"/>
              </a:ext>
            </a:extLst>
          </p:cNvPr>
          <p:cNvCxnSpPr>
            <a:cxnSpLocks/>
          </p:cNvCxnSpPr>
          <p:nvPr/>
        </p:nvCxnSpPr>
        <p:spPr>
          <a:xfrm>
            <a:off x="8398329" y="2645229"/>
            <a:ext cx="0" cy="25472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3BFD3D2-B37D-4611-8A89-DF25464AF453}"/>
              </a:ext>
            </a:extLst>
          </p:cNvPr>
          <p:cNvCxnSpPr>
            <a:cxnSpLocks/>
          </p:cNvCxnSpPr>
          <p:nvPr/>
        </p:nvCxnSpPr>
        <p:spPr>
          <a:xfrm>
            <a:off x="88270" y="1107428"/>
            <a:ext cx="97427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2109BDC-7EA1-4112-8F33-1A8F9530BEA3}"/>
              </a:ext>
            </a:extLst>
          </p:cNvPr>
          <p:cNvCxnSpPr>
            <a:cxnSpLocks/>
          </p:cNvCxnSpPr>
          <p:nvPr/>
        </p:nvCxnSpPr>
        <p:spPr>
          <a:xfrm>
            <a:off x="88270" y="1623130"/>
            <a:ext cx="97427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643F4F6-4B2A-456E-ACEE-D3E9BE434239}"/>
              </a:ext>
            </a:extLst>
          </p:cNvPr>
          <p:cNvSpPr/>
          <p:nvPr/>
        </p:nvSpPr>
        <p:spPr>
          <a:xfrm>
            <a:off x="88270" y="941013"/>
            <a:ext cx="2394857" cy="91384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ysClr val="windowText" lastClr="000000"/>
                </a:solidFill>
              </a:rPr>
              <a:t>executing</a:t>
            </a:r>
          </a:p>
          <a:p>
            <a:pPr algn="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        idle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4EFECC7-466E-4262-B33B-C40AFB4FD4CE}"/>
              </a:ext>
            </a:extLst>
          </p:cNvPr>
          <p:cNvSpPr/>
          <p:nvPr/>
        </p:nvSpPr>
        <p:spPr>
          <a:xfrm>
            <a:off x="4397827" y="1646631"/>
            <a:ext cx="2394857" cy="428062"/>
          </a:xfrm>
          <a:prstGeom prst="rect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pcb1</a:t>
            </a:r>
            <a:r>
              <a:rPr lang="ko-KR" altLang="en-US" dirty="0">
                <a:solidFill>
                  <a:sysClr val="windowText" lastClr="000000"/>
                </a:solidFill>
              </a:rPr>
              <a:t>에 정보 저장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00ED9C-2DC2-4C9B-98A8-C3E2611D8C2A}"/>
              </a:ext>
            </a:extLst>
          </p:cNvPr>
          <p:cNvSpPr/>
          <p:nvPr/>
        </p:nvSpPr>
        <p:spPr>
          <a:xfrm>
            <a:off x="4397826" y="2426718"/>
            <a:ext cx="2394857" cy="428062"/>
          </a:xfrm>
          <a:prstGeom prst="rect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pcb2</a:t>
            </a:r>
            <a:r>
              <a:rPr lang="ko-KR" altLang="en-US" dirty="0">
                <a:solidFill>
                  <a:sysClr val="windowText" lastClr="000000"/>
                </a:solidFill>
              </a:rPr>
              <a:t>에서 정보 적재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A4A3EC8-47EC-44D1-9EB2-5A3E1211719E}"/>
              </a:ext>
            </a:extLst>
          </p:cNvPr>
          <p:cNvSpPr/>
          <p:nvPr/>
        </p:nvSpPr>
        <p:spPr>
          <a:xfrm>
            <a:off x="4397827" y="4738980"/>
            <a:ext cx="2394857" cy="428062"/>
          </a:xfrm>
          <a:prstGeom prst="rect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pcb2</a:t>
            </a:r>
            <a:r>
              <a:rPr lang="ko-KR" altLang="en-US" dirty="0">
                <a:solidFill>
                  <a:sysClr val="windowText" lastClr="000000"/>
                </a:solidFill>
              </a:rPr>
              <a:t>에 정보 저장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550DE7-C90E-4861-B9CE-CD55BB0BD47F}"/>
              </a:ext>
            </a:extLst>
          </p:cNvPr>
          <p:cNvSpPr/>
          <p:nvPr/>
        </p:nvSpPr>
        <p:spPr>
          <a:xfrm>
            <a:off x="4397827" y="5551724"/>
            <a:ext cx="2394857" cy="428062"/>
          </a:xfrm>
          <a:prstGeom prst="rect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pcb1</a:t>
            </a:r>
            <a:r>
              <a:rPr lang="ko-KR" altLang="en-US" dirty="0">
                <a:solidFill>
                  <a:sysClr val="windowText" lastClr="000000"/>
                </a:solidFill>
              </a:rPr>
              <a:t>에서 정보 적재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4588089-A01E-4E42-8461-17CBD9206877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595256" y="1028700"/>
            <a:ext cx="0" cy="617931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405E780-34A9-43B1-91B2-4619A8F5069C}"/>
              </a:ext>
            </a:extLst>
          </p:cNvPr>
          <p:cNvCxnSpPr>
            <a:cxnSpLocks/>
          </p:cNvCxnSpPr>
          <p:nvPr/>
        </p:nvCxnSpPr>
        <p:spPr>
          <a:xfrm flipH="1">
            <a:off x="2792180" y="1028700"/>
            <a:ext cx="2803076" cy="881743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85B2A5C-FAE8-4BA5-A323-61AD316B9D02}"/>
              </a:ext>
            </a:extLst>
          </p:cNvPr>
          <p:cNvSpPr txBox="1"/>
          <p:nvPr/>
        </p:nvSpPr>
        <p:spPr>
          <a:xfrm rot="20536182">
            <a:off x="2960329" y="1089528"/>
            <a:ext cx="249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Interrupt / system call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F380222-9D65-492F-9F93-B7F1B101281C}"/>
              </a:ext>
            </a:extLst>
          </p:cNvPr>
          <p:cNvCxnSpPr>
            <a:cxnSpLocks/>
          </p:cNvCxnSpPr>
          <p:nvPr/>
        </p:nvCxnSpPr>
        <p:spPr>
          <a:xfrm flipV="1">
            <a:off x="5595254" y="2640749"/>
            <a:ext cx="2803070" cy="769768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98AA9DB-670B-41D7-8B66-A1D5EB8F6ADA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5595255" y="2854780"/>
            <a:ext cx="0" cy="555736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D050489-9EBB-4B4D-910B-0A13DF02756B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5595255" y="2074693"/>
            <a:ext cx="1" cy="352025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016DB86-F3EC-4785-BD9F-6C71E186BF61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595254" y="4237273"/>
            <a:ext cx="2" cy="50170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0C07BF8-F0CD-4FA0-8A21-D6E812DE4206}"/>
              </a:ext>
            </a:extLst>
          </p:cNvPr>
          <p:cNvCxnSpPr>
            <a:cxnSpLocks/>
          </p:cNvCxnSpPr>
          <p:nvPr/>
        </p:nvCxnSpPr>
        <p:spPr>
          <a:xfrm flipH="1" flipV="1">
            <a:off x="5595254" y="4257278"/>
            <a:ext cx="2803070" cy="93521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785BD93-0BE6-44CC-9800-7C3F0B574FB2}"/>
              </a:ext>
            </a:extLst>
          </p:cNvPr>
          <p:cNvSpPr txBox="1"/>
          <p:nvPr/>
        </p:nvSpPr>
        <p:spPr>
          <a:xfrm rot="1101644">
            <a:off x="5750616" y="4301713"/>
            <a:ext cx="249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Interrupt / system call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25BE70D-CB53-41F3-AE77-B45757539E27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595254" y="5979786"/>
            <a:ext cx="2" cy="57669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D0AE6CF-FFCD-497C-B304-7BD9643DED91}"/>
              </a:ext>
            </a:extLst>
          </p:cNvPr>
          <p:cNvCxnSpPr>
            <a:cxnSpLocks/>
          </p:cNvCxnSpPr>
          <p:nvPr/>
        </p:nvCxnSpPr>
        <p:spPr>
          <a:xfrm flipH="1" flipV="1">
            <a:off x="2792180" y="5846310"/>
            <a:ext cx="2803075" cy="710175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F969AA8-910E-4750-A569-DB370B32392E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595256" y="5167042"/>
            <a:ext cx="0" cy="384682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7DBCDB7-91BD-418D-B562-0F98B161D32B}"/>
              </a:ext>
            </a:extLst>
          </p:cNvPr>
          <p:cNvSpPr txBox="1"/>
          <p:nvPr/>
        </p:nvSpPr>
        <p:spPr>
          <a:xfrm flipH="1">
            <a:off x="4791260" y="2021605"/>
            <a:ext cx="1607996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b="1" dirty="0"/>
              <a:t>Overhead</a:t>
            </a:r>
            <a:endParaRPr lang="ko-KR" altLang="en-US" sz="2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BB9BA7-51B0-4966-97A7-63DC479FF40B}"/>
              </a:ext>
            </a:extLst>
          </p:cNvPr>
          <p:cNvSpPr txBox="1"/>
          <p:nvPr/>
        </p:nvSpPr>
        <p:spPr>
          <a:xfrm flipH="1">
            <a:off x="4788354" y="5206214"/>
            <a:ext cx="1607996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b="1" dirty="0"/>
              <a:t>Overhead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524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A4608C-1FF3-4C78-A7AD-B84FBBF00C7B}"/>
              </a:ext>
            </a:extLst>
          </p:cNvPr>
          <p:cNvSpPr txBox="1"/>
          <p:nvPr/>
        </p:nvSpPr>
        <p:spPr>
          <a:xfrm>
            <a:off x="363223" y="22276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정리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7F6AF-12D8-4C25-A079-6697A1CD591D}"/>
              </a:ext>
            </a:extLst>
          </p:cNvPr>
          <p:cNvSpPr txBox="1"/>
          <p:nvPr/>
        </p:nvSpPr>
        <p:spPr>
          <a:xfrm>
            <a:off x="865924" y="917234"/>
            <a:ext cx="78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Context</a:t>
            </a:r>
            <a:r>
              <a:rPr lang="en-US" altLang="ko-KR" dirty="0"/>
              <a:t> - CPU</a:t>
            </a:r>
            <a:r>
              <a:rPr lang="ko-KR" altLang="en-US" dirty="0"/>
              <a:t>가 프로세스를 실행하기 위해 필요한 </a:t>
            </a:r>
            <a:r>
              <a:rPr lang="ko-KR" altLang="en-US" dirty="0">
                <a:solidFill>
                  <a:srgbClr val="FF0000"/>
                </a:solidFill>
              </a:rPr>
              <a:t>프로세스에 대한 정보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8EDA4-6726-415D-BF90-A28329671D63}"/>
              </a:ext>
            </a:extLst>
          </p:cNvPr>
          <p:cNvSpPr txBox="1"/>
          <p:nvPr/>
        </p:nvSpPr>
        <p:spPr>
          <a:xfrm>
            <a:off x="865924" y="1396257"/>
            <a:ext cx="280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Context</a:t>
            </a:r>
            <a:r>
              <a:rPr lang="ko-KR" altLang="en-US" dirty="0"/>
              <a:t>가 담긴 상자 </a:t>
            </a:r>
            <a:r>
              <a:rPr lang="en-US" altLang="ko-KR" b="1" dirty="0"/>
              <a:t>PCB</a:t>
            </a:r>
            <a:endParaRPr lang="ko-KR" altLang="en-US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E5939D9-5685-430B-8298-075B96282532}"/>
              </a:ext>
            </a:extLst>
          </p:cNvPr>
          <p:cNvGrpSpPr/>
          <p:nvPr/>
        </p:nvGrpSpPr>
        <p:grpSpPr>
          <a:xfrm>
            <a:off x="865924" y="1874681"/>
            <a:ext cx="10990795" cy="497152"/>
            <a:chOff x="4768099" y="1782778"/>
            <a:chExt cx="10990795" cy="49715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9AA15A8-60C7-431D-8E5B-47B3290C0F3A}"/>
                </a:ext>
              </a:extLst>
            </p:cNvPr>
            <p:cNvSpPr/>
            <p:nvPr/>
          </p:nvSpPr>
          <p:spPr>
            <a:xfrm>
              <a:off x="4768099" y="1783976"/>
              <a:ext cx="1125073" cy="4930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Pointer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C5A403-D305-4ACC-B33D-55827FA06401}"/>
                </a:ext>
              </a:extLst>
            </p:cNvPr>
            <p:cNvSpPr/>
            <p:nvPr/>
          </p:nvSpPr>
          <p:spPr>
            <a:xfrm>
              <a:off x="5893172" y="1783976"/>
              <a:ext cx="1125073" cy="4930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Process state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27F96D9-FF39-41B3-A96C-E4817B937599}"/>
                </a:ext>
              </a:extLst>
            </p:cNvPr>
            <p:cNvSpPr/>
            <p:nvPr/>
          </p:nvSpPr>
          <p:spPr>
            <a:xfrm>
              <a:off x="7018245" y="1786870"/>
              <a:ext cx="1959734" cy="4930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Process number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AE8AF4E-92BF-4638-A292-D300556D3E8B}"/>
                </a:ext>
              </a:extLst>
            </p:cNvPr>
            <p:cNvSpPr/>
            <p:nvPr/>
          </p:nvSpPr>
          <p:spPr>
            <a:xfrm>
              <a:off x="8981618" y="1783976"/>
              <a:ext cx="1959734" cy="4930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Program counter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1FF50DB-89A3-44E3-AB6C-AB35453C4DE8}"/>
                </a:ext>
              </a:extLst>
            </p:cNvPr>
            <p:cNvSpPr/>
            <p:nvPr/>
          </p:nvSpPr>
          <p:spPr>
            <a:xfrm>
              <a:off x="10944991" y="1783976"/>
              <a:ext cx="1959734" cy="4930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registers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81CE401-ABCE-40E4-A92F-22C4F4B98E8F}"/>
                </a:ext>
              </a:extLst>
            </p:cNvPr>
            <p:cNvSpPr/>
            <p:nvPr/>
          </p:nvSpPr>
          <p:spPr>
            <a:xfrm>
              <a:off x="12904725" y="1783976"/>
              <a:ext cx="1959734" cy="4930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Memory limits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9843261-3477-48FF-81CC-2EF21F818F00}"/>
                </a:ext>
              </a:extLst>
            </p:cNvPr>
            <p:cNvSpPr/>
            <p:nvPr/>
          </p:nvSpPr>
          <p:spPr>
            <a:xfrm>
              <a:off x="14864459" y="1783377"/>
              <a:ext cx="894435" cy="4930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4444CA4-AD3A-4264-8CFA-733E656E1206}"/>
                </a:ext>
              </a:extLst>
            </p:cNvPr>
            <p:cNvSpPr txBox="1"/>
            <p:nvPr/>
          </p:nvSpPr>
          <p:spPr>
            <a:xfrm>
              <a:off x="14978893" y="1782778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. . . </a:t>
              </a:r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2B33A1F-705B-4E35-9D8F-328CAC328618}"/>
              </a:ext>
            </a:extLst>
          </p:cNvPr>
          <p:cNvSpPr txBox="1"/>
          <p:nvPr/>
        </p:nvSpPr>
        <p:spPr>
          <a:xfrm>
            <a:off x="865924" y="2479229"/>
            <a:ext cx="1067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Context Switching </a:t>
            </a:r>
            <a:r>
              <a:rPr lang="en-US" altLang="ko-KR" dirty="0"/>
              <a:t>- </a:t>
            </a:r>
            <a:r>
              <a:rPr lang="ko-KR" altLang="en-US" dirty="0"/>
              <a:t>레지스터에 들어있는 </a:t>
            </a:r>
            <a:r>
              <a:rPr lang="en-US" altLang="ko-KR" dirty="0">
                <a:solidFill>
                  <a:srgbClr val="FF0000"/>
                </a:solidFill>
              </a:rPr>
              <a:t>Context</a:t>
            </a:r>
            <a:r>
              <a:rPr lang="ko-KR" altLang="en-US" dirty="0">
                <a:solidFill>
                  <a:srgbClr val="FF0000"/>
                </a:solidFill>
              </a:rPr>
              <a:t>를</a:t>
            </a:r>
            <a:r>
              <a:rPr lang="en-US" altLang="ko-KR" dirty="0"/>
              <a:t> </a:t>
            </a:r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실행할 프로세스의 </a:t>
            </a:r>
            <a:r>
              <a:rPr lang="en-US" altLang="ko-KR" dirty="0"/>
              <a:t>Context</a:t>
            </a:r>
            <a:r>
              <a:rPr lang="ko-KR" altLang="en-US" dirty="0"/>
              <a:t>로 </a:t>
            </a:r>
            <a:r>
              <a:rPr lang="ko-KR" altLang="en-US" dirty="0">
                <a:solidFill>
                  <a:srgbClr val="FF0000"/>
                </a:solidFill>
              </a:rPr>
              <a:t>변경</a:t>
            </a:r>
            <a:r>
              <a:rPr lang="ko-KR" altLang="en-US" dirty="0"/>
              <a:t>하는 것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506EC5-0C67-441C-B888-A7985A92D212}"/>
              </a:ext>
            </a:extLst>
          </p:cNvPr>
          <p:cNvSpPr txBox="1"/>
          <p:nvPr/>
        </p:nvSpPr>
        <p:spPr>
          <a:xfrm>
            <a:off x="865924" y="2955957"/>
            <a:ext cx="5334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언제</a:t>
            </a:r>
            <a:r>
              <a:rPr lang="en-US" altLang="ko-KR" b="1" dirty="0"/>
              <a:t>? – </a:t>
            </a:r>
            <a:r>
              <a:rPr lang="ko-KR" altLang="en-US" dirty="0"/>
              <a:t>특정 </a:t>
            </a:r>
            <a:r>
              <a:rPr lang="en-US" altLang="ko-KR" dirty="0"/>
              <a:t>interrupt </a:t>
            </a:r>
            <a:r>
              <a:rPr lang="ko-KR" altLang="en-US" dirty="0"/>
              <a:t>또는 </a:t>
            </a:r>
            <a:r>
              <a:rPr lang="en-US" altLang="ko-KR" dirty="0"/>
              <a:t>system call</a:t>
            </a:r>
            <a:r>
              <a:rPr lang="ko-KR" altLang="en-US" dirty="0"/>
              <a:t>이 있을 때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9EFF7C-C5B0-448F-B83E-74264F893870}"/>
              </a:ext>
            </a:extLst>
          </p:cNvPr>
          <p:cNvSpPr txBox="1"/>
          <p:nvPr/>
        </p:nvSpPr>
        <p:spPr>
          <a:xfrm>
            <a:off x="865924" y="3429000"/>
            <a:ext cx="441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왜</a:t>
            </a:r>
            <a:r>
              <a:rPr lang="en-US" altLang="ko-KR" b="1" dirty="0"/>
              <a:t>? - </a:t>
            </a:r>
            <a:r>
              <a:rPr lang="ko-KR" altLang="en-US" dirty="0"/>
              <a:t>여러 작업을 동시에 처리하기 위해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F90777-2289-413C-BE1A-3191116F7F68}"/>
              </a:ext>
            </a:extLst>
          </p:cNvPr>
          <p:cNvSpPr txBox="1"/>
          <p:nvPr/>
        </p:nvSpPr>
        <p:spPr>
          <a:xfrm>
            <a:off x="865924" y="3902043"/>
            <a:ext cx="792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하지만</a:t>
            </a:r>
            <a:r>
              <a:rPr lang="en-US" altLang="ko-KR" b="1" dirty="0"/>
              <a:t>! </a:t>
            </a:r>
            <a:r>
              <a:rPr lang="en-US" altLang="ko-KR" dirty="0">
                <a:solidFill>
                  <a:sysClr val="windowText" lastClr="000000"/>
                </a:solidFill>
              </a:rPr>
              <a:t>Context Switching</a:t>
            </a:r>
            <a:r>
              <a:rPr lang="ko-KR" altLang="en-US" dirty="0">
                <a:solidFill>
                  <a:sysClr val="windowText" lastClr="000000"/>
                </a:solidFill>
              </a:rPr>
              <a:t>이 빈번하게 발생하면 성능에 영향을 줄 수 있다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CE374A-90BE-4719-8FF6-57EDBBD4F4AB}"/>
              </a:ext>
            </a:extLst>
          </p:cNvPr>
          <p:cNvSpPr/>
          <p:nvPr/>
        </p:nvSpPr>
        <p:spPr>
          <a:xfrm>
            <a:off x="865924" y="4809741"/>
            <a:ext cx="2591524" cy="7207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system call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사용자 모드에서 커널 모드로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이동하기 위해 제공되는 기능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662C33B-BD97-4D6C-9D39-E1D206181969}"/>
              </a:ext>
            </a:extLst>
          </p:cNvPr>
          <p:cNvSpPr/>
          <p:nvPr/>
        </p:nvSpPr>
        <p:spPr>
          <a:xfrm>
            <a:off x="3457448" y="4809741"/>
            <a:ext cx="3137645" cy="7207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ysClr val="windowText" lastClr="000000"/>
                </a:solidFill>
              </a:rPr>
              <a:t>커널 모드로 왜 이동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??</a:t>
            </a:r>
          </a:p>
          <a:p>
            <a:pPr algn="ctr"/>
            <a:r>
              <a:rPr lang="ko-KR" altLang="en-US" sz="1200" b="0" i="0" dirty="0">
                <a:solidFill>
                  <a:srgbClr val="666666"/>
                </a:solidFill>
                <a:effectLst/>
                <a:latin typeface="Noto Sans"/>
              </a:rPr>
              <a:t>사용자 모드에서</a:t>
            </a:r>
            <a:endParaRPr lang="en-US" altLang="ko-KR" sz="1200" dirty="0">
              <a:solidFill>
                <a:srgbClr val="666666"/>
              </a:solidFill>
              <a:latin typeface="Noto Sans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Privileged Instruction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을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Noto Sans"/>
              </a:rPr>
              <a:t>사용하기 위해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A2A862A-94B5-4839-A98B-5E38C435DC51}"/>
              </a:ext>
            </a:extLst>
          </p:cNvPr>
          <p:cNvSpPr/>
          <p:nvPr/>
        </p:nvSpPr>
        <p:spPr>
          <a:xfrm>
            <a:off x="6595816" y="4800764"/>
            <a:ext cx="2954583" cy="7297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222222"/>
                </a:solidFill>
                <a:latin typeface="Arial" panose="020B0604020202020204" pitchFamily="34" charset="0"/>
              </a:rPr>
              <a:t>오버헤드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(overhead)</a:t>
            </a:r>
          </a:p>
          <a:p>
            <a:pPr algn="ctr"/>
            <a:r>
              <a:rPr lang="ko-KR" alt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어떤 처리를 하기 위해 들어가는 </a:t>
            </a:r>
            <a:endParaRPr lang="en-US" altLang="ko-KR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/>
            <a:r>
              <a:rPr lang="ko-KR" alt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간접적인 처리 시간 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· </a:t>
            </a:r>
            <a:r>
              <a:rPr lang="ko-KR" alt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메모리 등을 말한다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02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8" grpId="0"/>
      <p:bldP spid="19" grpId="0"/>
      <p:bldP spid="20" grpId="0"/>
      <p:bldP spid="21" grpId="0"/>
      <p:bldP spid="22" grpId="0" animBg="1"/>
      <p:bldP spid="23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99E3662-59C9-420B-8467-2D6A0266501A}"/>
              </a:ext>
            </a:extLst>
          </p:cNvPr>
          <p:cNvSpPr txBox="1"/>
          <p:nvPr/>
        </p:nvSpPr>
        <p:spPr>
          <a:xfrm>
            <a:off x="4978433" y="3136612"/>
            <a:ext cx="2235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감사합니다</a:t>
            </a:r>
            <a:r>
              <a:rPr lang="en-US" altLang="ko-KR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27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51B6E-0BE6-44FD-AF5A-C428C4A3CCF5}"/>
              </a:ext>
            </a:extLst>
          </p:cNvPr>
          <p:cNvSpPr txBox="1"/>
          <p:nvPr/>
        </p:nvSpPr>
        <p:spPr>
          <a:xfrm>
            <a:off x="380508" y="286151"/>
            <a:ext cx="1712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Context</a:t>
            </a:r>
            <a:endParaRPr lang="ko-KR" alt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6E07F-4BFA-40B0-821D-C5EB05320615}"/>
              </a:ext>
            </a:extLst>
          </p:cNvPr>
          <p:cNvSpPr txBox="1"/>
          <p:nvPr/>
        </p:nvSpPr>
        <p:spPr>
          <a:xfrm rot="19516761">
            <a:off x="1400787" y="3136613"/>
            <a:ext cx="1383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문맥</a:t>
            </a:r>
            <a:r>
              <a:rPr lang="en-US" altLang="ko-KR" sz="3200" b="1" dirty="0"/>
              <a:t>??</a:t>
            </a:r>
            <a:endParaRPr lang="ko-KR" altLang="en-US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A41D6B-8211-4D1A-914A-BEF3DE574F94}"/>
              </a:ext>
            </a:extLst>
          </p:cNvPr>
          <p:cNvSpPr txBox="1"/>
          <p:nvPr/>
        </p:nvSpPr>
        <p:spPr>
          <a:xfrm rot="2031713">
            <a:off x="9968754" y="2089855"/>
            <a:ext cx="1377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맥락</a:t>
            </a:r>
            <a:r>
              <a:rPr lang="en-US" altLang="ko-KR" sz="3200" b="1" dirty="0"/>
              <a:t>??</a:t>
            </a:r>
            <a:endParaRPr lang="ko-KR" altLang="en-US" sz="3200" b="1" dirty="0"/>
          </a:p>
        </p:txBody>
      </p:sp>
      <p:pic>
        <p:nvPicPr>
          <p:cNvPr id="1026" name="Picture 2" descr="If content is king, then context is queen">
            <a:extLst>
              <a:ext uri="{FF2B5EF4-FFF2-40B4-BE49-F238E27FC236}">
                <a16:creationId xmlns:a16="http://schemas.microsoft.com/office/drawing/2014/main" id="{1868ECF6-1FAD-4B41-B411-D0E1993BA1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3" t="3640" r="2297" b="6066"/>
          <a:stretch/>
        </p:blipFill>
        <p:spPr bwMode="auto">
          <a:xfrm>
            <a:off x="3388658" y="870926"/>
            <a:ext cx="5414683" cy="467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4AA875-CF69-4DD1-963C-693028BBD31F}"/>
              </a:ext>
            </a:extLst>
          </p:cNvPr>
          <p:cNvSpPr txBox="1"/>
          <p:nvPr/>
        </p:nvSpPr>
        <p:spPr>
          <a:xfrm>
            <a:off x="2756207" y="5987074"/>
            <a:ext cx="667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CPU</a:t>
            </a:r>
            <a:r>
              <a:rPr lang="ko-KR" altLang="en-US" dirty="0"/>
              <a:t>가 프로세스를 실행하기 위해 필요한 </a:t>
            </a:r>
            <a:r>
              <a:rPr lang="ko-KR" altLang="en-US" dirty="0">
                <a:solidFill>
                  <a:srgbClr val="FF0000"/>
                </a:solidFill>
              </a:rPr>
              <a:t>프로세스에 대한 정보</a:t>
            </a:r>
          </a:p>
        </p:txBody>
      </p:sp>
    </p:spTree>
    <p:extLst>
      <p:ext uri="{BB962C8B-B14F-4D97-AF65-F5344CB8AC3E}">
        <p14:creationId xmlns:p14="http://schemas.microsoft.com/office/powerpoint/2010/main" val="9711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51B6E-0BE6-44FD-AF5A-C428C4A3CCF5}"/>
              </a:ext>
            </a:extLst>
          </p:cNvPr>
          <p:cNvSpPr txBox="1"/>
          <p:nvPr/>
        </p:nvSpPr>
        <p:spPr>
          <a:xfrm>
            <a:off x="380508" y="286151"/>
            <a:ext cx="1712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Context</a:t>
            </a:r>
            <a:endParaRPr lang="ko-KR" alt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0D7FC-EB29-4E43-918A-4DEBB1ED7130}"/>
              </a:ext>
            </a:extLst>
          </p:cNvPr>
          <p:cNvSpPr txBox="1"/>
          <p:nvPr/>
        </p:nvSpPr>
        <p:spPr>
          <a:xfrm>
            <a:off x="380508" y="742009"/>
            <a:ext cx="699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- CPU</a:t>
            </a:r>
            <a:r>
              <a:rPr lang="ko-KR" altLang="en-US" dirty="0"/>
              <a:t>가 프로세스를 실행하기 위해 필요한 프로세스에 대한 정보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C126A71E-FED1-4FBD-9D3A-0CA713259CFB}"/>
              </a:ext>
            </a:extLst>
          </p:cNvPr>
          <p:cNvGraphicFramePr>
            <a:graphicFrameLocks noGrp="1"/>
          </p:cNvGraphicFramePr>
          <p:nvPr/>
        </p:nvGraphicFramePr>
        <p:xfrm>
          <a:off x="233082" y="1455701"/>
          <a:ext cx="11725836" cy="466029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752165">
                  <a:extLst>
                    <a:ext uri="{9D8B030D-6E8A-4147-A177-3AD203B41FA5}">
                      <a16:colId xmlns:a16="http://schemas.microsoft.com/office/drawing/2014/main" val="1719283805"/>
                    </a:ext>
                  </a:extLst>
                </a:gridCol>
                <a:gridCol w="8973671">
                  <a:extLst>
                    <a:ext uri="{9D8B030D-6E8A-4147-A177-3AD203B41FA5}">
                      <a16:colId xmlns:a16="http://schemas.microsoft.com/office/drawing/2014/main" val="3162416355"/>
                    </a:ext>
                  </a:extLst>
                </a:gridCol>
              </a:tblGrid>
              <a:tr h="5470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프로세스식별자</a:t>
                      </a:r>
                      <a:endParaRPr lang="en-US" altLang="ko-KR" b="0" dirty="0"/>
                    </a:p>
                    <a:p>
                      <a:pPr latinLnBrk="1"/>
                      <a:r>
                        <a:rPr lang="en-US" altLang="ko-KR" b="0" dirty="0"/>
                        <a:t>(Process ID)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380014"/>
                  </a:ext>
                </a:extLst>
              </a:tr>
              <a:tr h="5470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프로세스 상태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(Program State)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생성</a:t>
                      </a:r>
                      <a:r>
                        <a:rPr lang="en-US" altLang="ko-KR" dirty="0"/>
                        <a:t>(create), </a:t>
                      </a:r>
                      <a:r>
                        <a:rPr lang="ko-KR" altLang="en-US" dirty="0"/>
                        <a:t>준비</a:t>
                      </a:r>
                      <a:r>
                        <a:rPr lang="en-US" altLang="ko-KR" dirty="0"/>
                        <a:t>(ready), </a:t>
                      </a:r>
                      <a:r>
                        <a:rPr lang="ko-KR" altLang="en-US" dirty="0"/>
                        <a:t>실행</a:t>
                      </a:r>
                      <a:r>
                        <a:rPr lang="en-US" altLang="ko-KR" dirty="0"/>
                        <a:t>(running), </a:t>
                      </a:r>
                      <a:r>
                        <a:rPr lang="ko-KR" altLang="en-US" dirty="0"/>
                        <a:t>대기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wating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/>
                        <a:t>완료</a:t>
                      </a:r>
                      <a:r>
                        <a:rPr lang="en-US" altLang="ko-KR" dirty="0"/>
                        <a:t>(terminated)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109740"/>
                  </a:ext>
                </a:extLst>
              </a:tr>
              <a:tr h="5470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프로그램 계수기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(Program Counter)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 프로세스가 다음에 실행할 명령어의 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060099"/>
                  </a:ext>
                </a:extLst>
              </a:tr>
              <a:tr h="5470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 중인 레지스터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387008"/>
                  </a:ext>
                </a:extLst>
              </a:tr>
              <a:tr h="547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CPU </a:t>
                      </a:r>
                      <a:r>
                        <a:rPr lang="ko-KR" altLang="en-US" dirty="0"/>
                        <a:t>스케줄링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우선순위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최종 실행시각</a:t>
                      </a:r>
                      <a:r>
                        <a:rPr lang="en-US" altLang="ko-KR" dirty="0"/>
                        <a:t>, CPU</a:t>
                      </a:r>
                      <a:r>
                        <a:rPr lang="ko-KR" altLang="en-US" dirty="0"/>
                        <a:t>점유시간 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21622"/>
                  </a:ext>
                </a:extLst>
              </a:tr>
              <a:tr h="5470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메모리 관리 정보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(Memory limits)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사용가능한 메모리 공간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283820"/>
                  </a:ext>
                </a:extLst>
              </a:tr>
              <a:tr h="3169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입출력 상태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프로세스에 할당된 입출력장치 목록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사용 파일 목록 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798586"/>
                  </a:ext>
                </a:extLst>
              </a:tr>
              <a:tr h="5470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포인터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부모 프로세스에 대한 포인터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자식 프로세스에 대한 포인터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latinLnBrk="1"/>
                      <a:r>
                        <a:rPr lang="ko-KR" altLang="en-US" dirty="0"/>
                        <a:t>프로세스가 위치한 메모리주소에 대한 포인터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할당된 자원에 대한 포인터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597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63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51B6E-0BE6-44FD-AF5A-C428C4A3CCF5}"/>
              </a:ext>
            </a:extLst>
          </p:cNvPr>
          <p:cNvSpPr txBox="1"/>
          <p:nvPr/>
        </p:nvSpPr>
        <p:spPr>
          <a:xfrm>
            <a:off x="484095" y="195873"/>
            <a:ext cx="3806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PCB</a:t>
            </a:r>
            <a:r>
              <a:rPr lang="en-US" altLang="ko-KR" sz="2000" b="1" dirty="0"/>
              <a:t>(Process Control Block)</a:t>
            </a:r>
            <a:endParaRPr lang="ko-KR" altLang="en-US" sz="2000" b="1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2339CDB-CFF3-47F4-BDE4-2A7E9E554F77}"/>
              </a:ext>
            </a:extLst>
          </p:cNvPr>
          <p:cNvGrpSpPr/>
          <p:nvPr/>
        </p:nvGrpSpPr>
        <p:grpSpPr>
          <a:xfrm>
            <a:off x="8461092" y="2290654"/>
            <a:ext cx="2250147" cy="2883751"/>
            <a:chOff x="4768098" y="1783976"/>
            <a:chExt cx="2250147" cy="288375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3C6256A-DA08-4A47-9712-3BA47550E299}"/>
                </a:ext>
              </a:extLst>
            </p:cNvPr>
            <p:cNvSpPr/>
            <p:nvPr/>
          </p:nvSpPr>
          <p:spPr>
            <a:xfrm>
              <a:off x="4768099" y="1783976"/>
              <a:ext cx="1125073" cy="4930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Pointer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340E790-A4CC-488B-81E2-149E6BFBA6F3}"/>
                </a:ext>
              </a:extLst>
            </p:cNvPr>
            <p:cNvSpPr/>
            <p:nvPr/>
          </p:nvSpPr>
          <p:spPr>
            <a:xfrm>
              <a:off x="5893172" y="1783976"/>
              <a:ext cx="1125073" cy="4930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Process state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21016DA-920D-47C5-B622-0B16CF385EFF}"/>
                </a:ext>
              </a:extLst>
            </p:cNvPr>
            <p:cNvSpPr/>
            <p:nvPr/>
          </p:nvSpPr>
          <p:spPr>
            <a:xfrm>
              <a:off x="4768098" y="2277036"/>
              <a:ext cx="2250147" cy="4930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Process number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DC7B796-A9C2-407E-B760-2BA3F568DFA1}"/>
                </a:ext>
              </a:extLst>
            </p:cNvPr>
            <p:cNvSpPr/>
            <p:nvPr/>
          </p:nvSpPr>
          <p:spPr>
            <a:xfrm>
              <a:off x="4768098" y="2738713"/>
              <a:ext cx="2250147" cy="4930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Program counter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A06FE91-7128-441C-87B6-244BADD66A69}"/>
                </a:ext>
              </a:extLst>
            </p:cNvPr>
            <p:cNvSpPr/>
            <p:nvPr/>
          </p:nvSpPr>
          <p:spPr>
            <a:xfrm>
              <a:off x="4768098" y="3209365"/>
              <a:ext cx="2250147" cy="4930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registers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6E96134-0149-4B1C-AFBA-3095463625D5}"/>
                </a:ext>
              </a:extLst>
            </p:cNvPr>
            <p:cNvSpPr/>
            <p:nvPr/>
          </p:nvSpPr>
          <p:spPr>
            <a:xfrm>
              <a:off x="4768098" y="3702425"/>
              <a:ext cx="2250147" cy="4930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Memory limits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B374F40-EE39-40AF-994A-59D4120BF605}"/>
                </a:ext>
              </a:extLst>
            </p:cNvPr>
            <p:cNvSpPr/>
            <p:nvPr/>
          </p:nvSpPr>
          <p:spPr>
            <a:xfrm>
              <a:off x="4768098" y="4174667"/>
              <a:ext cx="2250147" cy="4930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7290589-7D4C-4436-BA51-07561911079E}"/>
                </a:ext>
              </a:extLst>
            </p:cNvPr>
            <p:cNvGrpSpPr/>
            <p:nvPr/>
          </p:nvGrpSpPr>
          <p:grpSpPr>
            <a:xfrm>
              <a:off x="5740616" y="4061012"/>
              <a:ext cx="235962" cy="580854"/>
              <a:chOff x="779929" y="3411998"/>
              <a:chExt cx="235962" cy="58085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A9E75B-B2B1-4768-A698-4E5838A33804}"/>
                  </a:ext>
                </a:extLst>
              </p:cNvPr>
              <p:cNvSpPr txBox="1"/>
              <p:nvPr/>
            </p:nvSpPr>
            <p:spPr>
              <a:xfrm>
                <a:off x="779929" y="3411998"/>
                <a:ext cx="235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D012B60-E2A5-4C37-A0D4-E92589B96898}"/>
                  </a:ext>
                </a:extLst>
              </p:cNvPr>
              <p:cNvSpPr txBox="1"/>
              <p:nvPr/>
            </p:nvSpPr>
            <p:spPr>
              <a:xfrm>
                <a:off x="779929" y="3517759"/>
                <a:ext cx="235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632512F-3E1C-4221-9097-E185FA0DE45B}"/>
                  </a:ext>
                </a:extLst>
              </p:cNvPr>
              <p:cNvSpPr txBox="1"/>
              <p:nvPr/>
            </p:nvSpPr>
            <p:spPr>
              <a:xfrm>
                <a:off x="779929" y="3623520"/>
                <a:ext cx="235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p:grp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61E9734-B3EF-4855-89EF-422455D78439}"/>
              </a:ext>
            </a:extLst>
          </p:cNvPr>
          <p:cNvSpPr/>
          <p:nvPr/>
        </p:nvSpPr>
        <p:spPr>
          <a:xfrm>
            <a:off x="1564983" y="2744641"/>
            <a:ext cx="1649506" cy="1425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2E9DFF3-CBC4-4DD9-8B25-EDB52269DF1B}"/>
              </a:ext>
            </a:extLst>
          </p:cNvPr>
          <p:cNvSpPr/>
          <p:nvPr/>
        </p:nvSpPr>
        <p:spPr>
          <a:xfrm>
            <a:off x="4792276" y="2744637"/>
            <a:ext cx="1649506" cy="14253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39B60402-EA2D-4123-9ABE-C2A297A965F1}"/>
              </a:ext>
            </a:extLst>
          </p:cNvPr>
          <p:cNvCxnSpPr/>
          <p:nvPr/>
        </p:nvCxnSpPr>
        <p:spPr>
          <a:xfrm>
            <a:off x="3365286" y="3466219"/>
            <a:ext cx="11385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08B5BCF-A655-48F3-A186-CF30BB58B6E8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6254648" y="3739121"/>
            <a:ext cx="201931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10C4EA3-5C92-474A-BB99-BA8B5CC6821F}"/>
              </a:ext>
            </a:extLst>
          </p:cNvPr>
          <p:cNvSpPr txBox="1"/>
          <p:nvPr/>
        </p:nvSpPr>
        <p:spPr>
          <a:xfrm>
            <a:off x="2052945" y="237923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DISK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D050286-671B-4EE4-884C-8ACF333B5066}"/>
              </a:ext>
            </a:extLst>
          </p:cNvPr>
          <p:cNvSpPr/>
          <p:nvPr/>
        </p:nvSpPr>
        <p:spPr>
          <a:xfrm>
            <a:off x="1827199" y="3237701"/>
            <a:ext cx="1125073" cy="4570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Program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12A916-4BAD-43C6-9A3A-4F0D7FE149CC}"/>
              </a:ext>
            </a:extLst>
          </p:cNvPr>
          <p:cNvSpPr txBox="1"/>
          <p:nvPr/>
        </p:nvSpPr>
        <p:spPr>
          <a:xfrm>
            <a:off x="3546174" y="30835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1ABEFE-B3AE-49D4-9A39-1BFFA43BEE45}"/>
              </a:ext>
            </a:extLst>
          </p:cNvPr>
          <p:cNvSpPr txBox="1"/>
          <p:nvPr/>
        </p:nvSpPr>
        <p:spPr>
          <a:xfrm>
            <a:off x="5083678" y="2375305"/>
            <a:ext cx="106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E012BFE-6E2B-447D-995C-69F9080439BC}"/>
              </a:ext>
            </a:extLst>
          </p:cNvPr>
          <p:cNvSpPr/>
          <p:nvPr/>
        </p:nvSpPr>
        <p:spPr>
          <a:xfrm>
            <a:off x="5038163" y="2987184"/>
            <a:ext cx="120376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Process_1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699F13-5089-4014-9FEE-166AFEDF43C5}"/>
              </a:ext>
            </a:extLst>
          </p:cNvPr>
          <p:cNvSpPr/>
          <p:nvPr/>
        </p:nvSpPr>
        <p:spPr>
          <a:xfrm>
            <a:off x="5038163" y="3547864"/>
            <a:ext cx="120376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PCB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6C3AE42-D1EB-46A7-82C0-A495DD88ECDC}"/>
              </a:ext>
            </a:extLst>
          </p:cNvPr>
          <p:cNvSpPr/>
          <p:nvPr/>
        </p:nvSpPr>
        <p:spPr>
          <a:xfrm>
            <a:off x="5018021" y="3515668"/>
            <a:ext cx="1236627" cy="4469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BB529D-8CFB-427F-B29C-3F94076186B9}"/>
              </a:ext>
            </a:extLst>
          </p:cNvPr>
          <p:cNvSpPr txBox="1"/>
          <p:nvPr/>
        </p:nvSpPr>
        <p:spPr>
          <a:xfrm>
            <a:off x="2642849" y="5874869"/>
            <a:ext cx="701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프로세스 생성시 고유의 </a:t>
            </a:r>
            <a:r>
              <a:rPr lang="en-US" altLang="ko-KR" dirty="0"/>
              <a:t>PCB</a:t>
            </a:r>
            <a:r>
              <a:rPr lang="ko-KR" altLang="en-US" dirty="0"/>
              <a:t>생성 </a:t>
            </a:r>
            <a:r>
              <a:rPr lang="en-US" altLang="ko-KR" dirty="0"/>
              <a:t>/ </a:t>
            </a:r>
            <a:r>
              <a:rPr lang="ko-KR" altLang="en-US" dirty="0"/>
              <a:t>프로세스 소멸 시 같이 소멸됨</a:t>
            </a:r>
            <a:r>
              <a:rPr lang="en-US" altLang="ko-KR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7261A3-64B2-46E0-A131-7E19C07B02CD}"/>
              </a:ext>
            </a:extLst>
          </p:cNvPr>
          <p:cNvSpPr txBox="1"/>
          <p:nvPr/>
        </p:nvSpPr>
        <p:spPr>
          <a:xfrm>
            <a:off x="484095" y="613799"/>
            <a:ext cx="256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</a:t>
            </a:r>
            <a:r>
              <a:rPr lang="en-US" altLang="ko-KR" dirty="0"/>
              <a:t>Context</a:t>
            </a:r>
            <a:r>
              <a:rPr lang="ko-KR" altLang="en-US" dirty="0"/>
              <a:t>가 담긴 상자</a:t>
            </a:r>
          </a:p>
        </p:txBody>
      </p:sp>
    </p:spTree>
    <p:extLst>
      <p:ext uri="{BB962C8B-B14F-4D97-AF65-F5344CB8AC3E}">
        <p14:creationId xmlns:p14="http://schemas.microsoft.com/office/powerpoint/2010/main" val="335880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0" grpId="0"/>
      <p:bldP spid="32" grpId="0" animBg="1"/>
      <p:bldP spid="33" grpId="0"/>
      <p:bldP spid="35" grpId="0"/>
      <p:bldP spid="36" grpId="0" animBg="1"/>
      <p:bldP spid="37" grpId="0" animBg="1"/>
      <p:bldP spid="40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51B6E-0BE6-44FD-AF5A-C428C4A3CCF5}"/>
              </a:ext>
            </a:extLst>
          </p:cNvPr>
          <p:cNvSpPr txBox="1"/>
          <p:nvPr/>
        </p:nvSpPr>
        <p:spPr>
          <a:xfrm>
            <a:off x="484095" y="195873"/>
            <a:ext cx="3806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PCB</a:t>
            </a:r>
            <a:r>
              <a:rPr lang="en-US" altLang="ko-KR" sz="2000" b="1" dirty="0"/>
              <a:t>(Process Control Block)</a:t>
            </a:r>
            <a:endParaRPr lang="ko-KR" altLang="en-US" sz="20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ECDE513-B213-4FCC-8596-CD54DCF987DE}"/>
              </a:ext>
            </a:extLst>
          </p:cNvPr>
          <p:cNvSpPr/>
          <p:nvPr/>
        </p:nvSpPr>
        <p:spPr>
          <a:xfrm>
            <a:off x="6974540" y="1083533"/>
            <a:ext cx="4607860" cy="45654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9AA366-E46A-43C4-967C-FA244FECA3DC}"/>
              </a:ext>
            </a:extLst>
          </p:cNvPr>
          <p:cNvSpPr txBox="1"/>
          <p:nvPr/>
        </p:nvSpPr>
        <p:spPr>
          <a:xfrm>
            <a:off x="8839888" y="7444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메모리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7EA272A-CB22-4E04-A336-E4E333B4A649}"/>
              </a:ext>
            </a:extLst>
          </p:cNvPr>
          <p:cNvGrpSpPr/>
          <p:nvPr/>
        </p:nvGrpSpPr>
        <p:grpSpPr>
          <a:xfrm>
            <a:off x="7234511" y="2359219"/>
            <a:ext cx="1279706" cy="865097"/>
            <a:chOff x="7306225" y="2563903"/>
            <a:chExt cx="1125074" cy="215153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B09433-B118-4760-89FB-34B3651CD025}"/>
                </a:ext>
              </a:extLst>
            </p:cNvPr>
            <p:cNvSpPr/>
            <p:nvPr/>
          </p:nvSpPr>
          <p:spPr>
            <a:xfrm>
              <a:off x="7306226" y="3281085"/>
              <a:ext cx="1125073" cy="71717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79A7842-4A5D-4648-9DCE-E8BD784CC7AB}"/>
                </a:ext>
              </a:extLst>
            </p:cNvPr>
            <p:cNvSpPr/>
            <p:nvPr/>
          </p:nvSpPr>
          <p:spPr>
            <a:xfrm>
              <a:off x="7306225" y="3998259"/>
              <a:ext cx="1125074" cy="71717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stack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AD16DDB-7245-46BE-88DD-C9AD20F9AEAB}"/>
                </a:ext>
              </a:extLst>
            </p:cNvPr>
            <p:cNvSpPr/>
            <p:nvPr/>
          </p:nvSpPr>
          <p:spPr>
            <a:xfrm>
              <a:off x="7306225" y="2563903"/>
              <a:ext cx="1125073" cy="7171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2339CDB-CFF3-47F4-BDE4-2A7E9E554F77}"/>
              </a:ext>
            </a:extLst>
          </p:cNvPr>
          <p:cNvGrpSpPr/>
          <p:nvPr/>
        </p:nvGrpSpPr>
        <p:grpSpPr>
          <a:xfrm>
            <a:off x="8774187" y="1471382"/>
            <a:ext cx="2391651" cy="1754719"/>
            <a:chOff x="4768098" y="1783976"/>
            <a:chExt cx="2250147" cy="288375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3C6256A-DA08-4A47-9712-3BA47550E299}"/>
                </a:ext>
              </a:extLst>
            </p:cNvPr>
            <p:cNvSpPr/>
            <p:nvPr/>
          </p:nvSpPr>
          <p:spPr>
            <a:xfrm>
              <a:off x="4768099" y="1783976"/>
              <a:ext cx="1125073" cy="4930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Pointer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340E790-A4CC-488B-81E2-149E6BFBA6F3}"/>
                </a:ext>
              </a:extLst>
            </p:cNvPr>
            <p:cNvSpPr/>
            <p:nvPr/>
          </p:nvSpPr>
          <p:spPr>
            <a:xfrm>
              <a:off x="5893172" y="1783976"/>
              <a:ext cx="1125073" cy="4930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Process state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21016DA-920D-47C5-B622-0B16CF385EFF}"/>
                </a:ext>
              </a:extLst>
            </p:cNvPr>
            <p:cNvSpPr/>
            <p:nvPr/>
          </p:nvSpPr>
          <p:spPr>
            <a:xfrm>
              <a:off x="4768098" y="2277036"/>
              <a:ext cx="2250147" cy="4930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Process number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DC7B796-A9C2-407E-B760-2BA3F568DFA1}"/>
                </a:ext>
              </a:extLst>
            </p:cNvPr>
            <p:cNvSpPr/>
            <p:nvPr/>
          </p:nvSpPr>
          <p:spPr>
            <a:xfrm>
              <a:off x="4768098" y="2738713"/>
              <a:ext cx="2250147" cy="4930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Program counter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A06FE91-7128-441C-87B6-244BADD66A69}"/>
                </a:ext>
              </a:extLst>
            </p:cNvPr>
            <p:cNvSpPr/>
            <p:nvPr/>
          </p:nvSpPr>
          <p:spPr>
            <a:xfrm>
              <a:off x="4768098" y="3209365"/>
              <a:ext cx="2250147" cy="4930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registers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6E96134-0149-4B1C-AFBA-3095463625D5}"/>
                </a:ext>
              </a:extLst>
            </p:cNvPr>
            <p:cNvSpPr/>
            <p:nvPr/>
          </p:nvSpPr>
          <p:spPr>
            <a:xfrm>
              <a:off x="4768098" y="3702425"/>
              <a:ext cx="2250147" cy="4930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Memory limits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B374F40-EE39-40AF-994A-59D4120BF605}"/>
                </a:ext>
              </a:extLst>
            </p:cNvPr>
            <p:cNvSpPr/>
            <p:nvPr/>
          </p:nvSpPr>
          <p:spPr>
            <a:xfrm>
              <a:off x="4768098" y="4174667"/>
              <a:ext cx="2250147" cy="4930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7290589-7D4C-4436-BA51-07561911079E}"/>
                </a:ext>
              </a:extLst>
            </p:cNvPr>
            <p:cNvGrpSpPr/>
            <p:nvPr/>
          </p:nvGrpSpPr>
          <p:grpSpPr>
            <a:xfrm>
              <a:off x="5740616" y="4061012"/>
              <a:ext cx="235962" cy="580854"/>
              <a:chOff x="779929" y="3411998"/>
              <a:chExt cx="235962" cy="58085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A9E75B-B2B1-4768-A698-4E5838A33804}"/>
                  </a:ext>
                </a:extLst>
              </p:cNvPr>
              <p:cNvSpPr txBox="1"/>
              <p:nvPr/>
            </p:nvSpPr>
            <p:spPr>
              <a:xfrm>
                <a:off x="779929" y="3411998"/>
                <a:ext cx="235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D012B60-E2A5-4C37-A0D4-E92589B96898}"/>
                  </a:ext>
                </a:extLst>
              </p:cNvPr>
              <p:cNvSpPr txBox="1"/>
              <p:nvPr/>
            </p:nvSpPr>
            <p:spPr>
              <a:xfrm>
                <a:off x="779929" y="3517759"/>
                <a:ext cx="235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632512F-3E1C-4221-9097-E185FA0DE45B}"/>
                  </a:ext>
                </a:extLst>
              </p:cNvPr>
              <p:cNvSpPr txBox="1"/>
              <p:nvPr/>
            </p:nvSpPr>
            <p:spPr>
              <a:xfrm>
                <a:off x="779929" y="3623520"/>
                <a:ext cx="235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p:grp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61E9734-B3EF-4855-89EF-422455D78439}"/>
              </a:ext>
            </a:extLst>
          </p:cNvPr>
          <p:cNvSpPr/>
          <p:nvPr/>
        </p:nvSpPr>
        <p:spPr>
          <a:xfrm>
            <a:off x="519954" y="2744641"/>
            <a:ext cx="1649506" cy="1425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2E9DFF3-CBC4-4DD9-8B25-EDB52269DF1B}"/>
              </a:ext>
            </a:extLst>
          </p:cNvPr>
          <p:cNvSpPr/>
          <p:nvPr/>
        </p:nvSpPr>
        <p:spPr>
          <a:xfrm>
            <a:off x="3747247" y="1860003"/>
            <a:ext cx="1649506" cy="3185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레지스터</a:t>
            </a:r>
          </a:p>
        </p:txBody>
      </p: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39B60402-EA2D-4123-9ABE-C2A297A965F1}"/>
              </a:ext>
            </a:extLst>
          </p:cNvPr>
          <p:cNvCxnSpPr/>
          <p:nvPr/>
        </p:nvCxnSpPr>
        <p:spPr>
          <a:xfrm>
            <a:off x="2303929" y="3110755"/>
            <a:ext cx="11385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59100E1-F7BA-41DE-8270-886BE0BB30FE}"/>
              </a:ext>
            </a:extLst>
          </p:cNvPr>
          <p:cNvCxnSpPr>
            <a:cxnSpLocks/>
          </p:cNvCxnSpPr>
          <p:nvPr/>
        </p:nvCxnSpPr>
        <p:spPr>
          <a:xfrm flipH="1">
            <a:off x="2303929" y="3693462"/>
            <a:ext cx="11385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08B5BCF-A655-48F3-A186-CF30BB58B6E8}"/>
              </a:ext>
            </a:extLst>
          </p:cNvPr>
          <p:cNvCxnSpPr/>
          <p:nvPr/>
        </p:nvCxnSpPr>
        <p:spPr>
          <a:xfrm>
            <a:off x="5647764" y="3080820"/>
            <a:ext cx="11385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37508AA-15F6-43D4-92F0-60C7183A8521}"/>
              </a:ext>
            </a:extLst>
          </p:cNvPr>
          <p:cNvCxnSpPr>
            <a:cxnSpLocks/>
          </p:cNvCxnSpPr>
          <p:nvPr/>
        </p:nvCxnSpPr>
        <p:spPr>
          <a:xfrm flipH="1">
            <a:off x="5647764" y="3663527"/>
            <a:ext cx="11385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017001-0037-450E-B65B-26743A541437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6974540" y="3366246"/>
            <a:ext cx="4607860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3FBE704-5A07-4810-8B73-4999896F5179}"/>
              </a:ext>
            </a:extLst>
          </p:cNvPr>
          <p:cNvGrpSpPr/>
          <p:nvPr/>
        </p:nvGrpSpPr>
        <p:grpSpPr>
          <a:xfrm>
            <a:off x="7234511" y="4373274"/>
            <a:ext cx="1279706" cy="865097"/>
            <a:chOff x="7306225" y="2563903"/>
            <a:chExt cx="1125074" cy="215153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1EC2B77-1378-402C-9C14-4CE7EF74EC70}"/>
                </a:ext>
              </a:extLst>
            </p:cNvPr>
            <p:cNvSpPr/>
            <p:nvPr/>
          </p:nvSpPr>
          <p:spPr>
            <a:xfrm>
              <a:off x="7306226" y="3281085"/>
              <a:ext cx="1125073" cy="71717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0D44F5B-A385-40D0-A643-7B24A77FBEF4}"/>
                </a:ext>
              </a:extLst>
            </p:cNvPr>
            <p:cNvSpPr/>
            <p:nvPr/>
          </p:nvSpPr>
          <p:spPr>
            <a:xfrm>
              <a:off x="7306225" y="3998259"/>
              <a:ext cx="1125074" cy="71717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stack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73CC56A-D63F-43B7-92FC-22D665D30C6B}"/>
                </a:ext>
              </a:extLst>
            </p:cNvPr>
            <p:cNvSpPr/>
            <p:nvPr/>
          </p:nvSpPr>
          <p:spPr>
            <a:xfrm>
              <a:off x="7306225" y="2563903"/>
              <a:ext cx="1125073" cy="7171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3377647-45BD-4038-9B82-4A83516CCC9F}"/>
              </a:ext>
            </a:extLst>
          </p:cNvPr>
          <p:cNvGrpSpPr/>
          <p:nvPr/>
        </p:nvGrpSpPr>
        <p:grpSpPr>
          <a:xfrm>
            <a:off x="8774187" y="3500017"/>
            <a:ext cx="2391651" cy="1754719"/>
            <a:chOff x="4768098" y="1783976"/>
            <a:chExt cx="2250147" cy="2883751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4B073B7-67DD-4F98-8544-8AE6D9A3B4E5}"/>
                </a:ext>
              </a:extLst>
            </p:cNvPr>
            <p:cNvSpPr/>
            <p:nvPr/>
          </p:nvSpPr>
          <p:spPr>
            <a:xfrm>
              <a:off x="4768099" y="1783976"/>
              <a:ext cx="1125073" cy="4930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Pointer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3AF2FAC-E41A-4A62-810F-214774AD1163}"/>
                </a:ext>
              </a:extLst>
            </p:cNvPr>
            <p:cNvSpPr/>
            <p:nvPr/>
          </p:nvSpPr>
          <p:spPr>
            <a:xfrm>
              <a:off x="5893172" y="1783976"/>
              <a:ext cx="1125073" cy="4930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Process state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6AAF78D-51E2-43E6-86D5-97443FE8FD88}"/>
                </a:ext>
              </a:extLst>
            </p:cNvPr>
            <p:cNvSpPr/>
            <p:nvPr/>
          </p:nvSpPr>
          <p:spPr>
            <a:xfrm>
              <a:off x="4768098" y="2277036"/>
              <a:ext cx="2250147" cy="4930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Process number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3303D9D-3568-4998-A8DA-56780FFFE525}"/>
                </a:ext>
              </a:extLst>
            </p:cNvPr>
            <p:cNvSpPr/>
            <p:nvPr/>
          </p:nvSpPr>
          <p:spPr>
            <a:xfrm>
              <a:off x="4768098" y="2738713"/>
              <a:ext cx="2250147" cy="4930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Program counter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5EF52D2-C88C-467C-B593-6C91618B4E3F}"/>
                </a:ext>
              </a:extLst>
            </p:cNvPr>
            <p:cNvSpPr/>
            <p:nvPr/>
          </p:nvSpPr>
          <p:spPr>
            <a:xfrm>
              <a:off x="4768098" y="3209365"/>
              <a:ext cx="2250147" cy="4930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registers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6259A60-DAD9-4513-AA5C-5610C1062392}"/>
                </a:ext>
              </a:extLst>
            </p:cNvPr>
            <p:cNvSpPr/>
            <p:nvPr/>
          </p:nvSpPr>
          <p:spPr>
            <a:xfrm>
              <a:off x="4768098" y="3702425"/>
              <a:ext cx="2250147" cy="4930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Memory limits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3AC0F73-3510-4793-BD77-E2872A29BD98}"/>
                </a:ext>
              </a:extLst>
            </p:cNvPr>
            <p:cNvSpPr/>
            <p:nvPr/>
          </p:nvSpPr>
          <p:spPr>
            <a:xfrm>
              <a:off x="4768098" y="4174667"/>
              <a:ext cx="2250147" cy="4930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0220CBEA-D9AE-4FE9-8E1D-5F086F480E05}"/>
                </a:ext>
              </a:extLst>
            </p:cNvPr>
            <p:cNvGrpSpPr/>
            <p:nvPr/>
          </p:nvGrpSpPr>
          <p:grpSpPr>
            <a:xfrm>
              <a:off x="5740616" y="4061012"/>
              <a:ext cx="235962" cy="580854"/>
              <a:chOff x="779929" y="3411998"/>
              <a:chExt cx="235962" cy="580854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CFF4C28-096D-43EA-86C7-606220D57EA1}"/>
                  </a:ext>
                </a:extLst>
              </p:cNvPr>
              <p:cNvSpPr txBox="1"/>
              <p:nvPr/>
            </p:nvSpPr>
            <p:spPr>
              <a:xfrm>
                <a:off x="779929" y="3411998"/>
                <a:ext cx="235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C9B6644-CBD8-41E7-BB80-2A2A580A53B7}"/>
                  </a:ext>
                </a:extLst>
              </p:cNvPr>
              <p:cNvSpPr txBox="1"/>
              <p:nvPr/>
            </p:nvSpPr>
            <p:spPr>
              <a:xfrm>
                <a:off x="779929" y="3517759"/>
                <a:ext cx="235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FE5102C-64C5-4116-ABA3-7B8F3F36D305}"/>
                  </a:ext>
                </a:extLst>
              </p:cNvPr>
              <p:cNvSpPr txBox="1"/>
              <p:nvPr/>
            </p:nvSpPr>
            <p:spPr>
              <a:xfrm>
                <a:off x="779929" y="3623520"/>
                <a:ext cx="235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p:grp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120BB91-6222-4AD5-AEF2-698DC8ED52BC}"/>
              </a:ext>
            </a:extLst>
          </p:cNvPr>
          <p:cNvSpPr/>
          <p:nvPr/>
        </p:nvSpPr>
        <p:spPr>
          <a:xfrm>
            <a:off x="7305104" y="1634834"/>
            <a:ext cx="1138518" cy="5376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8F10D89-E07C-4310-97A5-69207B6DA407}"/>
              </a:ext>
            </a:extLst>
          </p:cNvPr>
          <p:cNvSpPr/>
          <p:nvPr/>
        </p:nvSpPr>
        <p:spPr>
          <a:xfrm>
            <a:off x="7305104" y="3650027"/>
            <a:ext cx="1138518" cy="5376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D53F76-9EFD-4EC3-9CCC-FEED4EAB6116}"/>
              </a:ext>
            </a:extLst>
          </p:cNvPr>
          <p:cNvSpPr txBox="1"/>
          <p:nvPr/>
        </p:nvSpPr>
        <p:spPr>
          <a:xfrm>
            <a:off x="484095" y="613799"/>
            <a:ext cx="256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</a:t>
            </a:r>
            <a:r>
              <a:rPr lang="en-US" altLang="ko-KR" dirty="0"/>
              <a:t>Context</a:t>
            </a:r>
            <a:r>
              <a:rPr lang="ko-KR" altLang="en-US" dirty="0"/>
              <a:t>가 담긴 상자</a:t>
            </a:r>
          </a:p>
        </p:txBody>
      </p:sp>
    </p:spTree>
    <p:extLst>
      <p:ext uri="{BB962C8B-B14F-4D97-AF65-F5344CB8AC3E}">
        <p14:creationId xmlns:p14="http://schemas.microsoft.com/office/powerpoint/2010/main" val="124972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1" grpId="0" animBg="1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네이버 메일, 쪽지 픽토그램">
            <a:extLst>
              <a:ext uri="{FF2B5EF4-FFF2-40B4-BE49-F238E27FC236}">
                <a16:creationId xmlns:a16="http://schemas.microsoft.com/office/drawing/2014/main" id="{92ED22EC-8980-492F-9705-BFD6A858E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694" y="2704844"/>
            <a:ext cx="13716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530375 - 무료 다운로드 - illustAC">
            <a:extLst>
              <a:ext uri="{FF2B5EF4-FFF2-40B4-BE49-F238E27FC236}">
                <a16:creationId xmlns:a16="http://schemas.microsoft.com/office/drawing/2014/main" id="{3E88202A-8F02-4743-A4CC-E6F8DEDE4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24" b="90000" l="9912" r="89868">
                        <a14:foregroundMark x1="50220" y1="8824" x2="50220" y2="8824"/>
                        <a14:foregroundMark x1="32819" y1="55294" x2="32819" y2="55294"/>
                        <a14:foregroundMark x1="46916" y1="48235" x2="46916" y2="48235"/>
                        <a14:foregroundMark x1="57930" y1="56765" x2="57930" y2="56765"/>
                        <a14:foregroundMark x1="62996" y1="66176" x2="62996" y2="66176"/>
                        <a14:foregroundMark x1="39427" y1="55000" x2="39427" y2="55000"/>
                        <a14:foregroundMark x1="38767" y1="65000" x2="38767" y2="65000"/>
                        <a14:foregroundMark x1="49339" y1="62941" x2="49339" y2="62941"/>
                        <a14:foregroundMark x1="48238" y1="72059" x2="48238" y2="72059"/>
                        <a14:foregroundMark x1="31498" y1="60000" x2="31498" y2="60000"/>
                        <a14:foregroundMark x1="34361" y1="63235" x2="34361" y2="63235"/>
                        <a14:foregroundMark x1="35463" y1="67059" x2="35463" y2="67059"/>
                        <a14:foregroundMark x1="36344" y1="66765" x2="36344" y2="66765"/>
                        <a14:foregroundMark x1="36344" y1="66765" x2="36344" y2="66765"/>
                        <a14:foregroundMark x1="36344" y1="64706" x2="36344" y2="64706"/>
                        <a14:foregroundMark x1="36344" y1="64706" x2="36344" y2="64706"/>
                        <a14:foregroundMark x1="36344" y1="64706" x2="43833" y2="62353"/>
                        <a14:foregroundMark x1="22026" y1="48824" x2="29075" y2="63824"/>
                        <a14:foregroundMark x1="29075" y1="63824" x2="42070" y2="77647"/>
                        <a14:foregroundMark x1="42070" y1="77647" x2="56167" y2="79412"/>
                        <a14:foregroundMark x1="56167" y1="79412" x2="66960" y2="69706"/>
                        <a14:foregroundMark x1="66960" y1="69706" x2="65639" y2="43529"/>
                        <a14:foregroundMark x1="65639" y1="43529" x2="46035" y2="31176"/>
                        <a14:foregroundMark x1="46035" y1="31176" x2="29956" y2="34706"/>
                        <a14:foregroundMark x1="29956" y1="34706" x2="23348" y2="50000"/>
                        <a14:foregroundMark x1="23348" y1="50000" x2="21586" y2="51471"/>
                        <a14:foregroundMark x1="51982" y1="55000" x2="51982" y2="55000"/>
                        <a14:foregroundMark x1="26211" y1="40000" x2="50220" y2="75000"/>
                        <a14:foregroundMark x1="50220" y1="75000" x2="60132" y2="62059"/>
                        <a14:foregroundMark x1="60132" y1="62059" x2="59031" y2="40294"/>
                        <a14:foregroundMark x1="59031" y1="40294" x2="48238" y2="35000"/>
                        <a14:foregroundMark x1="48238" y1="35000" x2="33700" y2="38824"/>
                        <a14:foregroundMark x1="33700" y1="38824" x2="27753" y2="48235"/>
                        <a14:foregroundMark x1="48678" y1="55294" x2="48678" y2="55294"/>
                        <a14:foregroundMark x1="30617" y1="45882" x2="43172" y2="51471"/>
                        <a14:foregroundMark x1="43172" y1="51471" x2="54626" y2="42647"/>
                        <a14:foregroundMark x1="54626" y1="42647" x2="39427" y2="38235"/>
                        <a14:foregroundMark x1="39427" y1="38235" x2="31057" y2="46176"/>
                        <a14:foregroundMark x1="35022" y1="88824" x2="35022" y2="88824"/>
                        <a14:backgroundMark x1="8811" y1="37941" x2="8811" y2="37941"/>
                        <a14:backgroundMark x1="14097" y1="43529" x2="14097" y2="43529"/>
                        <a14:backgroundMark x1="14097" y1="40294" x2="14097" y2="40294"/>
                        <a14:backgroundMark x1="14097" y1="40294" x2="14097" y2="40294"/>
                        <a14:backgroundMark x1="14317" y1="36471" x2="14317" y2="36471"/>
                        <a14:backgroundMark x1="18062" y1="24412" x2="21145" y2="14412"/>
                        <a14:backgroundMark x1="21366" y1="13235" x2="9031" y2="441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57" y="1809749"/>
            <a:ext cx="432435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아이 얼굴 아이콘 530382 - 무료 다운로드 - illustAC">
            <a:extLst>
              <a:ext uri="{FF2B5EF4-FFF2-40B4-BE49-F238E27FC236}">
                <a16:creationId xmlns:a16="http://schemas.microsoft.com/office/drawing/2014/main" id="{610B3E61-F329-41EF-9312-A2B7966FB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909" y="1809749"/>
            <a:ext cx="432435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48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11111E-6 L 0.36485 0.0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98AD98-DF88-4F9E-BACA-3ABF4A3EE3CE}"/>
              </a:ext>
            </a:extLst>
          </p:cNvPr>
          <p:cNvSpPr txBox="1"/>
          <p:nvPr/>
        </p:nvSpPr>
        <p:spPr>
          <a:xfrm>
            <a:off x="380508" y="286151"/>
            <a:ext cx="3745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Context Switching</a:t>
            </a:r>
            <a:endParaRPr lang="ko-KR" alt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1331B-1620-4D73-898F-87FCAAB73E83}"/>
              </a:ext>
            </a:extLst>
          </p:cNvPr>
          <p:cNvSpPr txBox="1"/>
          <p:nvPr/>
        </p:nvSpPr>
        <p:spPr>
          <a:xfrm>
            <a:off x="380508" y="765047"/>
            <a:ext cx="503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레지스터에 들어있는 </a:t>
            </a:r>
            <a:r>
              <a:rPr lang="en-US" altLang="ko-KR" dirty="0"/>
              <a:t>Context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변경하는 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8E7268-3D10-4F4D-9447-4CF71E98DFBC}"/>
              </a:ext>
            </a:extLst>
          </p:cNvPr>
          <p:cNvSpPr txBox="1"/>
          <p:nvPr/>
        </p:nvSpPr>
        <p:spPr>
          <a:xfrm>
            <a:off x="1034933" y="1587035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왜 </a:t>
            </a:r>
            <a:r>
              <a:rPr lang="en-US" altLang="ko-KR" b="1" dirty="0"/>
              <a:t>Context</a:t>
            </a:r>
            <a:r>
              <a:rPr lang="ko-KR" altLang="en-US" b="1" dirty="0"/>
              <a:t>를</a:t>
            </a:r>
            <a:r>
              <a:rPr lang="en-US" altLang="ko-KR" b="1" dirty="0"/>
              <a:t> </a:t>
            </a:r>
            <a:r>
              <a:rPr lang="ko-KR" altLang="en-US" b="1" dirty="0"/>
              <a:t>변경하는가</a:t>
            </a:r>
            <a:r>
              <a:rPr lang="en-US" altLang="ko-KR" b="1" dirty="0"/>
              <a:t>??</a:t>
            </a:r>
            <a:endParaRPr lang="ko-KR" altLang="en-US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CAA4DCA-763E-4622-A335-D30A75CA5A30}"/>
              </a:ext>
            </a:extLst>
          </p:cNvPr>
          <p:cNvSpPr/>
          <p:nvPr/>
        </p:nvSpPr>
        <p:spPr>
          <a:xfrm>
            <a:off x="1034933" y="1956367"/>
            <a:ext cx="7071360" cy="1253447"/>
          </a:xfrm>
          <a:prstGeom prst="round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CPU</a:t>
            </a:r>
            <a:r>
              <a:rPr lang="ko-KR" altLang="en-US" sz="1600" dirty="0">
                <a:solidFill>
                  <a:schemeClr val="tx1"/>
                </a:solidFill>
              </a:rPr>
              <a:t>는 한 번에 하나의 작업만 할 수 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</a:p>
          <a:p>
            <a:pPr algn="ctr">
              <a:lnSpc>
                <a:spcPct val="125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하지만 우리는 여러 작업이 동시에 이루어지는 것처럼 보이는데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이를 실현시켜주는 것이 바로 </a:t>
            </a:r>
            <a:r>
              <a:rPr lang="en-US" altLang="ko-KR" sz="1600" dirty="0">
                <a:solidFill>
                  <a:schemeClr val="tx1"/>
                </a:solidFill>
              </a:rPr>
              <a:t>Context Switching!!</a:t>
            </a:r>
          </a:p>
          <a:p>
            <a:pPr algn="ctr">
              <a:lnSpc>
                <a:spcPct val="125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(Context Switching</a:t>
            </a:r>
            <a:r>
              <a:rPr lang="ko-KR" altLang="en-US" sz="1600" dirty="0">
                <a:solidFill>
                  <a:schemeClr val="tx1"/>
                </a:solidFill>
              </a:rPr>
              <a:t>은 사실 매우 빠르게 일어난다</a:t>
            </a:r>
            <a:r>
              <a:rPr lang="en-US" altLang="ko-KR" sz="1600" dirty="0">
                <a:solidFill>
                  <a:schemeClr val="tx1"/>
                </a:solidFill>
              </a:rPr>
              <a:t>.)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6E7A9E-C02D-44B4-B59A-7F057E58896A}"/>
              </a:ext>
            </a:extLst>
          </p:cNvPr>
          <p:cNvSpPr txBox="1"/>
          <p:nvPr/>
        </p:nvSpPr>
        <p:spPr>
          <a:xfrm>
            <a:off x="4253263" y="3965105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언제 </a:t>
            </a:r>
            <a:r>
              <a:rPr lang="en-US" altLang="ko-KR" b="1" dirty="0"/>
              <a:t>Context</a:t>
            </a:r>
            <a:r>
              <a:rPr lang="ko-KR" altLang="en-US" b="1" dirty="0"/>
              <a:t>를</a:t>
            </a:r>
            <a:r>
              <a:rPr lang="en-US" altLang="ko-KR" b="1" dirty="0"/>
              <a:t> </a:t>
            </a:r>
            <a:r>
              <a:rPr lang="ko-KR" altLang="en-US" b="1" dirty="0"/>
              <a:t>변경하는가</a:t>
            </a:r>
            <a:r>
              <a:rPr lang="en-US" altLang="ko-KR" b="1" dirty="0"/>
              <a:t>??</a:t>
            </a:r>
            <a:endParaRPr lang="ko-KR" altLang="en-US" b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43F1557-9734-4A7A-B3F9-F10370D596CA}"/>
              </a:ext>
            </a:extLst>
          </p:cNvPr>
          <p:cNvSpPr/>
          <p:nvPr/>
        </p:nvSpPr>
        <p:spPr>
          <a:xfrm>
            <a:off x="4253263" y="4334437"/>
            <a:ext cx="7071360" cy="1537447"/>
          </a:xfrm>
          <a:prstGeom prst="round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marL="342900" indent="-342900" algn="ctr">
              <a:lnSpc>
                <a:spcPct val="125000"/>
              </a:lnSpc>
              <a:buAutoNum type="arabicPeriod"/>
            </a:pPr>
            <a:r>
              <a:rPr lang="en-US" altLang="ko-KR" sz="1600" dirty="0">
                <a:solidFill>
                  <a:schemeClr val="tx1"/>
                </a:solidFill>
              </a:rPr>
              <a:t>I/O Interrupt</a:t>
            </a:r>
          </a:p>
          <a:p>
            <a:pPr marL="342900" indent="-342900" algn="ctr">
              <a:lnSpc>
                <a:spcPct val="125000"/>
              </a:lnSpc>
              <a:buAutoNum type="arabicPeriod"/>
            </a:pPr>
            <a:r>
              <a:rPr lang="en-US" altLang="ko-KR" sz="1600" dirty="0" err="1">
                <a:solidFill>
                  <a:schemeClr val="tx1"/>
                </a:solidFill>
              </a:rPr>
              <a:t>cpu</a:t>
            </a:r>
            <a:r>
              <a:rPr lang="ko-KR" altLang="en-US" sz="1600" dirty="0">
                <a:solidFill>
                  <a:schemeClr val="tx1"/>
                </a:solidFill>
              </a:rPr>
              <a:t>사용시간 만료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 algn="ctr">
              <a:lnSpc>
                <a:spcPct val="125000"/>
              </a:lnSpc>
              <a:buAutoNum type="arabicPeriod"/>
            </a:pPr>
            <a:r>
              <a:rPr lang="ko-KR" altLang="en-US" sz="1600" dirty="0">
                <a:solidFill>
                  <a:schemeClr val="tx1"/>
                </a:solidFill>
              </a:rPr>
              <a:t>자식프로세스를 만들 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 algn="ctr">
              <a:lnSpc>
                <a:spcPct val="125000"/>
              </a:lnSpc>
              <a:buAutoNum type="arabicPeriod"/>
            </a:pPr>
            <a:r>
              <a:rPr lang="ko-KR" altLang="en-US" sz="1600" dirty="0">
                <a:solidFill>
                  <a:schemeClr val="tx1"/>
                </a:solidFill>
              </a:rPr>
              <a:t>인터럽트처리를 기다릴 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모든 </a:t>
            </a:r>
            <a:r>
              <a:rPr lang="en-US" altLang="ko-KR" sz="1600" dirty="0">
                <a:solidFill>
                  <a:schemeClr val="tx1"/>
                </a:solidFill>
              </a:rPr>
              <a:t>Interrupt</a:t>
            </a:r>
            <a:r>
              <a:rPr lang="ko-KR" altLang="en-US" sz="1600" dirty="0">
                <a:solidFill>
                  <a:schemeClr val="tx1"/>
                </a:solidFill>
              </a:rPr>
              <a:t>에서 </a:t>
            </a:r>
            <a:r>
              <a:rPr lang="en-US" altLang="ko-KR" sz="1600" dirty="0">
                <a:solidFill>
                  <a:schemeClr val="tx1"/>
                </a:solidFill>
              </a:rPr>
              <a:t>context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switching</a:t>
            </a:r>
            <a:r>
              <a:rPr lang="ko-KR" altLang="en-US" sz="1600" dirty="0">
                <a:solidFill>
                  <a:schemeClr val="tx1"/>
                </a:solidFill>
              </a:rPr>
              <a:t>이 발생하지 않음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389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51B6E-0BE6-44FD-AF5A-C428C4A3CCF5}"/>
              </a:ext>
            </a:extLst>
          </p:cNvPr>
          <p:cNvSpPr txBox="1"/>
          <p:nvPr/>
        </p:nvSpPr>
        <p:spPr>
          <a:xfrm>
            <a:off x="363223" y="222768"/>
            <a:ext cx="3745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Context Switching</a:t>
            </a:r>
            <a:endParaRPr lang="ko-KR" altLang="en-US" sz="3200" b="1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E103F1-30D5-4E67-8E3D-F5E366EB86BA}"/>
              </a:ext>
            </a:extLst>
          </p:cNvPr>
          <p:cNvCxnSpPr>
            <a:cxnSpLocks/>
          </p:cNvCxnSpPr>
          <p:nvPr/>
        </p:nvCxnSpPr>
        <p:spPr>
          <a:xfrm>
            <a:off x="2792186" y="1926771"/>
            <a:ext cx="0" cy="39025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F4FB060-842F-4FE3-B112-93407703A968}"/>
              </a:ext>
            </a:extLst>
          </p:cNvPr>
          <p:cNvCxnSpPr>
            <a:cxnSpLocks/>
          </p:cNvCxnSpPr>
          <p:nvPr/>
        </p:nvCxnSpPr>
        <p:spPr>
          <a:xfrm>
            <a:off x="2792186" y="1028700"/>
            <a:ext cx="0" cy="8817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8E13D4E-F84F-4E65-ABCE-3303521BE596}"/>
              </a:ext>
            </a:extLst>
          </p:cNvPr>
          <p:cNvCxnSpPr>
            <a:cxnSpLocks/>
          </p:cNvCxnSpPr>
          <p:nvPr/>
        </p:nvCxnSpPr>
        <p:spPr>
          <a:xfrm>
            <a:off x="2792186" y="5829300"/>
            <a:ext cx="0" cy="8817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D8A76E1-E62E-4787-B8BD-3EA8996D8B9A}"/>
              </a:ext>
            </a:extLst>
          </p:cNvPr>
          <p:cNvCxnSpPr>
            <a:cxnSpLocks/>
          </p:cNvCxnSpPr>
          <p:nvPr/>
        </p:nvCxnSpPr>
        <p:spPr>
          <a:xfrm>
            <a:off x="8398329" y="1028700"/>
            <a:ext cx="0" cy="16165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56238EF-FBB8-4EE6-A28F-03FFAF7DEB73}"/>
              </a:ext>
            </a:extLst>
          </p:cNvPr>
          <p:cNvCxnSpPr>
            <a:cxnSpLocks/>
          </p:cNvCxnSpPr>
          <p:nvPr/>
        </p:nvCxnSpPr>
        <p:spPr>
          <a:xfrm>
            <a:off x="8398329" y="5192486"/>
            <a:ext cx="0" cy="15185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12F9D8F-6350-4DA2-B1D6-62B264E828E8}"/>
              </a:ext>
            </a:extLst>
          </p:cNvPr>
          <p:cNvCxnSpPr>
            <a:cxnSpLocks/>
          </p:cNvCxnSpPr>
          <p:nvPr/>
        </p:nvCxnSpPr>
        <p:spPr>
          <a:xfrm>
            <a:off x="8398329" y="2645229"/>
            <a:ext cx="0" cy="25472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3BFD3D2-B37D-4611-8A89-DF25464AF453}"/>
              </a:ext>
            </a:extLst>
          </p:cNvPr>
          <p:cNvCxnSpPr>
            <a:cxnSpLocks/>
          </p:cNvCxnSpPr>
          <p:nvPr/>
        </p:nvCxnSpPr>
        <p:spPr>
          <a:xfrm>
            <a:off x="88270" y="1107428"/>
            <a:ext cx="97427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2109BDC-7EA1-4112-8F33-1A8F9530BEA3}"/>
              </a:ext>
            </a:extLst>
          </p:cNvPr>
          <p:cNvCxnSpPr>
            <a:cxnSpLocks/>
          </p:cNvCxnSpPr>
          <p:nvPr/>
        </p:nvCxnSpPr>
        <p:spPr>
          <a:xfrm>
            <a:off x="88270" y="1623130"/>
            <a:ext cx="97427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643F4F6-4B2A-456E-ACEE-D3E9BE434239}"/>
              </a:ext>
            </a:extLst>
          </p:cNvPr>
          <p:cNvSpPr/>
          <p:nvPr/>
        </p:nvSpPr>
        <p:spPr>
          <a:xfrm>
            <a:off x="88270" y="941013"/>
            <a:ext cx="2394857" cy="91384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ysClr val="windowText" lastClr="000000"/>
                </a:solidFill>
              </a:rPr>
              <a:t>executing</a:t>
            </a:r>
          </a:p>
          <a:p>
            <a:pPr algn="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        idle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4EFECC7-466E-4262-B33B-C40AFB4FD4CE}"/>
              </a:ext>
            </a:extLst>
          </p:cNvPr>
          <p:cNvSpPr/>
          <p:nvPr/>
        </p:nvSpPr>
        <p:spPr>
          <a:xfrm>
            <a:off x="4397827" y="1646631"/>
            <a:ext cx="2394857" cy="428062"/>
          </a:xfrm>
          <a:prstGeom prst="rect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pcb1</a:t>
            </a:r>
            <a:r>
              <a:rPr lang="ko-KR" altLang="en-US" dirty="0">
                <a:solidFill>
                  <a:sysClr val="windowText" lastClr="000000"/>
                </a:solidFill>
              </a:rPr>
              <a:t>에 정보 저장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00ED9C-2DC2-4C9B-98A8-C3E2611D8C2A}"/>
              </a:ext>
            </a:extLst>
          </p:cNvPr>
          <p:cNvSpPr/>
          <p:nvPr/>
        </p:nvSpPr>
        <p:spPr>
          <a:xfrm>
            <a:off x="4397826" y="2426718"/>
            <a:ext cx="2394857" cy="428062"/>
          </a:xfrm>
          <a:prstGeom prst="rect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pcb2</a:t>
            </a:r>
            <a:r>
              <a:rPr lang="ko-KR" altLang="en-US" dirty="0">
                <a:solidFill>
                  <a:sysClr val="windowText" lastClr="000000"/>
                </a:solidFill>
              </a:rPr>
              <a:t>에서 정보 적재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A4A3EC8-47EC-44D1-9EB2-5A3E1211719E}"/>
              </a:ext>
            </a:extLst>
          </p:cNvPr>
          <p:cNvSpPr/>
          <p:nvPr/>
        </p:nvSpPr>
        <p:spPr>
          <a:xfrm>
            <a:off x="4397827" y="4738980"/>
            <a:ext cx="2394857" cy="428062"/>
          </a:xfrm>
          <a:prstGeom prst="rect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pcb2</a:t>
            </a:r>
            <a:r>
              <a:rPr lang="ko-KR" altLang="en-US" dirty="0">
                <a:solidFill>
                  <a:sysClr val="windowText" lastClr="000000"/>
                </a:solidFill>
              </a:rPr>
              <a:t>에 정보 저장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550DE7-C90E-4861-B9CE-CD55BB0BD47F}"/>
              </a:ext>
            </a:extLst>
          </p:cNvPr>
          <p:cNvSpPr/>
          <p:nvPr/>
        </p:nvSpPr>
        <p:spPr>
          <a:xfrm>
            <a:off x="4397827" y="5551724"/>
            <a:ext cx="2394857" cy="428062"/>
          </a:xfrm>
          <a:prstGeom prst="rect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pcb1</a:t>
            </a:r>
            <a:r>
              <a:rPr lang="ko-KR" altLang="en-US" dirty="0">
                <a:solidFill>
                  <a:sysClr val="windowText" lastClr="000000"/>
                </a:solidFill>
              </a:rPr>
              <a:t>에서 정보 적재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4588089-A01E-4E42-8461-17CBD9206877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595256" y="1028700"/>
            <a:ext cx="0" cy="617931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405E780-34A9-43B1-91B2-4619A8F5069C}"/>
              </a:ext>
            </a:extLst>
          </p:cNvPr>
          <p:cNvCxnSpPr>
            <a:cxnSpLocks/>
          </p:cNvCxnSpPr>
          <p:nvPr/>
        </p:nvCxnSpPr>
        <p:spPr>
          <a:xfrm flipH="1">
            <a:off x="2792180" y="1028700"/>
            <a:ext cx="2803076" cy="881743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85B2A5C-FAE8-4BA5-A323-61AD316B9D02}"/>
              </a:ext>
            </a:extLst>
          </p:cNvPr>
          <p:cNvSpPr txBox="1"/>
          <p:nvPr/>
        </p:nvSpPr>
        <p:spPr>
          <a:xfrm rot="20536182">
            <a:off x="2960329" y="1089528"/>
            <a:ext cx="249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Interrupt / system call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F380222-9D65-492F-9F93-B7F1B101281C}"/>
              </a:ext>
            </a:extLst>
          </p:cNvPr>
          <p:cNvCxnSpPr>
            <a:cxnSpLocks/>
          </p:cNvCxnSpPr>
          <p:nvPr/>
        </p:nvCxnSpPr>
        <p:spPr>
          <a:xfrm flipV="1">
            <a:off x="5595254" y="2640749"/>
            <a:ext cx="2803070" cy="769768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98AA9DB-670B-41D7-8B66-A1D5EB8F6ADA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5595255" y="2854780"/>
            <a:ext cx="0" cy="555736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D050489-9EBB-4B4D-910B-0A13DF02756B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5595255" y="2074693"/>
            <a:ext cx="1" cy="352025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016DB86-F3EC-4785-BD9F-6C71E186BF61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595254" y="4237273"/>
            <a:ext cx="2" cy="50170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0C07BF8-F0CD-4FA0-8A21-D6E812DE4206}"/>
              </a:ext>
            </a:extLst>
          </p:cNvPr>
          <p:cNvCxnSpPr>
            <a:cxnSpLocks/>
          </p:cNvCxnSpPr>
          <p:nvPr/>
        </p:nvCxnSpPr>
        <p:spPr>
          <a:xfrm flipH="1" flipV="1">
            <a:off x="5595254" y="4257278"/>
            <a:ext cx="2803070" cy="93521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785BD93-0BE6-44CC-9800-7C3F0B574FB2}"/>
              </a:ext>
            </a:extLst>
          </p:cNvPr>
          <p:cNvSpPr txBox="1"/>
          <p:nvPr/>
        </p:nvSpPr>
        <p:spPr>
          <a:xfrm rot="1101644">
            <a:off x="5750616" y="4301713"/>
            <a:ext cx="249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Interrupt / system call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25BE70D-CB53-41F3-AE77-B45757539E27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595254" y="5979786"/>
            <a:ext cx="2" cy="57669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D0AE6CF-FFCD-497C-B304-7BD9643DED91}"/>
              </a:ext>
            </a:extLst>
          </p:cNvPr>
          <p:cNvCxnSpPr>
            <a:cxnSpLocks/>
          </p:cNvCxnSpPr>
          <p:nvPr/>
        </p:nvCxnSpPr>
        <p:spPr>
          <a:xfrm flipH="1" flipV="1">
            <a:off x="2792180" y="5846310"/>
            <a:ext cx="2803075" cy="710175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602D088-16A0-4C04-814E-29343E1E26B0}"/>
              </a:ext>
            </a:extLst>
          </p:cNvPr>
          <p:cNvSpPr/>
          <p:nvPr/>
        </p:nvSpPr>
        <p:spPr>
          <a:xfrm>
            <a:off x="8778048" y="1365987"/>
            <a:ext cx="3137645" cy="24813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system call</a:t>
            </a: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사용자 모드에서 커널 모드로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이동하기 위해 제공되는 기능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다음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가지 작업을 수행한다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algn="l"/>
            <a:r>
              <a:rPr lang="en-US" altLang="ko-KR" sz="1200" b="0" i="0" dirty="0">
                <a:solidFill>
                  <a:srgbClr val="666666"/>
                </a:solidFill>
                <a:effectLst/>
                <a:latin typeface="Noto Sans"/>
              </a:rPr>
              <a:t>1. folk()</a:t>
            </a:r>
          </a:p>
          <a:p>
            <a:pPr algn="l"/>
            <a:r>
              <a:rPr lang="en-US" altLang="ko-KR" sz="1200" b="0" i="0" dirty="0">
                <a:solidFill>
                  <a:srgbClr val="666666"/>
                </a:solidFill>
                <a:effectLst/>
                <a:latin typeface="Noto Sans"/>
              </a:rPr>
              <a:t>-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Noto Sans"/>
              </a:rPr>
              <a:t>새 프로세스를 생성한다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Noto Sans"/>
              </a:rPr>
              <a:t>.</a:t>
            </a:r>
          </a:p>
          <a:p>
            <a:pPr algn="l"/>
            <a:r>
              <a:rPr lang="en-US" altLang="ko-KR" sz="1200" b="0" i="0" dirty="0">
                <a:solidFill>
                  <a:srgbClr val="666666"/>
                </a:solidFill>
                <a:effectLst/>
                <a:latin typeface="Noto Sans"/>
              </a:rPr>
              <a:t>2. wait()</a:t>
            </a:r>
          </a:p>
          <a:p>
            <a:pPr algn="l"/>
            <a:r>
              <a:rPr lang="en-US" altLang="ko-KR" sz="1200" b="0" i="0" dirty="0">
                <a:solidFill>
                  <a:srgbClr val="666666"/>
                </a:solidFill>
                <a:effectLst/>
                <a:latin typeface="Noto Sans"/>
              </a:rPr>
              <a:t>-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Noto Sans"/>
              </a:rPr>
              <a:t>자식 프로세스가 끝날 때까지 대기한다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Noto Sans"/>
              </a:rPr>
              <a:t>.</a:t>
            </a:r>
          </a:p>
          <a:p>
            <a:pPr algn="l"/>
            <a:r>
              <a:rPr lang="en-US" altLang="ko-KR" sz="1200" b="0" i="0" dirty="0">
                <a:solidFill>
                  <a:srgbClr val="666666"/>
                </a:solidFill>
                <a:effectLst/>
                <a:latin typeface="Noto Sans"/>
              </a:rPr>
              <a:t>3. exec()</a:t>
            </a:r>
          </a:p>
          <a:p>
            <a:pPr algn="l"/>
            <a:r>
              <a:rPr lang="en-US" altLang="ko-KR" sz="1200" b="0" i="0" dirty="0">
                <a:solidFill>
                  <a:srgbClr val="666666"/>
                </a:solidFill>
                <a:effectLst/>
                <a:latin typeface="Noto Sans"/>
              </a:rPr>
              <a:t>-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Noto Sans"/>
              </a:rPr>
              <a:t>다른 프로그램을 실행한다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Noto Sans"/>
              </a:rPr>
              <a:t>.</a:t>
            </a:r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8270F54-3856-469F-AC59-D117DC008798}"/>
              </a:ext>
            </a:extLst>
          </p:cNvPr>
          <p:cNvSpPr/>
          <p:nvPr/>
        </p:nvSpPr>
        <p:spPr>
          <a:xfrm>
            <a:off x="8778048" y="3847303"/>
            <a:ext cx="3137645" cy="18452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커널 모드로 왜 이동</a:t>
            </a:r>
            <a:r>
              <a:rPr lang="en-US" altLang="ko-KR" dirty="0">
                <a:solidFill>
                  <a:sysClr val="windowText" lastClr="000000"/>
                </a:solidFill>
              </a:rPr>
              <a:t>??</a:t>
            </a: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0" i="0" dirty="0">
                <a:solidFill>
                  <a:srgbClr val="666666"/>
                </a:solidFill>
                <a:effectLst/>
                <a:latin typeface="Noto Sans"/>
              </a:rPr>
              <a:t>OS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Noto Sans"/>
              </a:rPr>
              <a:t>는 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Noto Sans"/>
              </a:rPr>
              <a:t>프로세스의 실행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Noto Sans"/>
              </a:rPr>
              <a:t>, 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Noto Sans"/>
              </a:rPr>
              <a:t>종료나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Noto Sans"/>
              </a:rPr>
              <a:t>I/O 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Noto Sans"/>
              </a:rPr>
              <a:t>작업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"/>
              </a:rPr>
              <a:t>등 </a:t>
            </a:r>
            <a:endParaRPr lang="en-US" altLang="ko-KR" sz="1200" b="0" i="0" dirty="0">
              <a:solidFill>
                <a:srgbClr val="333333"/>
              </a:solidFill>
              <a:effectLst/>
              <a:latin typeface="Noto Sans"/>
            </a:endParaRPr>
          </a:p>
          <a:p>
            <a:pPr algn="ctr"/>
            <a:r>
              <a:rPr lang="ko-KR" altLang="en-US" sz="1200" b="0" i="0" dirty="0">
                <a:solidFill>
                  <a:srgbClr val="666666"/>
                </a:solidFill>
                <a:effectLst/>
                <a:latin typeface="Noto Sans"/>
              </a:rPr>
              <a:t>사용자가 함부로 사용하면 문제가 될 만한 </a:t>
            </a:r>
            <a:endParaRPr lang="en-US" altLang="ko-KR" sz="1200" b="0" i="0" dirty="0">
              <a:solidFill>
                <a:srgbClr val="666666"/>
              </a:solidFill>
              <a:effectLst/>
              <a:latin typeface="Noto Sans"/>
            </a:endParaRPr>
          </a:p>
          <a:p>
            <a:pPr algn="ctr"/>
            <a:r>
              <a:rPr lang="ko-KR" altLang="en-US" sz="1200" b="0" i="0" dirty="0">
                <a:solidFill>
                  <a:srgbClr val="666666"/>
                </a:solidFill>
                <a:effectLst/>
                <a:latin typeface="Noto Sans"/>
              </a:rPr>
              <a:t>명령들을 </a:t>
            </a:r>
            <a:r>
              <a:rPr lang="en-US" altLang="ko-KR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oto Sans"/>
              </a:rPr>
              <a:t>Privileged Instruction</a:t>
            </a:r>
            <a:r>
              <a:rPr lang="ko-KR" alt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oto Sans"/>
              </a:rPr>
              <a:t>으로 분류하여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Noto Sans"/>
              </a:rPr>
              <a:t>막아 놓았다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Noto Sans"/>
              </a:rPr>
              <a:t>. </a:t>
            </a:r>
          </a:p>
          <a:p>
            <a:pPr algn="ctr"/>
            <a:r>
              <a:rPr lang="ko-KR" altLang="en-US" sz="1200" b="0" i="0" dirty="0">
                <a:solidFill>
                  <a:srgbClr val="666666"/>
                </a:solidFill>
                <a:effectLst/>
                <a:latin typeface="Noto Sans"/>
              </a:rPr>
              <a:t>따라서 사용자 모드에서 이와 같은 기능을 </a:t>
            </a:r>
            <a:endParaRPr lang="en-US" altLang="ko-KR" sz="1200" b="0" i="0" dirty="0">
              <a:solidFill>
                <a:srgbClr val="666666"/>
              </a:solidFill>
              <a:effectLst/>
              <a:latin typeface="Noto Sans"/>
            </a:endParaRPr>
          </a:p>
          <a:p>
            <a:pPr algn="ctr"/>
            <a:r>
              <a:rPr lang="ko-KR" altLang="en-US" sz="1200" b="0" i="0" dirty="0">
                <a:solidFill>
                  <a:srgbClr val="666666"/>
                </a:solidFill>
                <a:effectLst/>
                <a:latin typeface="Noto Sans"/>
              </a:rPr>
              <a:t>사용하기 위해 커널 모드로 이동이 </a:t>
            </a:r>
            <a:r>
              <a:rPr lang="ko-KR" altLang="en-US" sz="1200" dirty="0">
                <a:solidFill>
                  <a:srgbClr val="666666"/>
                </a:solidFill>
                <a:latin typeface="Noto Sans"/>
              </a:rPr>
              <a:t>필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Noto Sans"/>
              </a:rPr>
              <a:t>요하다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Noto Sans"/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F969AA8-910E-4750-A569-DB370B32392E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595256" y="5167042"/>
            <a:ext cx="0" cy="384682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79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40" grpId="0"/>
      <p:bldP spid="63" grpId="0"/>
      <p:bldP spid="70" grpId="0" animBg="1"/>
      <p:bldP spid="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C84640-5B58-4EC5-A890-E0855DB85AB5}"/>
              </a:ext>
            </a:extLst>
          </p:cNvPr>
          <p:cNvSpPr txBox="1"/>
          <p:nvPr/>
        </p:nvSpPr>
        <p:spPr>
          <a:xfrm>
            <a:off x="363223" y="222768"/>
            <a:ext cx="3745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Context Switching</a:t>
            </a:r>
            <a:endParaRPr lang="ko-KR" altLang="en-US" sz="3200" b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CD988E4-EA6F-400F-A957-B85807619EEB}"/>
              </a:ext>
            </a:extLst>
          </p:cNvPr>
          <p:cNvSpPr/>
          <p:nvPr/>
        </p:nvSpPr>
        <p:spPr>
          <a:xfrm>
            <a:off x="606792" y="2931160"/>
            <a:ext cx="10978416" cy="5847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Context Switching</a:t>
            </a:r>
            <a:r>
              <a:rPr lang="ko-KR" altLang="en-US" dirty="0">
                <a:solidFill>
                  <a:sysClr val="windowText" lastClr="000000"/>
                </a:solidFill>
              </a:rPr>
              <a:t>이 빈번하게 발생하면 </a:t>
            </a:r>
            <a:r>
              <a:rPr lang="en-US" altLang="ko-KR" dirty="0">
                <a:solidFill>
                  <a:sysClr val="windowText" lastClr="000000"/>
                </a:solidFill>
              </a:rPr>
              <a:t>I/O</a:t>
            </a:r>
            <a:r>
              <a:rPr lang="ko-KR" altLang="en-US" dirty="0">
                <a:solidFill>
                  <a:sysClr val="windowText" lastClr="000000"/>
                </a:solidFill>
              </a:rPr>
              <a:t>가 많아져 오버헤드가 크게 발생해 성능에 영향을 줄 수 있다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0EEA39-2ADA-4446-BC02-0B601FC11914}"/>
              </a:ext>
            </a:extLst>
          </p:cNvPr>
          <p:cNvSpPr/>
          <p:nvPr/>
        </p:nvSpPr>
        <p:spPr>
          <a:xfrm>
            <a:off x="4808573" y="3011634"/>
            <a:ext cx="1399187" cy="4326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8B3906F-6A9E-4515-A99B-C3CB2A6F9A01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3606800" y="3444240"/>
            <a:ext cx="1209028" cy="7213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931E86-0247-49DC-B33C-A75A68B3D515}"/>
              </a:ext>
            </a:extLst>
          </p:cNvPr>
          <p:cNvSpPr/>
          <p:nvPr/>
        </p:nvSpPr>
        <p:spPr>
          <a:xfrm>
            <a:off x="2103120" y="4165599"/>
            <a:ext cx="3007360" cy="1036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지금까지 수행한 프로세스 정보를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메모리에 있는 </a:t>
            </a:r>
            <a:r>
              <a:rPr lang="en-US" altLang="ko-KR" sz="1200" dirty="0" err="1">
                <a:solidFill>
                  <a:schemeClr val="tx1"/>
                </a:solidFill>
              </a:rPr>
              <a:t>pcb</a:t>
            </a:r>
            <a:r>
              <a:rPr lang="ko-KR" altLang="en-US" sz="1200" dirty="0">
                <a:solidFill>
                  <a:schemeClr val="tx1"/>
                </a:solidFill>
              </a:rPr>
              <a:t>에 저장하고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그 다음에 수행할 프로세스의 정보를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메모리에서 읽어와 레지스터에 적재한다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E6786A-05FD-4255-9D79-D57E68CBA636}"/>
              </a:ext>
            </a:extLst>
          </p:cNvPr>
          <p:cNvSpPr/>
          <p:nvPr/>
        </p:nvSpPr>
        <p:spPr>
          <a:xfrm>
            <a:off x="6319520" y="3011634"/>
            <a:ext cx="863600" cy="4326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E44C8E8-CBFF-4A0B-8181-B2430FD1E9C9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7183120" y="3444240"/>
            <a:ext cx="1087120" cy="7162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B73A29-8240-422C-B49B-8A446190FFC4}"/>
              </a:ext>
            </a:extLst>
          </p:cNvPr>
          <p:cNvSpPr/>
          <p:nvPr/>
        </p:nvSpPr>
        <p:spPr>
          <a:xfrm>
            <a:off x="6969760" y="4160518"/>
            <a:ext cx="2600960" cy="11633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222222"/>
                </a:solidFill>
                <a:latin typeface="Arial" panose="020B0604020202020204" pitchFamily="34" charset="0"/>
              </a:rPr>
              <a:t>오버헤드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(overhead)</a:t>
            </a:r>
            <a:r>
              <a:rPr lang="ko-KR" alt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는 어떤 처리를 </a:t>
            </a:r>
            <a:endParaRPr lang="en-US" altLang="ko-KR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/>
            <a:r>
              <a:rPr lang="ko-KR" alt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하기 위해 들어가는 간접적인 </a:t>
            </a:r>
            <a:endParaRPr lang="en-US" altLang="ko-KR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/>
            <a:r>
              <a:rPr lang="ko-KR" alt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처리 시간 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· </a:t>
            </a:r>
            <a:r>
              <a:rPr lang="ko-KR" alt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메모리 등을 말한다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즉</a:t>
            </a:r>
            <a:r>
              <a:rPr lang="en-US" altLang="ko-KR" sz="1200" dirty="0">
                <a:solidFill>
                  <a:schemeClr val="tx1"/>
                </a:solidFill>
              </a:rPr>
              <a:t>, Context Switching</a:t>
            </a:r>
            <a:r>
              <a:rPr lang="ko-KR" altLang="en-US" sz="1200" dirty="0">
                <a:solidFill>
                  <a:schemeClr val="tx1"/>
                </a:solidFill>
              </a:rPr>
              <a:t>을 하는데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들어간 시간과 메모리를 뜻한다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25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7" grpId="0" animBg="1"/>
      <p:bldP spid="17" grpId="1" animBg="1"/>
      <p:bldP spid="18" grpId="0" animBg="1"/>
      <p:bldP spid="2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6519</TotalTime>
  <Words>687</Words>
  <Application>Microsoft Office PowerPoint</Application>
  <PresentationFormat>와이드스크린</PresentationFormat>
  <Paragraphs>190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Noto 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이남수</dc:creator>
  <cp:lastModifiedBy>이남수</cp:lastModifiedBy>
  <cp:revision>36</cp:revision>
  <dcterms:created xsi:type="dcterms:W3CDTF">2021-08-07T08:11:24Z</dcterms:created>
  <dcterms:modified xsi:type="dcterms:W3CDTF">2021-08-31T13:28:53Z</dcterms:modified>
</cp:coreProperties>
</file>