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74" r:id="rId2"/>
    <p:sldId id="282" r:id="rId3"/>
    <p:sldId id="310" r:id="rId4"/>
    <p:sldId id="311" r:id="rId5"/>
    <p:sldId id="317" r:id="rId6"/>
    <p:sldId id="318" r:id="rId7"/>
    <p:sldId id="287" r:id="rId8"/>
    <p:sldId id="314" r:id="rId9"/>
    <p:sldId id="315" r:id="rId10"/>
    <p:sldId id="304" r:id="rId11"/>
    <p:sldId id="30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9" r:id="rId22"/>
    <p:sldId id="332" r:id="rId23"/>
    <p:sldId id="331" r:id="rId24"/>
    <p:sldId id="330" r:id="rId25"/>
    <p:sldId id="333" r:id="rId26"/>
    <p:sldId id="334" r:id="rId27"/>
    <p:sldId id="335" r:id="rId28"/>
    <p:sldId id="336" r:id="rId29"/>
    <p:sldId id="338" r:id="rId30"/>
    <p:sldId id="339" r:id="rId31"/>
    <p:sldId id="340" r:id="rId32"/>
    <p:sldId id="341" r:id="rId33"/>
    <p:sldId id="273" r:id="rId3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AFABA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/>
    <p:restoredTop sz="81600"/>
  </p:normalViewPr>
  <p:slideViewPr>
    <p:cSldViewPr snapToGrid="0" snapToObjects="1">
      <p:cViewPr varScale="1">
        <p:scale>
          <a:sx n="113" d="100"/>
          <a:sy n="113" d="100"/>
        </p:scale>
        <p:origin x="200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함수의 호출 방식에는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num1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num</a:t>
            </a:r>
            <a:r>
              <a:rPr kumimoji="1" lang="ko-KR" altLang="en-US" dirty="0"/>
              <a:t>값이 달라졌기 때문에 객체를 매개변수로 </a:t>
            </a:r>
            <a:r>
              <a:rPr kumimoji="1" lang="ko-KR" altLang="en-US" dirty="0" err="1"/>
              <a:t>보내는건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일까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979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num1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num</a:t>
            </a:r>
            <a:r>
              <a:rPr kumimoji="1" lang="ko-KR" altLang="en-US" dirty="0"/>
              <a:t>값이 달라졌기 때문에 객체를 매개변수로 </a:t>
            </a:r>
            <a:r>
              <a:rPr kumimoji="1" lang="ko-KR" altLang="en-US" dirty="0" err="1"/>
              <a:t>보내는건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일까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b="1" u="sng" dirty="0"/>
              <a:t>아니다</a:t>
            </a:r>
            <a:r>
              <a:rPr kumimoji="1" lang="en-US" altLang="ko-KR" b="1" u="sng" dirty="0"/>
              <a:t>!</a:t>
            </a:r>
          </a:p>
          <a:p>
            <a:r>
              <a:rPr kumimoji="1" lang="ko-KR" altLang="en-US" dirty="0"/>
              <a:t>정확히는 </a:t>
            </a:r>
            <a:r>
              <a:rPr kumimoji="1" lang="en-US" altLang="ko-KR" dirty="0"/>
              <a:t>num1</a:t>
            </a:r>
            <a:r>
              <a:rPr kumimoji="1" lang="ko-KR" altLang="en-US" dirty="0"/>
              <a:t>의 상태가 바뀐 것이지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num1</a:t>
            </a:r>
            <a:r>
              <a:rPr kumimoji="1" lang="ko-KR" altLang="en-US" dirty="0"/>
              <a:t>이 바뀐 게 아니기 때문에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16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599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add</a:t>
            </a:r>
            <a:r>
              <a:rPr kumimoji="1" lang="ko-KR" altLang="en-US" dirty="0"/>
              <a:t> 메서드가 호출이 되면</a:t>
            </a:r>
            <a:r>
              <a:rPr kumimoji="1" lang="en-US" altLang="ko-KR" dirty="0"/>
              <a:t>, add</a:t>
            </a:r>
            <a:r>
              <a:rPr kumimoji="1" lang="ko-KR" altLang="en-US" dirty="0"/>
              <a:t> 메서드의 </a:t>
            </a:r>
            <a:r>
              <a:rPr kumimoji="1" lang="en-US" altLang="ko-KR" dirty="0" err="1"/>
              <a:t>NumberClass</a:t>
            </a:r>
            <a:r>
              <a:rPr kumimoji="1" lang="en-US" altLang="ko-KR" dirty="0"/>
              <a:t> number</a:t>
            </a:r>
            <a:r>
              <a:rPr kumimoji="1" lang="ko-KR" altLang="en-US" dirty="0"/>
              <a:t>도 똑같은 </a:t>
            </a:r>
            <a:r>
              <a:rPr kumimoji="1" lang="en-US" altLang="ko-KR" dirty="0"/>
              <a:t>0x0004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참조하기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number.num</a:t>
            </a:r>
            <a:r>
              <a:rPr kumimoji="1" lang="ko-KR" altLang="en-US" dirty="0"/>
              <a:t>의 값에 </a:t>
            </a:r>
            <a:r>
              <a:rPr kumimoji="1" lang="en-US" altLang="ko-KR" dirty="0"/>
              <a:t>+1</a:t>
            </a:r>
            <a:r>
              <a:rPr kumimoji="1" lang="ko-KR" altLang="en-US" dirty="0"/>
              <a:t>을 더하면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number</a:t>
            </a:r>
            <a:r>
              <a:rPr kumimoji="1" lang="ko-KR" altLang="en-US" dirty="0"/>
              <a:t>가 가진 </a:t>
            </a:r>
            <a:r>
              <a:rPr kumimoji="1" lang="en-US" altLang="ko-KR" dirty="0"/>
              <a:t>0x0004</a:t>
            </a:r>
            <a:r>
              <a:rPr kumimoji="1" lang="ko-KR" altLang="en-US" dirty="0"/>
              <a:t> 주소의 </a:t>
            </a:r>
            <a:r>
              <a:rPr kumimoji="1" lang="en-US" altLang="ko-KR" dirty="0"/>
              <a:t>num</a:t>
            </a:r>
            <a:r>
              <a:rPr kumimoji="1" lang="ko-KR" altLang="en-US" dirty="0"/>
              <a:t> 값이 바뀌는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num1</a:t>
            </a:r>
            <a:r>
              <a:rPr kumimoji="1" lang="ko-KR" altLang="en-US" dirty="0"/>
              <a:t>의 값이 바뀐 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num1 </a:t>
            </a:r>
            <a:r>
              <a:rPr kumimoji="1" lang="ko-KR" altLang="en-US" dirty="0"/>
              <a:t>주소의 값이 변경된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335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이런 예제에서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로 동작을 한다면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p</a:t>
            </a:r>
            <a:r>
              <a:rPr kumimoji="1" lang="ko-KR" altLang="en-US" dirty="0"/>
              <a:t>가 가리키는 값이 </a:t>
            </a:r>
            <a:r>
              <a:rPr kumimoji="1" lang="en-US" altLang="ko-KR" dirty="0"/>
              <a:t>new Person(“</a:t>
            </a:r>
            <a:r>
              <a:rPr kumimoji="1" lang="ko-KR" altLang="en-US" dirty="0"/>
              <a:t>이순신</a:t>
            </a:r>
            <a:r>
              <a:rPr kumimoji="1" lang="en-US" altLang="ko-KR" dirty="0"/>
              <a:t>”);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바껴야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628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이런 예제에서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로 동작을 한다면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p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주소값이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changePerson</a:t>
            </a:r>
            <a:r>
              <a:rPr kumimoji="1" lang="ko-KR" altLang="en-US" dirty="0"/>
              <a:t>에 전달이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56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changePerson</a:t>
            </a:r>
            <a:r>
              <a:rPr kumimoji="1" lang="ko-KR" altLang="en-US" dirty="0"/>
              <a:t> 안에서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가리키는 값이 </a:t>
            </a:r>
            <a:r>
              <a:rPr kumimoji="1" lang="en-US" altLang="ko-KR" dirty="0"/>
              <a:t>new Person(“</a:t>
            </a:r>
            <a:r>
              <a:rPr kumimoji="1" lang="ko-KR" altLang="en-US" dirty="0"/>
              <a:t>이순신</a:t>
            </a:r>
            <a:r>
              <a:rPr kumimoji="1" lang="en-US" altLang="ko-KR" dirty="0"/>
              <a:t>”);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바껴야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938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자바가 동작하는 방식은</a:t>
            </a:r>
            <a:r>
              <a:rPr kumimoji="1" lang="en-US" altLang="ko-KR" dirty="0"/>
              <a:t> Call by Value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매개변수 </a:t>
            </a:r>
            <a:r>
              <a:rPr kumimoji="1" lang="en-US" altLang="ko-KR" dirty="0"/>
              <a:t>Person p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주소값이</a:t>
            </a:r>
            <a:r>
              <a:rPr kumimoji="1" lang="ko-KR" altLang="en-US" dirty="0"/>
              <a:t> 복사되어 전달되기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처음에 </a:t>
            </a:r>
            <a:r>
              <a:rPr kumimoji="1" lang="en-US" altLang="ko-KR" dirty="0"/>
              <a:t>Person</a:t>
            </a:r>
            <a:r>
              <a:rPr kumimoji="1" lang="ko-KR" altLang="en-US" dirty="0"/>
              <a:t> 객체를 가리킨다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340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changePerson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메서드 안에서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새로운 객체 </a:t>
            </a:r>
            <a:r>
              <a:rPr kumimoji="1" lang="en-US" altLang="ko-KR" dirty="0"/>
              <a:t>Person(“</a:t>
            </a:r>
            <a:r>
              <a:rPr kumimoji="1" lang="ko-KR" altLang="en-US" dirty="0"/>
              <a:t>이순신</a:t>
            </a:r>
            <a:r>
              <a:rPr kumimoji="1" lang="en-US" altLang="ko-KR" dirty="0"/>
              <a:t>”)</a:t>
            </a:r>
            <a:r>
              <a:rPr kumimoji="1" lang="ko-KR" altLang="en-US" dirty="0"/>
              <a:t> 을 가리키게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30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Call by Value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값에 의한 호출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원본 값을 그대로 복사해서 매개변수로 전달한다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인자로 받은 값을 복사하여 처리하는 방식이다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678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changePerson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메서드가 끝나면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 프레임은 </a:t>
            </a:r>
            <a:r>
              <a:rPr kumimoji="1" lang="en-US" altLang="ko-KR" dirty="0"/>
              <a:t>pop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사라지게 된다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그러면 이순신을 가리키던 변수 </a:t>
            </a:r>
            <a:r>
              <a:rPr kumimoji="1" lang="en-US" altLang="ko-KR" dirty="0"/>
              <a:t>p</a:t>
            </a:r>
            <a:r>
              <a:rPr kumimoji="1" lang="ko-KR" altLang="en-US" dirty="0"/>
              <a:t>는 없어진다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51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909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881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그렇기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에서는 객체의 값을 바꾸려면 새로운 객체를 생성해서 바꿔주는게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객체의 변수에 접근을 해서 그 변수의 값을 바꿔줘야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9203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자바가 동작하는 방식은</a:t>
            </a:r>
            <a:r>
              <a:rPr kumimoji="1" lang="en-US" altLang="ko-KR" dirty="0"/>
              <a:t> Call by Value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799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자바가 동작하는 방식은</a:t>
            </a:r>
            <a:r>
              <a:rPr kumimoji="1" lang="en-US" altLang="ko-KR" dirty="0"/>
              <a:t> Call by Value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08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자바가 동작하는 방식은</a:t>
            </a:r>
            <a:r>
              <a:rPr kumimoji="1" lang="en-US" altLang="ko-KR" dirty="0"/>
              <a:t> Call by Value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907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087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velog.io</a:t>
            </a:r>
            <a:r>
              <a:rPr kumimoji="1" lang="en-US" altLang="ko-KR" dirty="0"/>
              <a:t>/@</a:t>
            </a:r>
            <a:r>
              <a:rPr kumimoji="1" lang="en-US" altLang="ko-KR" dirty="0" err="1"/>
              <a:t>codemcd</a:t>
            </a:r>
            <a:r>
              <a:rPr kumimoji="1" lang="en-US" altLang="ko-KR" dirty="0"/>
              <a:t>/Call-By-Value-VS-Call-By-Reference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codingplus.tistory.com</a:t>
            </a:r>
            <a:r>
              <a:rPr kumimoji="1" lang="en-US" altLang="ko-KR" dirty="0"/>
              <a:t>/29</a:t>
            </a:r>
          </a:p>
          <a:p>
            <a:r>
              <a:rPr kumimoji="1" lang="en-US" altLang="ko-KR" dirty="0"/>
              <a:t>https://re-</a:t>
            </a:r>
            <a:r>
              <a:rPr kumimoji="1" lang="en-US" altLang="ko-KR" dirty="0" err="1"/>
              <a:t>build.tistory.com</a:t>
            </a:r>
            <a:r>
              <a:rPr kumimoji="1" lang="en-US" altLang="ko-KR" dirty="0"/>
              <a:t>/3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wonwoo.ml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index.php</a:t>
            </a:r>
            <a:r>
              <a:rPr kumimoji="1" lang="en-US" altLang="ko-KR" dirty="0"/>
              <a:t>/post/1679</a:t>
            </a:r>
          </a:p>
          <a:p>
            <a:r>
              <a:rPr kumimoji="1" lang="en-US" altLang="ko-KR" dirty="0"/>
              <a:t>https://siyoon210.tistory.com/104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gyoogle.dev</a:t>
            </a:r>
            <a:r>
              <a:rPr kumimoji="1" lang="en-US" altLang="ko-KR" dirty="0"/>
              <a:t>/blog/computer-language/Java/Call%20by%20value%20&amp;%20Call%20by%20reference.html</a:t>
            </a:r>
          </a:p>
          <a:p>
            <a:r>
              <a:rPr kumimoji="1" lang="en-US" altLang="ko-KR" dirty="0"/>
              <a:t>https://hyoje420.tistory.com/6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mangkyu.tistory.com</a:t>
            </a:r>
            <a:r>
              <a:rPr kumimoji="1" lang="en-US" altLang="ko-KR" dirty="0"/>
              <a:t>/107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ecsimsw.tistory.com</a:t>
            </a:r>
            <a:r>
              <a:rPr kumimoji="1" lang="en-US" altLang="ko-KR" dirty="0"/>
              <a:t>/entry/%EC%9E%90%EB%B0%94-%EA%B9%8A%EC%9D%B4-%EC%95%8C%EA%B8%B0-Swap-%ED%95%A8%EC%88%98%EC%99%80-%EB%A9%94%EB%AA%A8%EB%A6%AC?category=887812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deveric.tistory.com</a:t>
            </a:r>
            <a:r>
              <a:rPr kumimoji="1" lang="en-US" altLang="ko-KR" dirty="0"/>
              <a:t>/92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okky.kr</a:t>
            </a:r>
            <a:r>
              <a:rPr kumimoji="1" lang="en-US" altLang="ko-KR" dirty="0"/>
              <a:t>/article/584557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supdev.tistory.com</a:t>
            </a:r>
            <a:r>
              <a:rPr kumimoji="1" lang="en-US" altLang="ko-KR" dirty="0"/>
              <a:t>/15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process</a:t>
            </a:r>
            <a:r>
              <a:rPr kumimoji="1" lang="ko-KR" altLang="en-US" dirty="0"/>
              <a:t> 메서드를 사용해서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의 값을 바꿔줬는데 왜 그대로일까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어떤 함수를 호출할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Stack </a:t>
            </a:r>
            <a:r>
              <a:rPr kumimoji="1" lang="ko-KR" altLang="en-US" dirty="0"/>
              <a:t>메모리에 먼저 함수의 </a:t>
            </a:r>
            <a:r>
              <a:rPr kumimoji="1" lang="en-US" altLang="ko-KR" dirty="0"/>
              <a:t>Return Address</a:t>
            </a:r>
            <a:r>
              <a:rPr kumimoji="1" lang="ko-KR" altLang="en-US" dirty="0"/>
              <a:t>가 쌓이게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위에 매개변수 등의 값이 쌓인다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* </a:t>
            </a:r>
            <a:r>
              <a:rPr kumimoji="1" lang="en-US" altLang="ko-KR" dirty="0"/>
              <a:t>Stack </a:t>
            </a:r>
            <a:r>
              <a:rPr kumimoji="1" lang="ko-KR" altLang="en-US" dirty="0"/>
              <a:t>메모리에는 원시 타입의 데이터가 값과 함께 저장이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main</a:t>
            </a:r>
            <a:r>
              <a:rPr kumimoji="1" lang="ko-KR" altLang="en-US" dirty="0"/>
              <a:t> 메서드가 먼저 호출되기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메서드의 내용이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 쌓이게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회색 부분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원시 타입인 </a:t>
            </a:r>
            <a:r>
              <a:rPr kumimoji="1" lang="en-US" altLang="ko-KR" dirty="0"/>
              <a:t>a</a:t>
            </a:r>
            <a:r>
              <a:rPr kumimoji="1" lang="ko-KR" altLang="en-US" dirty="0"/>
              <a:t> 변수가 값인 </a:t>
            </a:r>
            <a:r>
              <a:rPr kumimoji="1" lang="en-US" altLang="ko-KR" dirty="0"/>
              <a:t>7</a:t>
            </a:r>
            <a:r>
              <a:rPr kumimoji="1" lang="ko-KR" altLang="en-US" dirty="0"/>
              <a:t>과 함께 회색 부분에 저장이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메서드 안에서 </a:t>
            </a:r>
            <a:r>
              <a:rPr kumimoji="1" lang="en-US" altLang="ko-KR" dirty="0"/>
              <a:t>process()</a:t>
            </a:r>
            <a:r>
              <a:rPr kumimoji="1" lang="ko-KR" altLang="en-US" dirty="0"/>
              <a:t> 메서드를 호출하면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스택에 해당 메서드의 정보들과 </a:t>
            </a:r>
            <a:r>
              <a:rPr kumimoji="1" lang="en-US" altLang="ko-KR" dirty="0"/>
              <a:t>local </a:t>
            </a:r>
            <a:r>
              <a:rPr kumimoji="1" lang="ko-KR" altLang="en-US" dirty="0"/>
              <a:t>변수들이 함께 스택 프레임으로 쌓인다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process()</a:t>
            </a:r>
            <a:r>
              <a:rPr kumimoji="1" lang="ko-KR" altLang="en-US" dirty="0"/>
              <a:t> 메서드의 매개변수인 </a:t>
            </a:r>
            <a:r>
              <a:rPr kumimoji="1" lang="en-US" altLang="ko-KR" b="1" u="sng" dirty="0"/>
              <a:t>value </a:t>
            </a:r>
            <a:r>
              <a:rPr kumimoji="1" lang="ko-KR" altLang="en-US" b="1" u="sng" dirty="0"/>
              <a:t>변수</a:t>
            </a:r>
            <a:r>
              <a:rPr kumimoji="1" lang="ko-KR" altLang="en-US" dirty="0"/>
              <a:t>가 </a:t>
            </a:r>
            <a:r>
              <a:rPr kumimoji="1" lang="ko-KR" altLang="en-US" b="1" u="sng" dirty="0"/>
              <a:t>해당 스택 프레임에 새로 메모리가 할당</a:t>
            </a:r>
            <a:r>
              <a:rPr kumimoji="1" lang="ko-KR" altLang="en-US" dirty="0"/>
              <a:t>이 되는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</a:t>
            </a:r>
            <a:r>
              <a:rPr kumimoji="1" lang="en-US" altLang="ko-KR" dirty="0"/>
              <a:t>a </a:t>
            </a:r>
            <a:r>
              <a:rPr kumimoji="1" lang="ko-KR" altLang="en-US" dirty="0"/>
              <a:t>변수의 주소는 </a:t>
            </a:r>
            <a:r>
              <a:rPr kumimoji="1" lang="en-US" altLang="ko-KR" dirty="0"/>
              <a:t>0x07040</a:t>
            </a:r>
            <a:r>
              <a:rPr kumimoji="1" lang="ko-KR" altLang="en-US" dirty="0"/>
              <a:t>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process</a:t>
            </a:r>
            <a:r>
              <a:rPr kumimoji="1" lang="ko-KR" altLang="en-US" dirty="0"/>
              <a:t> 메서드의 매개변수인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주소값은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0x07000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변수이게 되는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변수의 값을 바꿔봤자 </a:t>
            </a:r>
            <a:r>
              <a:rPr kumimoji="1" lang="en-US" altLang="ko-KR" dirty="0"/>
              <a:t>a</a:t>
            </a:r>
            <a:r>
              <a:rPr kumimoji="1" lang="ko-KR" altLang="en-US" dirty="0"/>
              <a:t> 변수에는 영향이 가지 않는 것이다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23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변수를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바꾼 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process() </a:t>
            </a:r>
            <a:r>
              <a:rPr kumimoji="1" lang="ko-KR" altLang="en-US" dirty="0"/>
              <a:t>메서드가 종료되면</a:t>
            </a:r>
            <a:endParaRPr kumimoji="1" lang="en-US" altLang="ko-KR" dirty="0"/>
          </a:p>
          <a:p>
            <a:r>
              <a:rPr kumimoji="1" lang="ko-KR" altLang="en-US" dirty="0"/>
              <a:t>오른쪽과 같이 </a:t>
            </a:r>
            <a:r>
              <a:rPr kumimoji="1" lang="en-US" altLang="ko-KR" dirty="0"/>
              <a:t>process() </a:t>
            </a:r>
            <a:r>
              <a:rPr kumimoji="1" lang="ko-KR" altLang="en-US" dirty="0"/>
              <a:t>메서드를 위한 </a:t>
            </a:r>
            <a:r>
              <a:rPr kumimoji="1" lang="en-US" altLang="ko-KR" dirty="0"/>
              <a:t>Call Stack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pop </a:t>
            </a:r>
            <a:r>
              <a:rPr kumimoji="1" lang="ko-KR" altLang="en-US" dirty="0"/>
              <a:t>되어 사라지고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메모리가 소멸된다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그렇기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process() </a:t>
            </a:r>
            <a:r>
              <a:rPr kumimoji="1" lang="ko-KR" altLang="en-US" dirty="0"/>
              <a:t>메서드가 종료된 이후에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 메서드에서 다시 </a:t>
            </a:r>
            <a:r>
              <a:rPr kumimoji="1" lang="en-US" altLang="ko-KR" dirty="0"/>
              <a:t>a</a:t>
            </a:r>
            <a:r>
              <a:rPr kumimoji="1" lang="ko-KR" altLang="en-US" dirty="0"/>
              <a:t>라는 변수를 출력해도 기존의 값과 변화가 없게 되는 것이다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67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Call by Reference</a:t>
            </a:r>
            <a:r>
              <a:rPr kumimoji="1" lang="ko-KR" altLang="en-US" dirty="0"/>
              <a:t>는 참조에 의한 호출로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인자값을</a:t>
            </a:r>
            <a:r>
              <a:rPr kumimoji="1" lang="ko-KR" altLang="en-US" dirty="0"/>
              <a:t> 메서드로 넘길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객체를 참조하는 </a:t>
            </a:r>
            <a:r>
              <a:rPr kumimoji="1" lang="ko-KR" altLang="en-US" b="1" u="sng" dirty="0"/>
              <a:t>주소</a:t>
            </a:r>
            <a:r>
              <a:rPr kumimoji="1" lang="ko-KR" altLang="en-US" dirty="0"/>
              <a:t>로 넘겨주기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/>
              <a:t>메서드 내에서도 원래의 값에 접근이 가능</a:t>
            </a:r>
            <a:r>
              <a:rPr kumimoji="1" lang="ko-KR" altLang="en-US" b="0" u="none" dirty="0"/>
              <a:t>하다</a:t>
            </a:r>
            <a:r>
              <a:rPr kumimoji="1" lang="en-US" altLang="ko-KR" b="0" u="none" dirty="0"/>
              <a:t>.</a:t>
            </a:r>
          </a:p>
          <a:p>
            <a:endParaRPr kumimoji="1" lang="en-US" altLang="ko-KR" b="0" u="none" dirty="0"/>
          </a:p>
          <a:p>
            <a:r>
              <a:rPr kumimoji="1" lang="ko-KR" altLang="en-US" b="0" u="none" dirty="0"/>
              <a:t>즉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원본의 데이터를 수정할 수 있다</a:t>
            </a:r>
            <a:r>
              <a:rPr kumimoji="1" lang="en-US" altLang="ko-KR" b="0" u="none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76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u="none" dirty="0"/>
              <a:t>앞에서와 똑같이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/>
              <a:t>Stack </a:t>
            </a:r>
            <a:r>
              <a:rPr kumimoji="1" lang="ko-KR" altLang="en-US" b="0" u="none" dirty="0"/>
              <a:t>메모리에 </a:t>
            </a:r>
            <a:r>
              <a:rPr kumimoji="1" lang="en-US" altLang="ko-KR" b="0" u="none" dirty="0"/>
              <a:t>process()</a:t>
            </a:r>
            <a:r>
              <a:rPr kumimoji="1" lang="ko-KR" altLang="en-US" b="0" u="none" dirty="0"/>
              <a:t> 메서드의 </a:t>
            </a:r>
            <a:r>
              <a:rPr kumimoji="1" lang="en-US" altLang="ko-KR" b="0" u="none" dirty="0"/>
              <a:t>return address</a:t>
            </a:r>
            <a:r>
              <a:rPr kumimoji="1" lang="ko-KR" altLang="en-US" b="0" u="none" dirty="0"/>
              <a:t>가 쌓이고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그 위에 매개변수 등의 값이 쌓인다</a:t>
            </a:r>
            <a:r>
              <a:rPr kumimoji="1" lang="en-US" altLang="ko-KR" b="0" u="none" dirty="0"/>
              <a:t>.</a:t>
            </a:r>
          </a:p>
          <a:p>
            <a:r>
              <a:rPr kumimoji="1" lang="ko-KR" altLang="en-US" b="0" u="none" dirty="0"/>
              <a:t>하지만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매개변수 </a:t>
            </a:r>
            <a:r>
              <a:rPr kumimoji="1" lang="en-US" altLang="ko-KR" b="0" u="none" dirty="0"/>
              <a:t>value</a:t>
            </a:r>
            <a:r>
              <a:rPr kumimoji="1" lang="ko-KR" altLang="en-US" b="0" u="none" dirty="0"/>
              <a:t> 값을 주소로 받았기 때문에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1" u="sng" dirty="0" err="1"/>
              <a:t>someValue</a:t>
            </a:r>
            <a:r>
              <a:rPr kumimoji="1" lang="ko-KR" altLang="en-US" b="1" u="sng" dirty="0"/>
              <a:t>의 주소인 </a:t>
            </a:r>
            <a:r>
              <a:rPr kumimoji="1" lang="en-US" altLang="ko-KR" b="1" u="sng" dirty="0"/>
              <a:t>0x07040</a:t>
            </a:r>
            <a:r>
              <a:rPr kumimoji="1" lang="ko-KR" altLang="en-US" b="1" u="sng" dirty="0"/>
              <a:t>이 전달</a:t>
            </a:r>
            <a:r>
              <a:rPr kumimoji="1" lang="ko-KR" altLang="en-US" b="0" u="none" dirty="0"/>
              <a:t>된다</a:t>
            </a:r>
            <a:r>
              <a:rPr kumimoji="1" lang="en-US" altLang="ko-KR" b="0" u="none" dirty="0"/>
              <a:t>.</a:t>
            </a:r>
          </a:p>
          <a:p>
            <a:endParaRPr kumimoji="1" lang="en-US" altLang="ko-KR" b="0" u="none" dirty="0"/>
          </a:p>
          <a:p>
            <a:r>
              <a:rPr kumimoji="1" lang="en-US" altLang="ko-KR" b="0" u="none" dirty="0"/>
              <a:t>process() </a:t>
            </a:r>
            <a:r>
              <a:rPr kumimoji="1" lang="ko-KR" altLang="en-US" b="0" u="none" dirty="0"/>
              <a:t>메서드에서 매개변수로 받은 </a:t>
            </a:r>
            <a:r>
              <a:rPr kumimoji="1" lang="en-US" altLang="ko-KR" b="0" u="none" dirty="0"/>
              <a:t>value</a:t>
            </a:r>
            <a:r>
              <a:rPr kumimoji="1" lang="ko-KR" altLang="en-US" b="0" u="none" dirty="0"/>
              <a:t>는 </a:t>
            </a:r>
            <a:r>
              <a:rPr kumimoji="1" lang="en-US" altLang="ko-KR" b="0" u="none" dirty="0" err="1"/>
              <a:t>someValue</a:t>
            </a:r>
            <a:r>
              <a:rPr kumimoji="1" lang="ko-KR" altLang="en-US" b="0" u="none" dirty="0"/>
              <a:t>의 주소가 저장된 값을 참조하기 때문에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/>
              <a:t>value</a:t>
            </a:r>
            <a:r>
              <a:rPr kumimoji="1" lang="ko-KR" altLang="en-US" b="0" u="none" dirty="0" err="1"/>
              <a:t>를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/>
              <a:t>10</a:t>
            </a:r>
            <a:r>
              <a:rPr kumimoji="1" lang="ko-KR" altLang="en-US" b="0" u="none" dirty="0" err="1"/>
              <a:t>으로</a:t>
            </a:r>
            <a:r>
              <a:rPr kumimoji="1" lang="ko-KR" altLang="en-US" b="0" u="none" dirty="0"/>
              <a:t> 변경하면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 err="1"/>
              <a:t>someValue</a:t>
            </a:r>
            <a:r>
              <a:rPr kumimoji="1" lang="ko-KR" altLang="en-US" b="0" u="none" dirty="0"/>
              <a:t>의 값이 </a:t>
            </a:r>
            <a:r>
              <a:rPr kumimoji="1" lang="en-US" altLang="ko-KR" b="0" u="none" dirty="0"/>
              <a:t>10</a:t>
            </a:r>
            <a:r>
              <a:rPr kumimoji="1" lang="ko-KR" altLang="en-US" b="0" u="none" dirty="0" err="1"/>
              <a:t>으로</a:t>
            </a:r>
            <a:r>
              <a:rPr kumimoji="1" lang="ko-KR" altLang="en-US" b="0" u="none" dirty="0"/>
              <a:t> 변경되는 것이다</a:t>
            </a:r>
            <a:r>
              <a:rPr kumimoji="1" lang="en-US" altLang="ko-KR" b="0" u="none" dirty="0"/>
              <a:t>.</a:t>
            </a:r>
          </a:p>
          <a:p>
            <a:endParaRPr kumimoji="1" lang="en-US" altLang="ko-KR" b="0" u="none" dirty="0"/>
          </a:p>
          <a:p>
            <a:r>
              <a:rPr kumimoji="1" lang="ko-KR" altLang="en-US" b="0" u="none" dirty="0"/>
              <a:t>그렇기 때문에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/>
              <a:t>process()</a:t>
            </a:r>
            <a:r>
              <a:rPr kumimoji="1" lang="ko-KR" altLang="en-US" b="0" u="none" dirty="0"/>
              <a:t> 메서드가 종료된 후</a:t>
            </a:r>
            <a:r>
              <a:rPr kumimoji="1" lang="en-US" altLang="ko-KR" b="0" u="none" dirty="0"/>
              <a:t>,</a:t>
            </a:r>
            <a:r>
              <a:rPr kumimoji="1" lang="ko-KR" altLang="en-US" b="0" u="none" dirty="0"/>
              <a:t> </a:t>
            </a:r>
            <a:r>
              <a:rPr kumimoji="1" lang="en-US" altLang="ko-KR" b="0" u="none" dirty="0" err="1"/>
              <a:t>someValue</a:t>
            </a:r>
            <a:r>
              <a:rPr kumimoji="1" lang="ko-KR" altLang="en-US" b="0" u="none" dirty="0" err="1"/>
              <a:t>를</a:t>
            </a:r>
            <a:r>
              <a:rPr kumimoji="1" lang="ko-KR" altLang="en-US" b="0" u="none" dirty="0"/>
              <a:t> 출력하면 </a:t>
            </a:r>
            <a:r>
              <a:rPr kumimoji="1" lang="en-US" altLang="ko-KR" b="0" u="none" dirty="0"/>
              <a:t>10</a:t>
            </a:r>
            <a:r>
              <a:rPr kumimoji="1" lang="ko-KR" altLang="en-US" b="0" u="none" dirty="0" err="1"/>
              <a:t>으로</a:t>
            </a:r>
            <a:r>
              <a:rPr kumimoji="1" lang="ko-KR" altLang="en-US" b="0" u="none" dirty="0"/>
              <a:t> 변경이 된다</a:t>
            </a:r>
            <a:r>
              <a:rPr kumimoji="1" lang="en-US" altLang="ko-KR" b="0" u="none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72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간단히 말하면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는 값을 복사하여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by Reference</a:t>
            </a:r>
            <a:r>
              <a:rPr kumimoji="1" lang="ko-KR" altLang="en-US" dirty="0"/>
              <a:t>는 직접 참조를 통해 처리한다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1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매개변수로 기본형을 사용할 때는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앞에서 봤던 예제와 같이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로 동작한다는 것을 알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14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7927944"/>
            <a:ext cx="656840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Call by Value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Call by Reference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Call by Value vs Call by Reference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Java</a:t>
            </a:r>
            <a:r>
              <a:rPr kumimoji="1" lang="ko-KR" altLang="en-US" sz="3200" b="1" dirty="0"/>
              <a:t>의 함수 호출 방식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2481292" y="3869077"/>
            <a:ext cx="7229415" cy="1530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/>
              <a:t>Call by Value vs Call by Reference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4000" b="1" dirty="0"/>
              <a:t>(</a:t>
            </a:r>
            <a:r>
              <a:rPr kumimoji="1" lang="ko-KR" altLang="en-US" sz="4000" b="1" dirty="0"/>
              <a:t>함수의 호출 방식</a:t>
            </a:r>
            <a:r>
              <a:rPr kumimoji="1" lang="en-US" altLang="ko-KR" sz="4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2225613" y="5045938"/>
            <a:ext cx="7740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Call by Value vs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224992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22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Value vs Call by Reference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F35D7C2-1BAF-6F47-B30D-80619EDD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471"/>
              </p:ext>
            </p:extLst>
          </p:nvPr>
        </p:nvGraphicFramePr>
        <p:xfrm>
          <a:off x="1213004" y="4257318"/>
          <a:ext cx="9765991" cy="228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707">
                  <a:extLst>
                    <a:ext uri="{9D8B030D-6E8A-4147-A177-3AD203B41FA5}">
                      <a16:colId xmlns:a16="http://schemas.microsoft.com/office/drawing/2014/main" val="533033123"/>
                    </a:ext>
                  </a:extLst>
                </a:gridCol>
                <a:gridCol w="3511142">
                  <a:extLst>
                    <a:ext uri="{9D8B030D-6E8A-4147-A177-3AD203B41FA5}">
                      <a16:colId xmlns:a16="http://schemas.microsoft.com/office/drawing/2014/main" val="3105708213"/>
                    </a:ext>
                  </a:extLst>
                </a:gridCol>
                <a:gridCol w="3511142">
                  <a:extLst>
                    <a:ext uri="{9D8B030D-6E8A-4147-A177-3AD203B41FA5}">
                      <a16:colId xmlns:a16="http://schemas.microsoft.com/office/drawing/2014/main" val="486205970"/>
                    </a:ext>
                  </a:extLst>
                </a:gridCol>
              </a:tblGrid>
              <a:tr h="70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호출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Call by Value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Call by Reference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39338"/>
                  </a:ext>
                </a:extLst>
              </a:tr>
              <a:tr h="703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복사된 데이터를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주소 값을 전달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 참조하여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160724"/>
                  </a:ext>
                </a:extLst>
              </a:tr>
              <a:tr h="879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원본 데이터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값을 수정해도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원본의 데이터는 수정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값을 수정하면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원본 데이터 수정 </a:t>
                      </a: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10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8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327614" y="5045938"/>
            <a:ext cx="5536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 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69339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2689106" y="4527078"/>
            <a:ext cx="6813788" cy="1745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/>
              <a:t>Java</a:t>
            </a:r>
            <a:r>
              <a:rPr kumimoji="1" lang="ko-KR" altLang="en-US" sz="2800" b="1" dirty="0"/>
              <a:t>는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기본형 데이터를 처리할 땐</a:t>
            </a:r>
            <a:r>
              <a:rPr kumimoji="1" lang="en-US" altLang="ko-KR" sz="2800" b="1" dirty="0"/>
              <a:t> Call by Value</a:t>
            </a:r>
            <a:r>
              <a:rPr kumimoji="1" lang="ko-KR" altLang="en-US" sz="2800" b="1" dirty="0"/>
              <a:t>고</a:t>
            </a:r>
            <a:r>
              <a:rPr kumimoji="1" lang="en-US" altLang="ko-KR" sz="28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객체를 처리할 땐 </a:t>
            </a:r>
            <a:r>
              <a:rPr kumimoji="1" lang="en-US" altLang="ko-KR" sz="2800" b="1" dirty="0"/>
              <a:t>Call by Reference</a:t>
            </a:r>
            <a:r>
              <a:rPr kumimoji="1" lang="ko-KR" altLang="en-US" sz="2800" b="1" dirty="0"/>
              <a:t>일까</a:t>
            </a:r>
            <a:r>
              <a:rPr kumimoji="1" lang="en-US" altLang="ko-KR" sz="2800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54913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899729" y="1961979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기본형</a:t>
            </a:r>
            <a:r>
              <a:rPr kumimoji="1" lang="ko-KR" altLang="en-US" sz="2400" b="1" dirty="0"/>
              <a:t>을 사용할 때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96C524-7A5F-6A4D-B546-11362A47D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967831"/>
            <a:ext cx="10033000" cy="4864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B64507-EB8D-4A49-984B-3ED93B86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77" y="8204015"/>
            <a:ext cx="4470400" cy="622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A7AC1C-2379-9B41-AF93-2198B58E244E}"/>
              </a:ext>
            </a:extLst>
          </p:cNvPr>
          <p:cNvSpPr/>
          <p:nvPr/>
        </p:nvSpPr>
        <p:spPr>
          <a:xfrm>
            <a:off x="2040674" y="6402873"/>
            <a:ext cx="2219092" cy="332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2D507B-C6FE-A94D-B0F0-57FFD7C5FBD3}"/>
              </a:ext>
            </a:extLst>
          </p:cNvPr>
          <p:cNvSpPr/>
          <p:nvPr/>
        </p:nvSpPr>
        <p:spPr>
          <a:xfrm>
            <a:off x="5575611" y="8178984"/>
            <a:ext cx="2716666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068CC6-B322-614D-A0EB-27BCE04E391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50220" y="6735337"/>
            <a:ext cx="3783724" cy="1443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59A6822-7672-EA4D-9B10-B2C5E9FF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93" y="3130509"/>
            <a:ext cx="5224346" cy="5150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664894" y="1961979"/>
            <a:ext cx="486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94407-E1D3-384D-89C1-B06CA91B5D44}"/>
              </a:ext>
            </a:extLst>
          </p:cNvPr>
          <p:cNvSpPr txBox="1"/>
          <p:nvPr/>
        </p:nvSpPr>
        <p:spPr>
          <a:xfrm>
            <a:off x="4338348" y="8859451"/>
            <a:ext cx="313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/>
              <a:t>Call by Reference</a:t>
            </a:r>
            <a:r>
              <a:rPr kumimoji="1" lang="ko-KR" altLang="en-US" sz="2400" b="1" dirty="0"/>
              <a:t>일까</a:t>
            </a:r>
            <a:r>
              <a:rPr kumimoji="1" lang="en-US" altLang="ko-KR" sz="2400" b="1" dirty="0"/>
              <a:t>?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F1761F-C68B-3541-96D8-0DF7CCD3F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83" y="4853781"/>
            <a:ext cx="1257300" cy="10922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77B62C-9722-1743-AB37-8CB67291AE0D}"/>
              </a:ext>
            </a:extLst>
          </p:cNvPr>
          <p:cNvSpPr/>
          <p:nvPr/>
        </p:nvSpPr>
        <p:spPr>
          <a:xfrm>
            <a:off x="2419815" y="6425175"/>
            <a:ext cx="4114800" cy="332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2D35E2-5896-3948-8A2F-4286F3B595E4}"/>
              </a:ext>
            </a:extLst>
          </p:cNvPr>
          <p:cNvSpPr/>
          <p:nvPr/>
        </p:nvSpPr>
        <p:spPr>
          <a:xfrm>
            <a:off x="2424909" y="7098587"/>
            <a:ext cx="1199237" cy="332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FBFED-98DD-6B48-85AC-08FFC3445FC7}"/>
              </a:ext>
            </a:extLst>
          </p:cNvPr>
          <p:cNvSpPr/>
          <p:nvPr/>
        </p:nvSpPr>
        <p:spPr>
          <a:xfrm>
            <a:off x="8085450" y="5330397"/>
            <a:ext cx="545594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70F3F48-F7AA-BF4A-AEFC-10D00D6D0047}"/>
              </a:ext>
            </a:extLst>
          </p:cNvPr>
          <p:cNvCxnSpPr>
            <a:endCxn id="27" idx="2"/>
          </p:cNvCxnSpPr>
          <p:nvPr/>
        </p:nvCxnSpPr>
        <p:spPr>
          <a:xfrm flipV="1">
            <a:off x="3624146" y="5952697"/>
            <a:ext cx="4734101" cy="13067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59A6822-7672-EA4D-9B10-B2C5E9FF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93" y="3130509"/>
            <a:ext cx="5224346" cy="5150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94407-E1D3-384D-89C1-B06CA91B5D44}"/>
              </a:ext>
            </a:extLst>
          </p:cNvPr>
          <p:cNvSpPr txBox="1"/>
          <p:nvPr/>
        </p:nvSpPr>
        <p:spPr>
          <a:xfrm>
            <a:off x="4338348" y="8859451"/>
            <a:ext cx="313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/>
              <a:t>Call by Reference</a:t>
            </a:r>
            <a:r>
              <a:rPr kumimoji="1" lang="ko-KR" altLang="en-US" sz="2400" b="1" dirty="0"/>
              <a:t>일까</a:t>
            </a:r>
            <a:r>
              <a:rPr kumimoji="1" lang="en-US" altLang="ko-KR" sz="2400" b="1" dirty="0"/>
              <a:t>?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F1761F-C68B-3541-96D8-0DF7CCD3F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83" y="4853781"/>
            <a:ext cx="1257300" cy="10922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77B62C-9722-1743-AB37-8CB67291AE0D}"/>
              </a:ext>
            </a:extLst>
          </p:cNvPr>
          <p:cNvSpPr/>
          <p:nvPr/>
        </p:nvSpPr>
        <p:spPr>
          <a:xfrm>
            <a:off x="2419815" y="6425175"/>
            <a:ext cx="4114800" cy="332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2D35E2-5896-3948-8A2F-4286F3B595E4}"/>
              </a:ext>
            </a:extLst>
          </p:cNvPr>
          <p:cNvSpPr/>
          <p:nvPr/>
        </p:nvSpPr>
        <p:spPr>
          <a:xfrm>
            <a:off x="2424909" y="7098587"/>
            <a:ext cx="1199237" cy="332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FBFED-98DD-6B48-85AC-08FFC3445FC7}"/>
              </a:ext>
            </a:extLst>
          </p:cNvPr>
          <p:cNvSpPr/>
          <p:nvPr/>
        </p:nvSpPr>
        <p:spPr>
          <a:xfrm>
            <a:off x="8085450" y="5330397"/>
            <a:ext cx="545594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70F3F48-F7AA-BF4A-AEFC-10D00D6D0047}"/>
              </a:ext>
            </a:extLst>
          </p:cNvPr>
          <p:cNvCxnSpPr>
            <a:endCxn id="27" idx="2"/>
          </p:cNvCxnSpPr>
          <p:nvPr/>
        </p:nvCxnSpPr>
        <p:spPr>
          <a:xfrm flipV="1">
            <a:off x="3624146" y="5952697"/>
            <a:ext cx="4734101" cy="13067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1E60DE3A-D6EE-4F4F-9543-8B231DBA32D2}"/>
              </a:ext>
            </a:extLst>
          </p:cNvPr>
          <p:cNvCxnSpPr>
            <a:cxnSpLocks/>
          </p:cNvCxnSpPr>
          <p:nvPr/>
        </p:nvCxnSpPr>
        <p:spPr>
          <a:xfrm>
            <a:off x="4338348" y="8753003"/>
            <a:ext cx="2533591" cy="758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2AFA4F68-1A14-B842-AEAC-954BD97BE369}"/>
              </a:ext>
            </a:extLst>
          </p:cNvPr>
          <p:cNvCxnSpPr>
            <a:cxnSpLocks/>
          </p:cNvCxnSpPr>
          <p:nvPr/>
        </p:nvCxnSpPr>
        <p:spPr>
          <a:xfrm flipH="1">
            <a:off x="4338349" y="8753003"/>
            <a:ext cx="2533590" cy="758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E0D4E1-A62F-B345-AFFB-BB71777B1382}"/>
              </a:ext>
            </a:extLst>
          </p:cNvPr>
          <p:cNvSpPr txBox="1"/>
          <p:nvPr/>
        </p:nvSpPr>
        <p:spPr>
          <a:xfrm>
            <a:off x="2864987" y="8287241"/>
            <a:ext cx="6462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num1</a:t>
            </a:r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의 상태가 바뀐 것이지</a:t>
            </a:r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,</a:t>
            </a:r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num1</a:t>
            </a:r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이 바뀐 게 아니다</a:t>
            </a:r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20B69-CF8B-9140-8B8D-DA172405D4D7}"/>
              </a:ext>
            </a:extLst>
          </p:cNvPr>
          <p:cNvSpPr txBox="1"/>
          <p:nvPr/>
        </p:nvSpPr>
        <p:spPr>
          <a:xfrm>
            <a:off x="3664894" y="1961979"/>
            <a:ext cx="486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1)</a:t>
            </a:r>
          </a:p>
        </p:txBody>
      </p:sp>
    </p:spTree>
    <p:extLst>
      <p:ext uri="{BB962C8B-B14F-4D97-AF65-F5344CB8AC3E}">
        <p14:creationId xmlns:p14="http://schemas.microsoft.com/office/powerpoint/2010/main" val="70065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005531" y="1961979"/>
            <a:ext cx="418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7B28B5-67B2-844D-9DB7-38003151832F}"/>
              </a:ext>
            </a:extLst>
          </p:cNvPr>
          <p:cNvSpPr/>
          <p:nvPr/>
        </p:nvSpPr>
        <p:spPr>
          <a:xfrm>
            <a:off x="1416204" y="3311913"/>
            <a:ext cx="3925230" cy="584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000AB-C5A5-8442-88C6-D95C9E9B6E1A}"/>
              </a:ext>
            </a:extLst>
          </p:cNvPr>
          <p:cNvSpPr txBox="1"/>
          <p:nvPr/>
        </p:nvSpPr>
        <p:spPr>
          <a:xfrm>
            <a:off x="1416204" y="2893330"/>
            <a:ext cx="828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8AABA1-18D7-D247-AC93-3D234716A3ED}"/>
              </a:ext>
            </a:extLst>
          </p:cNvPr>
          <p:cNvSpPr/>
          <p:nvPr/>
        </p:nvSpPr>
        <p:spPr>
          <a:xfrm>
            <a:off x="1570462" y="7549376"/>
            <a:ext cx="3616713" cy="143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EAE477-E777-4B4B-9C06-10DF8816982D}"/>
              </a:ext>
            </a:extLst>
          </p:cNvPr>
          <p:cNvSpPr txBox="1"/>
          <p:nvPr/>
        </p:nvSpPr>
        <p:spPr>
          <a:xfrm>
            <a:off x="1595941" y="7106576"/>
            <a:ext cx="2546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 Frame (main)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2561C3-F243-0348-AD37-47F30A3C7B05}"/>
              </a:ext>
            </a:extLst>
          </p:cNvPr>
          <p:cNvSpPr/>
          <p:nvPr/>
        </p:nvSpPr>
        <p:spPr>
          <a:xfrm>
            <a:off x="1722863" y="7950820"/>
            <a:ext cx="3328640" cy="88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NumberClass</a:t>
            </a:r>
            <a:r>
              <a:rPr kumimoji="1" lang="en-US" altLang="ko-KR" dirty="0">
                <a:solidFill>
                  <a:schemeClr val="tx1"/>
                </a:solidFill>
              </a:rPr>
              <a:t> num1 = </a:t>
            </a:r>
            <a:r>
              <a:rPr kumimoji="1" lang="en-US" altLang="ko-KR" b="1" u="sng" dirty="0">
                <a:solidFill>
                  <a:schemeClr val="tx1"/>
                </a:solidFill>
              </a:rPr>
              <a:t>0x0004</a:t>
            </a:r>
            <a:endParaRPr kumimoji="1"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04DB7-646E-D14F-8AC0-0AF39C32A954}"/>
              </a:ext>
            </a:extLst>
          </p:cNvPr>
          <p:cNvSpPr/>
          <p:nvPr/>
        </p:nvSpPr>
        <p:spPr>
          <a:xfrm>
            <a:off x="6543907" y="3293440"/>
            <a:ext cx="3925230" cy="584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459E57-FF67-FB47-AF08-8F9FE9E42E4B}"/>
              </a:ext>
            </a:extLst>
          </p:cNvPr>
          <p:cNvSpPr txBox="1"/>
          <p:nvPr/>
        </p:nvSpPr>
        <p:spPr>
          <a:xfrm>
            <a:off x="6543907" y="289333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Heap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ACB3CB-A8AA-6744-8273-DB044759D171}"/>
              </a:ext>
            </a:extLst>
          </p:cNvPr>
          <p:cNvSpPr/>
          <p:nvPr/>
        </p:nvSpPr>
        <p:spPr>
          <a:xfrm>
            <a:off x="6842202" y="8100920"/>
            <a:ext cx="3328640" cy="88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int num = 10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1FE4B8-6185-B644-90E6-04B7DA91279D}"/>
              </a:ext>
            </a:extLst>
          </p:cNvPr>
          <p:cNvSpPr txBox="1"/>
          <p:nvPr/>
        </p:nvSpPr>
        <p:spPr>
          <a:xfrm>
            <a:off x="6842202" y="77969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u="sng" dirty="0">
                <a:latin typeface="+mn-ea"/>
              </a:rPr>
              <a:t>0x0004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30E054-B59F-EC43-AD07-A768CA6D5843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5051503" y="8394302"/>
            <a:ext cx="1790699" cy="15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4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005531" y="1961979"/>
            <a:ext cx="418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7B28B5-67B2-844D-9DB7-38003151832F}"/>
              </a:ext>
            </a:extLst>
          </p:cNvPr>
          <p:cNvSpPr/>
          <p:nvPr/>
        </p:nvSpPr>
        <p:spPr>
          <a:xfrm>
            <a:off x="1416204" y="3311913"/>
            <a:ext cx="3925230" cy="584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000AB-C5A5-8442-88C6-D95C9E9B6E1A}"/>
              </a:ext>
            </a:extLst>
          </p:cNvPr>
          <p:cNvSpPr txBox="1"/>
          <p:nvPr/>
        </p:nvSpPr>
        <p:spPr>
          <a:xfrm>
            <a:off x="1416204" y="2893330"/>
            <a:ext cx="828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8AABA1-18D7-D247-AC93-3D234716A3ED}"/>
              </a:ext>
            </a:extLst>
          </p:cNvPr>
          <p:cNvSpPr/>
          <p:nvPr/>
        </p:nvSpPr>
        <p:spPr>
          <a:xfrm>
            <a:off x="1570462" y="7549376"/>
            <a:ext cx="3616713" cy="143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EAE477-E777-4B4B-9C06-10DF8816982D}"/>
              </a:ext>
            </a:extLst>
          </p:cNvPr>
          <p:cNvSpPr txBox="1"/>
          <p:nvPr/>
        </p:nvSpPr>
        <p:spPr>
          <a:xfrm>
            <a:off x="1595941" y="7106576"/>
            <a:ext cx="2546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 Frame (main)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2561C3-F243-0348-AD37-47F30A3C7B05}"/>
              </a:ext>
            </a:extLst>
          </p:cNvPr>
          <p:cNvSpPr/>
          <p:nvPr/>
        </p:nvSpPr>
        <p:spPr>
          <a:xfrm>
            <a:off x="1722863" y="7950820"/>
            <a:ext cx="3328640" cy="88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NumberClass</a:t>
            </a:r>
            <a:r>
              <a:rPr kumimoji="1" lang="en-US" altLang="ko-KR" dirty="0">
                <a:solidFill>
                  <a:schemeClr val="tx1"/>
                </a:solidFill>
              </a:rPr>
              <a:t> num1 = </a:t>
            </a:r>
            <a:r>
              <a:rPr kumimoji="1" lang="en-US" altLang="ko-KR" b="1" u="sng" dirty="0">
                <a:solidFill>
                  <a:schemeClr val="tx1"/>
                </a:solidFill>
              </a:rPr>
              <a:t>0x0004</a:t>
            </a:r>
            <a:endParaRPr kumimoji="1"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FB7A2F-2A5C-1147-AD1B-E08C81F55082}"/>
              </a:ext>
            </a:extLst>
          </p:cNvPr>
          <p:cNvSpPr/>
          <p:nvPr/>
        </p:nvSpPr>
        <p:spPr>
          <a:xfrm>
            <a:off x="1570462" y="5340521"/>
            <a:ext cx="3616713" cy="143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C5E323-9CA9-4F43-8280-60F46B0B3563}"/>
              </a:ext>
            </a:extLst>
          </p:cNvPr>
          <p:cNvSpPr txBox="1"/>
          <p:nvPr/>
        </p:nvSpPr>
        <p:spPr>
          <a:xfrm>
            <a:off x="1595941" y="4897721"/>
            <a:ext cx="240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 Frame (add)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B7F940-D6AF-0B40-A33C-3711D90728B1}"/>
              </a:ext>
            </a:extLst>
          </p:cNvPr>
          <p:cNvSpPr/>
          <p:nvPr/>
        </p:nvSpPr>
        <p:spPr>
          <a:xfrm>
            <a:off x="1722863" y="5741965"/>
            <a:ext cx="3328640" cy="88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NumberClass</a:t>
            </a:r>
            <a:r>
              <a:rPr kumimoji="1" lang="en-US" altLang="ko-KR" dirty="0">
                <a:solidFill>
                  <a:schemeClr val="tx1"/>
                </a:solidFill>
              </a:rPr>
              <a:t> number = </a:t>
            </a:r>
            <a:r>
              <a:rPr kumimoji="1" lang="en-US" altLang="ko-KR" b="1" u="sng" dirty="0">
                <a:solidFill>
                  <a:schemeClr val="tx1"/>
                </a:solidFill>
              </a:rPr>
              <a:t>0x0004</a:t>
            </a:r>
            <a:endParaRPr kumimoji="1"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04DB7-646E-D14F-8AC0-0AF39C32A954}"/>
              </a:ext>
            </a:extLst>
          </p:cNvPr>
          <p:cNvSpPr/>
          <p:nvPr/>
        </p:nvSpPr>
        <p:spPr>
          <a:xfrm>
            <a:off x="6543907" y="3293440"/>
            <a:ext cx="3925230" cy="584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459E57-FF67-FB47-AF08-8F9FE9E42E4B}"/>
              </a:ext>
            </a:extLst>
          </p:cNvPr>
          <p:cNvSpPr txBox="1"/>
          <p:nvPr/>
        </p:nvSpPr>
        <p:spPr>
          <a:xfrm>
            <a:off x="6543907" y="289333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Heap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ACB3CB-A8AA-6744-8273-DB044759D171}"/>
              </a:ext>
            </a:extLst>
          </p:cNvPr>
          <p:cNvSpPr/>
          <p:nvPr/>
        </p:nvSpPr>
        <p:spPr>
          <a:xfrm>
            <a:off x="6842202" y="8100920"/>
            <a:ext cx="3328640" cy="88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int num = 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1FE4B8-6185-B644-90E6-04B7DA91279D}"/>
              </a:ext>
            </a:extLst>
          </p:cNvPr>
          <p:cNvSpPr txBox="1"/>
          <p:nvPr/>
        </p:nvSpPr>
        <p:spPr>
          <a:xfrm>
            <a:off x="6842202" y="77969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n-ea"/>
              </a:rPr>
              <a:t>0x0004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30E054-B59F-EC43-AD07-A768CA6D5843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5051503" y="6185447"/>
            <a:ext cx="1790699" cy="235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5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25" y="3381615"/>
            <a:ext cx="5241052" cy="514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63672-2962-9A4B-8F48-16F7BB62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83" y="5470097"/>
            <a:ext cx="1866900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</p:txBody>
      </p:sp>
    </p:spTree>
    <p:extLst>
      <p:ext uri="{BB962C8B-B14F-4D97-AF65-F5344CB8AC3E}">
        <p14:creationId xmlns:p14="http://schemas.microsoft.com/office/powerpoint/2010/main" val="230520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391334" y="5045938"/>
            <a:ext cx="3409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Call by Value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05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8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Call by Reference</a:t>
            </a:r>
            <a:r>
              <a:rPr kumimoji="1" lang="ko-KR" altLang="en-US" sz="2400" b="1" dirty="0"/>
              <a:t>라면</a:t>
            </a:r>
            <a:r>
              <a:rPr kumimoji="1" lang="en-US" altLang="ko-KR" sz="2400" b="1" dirty="0"/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0x0001</a:t>
            </a:r>
            <a:endParaRPr kumimoji="1"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29DD74-02F9-E248-A94D-D4C99CF19055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3FC97-7B0B-0D4B-ACA2-506FF30994BB}"/>
              </a:ext>
            </a:extLst>
          </p:cNvPr>
          <p:cNvSpPr txBox="1"/>
          <p:nvPr/>
        </p:nvSpPr>
        <p:spPr>
          <a:xfrm>
            <a:off x="8413405" y="862085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n-ea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85025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05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8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Call by Reference</a:t>
            </a:r>
            <a:r>
              <a:rPr kumimoji="1" lang="ko-KR" altLang="en-US" sz="2400" b="1" dirty="0"/>
              <a:t>라면</a:t>
            </a:r>
            <a:r>
              <a:rPr kumimoji="1" lang="en-US" altLang="ko-KR" sz="2400" b="1" dirty="0"/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p, 0x0002</a:t>
            </a:r>
            <a:endParaRPr kumimoji="1"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026400" y="6107330"/>
            <a:ext cx="1364008" cy="112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29DD74-02F9-E248-A94D-D4C99CF19055}"/>
              </a:ext>
            </a:extLst>
          </p:cNvPr>
          <p:cNvSpPr txBox="1"/>
          <p:nvPr/>
        </p:nvSpPr>
        <p:spPr>
          <a:xfrm>
            <a:off x="7765646" y="8477730"/>
            <a:ext cx="18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+mn-ea"/>
              </a:rPr>
              <a:t>changePerson</a:t>
            </a:r>
            <a:r>
              <a:rPr kumimoji="1" lang="en-US" altLang="ko-KR" b="1" dirty="0">
                <a:latin typeface="+mn-ea"/>
              </a:rPr>
              <a:t>()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1B691-C878-034C-AAD5-8DAE289E1619}"/>
              </a:ext>
            </a:extLst>
          </p:cNvPr>
          <p:cNvSpPr/>
          <p:nvPr/>
        </p:nvSpPr>
        <p:spPr>
          <a:xfrm>
            <a:off x="9390408" y="5746604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이순신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8D084-E789-3A47-9C5D-6C95D70B67D7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D12B3-FF04-094A-B06A-891D8F105AB5}"/>
              </a:ext>
            </a:extLst>
          </p:cNvPr>
          <p:cNvSpPr txBox="1"/>
          <p:nvPr/>
        </p:nvSpPr>
        <p:spPr>
          <a:xfrm>
            <a:off x="9390408" y="547247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0x0002</a:t>
            </a:r>
          </a:p>
        </p:txBody>
      </p:sp>
    </p:spTree>
    <p:extLst>
      <p:ext uri="{BB962C8B-B14F-4D97-AF65-F5344CB8AC3E}">
        <p14:creationId xmlns:p14="http://schemas.microsoft.com/office/powerpoint/2010/main" val="3527007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05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8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하지만 </a:t>
            </a:r>
            <a:r>
              <a:rPr kumimoji="1" lang="en-US" altLang="ko-KR" sz="2400" b="1" dirty="0"/>
              <a:t>Java</a:t>
            </a:r>
            <a:r>
              <a:rPr kumimoji="1" lang="ko-KR" altLang="en-US" sz="2400" b="1" dirty="0"/>
              <a:t>는</a:t>
            </a:r>
            <a:endParaRPr kumimoji="1" lang="en-US" altLang="ko-KR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115B8F-07BF-FE4C-A282-AFA48010346F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2D9C0-916B-314A-BC32-084B19DB7FF8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F6AE0D-A0BC-394E-A166-83A104C596E3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1A3E-6620-664D-A1DA-B5EFB2E243A9}"/>
              </a:ext>
            </a:extLst>
          </p:cNvPr>
          <p:cNvSpPr/>
          <p:nvPr/>
        </p:nvSpPr>
        <p:spPr>
          <a:xfrm>
            <a:off x="1343378" y="6844154"/>
            <a:ext cx="2686755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77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05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8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하지만 </a:t>
            </a:r>
            <a:r>
              <a:rPr kumimoji="1" lang="en-US" altLang="ko-KR" sz="2400" b="1" dirty="0"/>
              <a:t>Java</a:t>
            </a:r>
            <a:r>
              <a:rPr kumimoji="1" lang="ko-KR" altLang="en-US" sz="2400" b="1" dirty="0"/>
              <a:t>는</a:t>
            </a:r>
            <a:endParaRPr kumimoji="1" lang="en-US" altLang="ko-KR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115B8F-07BF-FE4C-A282-AFA48010346F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2D9C0-916B-314A-BC32-084B19DB7FF8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09A18F-B8DF-A64F-B6B2-244A6A855464}"/>
              </a:ext>
            </a:extLst>
          </p:cNvPr>
          <p:cNvSpPr/>
          <p:nvPr/>
        </p:nvSpPr>
        <p:spPr>
          <a:xfrm>
            <a:off x="6096001" y="5696158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8AF4C0-ABCD-014F-BE62-512692C6C1E9}"/>
              </a:ext>
            </a:extLst>
          </p:cNvPr>
          <p:cNvSpPr txBox="1"/>
          <p:nvPr/>
        </p:nvSpPr>
        <p:spPr>
          <a:xfrm>
            <a:off x="6096000" y="5388381"/>
            <a:ext cx="22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</a:t>
            </a:r>
            <a:r>
              <a:rPr kumimoji="1" lang="en-US" altLang="ko-KR" sz="1200" b="1" dirty="0" err="1">
                <a:latin typeface="+mn-ea"/>
              </a:rPr>
              <a:t>changePerson</a:t>
            </a:r>
            <a:r>
              <a:rPr kumimoji="1" lang="en-US" altLang="ko-KR" sz="1200" b="1" dirty="0">
                <a:latin typeface="+mn-ea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07A3CA-7BD5-6545-9856-C51CDB92BAC7}"/>
              </a:ext>
            </a:extLst>
          </p:cNvPr>
          <p:cNvSpPr/>
          <p:nvPr/>
        </p:nvSpPr>
        <p:spPr>
          <a:xfrm>
            <a:off x="6278556" y="5826050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6AE0D-A0BC-394E-A166-83A104C596E3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BEF035-C056-434C-A322-6377B4A653EB}"/>
              </a:ext>
            </a:extLst>
          </p:cNvPr>
          <p:cNvSpPr/>
          <p:nvPr/>
        </p:nvSpPr>
        <p:spPr>
          <a:xfrm>
            <a:off x="1334327" y="7020607"/>
            <a:ext cx="1467264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C61ED0-F20B-C14D-841A-3A92690EE7D2}"/>
              </a:ext>
            </a:extLst>
          </p:cNvPr>
          <p:cNvCxnSpPr>
            <a:cxnSpLocks/>
            <a:stCxn id="52" idx="3"/>
            <a:endCxn id="42" idx="1"/>
          </p:cNvCxnSpPr>
          <p:nvPr/>
        </p:nvCxnSpPr>
        <p:spPr>
          <a:xfrm>
            <a:off x="8026400" y="6056883"/>
            <a:ext cx="1364009" cy="117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7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05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8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하지만 </a:t>
            </a:r>
            <a:r>
              <a:rPr kumimoji="1" lang="en-US" altLang="ko-KR" sz="2400" b="1" dirty="0"/>
              <a:t>Java</a:t>
            </a:r>
            <a:r>
              <a:rPr kumimoji="1" lang="ko-KR" altLang="en-US" sz="2400" b="1" dirty="0"/>
              <a:t>는</a:t>
            </a:r>
            <a:endParaRPr kumimoji="1" lang="en-US" altLang="ko-KR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115B8F-07BF-FE4C-A282-AFA48010346F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2D9C0-916B-314A-BC32-084B19DB7FF8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09A18F-B8DF-A64F-B6B2-244A6A855464}"/>
              </a:ext>
            </a:extLst>
          </p:cNvPr>
          <p:cNvSpPr/>
          <p:nvPr/>
        </p:nvSpPr>
        <p:spPr>
          <a:xfrm>
            <a:off x="6096001" y="5696158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8AF4C0-ABCD-014F-BE62-512692C6C1E9}"/>
              </a:ext>
            </a:extLst>
          </p:cNvPr>
          <p:cNvSpPr txBox="1"/>
          <p:nvPr/>
        </p:nvSpPr>
        <p:spPr>
          <a:xfrm>
            <a:off x="6096000" y="5388381"/>
            <a:ext cx="22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</a:t>
            </a:r>
            <a:r>
              <a:rPr kumimoji="1" lang="en-US" altLang="ko-KR" sz="1200" b="1" dirty="0" err="1">
                <a:latin typeface="+mn-ea"/>
              </a:rPr>
              <a:t>changePerson</a:t>
            </a:r>
            <a:r>
              <a:rPr kumimoji="1" lang="en-US" altLang="ko-KR" sz="1200" b="1" dirty="0">
                <a:latin typeface="+mn-ea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07A3CA-7BD5-6545-9856-C51CDB92BAC7}"/>
              </a:ext>
            </a:extLst>
          </p:cNvPr>
          <p:cNvSpPr/>
          <p:nvPr/>
        </p:nvSpPr>
        <p:spPr>
          <a:xfrm>
            <a:off x="6278556" y="5826050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0x0002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2CF4F-53A3-7344-8755-CA90EE157864}"/>
              </a:ext>
            </a:extLst>
          </p:cNvPr>
          <p:cNvSpPr/>
          <p:nvPr/>
        </p:nvSpPr>
        <p:spPr>
          <a:xfrm>
            <a:off x="9390409" y="5696158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이순신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3E2E7F-BCB2-FF44-B02D-7B406057FF87}"/>
              </a:ext>
            </a:extLst>
          </p:cNvPr>
          <p:cNvCxnSpPr>
            <a:endCxn id="17" idx="1"/>
          </p:cNvCxnSpPr>
          <p:nvPr/>
        </p:nvCxnSpPr>
        <p:spPr>
          <a:xfrm>
            <a:off x="8026400" y="6056883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F6AE0D-A0BC-394E-A166-83A104C596E3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D628B-5CB5-654B-AC63-61B55BA256CD}"/>
              </a:ext>
            </a:extLst>
          </p:cNvPr>
          <p:cNvSpPr txBox="1"/>
          <p:nvPr/>
        </p:nvSpPr>
        <p:spPr>
          <a:xfrm>
            <a:off x="9390408" y="541915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27BC9-2693-314A-A885-862CB4B3B92D}"/>
              </a:ext>
            </a:extLst>
          </p:cNvPr>
          <p:cNvSpPr/>
          <p:nvPr/>
        </p:nvSpPr>
        <p:spPr>
          <a:xfrm>
            <a:off x="1362251" y="6104607"/>
            <a:ext cx="2080859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96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05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8" cy="955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하지만 </a:t>
            </a:r>
            <a:r>
              <a:rPr kumimoji="1" lang="en-US" altLang="ko-KR" sz="2400" b="1" dirty="0"/>
              <a:t>Java</a:t>
            </a:r>
            <a:r>
              <a:rPr kumimoji="1" lang="ko-KR" altLang="en-US" sz="2400" b="1" dirty="0"/>
              <a:t>는</a:t>
            </a:r>
            <a:endParaRPr kumimoji="1" lang="en-US" altLang="ko-KR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115B8F-07BF-FE4C-A282-AFA48010346F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2D9C0-916B-314A-BC32-084B19DB7FF8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2CF4F-53A3-7344-8755-CA90EE157864}"/>
              </a:ext>
            </a:extLst>
          </p:cNvPr>
          <p:cNvSpPr/>
          <p:nvPr/>
        </p:nvSpPr>
        <p:spPr>
          <a:xfrm>
            <a:off x="9390409" y="5696158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이순신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6AE0D-A0BC-394E-A166-83A104C596E3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D628B-5CB5-654B-AC63-61B55BA256CD}"/>
              </a:ext>
            </a:extLst>
          </p:cNvPr>
          <p:cNvSpPr txBox="1"/>
          <p:nvPr/>
        </p:nvSpPr>
        <p:spPr>
          <a:xfrm>
            <a:off x="9390408" y="541915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A22948-F789-284F-BB93-9E668228DC97}"/>
              </a:ext>
            </a:extLst>
          </p:cNvPr>
          <p:cNvSpPr/>
          <p:nvPr/>
        </p:nvSpPr>
        <p:spPr>
          <a:xfrm>
            <a:off x="1384828" y="7226743"/>
            <a:ext cx="1416763" cy="239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90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25" y="3381615"/>
            <a:ext cx="5241052" cy="514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63672-2962-9A4B-8F48-16F7BB62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83" y="5470097"/>
            <a:ext cx="1866900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664894" y="1961979"/>
            <a:ext cx="486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매개변수로 </a:t>
            </a:r>
            <a:r>
              <a:rPr kumimoji="1" lang="ko-KR" altLang="en-US" sz="2400" b="1" u="sng" dirty="0">
                <a:solidFill>
                  <a:srgbClr val="FF0000"/>
                </a:solidFill>
              </a:rPr>
              <a:t>객체</a:t>
            </a:r>
            <a:r>
              <a:rPr kumimoji="1" lang="ko-KR" altLang="en-US" sz="2400" b="1" dirty="0"/>
              <a:t>를 사용할 때</a:t>
            </a:r>
            <a:r>
              <a:rPr kumimoji="1" lang="en-US" altLang="ko-KR" sz="2400" b="1" dirty="0"/>
              <a:t> (Ex 2)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B03A0D-35CD-ED4A-8CF9-27BCAF8CCAC5}"/>
              </a:ext>
            </a:extLst>
          </p:cNvPr>
          <p:cNvSpPr/>
          <p:nvPr/>
        </p:nvSpPr>
        <p:spPr>
          <a:xfrm>
            <a:off x="2248131" y="7497676"/>
            <a:ext cx="4478946" cy="30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512BE-BBBD-3846-9F35-FB763E59C19F}"/>
              </a:ext>
            </a:extLst>
          </p:cNvPr>
          <p:cNvSpPr/>
          <p:nvPr/>
        </p:nvSpPr>
        <p:spPr>
          <a:xfrm>
            <a:off x="8094133" y="5964584"/>
            <a:ext cx="18669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68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E0B5-A45C-C046-AF80-C256E036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25" y="3381615"/>
            <a:ext cx="5241052" cy="514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63672-2962-9A4B-8F48-16F7BB62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483" y="5470097"/>
            <a:ext cx="1866900" cy="965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B03A0D-35CD-ED4A-8CF9-27BCAF8CCAC5}"/>
              </a:ext>
            </a:extLst>
          </p:cNvPr>
          <p:cNvSpPr/>
          <p:nvPr/>
        </p:nvSpPr>
        <p:spPr>
          <a:xfrm>
            <a:off x="2248131" y="7497676"/>
            <a:ext cx="4478946" cy="30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512BE-BBBD-3846-9F35-FB763E59C19F}"/>
              </a:ext>
            </a:extLst>
          </p:cNvPr>
          <p:cNvSpPr/>
          <p:nvPr/>
        </p:nvSpPr>
        <p:spPr>
          <a:xfrm>
            <a:off x="8094133" y="5964584"/>
            <a:ext cx="18669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0C8C0-B178-0E40-96FC-C8A2D38C1B2A}"/>
              </a:ext>
            </a:extLst>
          </p:cNvPr>
          <p:cNvSpPr/>
          <p:nvPr/>
        </p:nvSpPr>
        <p:spPr>
          <a:xfrm>
            <a:off x="0" y="-1"/>
            <a:ext cx="12192000" cy="10799763"/>
          </a:xfrm>
          <a:prstGeom prst="rect">
            <a:avLst/>
          </a:prstGeom>
          <a:solidFill>
            <a:srgbClr val="797979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3788092" y="5071009"/>
            <a:ext cx="461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FF0000"/>
                </a:solidFill>
              </a:rPr>
              <a:t>Java</a:t>
            </a:r>
            <a:r>
              <a:rPr kumimoji="1" lang="ko-KR" altLang="en-US" sz="3600" b="1" dirty="0">
                <a:solidFill>
                  <a:srgbClr val="FF0000"/>
                </a:solidFill>
              </a:rPr>
              <a:t>는 </a:t>
            </a:r>
            <a:r>
              <a:rPr kumimoji="1" lang="en-US" altLang="ko-KR" sz="3600" b="1" dirty="0">
                <a:solidFill>
                  <a:srgbClr val="FF0000"/>
                </a:solidFill>
              </a:rPr>
              <a:t>Call by Value</a:t>
            </a:r>
            <a:r>
              <a:rPr kumimoji="1" lang="ko-KR" altLang="en-US" sz="3600" b="1" dirty="0">
                <a:solidFill>
                  <a:srgbClr val="FF0000"/>
                </a:solidFill>
              </a:rPr>
              <a:t>다</a:t>
            </a:r>
            <a:r>
              <a:rPr kumimoji="1" lang="en-US" altLang="ko-KR" sz="36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037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155B4B-5F54-6A47-8559-C89EFF91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28" y="5399881"/>
            <a:ext cx="1765300" cy="965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83690C-842D-CB4A-8C3D-0B2D72C3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182" y="3879681"/>
            <a:ext cx="5125371" cy="5093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4173050" y="1961979"/>
            <a:ext cx="384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객체의 값을 바꾸고 싶을 때</a:t>
            </a:r>
            <a:endParaRPr kumimoji="1" lang="en-US" altLang="ko-KR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B03A0D-35CD-ED4A-8CF9-27BCAF8CCAC5}"/>
              </a:ext>
            </a:extLst>
          </p:cNvPr>
          <p:cNvSpPr/>
          <p:nvPr/>
        </p:nvSpPr>
        <p:spPr>
          <a:xfrm>
            <a:off x="8252287" y="5903416"/>
            <a:ext cx="1898541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7B5CF7-FFA7-454C-B54A-5A3566B4E3D4}"/>
              </a:ext>
            </a:extLst>
          </p:cNvPr>
          <p:cNvSpPr/>
          <p:nvPr/>
        </p:nvSpPr>
        <p:spPr>
          <a:xfrm>
            <a:off x="2274509" y="6346295"/>
            <a:ext cx="1898541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96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076F4D4-EA31-344C-A8AB-988231B0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111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545207-4D42-E44A-9B1B-80F196ACC7C4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4314E-937D-594B-95F4-2EFF24377B1E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908C1-FB02-2B4D-9177-AF60E3AD0376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E441-4D0C-C64E-B32F-A52E436B1676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115B8F-07BF-FE4C-A282-AFA48010346F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2D9C0-916B-314A-BC32-084B19DB7FF8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0CACFB-8718-034C-B3EB-94B152C98823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419483-5CEB-6049-9AB8-36444AE5DC1A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1DB12-CD9A-664F-8719-EAC8AE13794A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F6AE0D-A0BC-394E-A166-83A104C596E3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1A3E-6620-664D-A1DA-B5EFB2E243A9}"/>
              </a:ext>
            </a:extLst>
          </p:cNvPr>
          <p:cNvSpPr/>
          <p:nvPr/>
        </p:nvSpPr>
        <p:spPr>
          <a:xfrm>
            <a:off x="1343378" y="6889310"/>
            <a:ext cx="2686755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049BA-E220-9F45-BE4A-9588ECAF0E9F}"/>
              </a:ext>
            </a:extLst>
          </p:cNvPr>
          <p:cNvSpPr txBox="1"/>
          <p:nvPr/>
        </p:nvSpPr>
        <p:spPr>
          <a:xfrm>
            <a:off x="4173050" y="1961979"/>
            <a:ext cx="384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객체의 값을 바꾸고 싶을 때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719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758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</a:t>
            </a:r>
            <a:r>
              <a:rPr kumimoji="1" lang="en-US" altLang="ko-KR" sz="4000" b="1" dirty="0">
                <a:solidFill>
                  <a:srgbClr val="FF0000"/>
                </a:solidFill>
              </a:rPr>
              <a:t>Value</a:t>
            </a:r>
            <a:r>
              <a:rPr kumimoji="1" lang="ko-KR" altLang="en-US" sz="40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(</a:t>
            </a:r>
            <a:r>
              <a:rPr kumimoji="1" lang="ko-KR" altLang="en-US" sz="4000" b="1" dirty="0"/>
              <a:t>값에 의한 호출</a:t>
            </a:r>
            <a:r>
              <a:rPr kumimoji="1" lang="en-US" altLang="ko-KR" sz="4000" b="1" dirty="0"/>
              <a:t>)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2961167" y="5169048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+mn-ea"/>
              </a:rPr>
              <a:t>원본 </a:t>
            </a:r>
            <a:r>
              <a:rPr kumimoji="1" lang="ko-KR" altLang="en-US" sz="2400" b="1" u="sng" dirty="0">
                <a:solidFill>
                  <a:srgbClr val="FF0000"/>
                </a:solidFill>
                <a:latin typeface="+mn-ea"/>
              </a:rPr>
              <a:t>값</a:t>
            </a:r>
            <a:r>
              <a:rPr kumimoji="1" lang="ko-KR" altLang="en-US" sz="2400" b="1" dirty="0">
                <a:latin typeface="+mn-ea"/>
              </a:rPr>
              <a:t>을 그대로 </a:t>
            </a:r>
            <a:r>
              <a:rPr kumimoji="1" lang="ko-KR" altLang="en-US" sz="2400" b="1" u="sng" dirty="0">
                <a:solidFill>
                  <a:srgbClr val="FF0000"/>
                </a:solidFill>
                <a:latin typeface="+mn-ea"/>
              </a:rPr>
              <a:t>복사</a:t>
            </a:r>
            <a:r>
              <a:rPr kumimoji="1" lang="ko-KR" altLang="en-US" sz="2400" b="1" dirty="0">
                <a:latin typeface="+mn-ea"/>
              </a:rPr>
              <a:t>하여 매개변수로 전달</a:t>
            </a:r>
            <a:endParaRPr kumimoji="1"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28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076F4D4-EA31-344C-A8AB-988231B0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111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1A3E-6620-664D-A1DA-B5EFB2E243A9}"/>
              </a:ext>
            </a:extLst>
          </p:cNvPr>
          <p:cNvSpPr/>
          <p:nvPr/>
        </p:nvSpPr>
        <p:spPr>
          <a:xfrm>
            <a:off x="1318432" y="7096089"/>
            <a:ext cx="1483160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049BA-E220-9F45-BE4A-9588ECAF0E9F}"/>
              </a:ext>
            </a:extLst>
          </p:cNvPr>
          <p:cNvSpPr txBox="1"/>
          <p:nvPr/>
        </p:nvSpPr>
        <p:spPr>
          <a:xfrm>
            <a:off x="4173050" y="1961979"/>
            <a:ext cx="384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객체의 값을 바꾸고 싶을 때</a:t>
            </a:r>
            <a:endParaRPr kumimoji="1" lang="en-US" altLang="ko-KR" sz="2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E80F8-2A3B-934C-BEAF-C1638C6867B6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5EACE-0956-8A4C-A2C2-357EE706B28A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78129-C371-B742-8474-A534E21661FA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97326-9E71-9945-B6B3-03F56AC15AC5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2CF1-A740-5A4B-AF92-90EAC11111C2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CEAE0-D816-F74B-AD40-E4AC3BE864C6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52E399-36F7-904E-9886-78F9382303B9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931E69-894D-0841-8945-33023DCEB443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유관순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B83F8E-4F4C-D94A-8F84-1A7BBFBAD88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F60D-B351-8D45-98BD-6B8CE083F109}"/>
              </a:ext>
            </a:extLst>
          </p:cNvPr>
          <p:cNvSpPr/>
          <p:nvPr/>
        </p:nvSpPr>
        <p:spPr>
          <a:xfrm>
            <a:off x="6096001" y="5696158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FF5518-ECF1-9A47-AEF2-5B9C00FD93F7}"/>
              </a:ext>
            </a:extLst>
          </p:cNvPr>
          <p:cNvSpPr txBox="1"/>
          <p:nvPr/>
        </p:nvSpPr>
        <p:spPr>
          <a:xfrm>
            <a:off x="6096000" y="5388381"/>
            <a:ext cx="22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</a:t>
            </a:r>
            <a:r>
              <a:rPr kumimoji="1" lang="en-US" altLang="ko-KR" sz="1200" b="1" dirty="0" err="1">
                <a:latin typeface="+mn-ea"/>
              </a:rPr>
              <a:t>changePerson</a:t>
            </a:r>
            <a:r>
              <a:rPr kumimoji="1" lang="en-US" altLang="ko-KR" sz="1200" b="1" dirty="0">
                <a:latin typeface="+mn-ea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4F6BA5-3715-5241-B540-06D628E643F4}"/>
              </a:ext>
            </a:extLst>
          </p:cNvPr>
          <p:cNvSpPr/>
          <p:nvPr/>
        </p:nvSpPr>
        <p:spPr>
          <a:xfrm>
            <a:off x="6278556" y="5826050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96FCD9-73FB-E840-BC11-503678D511D7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5BE853-3136-654B-B1B7-FB806D4C37F2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8026400" y="6056883"/>
            <a:ext cx="1364009" cy="117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9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076F4D4-EA31-344C-A8AB-988231B0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0" y="4159442"/>
            <a:ext cx="4137232" cy="4111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1A3E-6620-664D-A1DA-B5EFB2E243A9}"/>
              </a:ext>
            </a:extLst>
          </p:cNvPr>
          <p:cNvSpPr/>
          <p:nvPr/>
        </p:nvSpPr>
        <p:spPr>
          <a:xfrm>
            <a:off x="1318432" y="6148148"/>
            <a:ext cx="1483160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049BA-E220-9F45-BE4A-9588ECAF0E9F}"/>
              </a:ext>
            </a:extLst>
          </p:cNvPr>
          <p:cNvSpPr txBox="1"/>
          <p:nvPr/>
        </p:nvSpPr>
        <p:spPr>
          <a:xfrm>
            <a:off x="4173050" y="1961979"/>
            <a:ext cx="384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객체의 값을 바꾸고 싶을 때</a:t>
            </a:r>
            <a:endParaRPr kumimoji="1" lang="en-US" altLang="ko-KR" sz="2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E80F8-2A3B-934C-BEAF-C1638C6867B6}"/>
              </a:ext>
            </a:extLst>
          </p:cNvPr>
          <p:cNvSpPr/>
          <p:nvPr/>
        </p:nvSpPr>
        <p:spPr>
          <a:xfrm>
            <a:off x="5934462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5EACE-0956-8A4C-A2C2-357EE706B28A}"/>
              </a:ext>
            </a:extLst>
          </p:cNvPr>
          <p:cNvSpPr txBox="1"/>
          <p:nvPr/>
        </p:nvSpPr>
        <p:spPr>
          <a:xfrm>
            <a:off x="5934462" y="3820888"/>
            <a:ext cx="69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Stack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178129-C371-B742-8474-A534E21661FA}"/>
              </a:ext>
            </a:extLst>
          </p:cNvPr>
          <p:cNvSpPr/>
          <p:nvPr/>
        </p:nvSpPr>
        <p:spPr>
          <a:xfrm>
            <a:off x="9254943" y="4159442"/>
            <a:ext cx="2419618" cy="3601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97326-9E71-9945-B6B3-03F56AC15AC5}"/>
              </a:ext>
            </a:extLst>
          </p:cNvPr>
          <p:cNvSpPr txBox="1"/>
          <p:nvPr/>
        </p:nvSpPr>
        <p:spPr>
          <a:xfrm>
            <a:off x="9254943" y="3820888"/>
            <a:ext cx="696024" cy="338554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Heap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2CF1-A740-5A4B-AF92-90EAC11111C2}"/>
              </a:ext>
            </a:extLst>
          </p:cNvPr>
          <p:cNvSpPr/>
          <p:nvPr/>
        </p:nvSpPr>
        <p:spPr>
          <a:xfrm>
            <a:off x="6096001" y="6874932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CEAE0-D816-F74B-AD40-E4AC3BE864C6}"/>
              </a:ext>
            </a:extLst>
          </p:cNvPr>
          <p:cNvSpPr txBox="1"/>
          <p:nvPr/>
        </p:nvSpPr>
        <p:spPr>
          <a:xfrm>
            <a:off x="6096000" y="6567155"/>
            <a:ext cx="160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(main)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52E399-36F7-904E-9886-78F9382303B9}"/>
              </a:ext>
            </a:extLst>
          </p:cNvPr>
          <p:cNvSpPr/>
          <p:nvPr/>
        </p:nvSpPr>
        <p:spPr>
          <a:xfrm>
            <a:off x="6278556" y="7004824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931E69-894D-0841-8945-33023DCEB443}"/>
              </a:ext>
            </a:extLst>
          </p:cNvPr>
          <p:cNvSpPr/>
          <p:nvPr/>
        </p:nvSpPr>
        <p:spPr>
          <a:xfrm>
            <a:off x="9390409" y="6874932"/>
            <a:ext cx="2124257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Person (“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이순신</a:t>
            </a: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”)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B83F8E-4F4C-D94A-8F84-1A7BBFBAD88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8026400" y="7235657"/>
            <a:ext cx="1364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F60D-B351-8D45-98BD-6B8CE083F109}"/>
              </a:ext>
            </a:extLst>
          </p:cNvPr>
          <p:cNvSpPr/>
          <p:nvPr/>
        </p:nvSpPr>
        <p:spPr>
          <a:xfrm>
            <a:off x="6096001" y="5696158"/>
            <a:ext cx="2114496" cy="721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FF5518-ECF1-9A47-AEF2-5B9C00FD93F7}"/>
              </a:ext>
            </a:extLst>
          </p:cNvPr>
          <p:cNvSpPr txBox="1"/>
          <p:nvPr/>
        </p:nvSpPr>
        <p:spPr>
          <a:xfrm>
            <a:off x="6096000" y="5388381"/>
            <a:ext cx="22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Stack Frame (</a:t>
            </a:r>
            <a:r>
              <a:rPr kumimoji="1" lang="en-US" altLang="ko-KR" sz="1200" b="1" dirty="0" err="1">
                <a:latin typeface="+mn-ea"/>
              </a:rPr>
              <a:t>changePerson</a:t>
            </a:r>
            <a:r>
              <a:rPr kumimoji="1" lang="en-US" altLang="ko-KR" sz="1200" b="1" dirty="0">
                <a:latin typeface="+mn-ea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4F6BA5-3715-5241-B540-06D628E643F4}"/>
              </a:ext>
            </a:extLst>
          </p:cNvPr>
          <p:cNvSpPr/>
          <p:nvPr/>
        </p:nvSpPr>
        <p:spPr>
          <a:xfrm>
            <a:off x="6278556" y="5826050"/>
            <a:ext cx="1747844" cy="46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Person p, 0x0001</a:t>
            </a:r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96FCD9-73FB-E840-BC11-503678D511D7}"/>
              </a:ext>
            </a:extLst>
          </p:cNvPr>
          <p:cNvSpPr txBox="1"/>
          <p:nvPr/>
        </p:nvSpPr>
        <p:spPr>
          <a:xfrm>
            <a:off x="9373287" y="66036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0x0001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5BE853-3136-654B-B1B7-FB806D4C37F2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8026400" y="6056883"/>
            <a:ext cx="1364009" cy="117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6091F0-E797-014C-8496-B2F7A82C622C}"/>
              </a:ext>
            </a:extLst>
          </p:cNvPr>
          <p:cNvSpPr/>
          <p:nvPr/>
        </p:nvSpPr>
        <p:spPr>
          <a:xfrm>
            <a:off x="10326867" y="7096089"/>
            <a:ext cx="905577" cy="27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835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155B4B-5F54-6A47-8559-C89EFF91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28" y="5399881"/>
            <a:ext cx="1765300" cy="965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83690C-842D-CB4A-8C3D-0B2D72C3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182" y="3879681"/>
            <a:ext cx="5125371" cy="5093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77404-C266-1A4C-AB6E-7745B52B0D11}"/>
              </a:ext>
            </a:extLst>
          </p:cNvPr>
          <p:cNvSpPr txBox="1"/>
          <p:nvPr/>
        </p:nvSpPr>
        <p:spPr>
          <a:xfrm>
            <a:off x="633347" y="703244"/>
            <a:ext cx="502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의 함수 호출 방식</a:t>
            </a:r>
            <a:endParaRPr kumimoji="1" lang="en-US" altLang="ko-KR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5464-9221-D845-BBD5-1143E3DCE163}"/>
              </a:ext>
            </a:extLst>
          </p:cNvPr>
          <p:cNvSpPr txBox="1"/>
          <p:nvPr/>
        </p:nvSpPr>
        <p:spPr>
          <a:xfrm>
            <a:off x="4173050" y="1961979"/>
            <a:ext cx="384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/>
              <a:t>객체의 값을 바꾸고 싶을 때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21207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1AF7FEB2-C444-E849-9409-701CD488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3361531"/>
            <a:ext cx="7112000" cy="40767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6DCA3F4-0B2B-B249-9699-8A9265A3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7595433"/>
            <a:ext cx="3086100" cy="55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97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Value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F38F27-80C5-1647-8167-D49A9D826056}"/>
              </a:ext>
            </a:extLst>
          </p:cNvPr>
          <p:cNvCxnSpPr>
            <a:cxnSpLocks/>
          </p:cNvCxnSpPr>
          <p:nvPr/>
        </p:nvCxnSpPr>
        <p:spPr>
          <a:xfrm>
            <a:off x="4248150" y="6370270"/>
            <a:ext cx="1847850" cy="1181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28F17E-16D9-1A40-9FD1-4DC0086A4B56}"/>
              </a:ext>
            </a:extLst>
          </p:cNvPr>
          <p:cNvSpPr/>
          <p:nvPr/>
        </p:nvSpPr>
        <p:spPr>
          <a:xfrm>
            <a:off x="5999357" y="7551448"/>
            <a:ext cx="1944494" cy="55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82E574-2D60-534C-85A1-618C8802E09B}"/>
              </a:ext>
            </a:extLst>
          </p:cNvPr>
          <p:cNvSpPr txBox="1"/>
          <p:nvPr/>
        </p:nvSpPr>
        <p:spPr>
          <a:xfrm>
            <a:off x="7235964" y="819821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왜 그대로</a:t>
            </a:r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D9963F-DEB9-3C4F-AE88-AF7626053B84}"/>
              </a:ext>
            </a:extLst>
          </p:cNvPr>
          <p:cNvSpPr/>
          <p:nvPr/>
        </p:nvSpPr>
        <p:spPr>
          <a:xfrm>
            <a:off x="3434575" y="4175899"/>
            <a:ext cx="1468244" cy="323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E94B0C-DC7D-F44C-8D09-A5AFC38A070D}"/>
              </a:ext>
            </a:extLst>
          </p:cNvPr>
          <p:cNvSpPr/>
          <p:nvPr/>
        </p:nvSpPr>
        <p:spPr>
          <a:xfrm>
            <a:off x="3434574" y="6046885"/>
            <a:ext cx="1616927" cy="323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97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Value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ADDE15-0283-D44B-B1F3-84D8AC3AF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1" y="4119533"/>
            <a:ext cx="3964949" cy="25606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B0E92B-01DF-6E4B-9CE5-C56A5AF22A93}"/>
              </a:ext>
            </a:extLst>
          </p:cNvPr>
          <p:cNvSpPr/>
          <p:nvPr/>
        </p:nvSpPr>
        <p:spPr>
          <a:xfrm>
            <a:off x="6768790" y="2907583"/>
            <a:ext cx="2497873" cy="49845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DC66A-A4EB-134E-9114-6FED1439A8C6}"/>
              </a:ext>
            </a:extLst>
          </p:cNvPr>
          <p:cNvSpPr txBox="1"/>
          <p:nvPr/>
        </p:nvSpPr>
        <p:spPr>
          <a:xfrm>
            <a:off x="6768790" y="2507473"/>
            <a:ext cx="828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45BB8FE-3535-7F41-BB10-E7FEFD3BB757}"/>
              </a:ext>
            </a:extLst>
          </p:cNvPr>
          <p:cNvCxnSpPr/>
          <p:nvPr/>
        </p:nvCxnSpPr>
        <p:spPr>
          <a:xfrm>
            <a:off x="6768790" y="3691054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C724F51-D697-6C4B-890C-2936C0C6F9B0}"/>
              </a:ext>
            </a:extLst>
          </p:cNvPr>
          <p:cNvCxnSpPr/>
          <p:nvPr/>
        </p:nvCxnSpPr>
        <p:spPr>
          <a:xfrm>
            <a:off x="6768789" y="4082363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6D5223E-7ACF-5748-BBF6-A56AFF79E10C}"/>
              </a:ext>
            </a:extLst>
          </p:cNvPr>
          <p:cNvCxnSpPr/>
          <p:nvPr/>
        </p:nvCxnSpPr>
        <p:spPr>
          <a:xfrm>
            <a:off x="6768789" y="4680811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3C536FA-A954-D949-9A3F-E7F5C3DE7124}"/>
              </a:ext>
            </a:extLst>
          </p:cNvPr>
          <p:cNvCxnSpPr/>
          <p:nvPr/>
        </p:nvCxnSpPr>
        <p:spPr>
          <a:xfrm>
            <a:off x="6768789" y="5078538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44E5FA-21F5-4647-8431-7D286E346D61}"/>
              </a:ext>
            </a:extLst>
          </p:cNvPr>
          <p:cNvSpPr txBox="1"/>
          <p:nvPr/>
        </p:nvSpPr>
        <p:spPr>
          <a:xfrm>
            <a:off x="7734634" y="3083806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B33CD-663C-BD4C-96EE-12E19D9BCDA0}"/>
              </a:ext>
            </a:extLst>
          </p:cNvPr>
          <p:cNvSpPr txBox="1"/>
          <p:nvPr/>
        </p:nvSpPr>
        <p:spPr>
          <a:xfrm>
            <a:off x="7734634" y="411953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1"/>
                </a:solidFill>
                <a:latin typeface="+mn-ea"/>
              </a:rPr>
              <a:t>. .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D5B33-ECAE-2D4B-9BAF-2E1247EB647D}"/>
              </a:ext>
            </a:extLst>
          </p:cNvPr>
          <p:cNvSpPr txBox="1"/>
          <p:nvPr/>
        </p:nvSpPr>
        <p:spPr>
          <a:xfrm>
            <a:off x="7133603" y="4724595"/>
            <a:ext cx="176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RETURN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211C0-62BF-D049-A637-559B173C916F}"/>
              </a:ext>
            </a:extLst>
          </p:cNvPr>
          <p:cNvSpPr txBox="1"/>
          <p:nvPr/>
        </p:nvSpPr>
        <p:spPr>
          <a:xfrm>
            <a:off x="7873292" y="373976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7C1D7-AFEB-EE4A-87D0-32B2FFDF6452}"/>
              </a:ext>
            </a:extLst>
          </p:cNvPr>
          <p:cNvSpPr txBox="1"/>
          <p:nvPr/>
        </p:nvSpPr>
        <p:spPr>
          <a:xfrm>
            <a:off x="9378166" y="373037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0x07000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25721-F91B-AA45-A8E4-0DB03FD777D2}"/>
              </a:ext>
            </a:extLst>
          </p:cNvPr>
          <p:cNvSpPr txBox="1"/>
          <p:nvPr/>
        </p:nvSpPr>
        <p:spPr>
          <a:xfrm>
            <a:off x="9380925" y="4724594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0x07010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DFBEB0-0AB4-A940-82F0-7796B00941FE}"/>
              </a:ext>
            </a:extLst>
          </p:cNvPr>
          <p:cNvSpPr/>
          <p:nvPr/>
        </p:nvSpPr>
        <p:spPr>
          <a:xfrm>
            <a:off x="9266662" y="3691054"/>
            <a:ext cx="111504" cy="13874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1F891A-D586-EC41-815B-C3714A5D9482}"/>
              </a:ext>
            </a:extLst>
          </p:cNvPr>
          <p:cNvSpPr txBox="1"/>
          <p:nvPr/>
        </p:nvSpPr>
        <p:spPr>
          <a:xfrm>
            <a:off x="10232507" y="4125593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Call stack for</a:t>
            </a:r>
          </a:p>
          <a:p>
            <a:pPr algn="ctr"/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process()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D5BED58-35F8-8746-AB52-1E2B361C57BF}"/>
              </a:ext>
            </a:extLst>
          </p:cNvPr>
          <p:cNvCxnSpPr>
            <a:stCxn id="29" idx="0"/>
            <a:endCxn id="26" idx="3"/>
          </p:cNvCxnSpPr>
          <p:nvPr/>
        </p:nvCxnSpPr>
        <p:spPr>
          <a:xfrm rot="16200000" flipV="1">
            <a:off x="10464774" y="3703674"/>
            <a:ext cx="241329" cy="60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59FBAC6B-C960-8F41-ABA2-A90873793C5C}"/>
              </a:ext>
            </a:extLst>
          </p:cNvPr>
          <p:cNvCxnSpPr>
            <a:cxnSpLocks/>
            <a:stCxn id="29" idx="2"/>
            <a:endCxn id="27" idx="3"/>
          </p:cNvCxnSpPr>
          <p:nvPr/>
        </p:nvCxnSpPr>
        <p:spPr>
          <a:xfrm rot="5400000">
            <a:off x="10471983" y="4463773"/>
            <a:ext cx="229670" cy="5997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9FCAC105-40F5-F845-984B-22144F35E17E}"/>
              </a:ext>
            </a:extLst>
          </p:cNvPr>
          <p:cNvCxnSpPr/>
          <p:nvPr/>
        </p:nvCxnSpPr>
        <p:spPr>
          <a:xfrm>
            <a:off x="6768790" y="6347335"/>
            <a:ext cx="24978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95AD3DA-C412-7449-9EBA-4D84300B21E4}"/>
              </a:ext>
            </a:extLst>
          </p:cNvPr>
          <p:cNvCxnSpPr/>
          <p:nvPr/>
        </p:nvCxnSpPr>
        <p:spPr>
          <a:xfrm>
            <a:off x="6768789" y="6738644"/>
            <a:ext cx="24978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0C4CF6-E314-2645-8DCD-7ED5F7C3CF3C}"/>
              </a:ext>
            </a:extLst>
          </p:cNvPr>
          <p:cNvSpPr txBox="1"/>
          <p:nvPr/>
        </p:nvSpPr>
        <p:spPr>
          <a:xfrm>
            <a:off x="7873292" y="63960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360702-3619-2549-A488-BE6E5A0D77B8}"/>
              </a:ext>
            </a:extLst>
          </p:cNvPr>
          <p:cNvSpPr txBox="1"/>
          <p:nvPr/>
        </p:nvSpPr>
        <p:spPr>
          <a:xfrm>
            <a:off x="9378166" y="639557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0x07040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AF5A02-A7B8-4045-96EF-ECA807B6B2E6}"/>
              </a:ext>
            </a:extLst>
          </p:cNvPr>
          <p:cNvSpPr txBox="1"/>
          <p:nvPr/>
        </p:nvSpPr>
        <p:spPr>
          <a:xfrm>
            <a:off x="7734634" y="545525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8BC19-144B-5A4F-941F-8F1CBF0D5C56}"/>
              </a:ext>
            </a:extLst>
          </p:cNvPr>
          <p:cNvSpPr txBox="1"/>
          <p:nvPr/>
        </p:nvSpPr>
        <p:spPr>
          <a:xfrm>
            <a:off x="7734632" y="7115355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199B82-FBB3-8046-9DB3-6C304C8B9CC9}"/>
              </a:ext>
            </a:extLst>
          </p:cNvPr>
          <p:cNvSpPr/>
          <p:nvPr/>
        </p:nvSpPr>
        <p:spPr>
          <a:xfrm>
            <a:off x="1754459" y="5434303"/>
            <a:ext cx="1170878" cy="3335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F5BA293F-D112-7F49-9583-37DC05FB988E}"/>
              </a:ext>
            </a:extLst>
          </p:cNvPr>
          <p:cNvCxnSpPr>
            <a:stCxn id="17" idx="3"/>
          </p:cNvCxnSpPr>
          <p:nvPr/>
        </p:nvCxnSpPr>
        <p:spPr>
          <a:xfrm>
            <a:off x="2925337" y="5601087"/>
            <a:ext cx="3843449" cy="94838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F07FC3-EF60-7E44-8509-B7D3538F5CF5}"/>
              </a:ext>
            </a:extLst>
          </p:cNvPr>
          <p:cNvSpPr/>
          <p:nvPr/>
        </p:nvSpPr>
        <p:spPr>
          <a:xfrm>
            <a:off x="1754459" y="5825101"/>
            <a:ext cx="1170878" cy="3335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83521C1-B994-BA46-9E6B-7EEDC4D5A2BA}"/>
              </a:ext>
            </a:extLst>
          </p:cNvPr>
          <p:cNvCxnSpPr>
            <a:cxnSpLocks/>
          </p:cNvCxnSpPr>
          <p:nvPr/>
        </p:nvCxnSpPr>
        <p:spPr>
          <a:xfrm flipV="1">
            <a:off x="2925337" y="4878482"/>
            <a:ext cx="3840693" cy="1178784"/>
          </a:xfrm>
          <a:prstGeom prst="bentConnector3">
            <a:avLst>
              <a:gd name="adj1" fmla="val 42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6E71B-5364-6849-BF21-8B1931A11774}"/>
              </a:ext>
            </a:extLst>
          </p:cNvPr>
          <p:cNvSpPr/>
          <p:nvPr/>
        </p:nvSpPr>
        <p:spPr>
          <a:xfrm>
            <a:off x="3714994" y="4450425"/>
            <a:ext cx="1170878" cy="3335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8B569A7D-A6DA-DE43-BA44-EE3D53D40DC0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885872" y="3884265"/>
            <a:ext cx="1880158" cy="732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6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97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Value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B0E92B-01DF-6E4B-9CE5-C56A5AF22A93}"/>
              </a:ext>
            </a:extLst>
          </p:cNvPr>
          <p:cNvSpPr/>
          <p:nvPr/>
        </p:nvSpPr>
        <p:spPr>
          <a:xfrm>
            <a:off x="1323912" y="2907583"/>
            <a:ext cx="2497873" cy="49845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DC66A-A4EB-134E-9114-6FED1439A8C6}"/>
              </a:ext>
            </a:extLst>
          </p:cNvPr>
          <p:cNvSpPr txBox="1"/>
          <p:nvPr/>
        </p:nvSpPr>
        <p:spPr>
          <a:xfrm>
            <a:off x="1323912" y="2507473"/>
            <a:ext cx="828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45BB8FE-3535-7F41-BB10-E7FEFD3BB757}"/>
              </a:ext>
            </a:extLst>
          </p:cNvPr>
          <p:cNvCxnSpPr/>
          <p:nvPr/>
        </p:nvCxnSpPr>
        <p:spPr>
          <a:xfrm>
            <a:off x="1323912" y="3691054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9C724F51-D697-6C4B-890C-2936C0C6F9B0}"/>
              </a:ext>
            </a:extLst>
          </p:cNvPr>
          <p:cNvCxnSpPr/>
          <p:nvPr/>
        </p:nvCxnSpPr>
        <p:spPr>
          <a:xfrm>
            <a:off x="1323911" y="4082363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6D5223E-7ACF-5748-BBF6-A56AFF79E10C}"/>
              </a:ext>
            </a:extLst>
          </p:cNvPr>
          <p:cNvCxnSpPr/>
          <p:nvPr/>
        </p:nvCxnSpPr>
        <p:spPr>
          <a:xfrm>
            <a:off x="1323911" y="4680811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3C536FA-A954-D949-9A3F-E7F5C3DE7124}"/>
              </a:ext>
            </a:extLst>
          </p:cNvPr>
          <p:cNvCxnSpPr/>
          <p:nvPr/>
        </p:nvCxnSpPr>
        <p:spPr>
          <a:xfrm>
            <a:off x="1323911" y="5078538"/>
            <a:ext cx="2497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44E5FA-21F5-4647-8431-7D286E346D61}"/>
              </a:ext>
            </a:extLst>
          </p:cNvPr>
          <p:cNvSpPr txBox="1"/>
          <p:nvPr/>
        </p:nvSpPr>
        <p:spPr>
          <a:xfrm>
            <a:off x="2289756" y="3083806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B33CD-663C-BD4C-96EE-12E19D9BCDA0}"/>
              </a:ext>
            </a:extLst>
          </p:cNvPr>
          <p:cNvSpPr txBox="1"/>
          <p:nvPr/>
        </p:nvSpPr>
        <p:spPr>
          <a:xfrm>
            <a:off x="2289756" y="411953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1"/>
                </a:solidFill>
                <a:latin typeface="+mn-ea"/>
              </a:rPr>
              <a:t>. .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D5B33-ECAE-2D4B-9BAF-2E1247EB647D}"/>
              </a:ext>
            </a:extLst>
          </p:cNvPr>
          <p:cNvSpPr txBox="1"/>
          <p:nvPr/>
        </p:nvSpPr>
        <p:spPr>
          <a:xfrm>
            <a:off x="1688725" y="4724595"/>
            <a:ext cx="176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RETURN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211C0-62BF-D049-A637-559B173C916F}"/>
              </a:ext>
            </a:extLst>
          </p:cNvPr>
          <p:cNvSpPr txBox="1"/>
          <p:nvPr/>
        </p:nvSpPr>
        <p:spPr>
          <a:xfrm>
            <a:off x="2376319" y="373976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7C1D7-AFEB-EE4A-87D0-32B2FFDF6452}"/>
              </a:ext>
            </a:extLst>
          </p:cNvPr>
          <p:cNvSpPr txBox="1"/>
          <p:nvPr/>
        </p:nvSpPr>
        <p:spPr>
          <a:xfrm>
            <a:off x="3933288" y="373037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0x07000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25721-F91B-AA45-A8E4-0DB03FD777D2}"/>
              </a:ext>
            </a:extLst>
          </p:cNvPr>
          <p:cNvSpPr txBox="1"/>
          <p:nvPr/>
        </p:nvSpPr>
        <p:spPr>
          <a:xfrm>
            <a:off x="3936047" y="4724594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0x07010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DFBEB0-0AB4-A940-82F0-7796B00941FE}"/>
              </a:ext>
            </a:extLst>
          </p:cNvPr>
          <p:cNvSpPr/>
          <p:nvPr/>
        </p:nvSpPr>
        <p:spPr>
          <a:xfrm>
            <a:off x="3821784" y="3691054"/>
            <a:ext cx="111504" cy="13874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1F891A-D586-EC41-815B-C3714A5D9482}"/>
              </a:ext>
            </a:extLst>
          </p:cNvPr>
          <p:cNvSpPr txBox="1"/>
          <p:nvPr/>
        </p:nvSpPr>
        <p:spPr>
          <a:xfrm>
            <a:off x="4787629" y="4125593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Call stack for</a:t>
            </a:r>
          </a:p>
          <a:p>
            <a:pPr algn="ctr"/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process()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D5BED58-35F8-8746-AB52-1E2B361C57BF}"/>
              </a:ext>
            </a:extLst>
          </p:cNvPr>
          <p:cNvCxnSpPr>
            <a:stCxn id="29" idx="0"/>
            <a:endCxn id="26" idx="3"/>
          </p:cNvCxnSpPr>
          <p:nvPr/>
        </p:nvCxnSpPr>
        <p:spPr>
          <a:xfrm rot="16200000" flipV="1">
            <a:off x="5019896" y="3703674"/>
            <a:ext cx="241329" cy="60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59FBAC6B-C960-8F41-ABA2-A90873793C5C}"/>
              </a:ext>
            </a:extLst>
          </p:cNvPr>
          <p:cNvCxnSpPr>
            <a:cxnSpLocks/>
            <a:stCxn id="29" idx="2"/>
            <a:endCxn id="27" idx="3"/>
          </p:cNvCxnSpPr>
          <p:nvPr/>
        </p:nvCxnSpPr>
        <p:spPr>
          <a:xfrm rot="5400000">
            <a:off x="5027105" y="4463773"/>
            <a:ext cx="229670" cy="5997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9FCAC105-40F5-F845-984B-22144F35E17E}"/>
              </a:ext>
            </a:extLst>
          </p:cNvPr>
          <p:cNvCxnSpPr/>
          <p:nvPr/>
        </p:nvCxnSpPr>
        <p:spPr>
          <a:xfrm>
            <a:off x="1323912" y="6347335"/>
            <a:ext cx="24978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95AD3DA-C412-7449-9EBA-4D84300B21E4}"/>
              </a:ext>
            </a:extLst>
          </p:cNvPr>
          <p:cNvCxnSpPr/>
          <p:nvPr/>
        </p:nvCxnSpPr>
        <p:spPr>
          <a:xfrm>
            <a:off x="1323911" y="6738644"/>
            <a:ext cx="24978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0C4CF6-E314-2645-8DCD-7ED5F7C3CF3C}"/>
              </a:ext>
            </a:extLst>
          </p:cNvPr>
          <p:cNvSpPr txBox="1"/>
          <p:nvPr/>
        </p:nvSpPr>
        <p:spPr>
          <a:xfrm>
            <a:off x="2428414" y="63960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360702-3619-2549-A488-BE6E5A0D77B8}"/>
              </a:ext>
            </a:extLst>
          </p:cNvPr>
          <p:cNvSpPr txBox="1"/>
          <p:nvPr/>
        </p:nvSpPr>
        <p:spPr>
          <a:xfrm>
            <a:off x="3933288" y="639557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0x07040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AF5A02-A7B8-4045-96EF-ECA807B6B2E6}"/>
              </a:ext>
            </a:extLst>
          </p:cNvPr>
          <p:cNvSpPr txBox="1"/>
          <p:nvPr/>
        </p:nvSpPr>
        <p:spPr>
          <a:xfrm>
            <a:off x="2289756" y="545525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8BC19-144B-5A4F-941F-8F1CBF0D5C56}"/>
              </a:ext>
            </a:extLst>
          </p:cNvPr>
          <p:cNvSpPr txBox="1"/>
          <p:nvPr/>
        </p:nvSpPr>
        <p:spPr>
          <a:xfrm>
            <a:off x="2289754" y="7115355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E758B9-EFDB-9A4D-B3A5-9ECA4F80728F}"/>
              </a:ext>
            </a:extLst>
          </p:cNvPr>
          <p:cNvSpPr/>
          <p:nvPr/>
        </p:nvSpPr>
        <p:spPr>
          <a:xfrm>
            <a:off x="7609529" y="2907583"/>
            <a:ext cx="2497873" cy="49845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29D96-EF8E-F84C-B837-460A0A98F467}"/>
              </a:ext>
            </a:extLst>
          </p:cNvPr>
          <p:cNvSpPr txBox="1"/>
          <p:nvPr/>
        </p:nvSpPr>
        <p:spPr>
          <a:xfrm>
            <a:off x="7609529" y="2507473"/>
            <a:ext cx="828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Stack</a:t>
            </a: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2AD2843E-9925-BA49-B18F-B416923E565B}"/>
              </a:ext>
            </a:extLst>
          </p:cNvPr>
          <p:cNvCxnSpPr/>
          <p:nvPr/>
        </p:nvCxnSpPr>
        <p:spPr>
          <a:xfrm>
            <a:off x="7609529" y="3691054"/>
            <a:ext cx="24978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24E7573-CF05-6B47-982A-277F1E97B0BF}"/>
              </a:ext>
            </a:extLst>
          </p:cNvPr>
          <p:cNvCxnSpPr/>
          <p:nvPr/>
        </p:nvCxnSpPr>
        <p:spPr>
          <a:xfrm>
            <a:off x="7609528" y="4082363"/>
            <a:ext cx="24978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BE55F3EF-ED2B-1A41-924D-AF678DE18605}"/>
              </a:ext>
            </a:extLst>
          </p:cNvPr>
          <p:cNvCxnSpPr/>
          <p:nvPr/>
        </p:nvCxnSpPr>
        <p:spPr>
          <a:xfrm>
            <a:off x="7609528" y="4680811"/>
            <a:ext cx="24978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01ECBEDF-CAD7-4149-A388-33032080828D}"/>
              </a:ext>
            </a:extLst>
          </p:cNvPr>
          <p:cNvCxnSpPr/>
          <p:nvPr/>
        </p:nvCxnSpPr>
        <p:spPr>
          <a:xfrm>
            <a:off x="7609528" y="5078538"/>
            <a:ext cx="24978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CC4814-3909-9540-AE0D-51795BA5D865}"/>
              </a:ext>
            </a:extLst>
          </p:cNvPr>
          <p:cNvSpPr txBox="1"/>
          <p:nvPr/>
        </p:nvSpPr>
        <p:spPr>
          <a:xfrm>
            <a:off x="8575373" y="3083806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A997D2-01D6-5B4D-95A8-FC45818011D5}"/>
              </a:ext>
            </a:extLst>
          </p:cNvPr>
          <p:cNvSpPr txBox="1"/>
          <p:nvPr/>
        </p:nvSpPr>
        <p:spPr>
          <a:xfrm>
            <a:off x="8575373" y="411953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4892E4-C291-184E-B147-E1D1E3DB0129}"/>
              </a:ext>
            </a:extLst>
          </p:cNvPr>
          <p:cNvSpPr txBox="1"/>
          <p:nvPr/>
        </p:nvSpPr>
        <p:spPr>
          <a:xfrm>
            <a:off x="7974342" y="4724595"/>
            <a:ext cx="176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RETURN ADDRESS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C0B9EE-025C-A04C-838D-2C717F991CF9}"/>
              </a:ext>
            </a:extLst>
          </p:cNvPr>
          <p:cNvSpPr txBox="1"/>
          <p:nvPr/>
        </p:nvSpPr>
        <p:spPr>
          <a:xfrm>
            <a:off x="8661933" y="373976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447A77-4778-084A-892B-723A8C2FD573}"/>
              </a:ext>
            </a:extLst>
          </p:cNvPr>
          <p:cNvSpPr txBox="1"/>
          <p:nvPr/>
        </p:nvSpPr>
        <p:spPr>
          <a:xfrm>
            <a:off x="10200012" y="4125593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Call stack for</a:t>
            </a:r>
          </a:p>
          <a:p>
            <a:pPr algn="ctr"/>
            <a:r>
              <a:rPr kumimoji="1" lang="en-US" altLang="ko-KR" sz="1400" b="1" dirty="0">
                <a:solidFill>
                  <a:schemeClr val="accent1"/>
                </a:solidFill>
                <a:latin typeface="+mn-ea"/>
              </a:rPr>
              <a:t>process()</a:t>
            </a: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FAEDA1C-CCC0-3546-B7BD-5FD2E9308F53}"/>
              </a:ext>
            </a:extLst>
          </p:cNvPr>
          <p:cNvCxnSpPr/>
          <p:nvPr/>
        </p:nvCxnSpPr>
        <p:spPr>
          <a:xfrm>
            <a:off x="7609529" y="6347335"/>
            <a:ext cx="24978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840A9D71-46DF-6F45-AB81-94EF2A95596B}"/>
              </a:ext>
            </a:extLst>
          </p:cNvPr>
          <p:cNvCxnSpPr/>
          <p:nvPr/>
        </p:nvCxnSpPr>
        <p:spPr>
          <a:xfrm>
            <a:off x="7609528" y="6738644"/>
            <a:ext cx="24978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986E91-B6CB-3D44-8702-3F4420CB4129}"/>
              </a:ext>
            </a:extLst>
          </p:cNvPr>
          <p:cNvSpPr txBox="1"/>
          <p:nvPr/>
        </p:nvSpPr>
        <p:spPr>
          <a:xfrm>
            <a:off x="8714031" y="63960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596B22-433F-844E-A59D-C918E8C6BD5C}"/>
              </a:ext>
            </a:extLst>
          </p:cNvPr>
          <p:cNvSpPr txBox="1"/>
          <p:nvPr/>
        </p:nvSpPr>
        <p:spPr>
          <a:xfrm>
            <a:off x="10218905" y="639557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0x07040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75A75F-8B5E-C44C-BBAF-189D88FE7CA9}"/>
              </a:ext>
            </a:extLst>
          </p:cNvPr>
          <p:cNvSpPr txBox="1"/>
          <p:nvPr/>
        </p:nvSpPr>
        <p:spPr>
          <a:xfrm>
            <a:off x="8575373" y="545525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296D8-0C3D-8A4B-A3B6-3543AD4A5EA7}"/>
              </a:ext>
            </a:extLst>
          </p:cNvPr>
          <p:cNvSpPr txBox="1"/>
          <p:nvPr/>
        </p:nvSpPr>
        <p:spPr>
          <a:xfrm>
            <a:off x="8575371" y="7115355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. 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2AAA9D-97EE-5A40-8691-51B1C33BAA7A}"/>
              </a:ext>
            </a:extLst>
          </p:cNvPr>
          <p:cNvSpPr/>
          <p:nvPr/>
        </p:nvSpPr>
        <p:spPr>
          <a:xfrm>
            <a:off x="7609527" y="3691053"/>
            <a:ext cx="2497875" cy="1387483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34F80E07-0658-C742-B3BC-37BC9F167E5A}"/>
              </a:ext>
            </a:extLst>
          </p:cNvPr>
          <p:cNvSpPr/>
          <p:nvPr/>
        </p:nvSpPr>
        <p:spPr>
          <a:xfrm>
            <a:off x="5441814" y="5172032"/>
            <a:ext cx="1360773" cy="758283"/>
          </a:xfrm>
          <a:prstGeom prst="rightArrow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920564" y="5045938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171841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47FE3-F016-CF40-BD16-8A0145693370}"/>
              </a:ext>
            </a:extLst>
          </p:cNvPr>
          <p:cNvSpPr txBox="1"/>
          <p:nvPr/>
        </p:nvSpPr>
        <p:spPr>
          <a:xfrm>
            <a:off x="2101958" y="4927732"/>
            <a:ext cx="7988084" cy="944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+mn-ea"/>
              </a:rPr>
              <a:t>인자 값을 메서드로 넘길 때</a:t>
            </a:r>
            <a:r>
              <a:rPr kumimoji="1" lang="en-US" altLang="ko-KR" sz="2400" b="1" dirty="0">
                <a:latin typeface="+mn-ea"/>
              </a:rPr>
              <a:t>,</a:t>
            </a:r>
            <a:r>
              <a:rPr kumimoji="1" lang="ko-KR" altLang="en-US" sz="2400" b="1" dirty="0">
                <a:latin typeface="+mn-ea"/>
              </a:rPr>
              <a:t> 값이 아닌 </a:t>
            </a:r>
            <a:r>
              <a:rPr kumimoji="1" lang="ko-KR" altLang="en-US" sz="2400" b="1" u="sng" dirty="0">
                <a:solidFill>
                  <a:srgbClr val="FF0000"/>
                </a:solidFill>
                <a:latin typeface="+mn-ea"/>
              </a:rPr>
              <a:t>주소</a:t>
            </a:r>
            <a:r>
              <a:rPr kumimoji="1" lang="ko-KR" altLang="en-US" sz="2400" b="1" dirty="0">
                <a:latin typeface="+mn-ea"/>
              </a:rPr>
              <a:t>로 넘겨준다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+mn-ea"/>
              </a:rPr>
              <a:t>-&gt;</a:t>
            </a:r>
            <a:r>
              <a:rPr kumimoji="1" lang="ko-KR" altLang="en-US" sz="2400" b="1" dirty="0">
                <a:latin typeface="+mn-ea"/>
              </a:rPr>
              <a:t> 주소를 </a:t>
            </a:r>
            <a:r>
              <a:rPr kumimoji="1" lang="ko-KR" altLang="en-US" sz="2400" b="1" u="sng" dirty="0">
                <a:solidFill>
                  <a:srgbClr val="FF0000"/>
                </a:solidFill>
                <a:latin typeface="+mn-ea"/>
              </a:rPr>
              <a:t>참조</a:t>
            </a:r>
            <a:endParaRPr kumimoji="1" lang="en-US" altLang="ko-KR" sz="2400" b="1" u="sng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93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20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Call by Reference (C++ </a:t>
            </a:r>
            <a:r>
              <a:rPr kumimoji="1" lang="ko-KR" altLang="en-US" sz="4000" b="1" dirty="0"/>
              <a:t>예제</a:t>
            </a:r>
            <a:r>
              <a:rPr kumimoji="1" lang="en-US" altLang="ko-KR" sz="4000" b="1" dirty="0"/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8B1205-9F9F-C145-8F4D-C1F178D0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33" y="3107531"/>
            <a:ext cx="92329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F979E1-78FF-B045-B8E0-115FA4A99CEF}"/>
              </a:ext>
            </a:extLst>
          </p:cNvPr>
          <p:cNvSpPr/>
          <p:nvPr/>
        </p:nvSpPr>
        <p:spPr>
          <a:xfrm>
            <a:off x="3268762" y="4499284"/>
            <a:ext cx="1468244" cy="323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7AF0E-0F5D-0C4F-81CF-5D4978CD562F}"/>
              </a:ext>
            </a:extLst>
          </p:cNvPr>
          <p:cNvSpPr txBox="1"/>
          <p:nvPr/>
        </p:nvSpPr>
        <p:spPr>
          <a:xfrm>
            <a:off x="2619358" y="409917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rgbClr val="FF0000"/>
                </a:solidFill>
                <a:latin typeface="+mn-ea"/>
              </a:rPr>
              <a:t>주소값</a:t>
            </a:r>
            <a:r>
              <a:rPr kumimoji="1" lang="ko-KR" altLang="en-US" sz="2000" b="1" dirty="0">
                <a:solidFill>
                  <a:srgbClr val="FF0000"/>
                </a:solidFill>
                <a:latin typeface="+mn-ea"/>
              </a:rPr>
              <a:t> 전달</a:t>
            </a:r>
            <a:endParaRPr kumimoji="1"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81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2398</TotalTime>
  <Words>1636</Words>
  <Application>Microsoft Macintosh PowerPoint</Application>
  <PresentationFormat>사용자 지정</PresentationFormat>
  <Paragraphs>302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996</cp:revision>
  <dcterms:created xsi:type="dcterms:W3CDTF">2021-08-10T06:12:25Z</dcterms:created>
  <dcterms:modified xsi:type="dcterms:W3CDTF">2021-08-31T07:01:32Z</dcterms:modified>
</cp:coreProperties>
</file>