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8" r:id="rId3"/>
    <p:sldId id="381" r:id="rId4"/>
    <p:sldId id="389" r:id="rId5"/>
    <p:sldId id="402" r:id="rId6"/>
    <p:sldId id="404" r:id="rId7"/>
    <p:sldId id="405" r:id="rId8"/>
    <p:sldId id="406" r:id="rId9"/>
    <p:sldId id="392" r:id="rId10"/>
    <p:sldId id="390" r:id="rId11"/>
    <p:sldId id="394" r:id="rId12"/>
    <p:sldId id="399" r:id="rId13"/>
    <p:sldId id="400" r:id="rId14"/>
    <p:sldId id="397" r:id="rId15"/>
    <p:sldId id="401" r:id="rId16"/>
    <p:sldId id="409" r:id="rId17"/>
    <p:sldId id="410" r:id="rId18"/>
    <p:sldId id="403" r:id="rId19"/>
    <p:sldId id="396" r:id="rId20"/>
    <p:sldId id="395" r:id="rId21"/>
    <p:sldId id="393" r:id="rId22"/>
    <p:sldId id="407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EBF1E9"/>
    <a:srgbClr val="70AD47"/>
    <a:srgbClr val="FFFFFF"/>
    <a:srgbClr val="D5E3CF"/>
    <a:srgbClr val="EEA410"/>
    <a:srgbClr val="F3F81C"/>
    <a:srgbClr val="FFFF53"/>
    <a:srgbClr val="CC99FF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7" autoAdjust="0"/>
    <p:restoredTop sz="82754" autoAdjust="0"/>
  </p:normalViewPr>
  <p:slideViewPr>
    <p:cSldViewPr snapToGrid="0">
      <p:cViewPr varScale="1">
        <p:scale>
          <a:sx n="93" d="100"/>
          <a:sy n="93" d="100"/>
        </p:scale>
        <p:origin x="18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79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헤더를 좀 이해하기 쉽게 바꿔보자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일단 위에 두개는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보내는이와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받는이다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아까 여기서 보면 세그먼트 단위로 쪼개서 보내는데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이게 순서대로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도착하는게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아님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지멋대로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도착함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9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여기에 이건 어떤 세그먼트고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다음 이어지는 세그먼트를 알려준다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우선 옵션을 보자면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저친구는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기능을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확장할때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쓴다고 하는데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중요한건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가변적이라는 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헤더의 크기도 역시 가변적이다 그렇기 때문에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5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헤더가 끝나는 시점을 알아야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어디까지가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헤더고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어디까지가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데이터인지 알 수 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5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정보가 데이터 오프셋에 들어가게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예약비트는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뭔지모르겠다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미래를위해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남겨두는거란다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그리고 여기 이 다양한 비트들은 받는 쪽과 통신을 위해 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여기 있는 비트들을 사용해서 서버와의 연결상태를 만들거나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해제하는등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통신하는데 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39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7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헤더에서 표시하는 것들은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 뿐만 아니라 앞으로의 세그먼트들의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순서라던가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안전한 통신을 위한 다양한 정보들을 지니고 있음을 알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수있다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5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근데 이건 안정적이긴 하지만 너무 느리고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용량이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컷다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어떤 서비스는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안정적인것보다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속도가 더 중요하다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등장한게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UDP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사실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UDP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프로토콜이라기보단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그냥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IP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에다가 포트번호만 붙인 수준이라고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64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11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7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2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7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</a:t>
            </a:r>
          </a:p>
          <a:p>
            <a:r>
              <a:rPr lang="en-US" altLang="ko-KR" dirty="0"/>
              <a:t>https://ko.wikipedia.org/wiki/%EC%A0%84%EC%86%A1_%EC%A0%9C%EC%96%B4_%ED%94%84%EB%A1%9C%ED%86%A0%EC%BD%9CikDVGYp5dhg</a:t>
            </a:r>
          </a:p>
          <a:p>
            <a:r>
              <a:rPr lang="en-US" altLang="ko-KR" dirty="0"/>
              <a:t>https://brunch.co.kr/@swimjiy/35</a:t>
            </a:r>
          </a:p>
          <a:p>
            <a:r>
              <a:rPr lang="en-US" altLang="ko-KR" dirty="0"/>
              <a:t>https://evan-moon.github.io/2019/11/10/header-of-tcp/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https://stage-diary.tistory.com/315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8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1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1970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년대 냉전 당시 네트워크는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회선교환방식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”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이라는걸 썼는데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말그대로 회선을 교환하는 방식이었다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저 상태에서 만약에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랑 통신하고 싶으면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이렇게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랑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연결되어있던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케이블을 빼서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로 연결해 줬다고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이러한 방식은 회선의 효율이 낮을 뿐더러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저 케이블에 문제가 생긴다면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네트워크가 끊긴다는 거였다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 당시엔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전쟁중이었고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이러한 단절은 굉장히 큰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위험사항이었다고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관심을 가지게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된게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핵이 터져도 끊기지 않는 연결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”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이었다고 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고안한 방식이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“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패킷 교환 방식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”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5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패킷 교환 방식은 데이터를 잘게 쪼개서 여러 회선으로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보내는거다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그러면 이렇게 하나쯤 문제가 생겨도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데이터가 좀 유실 될 수 있겠지만 네트워크 전체가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마비된다던가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그런일은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없다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 아이디어를 실현하는 프로토콜이 바로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TCP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2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그래서 이렇게 데이터를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Segment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단위로 쪼개서 보내게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이때 헤더에는 포트 번호 말고도 다양한 정보들이 실리게 되는데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3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이렇게나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많다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8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en-US" altLang="ko-KR" b="1" dirty="0"/>
              <a:t>TCP</a:t>
            </a:r>
            <a:r>
              <a:rPr lang="ko-KR" altLang="en-US" b="1" dirty="0"/>
              <a:t>와 </a:t>
            </a:r>
            <a:r>
              <a:rPr lang="en-US" altLang="ko-KR" b="1" dirty="0"/>
              <a:t>UDP</a:t>
            </a:r>
            <a:r>
              <a:rPr lang="ko-KR" altLang="en-US" b="1" dirty="0"/>
              <a:t>의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342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20210831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FBD4F0A-B069-441E-A9BE-2A91AC3B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71" y="1118158"/>
            <a:ext cx="9495458" cy="4621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33E44E-11FF-4729-9CA5-0C3A89A8F2C4}"/>
              </a:ext>
            </a:extLst>
          </p:cNvPr>
          <p:cNvSpPr/>
          <p:nvPr/>
        </p:nvSpPr>
        <p:spPr>
          <a:xfrm>
            <a:off x="4681414" y="752635"/>
            <a:ext cx="282917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header</a:t>
            </a:r>
          </a:p>
        </p:txBody>
      </p:sp>
    </p:spTree>
    <p:extLst>
      <p:ext uri="{BB962C8B-B14F-4D97-AF65-F5344CB8AC3E}">
        <p14:creationId xmlns:p14="http://schemas.microsoft.com/office/powerpoint/2010/main" val="403097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7"/>
            <a:ext cx="10543309" cy="2898711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471970" y="281436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0 1 0 1 0 0 0 0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663840A-AC15-4C1D-81F6-BE8A193A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38299"/>
              </p:ext>
            </p:extLst>
          </p:nvPr>
        </p:nvGraphicFramePr>
        <p:xfrm>
          <a:off x="1026086" y="2490976"/>
          <a:ext cx="6445884" cy="2614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894">
                  <a:extLst>
                    <a:ext uri="{9D8B030D-6E8A-4147-A177-3AD203B41FA5}">
                      <a16:colId xmlns:a16="http://schemas.microsoft.com/office/drawing/2014/main" val="1719250452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3489323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40331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846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59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696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064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1176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791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330371"/>
                    </a:ext>
                  </a:extLst>
                </a:gridCol>
                <a:gridCol w="3047576">
                  <a:extLst>
                    <a:ext uri="{9D8B030D-6E8A-4147-A177-3AD203B41FA5}">
                      <a16:colId xmlns:a16="http://schemas.microsoft.com/office/drawing/2014/main" val="2666811944"/>
                    </a:ext>
                  </a:extLst>
                </a:gridCol>
              </a:tblGrid>
              <a:tr h="54344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Source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Destination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15258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6837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Acknowledgment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1774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Offset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Reserved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NS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CWR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ECE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ACK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PSH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SYN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 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16336"/>
                  </a:ext>
                </a:extLst>
              </a:tr>
              <a:tr h="36920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Urgent pointer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00392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8224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79C5D-F6B8-4941-8676-A8347BB9A749}"/>
              </a:ext>
            </a:extLst>
          </p:cNvPr>
          <p:cNvSpPr/>
          <p:nvPr/>
        </p:nvSpPr>
        <p:spPr>
          <a:xfrm>
            <a:off x="1218599" y="2524027"/>
            <a:ext cx="2700598" cy="4725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컴퓨터쟁이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02CE1-8862-4CDC-8A72-D774DEDB8419}"/>
              </a:ext>
            </a:extLst>
          </p:cNvPr>
          <p:cNvSpPr/>
          <p:nvPr/>
        </p:nvSpPr>
        <p:spPr>
          <a:xfrm>
            <a:off x="4527131" y="2509317"/>
            <a:ext cx="2700598" cy="5117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개발새발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카카오톡에게</a:t>
            </a:r>
          </a:p>
        </p:txBody>
      </p:sp>
    </p:spTree>
    <p:extLst>
      <p:ext uri="{BB962C8B-B14F-4D97-AF65-F5344CB8AC3E}">
        <p14:creationId xmlns:p14="http://schemas.microsoft.com/office/powerpoint/2010/main" val="38655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1499256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2109646" y="4502727"/>
            <a:ext cx="1726631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1613560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2715491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98B663-F6F0-44E3-A33B-25785D97BFFF}"/>
              </a:ext>
            </a:extLst>
          </p:cNvPr>
          <p:cNvSpPr/>
          <p:nvPr/>
        </p:nvSpPr>
        <p:spPr>
          <a:xfrm>
            <a:off x="2672196" y="1640336"/>
            <a:ext cx="6847608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010100000101111101010000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C1A55-D73E-4619-8F8C-7694E68A6142}"/>
              </a:ext>
            </a:extLst>
          </p:cNvPr>
          <p:cNvSpPr/>
          <p:nvPr/>
        </p:nvSpPr>
        <p:spPr>
          <a:xfrm>
            <a:off x="4505692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9ADC70-5868-4249-A76E-12DA03A8EBD1}"/>
              </a:ext>
            </a:extLst>
          </p:cNvPr>
          <p:cNvSpPr/>
          <p:nvPr/>
        </p:nvSpPr>
        <p:spPr>
          <a:xfrm>
            <a:off x="4619996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0893FC-872D-4F43-B634-867BD0D78A3C}"/>
              </a:ext>
            </a:extLst>
          </p:cNvPr>
          <p:cNvSpPr/>
          <p:nvPr/>
        </p:nvSpPr>
        <p:spPr>
          <a:xfrm>
            <a:off x="5721927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01011111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E4296E-43A2-4B0D-930C-12137CACD1F9}"/>
              </a:ext>
            </a:extLst>
          </p:cNvPr>
          <p:cNvSpPr/>
          <p:nvPr/>
        </p:nvSpPr>
        <p:spPr>
          <a:xfrm>
            <a:off x="7512128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56B5C-A8BA-4F28-BD5D-CB075987C046}"/>
              </a:ext>
            </a:extLst>
          </p:cNvPr>
          <p:cNvSpPr/>
          <p:nvPr/>
        </p:nvSpPr>
        <p:spPr>
          <a:xfrm>
            <a:off x="7626432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B6796-7A98-446B-939A-5AB5A50AE405}"/>
              </a:ext>
            </a:extLst>
          </p:cNvPr>
          <p:cNvSpPr/>
          <p:nvPr/>
        </p:nvSpPr>
        <p:spPr>
          <a:xfrm>
            <a:off x="8728363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BA959E-2591-4E7B-BA1C-0E776026C173}"/>
              </a:ext>
            </a:extLst>
          </p:cNvPr>
          <p:cNvCxnSpPr>
            <a:cxnSpLocks/>
          </p:cNvCxnSpPr>
          <p:nvPr/>
        </p:nvCxnSpPr>
        <p:spPr>
          <a:xfrm flipH="1">
            <a:off x="1499256" y="2084482"/>
            <a:ext cx="1382489" cy="1870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D1D0653-DAE4-48BC-8BD0-96FD0ABD0A72}"/>
              </a:ext>
            </a:extLst>
          </p:cNvPr>
          <p:cNvCxnSpPr>
            <a:cxnSpLocks/>
          </p:cNvCxnSpPr>
          <p:nvPr/>
        </p:nvCxnSpPr>
        <p:spPr>
          <a:xfrm flipH="1">
            <a:off x="4219895" y="2013618"/>
            <a:ext cx="823059" cy="19104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3EC39E1-FF37-4A8E-BAC6-63F5D40E71D5}"/>
              </a:ext>
            </a:extLst>
          </p:cNvPr>
          <p:cNvCxnSpPr>
            <a:cxnSpLocks/>
          </p:cNvCxnSpPr>
          <p:nvPr/>
        </p:nvCxnSpPr>
        <p:spPr>
          <a:xfrm>
            <a:off x="7149045" y="2084482"/>
            <a:ext cx="77286" cy="18396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50177E-C875-418E-8C13-58DF259F531D}"/>
              </a:ext>
            </a:extLst>
          </p:cNvPr>
          <p:cNvCxnSpPr>
            <a:cxnSpLocks/>
          </p:cNvCxnSpPr>
          <p:nvPr/>
        </p:nvCxnSpPr>
        <p:spPr>
          <a:xfrm flipH="1">
            <a:off x="4505692" y="2013618"/>
            <a:ext cx="537260" cy="19104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8CB429-3376-4776-ACA3-598873D28067}"/>
              </a:ext>
            </a:extLst>
          </p:cNvPr>
          <p:cNvCxnSpPr>
            <a:cxnSpLocks/>
          </p:cNvCxnSpPr>
          <p:nvPr/>
        </p:nvCxnSpPr>
        <p:spPr>
          <a:xfrm>
            <a:off x="7149043" y="2084482"/>
            <a:ext cx="363085" cy="18301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A55920-BA8A-4A9A-9055-12C3F8B2E39F}"/>
              </a:ext>
            </a:extLst>
          </p:cNvPr>
          <p:cNvCxnSpPr>
            <a:cxnSpLocks/>
          </p:cNvCxnSpPr>
          <p:nvPr/>
        </p:nvCxnSpPr>
        <p:spPr>
          <a:xfrm>
            <a:off x="9227127" y="2144143"/>
            <a:ext cx="1005640" cy="177050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2EF014-4157-440A-88A5-8FA4F34DAAB0}"/>
              </a:ext>
            </a:extLst>
          </p:cNvPr>
          <p:cNvSpPr/>
          <p:nvPr/>
        </p:nvSpPr>
        <p:spPr>
          <a:xfrm>
            <a:off x="5144320" y="4502727"/>
            <a:ext cx="1616336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BA8FF2-0647-428A-A772-E14F2861FC1C}"/>
              </a:ext>
            </a:extLst>
          </p:cNvPr>
          <p:cNvSpPr/>
          <p:nvPr/>
        </p:nvSpPr>
        <p:spPr>
          <a:xfrm>
            <a:off x="8129735" y="4502727"/>
            <a:ext cx="1710883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008633-4467-45A0-84F6-40B8AED23C13}"/>
              </a:ext>
            </a:extLst>
          </p:cNvPr>
          <p:cNvSpPr/>
          <p:nvPr/>
        </p:nvSpPr>
        <p:spPr>
          <a:xfrm>
            <a:off x="3267202" y="4502727"/>
            <a:ext cx="314065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A</a:t>
            </a:r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CE750A3-FD74-4815-9BC6-BE3690DCE804}"/>
              </a:ext>
            </a:extLst>
          </p:cNvPr>
          <p:cNvSpPr/>
          <p:nvPr/>
        </p:nvSpPr>
        <p:spPr>
          <a:xfrm>
            <a:off x="6261645" y="4502727"/>
            <a:ext cx="314065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B</a:t>
            </a:r>
            <a:endParaRPr lang="en-US" altLang="ko-KR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1B807B-B806-4A1C-B1D5-CFC833EDA71E}"/>
              </a:ext>
            </a:extLst>
          </p:cNvPr>
          <p:cNvSpPr/>
          <p:nvPr/>
        </p:nvSpPr>
        <p:spPr>
          <a:xfrm>
            <a:off x="9249343" y="4502727"/>
            <a:ext cx="314065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C</a:t>
            </a:r>
            <a:endParaRPr lang="en-US" altLang="ko-KR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214E38-B41D-485C-8349-95510571D739}"/>
              </a:ext>
            </a:extLst>
          </p:cNvPr>
          <p:cNvSpPr/>
          <p:nvPr/>
        </p:nvSpPr>
        <p:spPr>
          <a:xfrm>
            <a:off x="1613560" y="4003898"/>
            <a:ext cx="1101931" cy="49183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2"/>
      <p:bldP spid="26" grpId="0"/>
      <p:bldP spid="27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7"/>
            <a:ext cx="10543309" cy="2898711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471970" y="281436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0 1 0 1 0 0 0 0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663840A-AC15-4C1D-81F6-BE8A193AE7C4}"/>
              </a:ext>
            </a:extLst>
          </p:cNvPr>
          <p:cNvGraphicFramePr>
            <a:graphicFrameLocks noGrp="1"/>
          </p:cNvGraphicFramePr>
          <p:nvPr/>
        </p:nvGraphicFramePr>
        <p:xfrm>
          <a:off x="1026086" y="2490976"/>
          <a:ext cx="6445884" cy="2614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894">
                  <a:extLst>
                    <a:ext uri="{9D8B030D-6E8A-4147-A177-3AD203B41FA5}">
                      <a16:colId xmlns:a16="http://schemas.microsoft.com/office/drawing/2014/main" val="1719250452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3489323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40331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846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59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696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064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1176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791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330371"/>
                    </a:ext>
                  </a:extLst>
                </a:gridCol>
                <a:gridCol w="3047576">
                  <a:extLst>
                    <a:ext uri="{9D8B030D-6E8A-4147-A177-3AD203B41FA5}">
                      <a16:colId xmlns:a16="http://schemas.microsoft.com/office/drawing/2014/main" val="2666811944"/>
                    </a:ext>
                  </a:extLst>
                </a:gridCol>
              </a:tblGrid>
              <a:tr h="54344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Source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Destination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15258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6837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Acknowledgment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1774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Offset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Reserved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NS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CWR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ECE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ACK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PSH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SYN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 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16336"/>
                  </a:ext>
                </a:extLst>
              </a:tr>
              <a:tr h="36920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Urgent pointer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00392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82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9E1130-1A6E-4648-AD93-A534AE7DA8D4}"/>
              </a:ext>
            </a:extLst>
          </p:cNvPr>
          <p:cNvSpPr/>
          <p:nvPr/>
        </p:nvSpPr>
        <p:spPr>
          <a:xfrm>
            <a:off x="3147097" y="3064997"/>
            <a:ext cx="2143360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FCD45-05D7-4C6F-B7F7-E1CE53DADAA9}"/>
              </a:ext>
            </a:extLst>
          </p:cNvPr>
          <p:cNvSpPr/>
          <p:nvPr/>
        </p:nvSpPr>
        <p:spPr>
          <a:xfrm>
            <a:off x="2478796" y="3458011"/>
            <a:ext cx="3617204" cy="275789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이어지는 세그먼트는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79C5D-F6B8-4941-8676-A8347BB9A749}"/>
              </a:ext>
            </a:extLst>
          </p:cNvPr>
          <p:cNvSpPr/>
          <p:nvPr/>
        </p:nvSpPr>
        <p:spPr>
          <a:xfrm>
            <a:off x="1218599" y="2524027"/>
            <a:ext cx="2700598" cy="4725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컴퓨터쟁이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02CE1-8862-4CDC-8A72-D774DEDB8419}"/>
              </a:ext>
            </a:extLst>
          </p:cNvPr>
          <p:cNvSpPr/>
          <p:nvPr/>
        </p:nvSpPr>
        <p:spPr>
          <a:xfrm>
            <a:off x="4527131" y="2509317"/>
            <a:ext cx="2700598" cy="5117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개발새발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카카오톡에게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5B244C7-9CD9-44AB-BC8A-922B94CC7422}"/>
                  </a:ext>
                </a:extLst>
              </p:cNvPr>
              <p:cNvSpPr/>
              <p:nvPr/>
            </p:nvSpPr>
            <p:spPr>
              <a:xfrm>
                <a:off x="3345384" y="4795316"/>
                <a:ext cx="1807287" cy="275789"/>
              </a:xfrm>
              <a:prstGeom prst="rect">
                <a:avLst/>
              </a:prstGeom>
              <a:solidFill>
                <a:srgbClr val="D5E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5B244C7-9CD9-44AB-BC8A-922B94CC7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84" y="4795316"/>
                <a:ext cx="1807287" cy="27578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40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1499256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2109646" y="4502727"/>
            <a:ext cx="1726631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 A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1613560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2715491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98B663-F6F0-44E3-A33B-25785D97BFFF}"/>
              </a:ext>
            </a:extLst>
          </p:cNvPr>
          <p:cNvSpPr/>
          <p:nvPr/>
        </p:nvSpPr>
        <p:spPr>
          <a:xfrm>
            <a:off x="2672196" y="1640336"/>
            <a:ext cx="6847608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010100000101111101010000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C1A55-D73E-4619-8F8C-7694E68A6142}"/>
              </a:ext>
            </a:extLst>
          </p:cNvPr>
          <p:cNvSpPr/>
          <p:nvPr/>
        </p:nvSpPr>
        <p:spPr>
          <a:xfrm>
            <a:off x="4505692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9ADC70-5868-4249-A76E-12DA03A8EBD1}"/>
              </a:ext>
            </a:extLst>
          </p:cNvPr>
          <p:cNvSpPr/>
          <p:nvPr/>
        </p:nvSpPr>
        <p:spPr>
          <a:xfrm>
            <a:off x="4619996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0893FC-872D-4F43-B634-867BD0D78A3C}"/>
              </a:ext>
            </a:extLst>
          </p:cNvPr>
          <p:cNvSpPr/>
          <p:nvPr/>
        </p:nvSpPr>
        <p:spPr>
          <a:xfrm>
            <a:off x="5721927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01011111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E4296E-43A2-4B0D-930C-12137CACD1F9}"/>
              </a:ext>
            </a:extLst>
          </p:cNvPr>
          <p:cNvSpPr/>
          <p:nvPr/>
        </p:nvSpPr>
        <p:spPr>
          <a:xfrm>
            <a:off x="7512128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56B5C-A8BA-4F28-BD5D-CB075987C046}"/>
              </a:ext>
            </a:extLst>
          </p:cNvPr>
          <p:cNvSpPr/>
          <p:nvPr/>
        </p:nvSpPr>
        <p:spPr>
          <a:xfrm>
            <a:off x="7626432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B6796-7A98-446B-939A-5AB5A50AE405}"/>
              </a:ext>
            </a:extLst>
          </p:cNvPr>
          <p:cNvSpPr/>
          <p:nvPr/>
        </p:nvSpPr>
        <p:spPr>
          <a:xfrm>
            <a:off x="8728363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BA959E-2591-4E7B-BA1C-0E776026C173}"/>
              </a:ext>
            </a:extLst>
          </p:cNvPr>
          <p:cNvCxnSpPr>
            <a:cxnSpLocks/>
          </p:cNvCxnSpPr>
          <p:nvPr/>
        </p:nvCxnSpPr>
        <p:spPr>
          <a:xfrm flipH="1">
            <a:off x="1499256" y="2084482"/>
            <a:ext cx="1382489" cy="1870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D1D0653-DAE4-48BC-8BD0-96FD0ABD0A72}"/>
              </a:ext>
            </a:extLst>
          </p:cNvPr>
          <p:cNvCxnSpPr>
            <a:cxnSpLocks/>
          </p:cNvCxnSpPr>
          <p:nvPr/>
        </p:nvCxnSpPr>
        <p:spPr>
          <a:xfrm flipH="1">
            <a:off x="4219895" y="2013618"/>
            <a:ext cx="823059" cy="19104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3EC39E1-FF37-4A8E-BAC6-63F5D40E71D5}"/>
              </a:ext>
            </a:extLst>
          </p:cNvPr>
          <p:cNvCxnSpPr>
            <a:cxnSpLocks/>
          </p:cNvCxnSpPr>
          <p:nvPr/>
        </p:nvCxnSpPr>
        <p:spPr>
          <a:xfrm>
            <a:off x="7149045" y="2084482"/>
            <a:ext cx="77286" cy="18396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50177E-C875-418E-8C13-58DF259F531D}"/>
              </a:ext>
            </a:extLst>
          </p:cNvPr>
          <p:cNvCxnSpPr>
            <a:cxnSpLocks/>
          </p:cNvCxnSpPr>
          <p:nvPr/>
        </p:nvCxnSpPr>
        <p:spPr>
          <a:xfrm flipH="1">
            <a:off x="4505692" y="2013618"/>
            <a:ext cx="537260" cy="19104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8CB429-3376-4776-ACA3-598873D28067}"/>
              </a:ext>
            </a:extLst>
          </p:cNvPr>
          <p:cNvCxnSpPr>
            <a:cxnSpLocks/>
          </p:cNvCxnSpPr>
          <p:nvPr/>
        </p:nvCxnSpPr>
        <p:spPr>
          <a:xfrm>
            <a:off x="7149043" y="2084482"/>
            <a:ext cx="363085" cy="18301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A55920-BA8A-4A9A-9055-12C3F8B2E39F}"/>
              </a:ext>
            </a:extLst>
          </p:cNvPr>
          <p:cNvCxnSpPr>
            <a:cxnSpLocks/>
          </p:cNvCxnSpPr>
          <p:nvPr/>
        </p:nvCxnSpPr>
        <p:spPr>
          <a:xfrm>
            <a:off x="9227127" y="2144143"/>
            <a:ext cx="1005640" cy="177050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2EF014-4157-440A-88A5-8FA4F34DAAB0}"/>
              </a:ext>
            </a:extLst>
          </p:cNvPr>
          <p:cNvSpPr/>
          <p:nvPr/>
        </p:nvSpPr>
        <p:spPr>
          <a:xfrm>
            <a:off x="5144320" y="4502727"/>
            <a:ext cx="1616336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 B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BA8FF2-0647-428A-A772-E14F2861FC1C}"/>
              </a:ext>
            </a:extLst>
          </p:cNvPr>
          <p:cNvSpPr/>
          <p:nvPr/>
        </p:nvSpPr>
        <p:spPr>
          <a:xfrm>
            <a:off x="8129735" y="4502727"/>
            <a:ext cx="1710883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 C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4F3526-25F8-4CEB-9E98-A0606A3FC192}"/>
              </a:ext>
            </a:extLst>
          </p:cNvPr>
          <p:cNvCxnSpPr>
            <a:cxnSpLocks/>
          </p:cNvCxnSpPr>
          <p:nvPr/>
        </p:nvCxnSpPr>
        <p:spPr>
          <a:xfrm>
            <a:off x="2793474" y="3954912"/>
            <a:ext cx="0" cy="634606"/>
          </a:xfrm>
          <a:prstGeom prst="line">
            <a:avLst/>
          </a:prstGeom>
          <a:ln>
            <a:solidFill>
              <a:srgbClr val="FF5B5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FFBC58-A905-492C-95BC-8635050A246C}"/>
              </a:ext>
            </a:extLst>
          </p:cNvPr>
          <p:cNvCxnSpPr/>
          <p:nvPr/>
        </p:nvCxnSpPr>
        <p:spPr>
          <a:xfrm>
            <a:off x="2793474" y="3429000"/>
            <a:ext cx="0" cy="495101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85E9D19B-68C6-4488-B37F-5DD8FE0288CE}"/>
              </a:ext>
            </a:extLst>
          </p:cNvPr>
          <p:cNvSpPr/>
          <p:nvPr/>
        </p:nvSpPr>
        <p:spPr>
          <a:xfrm>
            <a:off x="2593478" y="3043637"/>
            <a:ext cx="412431" cy="412431"/>
          </a:xfrm>
          <a:prstGeom prst="star5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4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7"/>
            <a:ext cx="10543309" cy="2898711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471970" y="281436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0 1 0 1 0 0 0 0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663840A-AC15-4C1D-81F6-BE8A193AE7C4}"/>
              </a:ext>
            </a:extLst>
          </p:cNvPr>
          <p:cNvGraphicFramePr>
            <a:graphicFrameLocks noGrp="1"/>
          </p:cNvGraphicFramePr>
          <p:nvPr/>
        </p:nvGraphicFramePr>
        <p:xfrm>
          <a:off x="1026086" y="2490976"/>
          <a:ext cx="6445884" cy="2614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894">
                  <a:extLst>
                    <a:ext uri="{9D8B030D-6E8A-4147-A177-3AD203B41FA5}">
                      <a16:colId xmlns:a16="http://schemas.microsoft.com/office/drawing/2014/main" val="1719250452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3489323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40331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846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59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696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064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1176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791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330371"/>
                    </a:ext>
                  </a:extLst>
                </a:gridCol>
                <a:gridCol w="3047576">
                  <a:extLst>
                    <a:ext uri="{9D8B030D-6E8A-4147-A177-3AD203B41FA5}">
                      <a16:colId xmlns:a16="http://schemas.microsoft.com/office/drawing/2014/main" val="2666811944"/>
                    </a:ext>
                  </a:extLst>
                </a:gridCol>
              </a:tblGrid>
              <a:tr h="54344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Source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Destination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15258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6837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Acknowledgment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1774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Offset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Reserved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NS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CWR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ECE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ACK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PSH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SYN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 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16336"/>
                  </a:ext>
                </a:extLst>
              </a:tr>
              <a:tr h="36920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Urgent pointer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00392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82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9E1130-1A6E-4648-AD93-A534AE7DA8D4}"/>
              </a:ext>
            </a:extLst>
          </p:cNvPr>
          <p:cNvSpPr/>
          <p:nvPr/>
        </p:nvSpPr>
        <p:spPr>
          <a:xfrm>
            <a:off x="3147097" y="3064997"/>
            <a:ext cx="2143360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FCD45-05D7-4C6F-B7F7-E1CE53DADAA9}"/>
              </a:ext>
            </a:extLst>
          </p:cNvPr>
          <p:cNvSpPr/>
          <p:nvPr/>
        </p:nvSpPr>
        <p:spPr>
          <a:xfrm>
            <a:off x="2481276" y="3458011"/>
            <a:ext cx="3831390" cy="275789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이어지는 세그먼트는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79C5D-F6B8-4941-8676-A8347BB9A749}"/>
              </a:ext>
            </a:extLst>
          </p:cNvPr>
          <p:cNvSpPr/>
          <p:nvPr/>
        </p:nvSpPr>
        <p:spPr>
          <a:xfrm>
            <a:off x="1218599" y="2524027"/>
            <a:ext cx="2700598" cy="4725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컴퓨터쟁이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02CE1-8862-4CDC-8A72-D774DEDB8419}"/>
              </a:ext>
            </a:extLst>
          </p:cNvPr>
          <p:cNvSpPr/>
          <p:nvPr/>
        </p:nvSpPr>
        <p:spPr>
          <a:xfrm>
            <a:off x="4527131" y="2509317"/>
            <a:ext cx="2700598" cy="5117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개발새발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카카오톡에게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A3038D-D8E5-4BCC-B6EB-6C1162A9272E}"/>
              </a:ext>
            </a:extLst>
          </p:cNvPr>
          <p:cNvGrpSpPr/>
          <p:nvPr/>
        </p:nvGrpSpPr>
        <p:grpSpPr>
          <a:xfrm>
            <a:off x="1175055" y="3862671"/>
            <a:ext cx="489232" cy="412431"/>
            <a:chOff x="2328034" y="5772799"/>
            <a:chExt cx="489232" cy="4124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A22AB4-782C-4EDB-8D85-57627F44D7AC}"/>
                </a:ext>
              </a:extLst>
            </p:cNvPr>
            <p:cNvSpPr/>
            <p:nvPr/>
          </p:nvSpPr>
          <p:spPr>
            <a:xfrm>
              <a:off x="2328034" y="5797893"/>
              <a:ext cx="489232" cy="362244"/>
            </a:xfrm>
            <a:prstGeom prst="rect">
              <a:avLst/>
            </a:prstGeom>
            <a:solidFill>
              <a:srgbClr val="D5E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1A932379-D4FE-4A5E-8C2D-992528BCAAF1}"/>
                </a:ext>
              </a:extLst>
            </p:cNvPr>
            <p:cNvSpPr/>
            <p:nvPr/>
          </p:nvSpPr>
          <p:spPr>
            <a:xfrm>
              <a:off x="2362682" y="5772799"/>
              <a:ext cx="412431" cy="412431"/>
            </a:xfrm>
            <a:prstGeom prst="star5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DF89B-E617-4F86-B6E0-BB6C9D52B9E2}"/>
              </a:ext>
            </a:extLst>
          </p:cNvPr>
          <p:cNvSpPr/>
          <p:nvPr/>
        </p:nvSpPr>
        <p:spPr>
          <a:xfrm>
            <a:off x="1866375" y="3917469"/>
            <a:ext cx="593046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0 0 0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3C1BC3-62BF-4AAF-8D81-3483725CDAE9}"/>
              </a:ext>
            </a:extLst>
          </p:cNvPr>
          <p:cNvSpPr/>
          <p:nvPr/>
        </p:nvSpPr>
        <p:spPr>
          <a:xfrm>
            <a:off x="2576084" y="3779049"/>
            <a:ext cx="1807287" cy="58680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045786-BB07-4D05-9181-CE426F4EB8B8}"/>
                  </a:ext>
                </a:extLst>
              </p:cNvPr>
              <p:cNvSpPr/>
              <p:nvPr/>
            </p:nvSpPr>
            <p:spPr>
              <a:xfrm>
                <a:off x="3345384" y="4795316"/>
                <a:ext cx="1807287" cy="275789"/>
              </a:xfrm>
              <a:prstGeom prst="rect">
                <a:avLst/>
              </a:prstGeom>
              <a:solidFill>
                <a:srgbClr val="D5E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045786-BB07-4D05-9181-CE426F4EB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84" y="4795316"/>
                <a:ext cx="1807287" cy="27578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934C39-C8A4-4BCA-8454-5CACEA08A349}"/>
              </a:ext>
            </a:extLst>
          </p:cNvPr>
          <p:cNvSpPr/>
          <p:nvPr/>
        </p:nvSpPr>
        <p:spPr>
          <a:xfrm>
            <a:off x="2661509" y="3917469"/>
            <a:ext cx="1699827" cy="277754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상대와 연결상태를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만들때</a:t>
            </a:r>
            <a:r>
              <a:rPr lang="ko-KR" altLang="en-US" sz="1200" dirty="0">
                <a:solidFill>
                  <a:schemeClr val="tx1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2122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83431B9-F1FD-45AE-8660-EB0D5BED5E72}"/>
              </a:ext>
            </a:extLst>
          </p:cNvPr>
          <p:cNvSpPr/>
          <p:nvPr/>
        </p:nvSpPr>
        <p:spPr>
          <a:xfrm>
            <a:off x="1498294" y="2602735"/>
            <a:ext cx="1652530" cy="16525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A</a:t>
            </a:r>
            <a:endParaRPr lang="ko-KR" altLang="en-US" sz="6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C62E6D6-AFE2-49DB-9588-95657AA1BB44}"/>
              </a:ext>
            </a:extLst>
          </p:cNvPr>
          <p:cNvSpPr/>
          <p:nvPr/>
        </p:nvSpPr>
        <p:spPr>
          <a:xfrm>
            <a:off x="9041176" y="2602735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C</a:t>
            </a:r>
            <a:endParaRPr lang="ko-KR" altLang="en-US" sz="6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F89ED-AA5D-4B61-9635-C1346113BA02}"/>
              </a:ext>
            </a:extLst>
          </p:cNvPr>
          <p:cNvSpPr/>
          <p:nvPr/>
        </p:nvSpPr>
        <p:spPr>
          <a:xfrm>
            <a:off x="9041176" y="537073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B</a:t>
            </a:r>
            <a:endParaRPr lang="ko-KR" altLang="en-US" sz="66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62AB58-3122-44C5-8A23-91E2EA6A90C9}"/>
              </a:ext>
            </a:extLst>
          </p:cNvPr>
          <p:cNvSpPr/>
          <p:nvPr/>
        </p:nvSpPr>
        <p:spPr>
          <a:xfrm>
            <a:off x="9041176" y="4668397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D</a:t>
            </a:r>
            <a:endParaRPr lang="ko-KR" altLang="en-US" sz="6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5879DC6-D471-4B7E-9CAF-A96EE83ACC9E}"/>
              </a:ext>
            </a:extLst>
          </p:cNvPr>
          <p:cNvSpPr/>
          <p:nvPr/>
        </p:nvSpPr>
        <p:spPr>
          <a:xfrm>
            <a:off x="4197429" y="1605709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0E8F84-3CBA-447C-A6B4-35F487857BD0}"/>
              </a:ext>
            </a:extLst>
          </p:cNvPr>
          <p:cNvSpPr/>
          <p:nvPr/>
        </p:nvSpPr>
        <p:spPr>
          <a:xfrm>
            <a:off x="4197429" y="3137053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546220-FD59-474C-AC64-4E78A38ED4FF}"/>
              </a:ext>
            </a:extLst>
          </p:cNvPr>
          <p:cNvSpPr/>
          <p:nvPr/>
        </p:nvSpPr>
        <p:spPr>
          <a:xfrm>
            <a:off x="4197429" y="4668397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7B9996-63AE-4469-8EA1-61FDF78D9F59}"/>
              </a:ext>
            </a:extLst>
          </p:cNvPr>
          <p:cNvSpPr/>
          <p:nvPr/>
        </p:nvSpPr>
        <p:spPr>
          <a:xfrm>
            <a:off x="5837106" y="1605709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40DCE9-A784-4261-8C78-FD60B24DA673}"/>
              </a:ext>
            </a:extLst>
          </p:cNvPr>
          <p:cNvSpPr/>
          <p:nvPr/>
        </p:nvSpPr>
        <p:spPr>
          <a:xfrm>
            <a:off x="5837106" y="3137053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11ABC9-540A-487A-94B6-A5FE7CF7F312}"/>
              </a:ext>
            </a:extLst>
          </p:cNvPr>
          <p:cNvSpPr/>
          <p:nvPr/>
        </p:nvSpPr>
        <p:spPr>
          <a:xfrm>
            <a:off x="5837106" y="4668397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171ED7-45A1-463A-98E2-FEDD7FB99A0C}"/>
              </a:ext>
            </a:extLst>
          </p:cNvPr>
          <p:cNvSpPr/>
          <p:nvPr/>
        </p:nvSpPr>
        <p:spPr>
          <a:xfrm>
            <a:off x="7496980" y="1605709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8BF988-FE2F-4BF5-9F3E-957B51C5D17D}"/>
              </a:ext>
            </a:extLst>
          </p:cNvPr>
          <p:cNvSpPr/>
          <p:nvPr/>
        </p:nvSpPr>
        <p:spPr>
          <a:xfrm>
            <a:off x="7496980" y="3137053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C877B0-0F68-4284-A10F-E4003A76FD05}"/>
              </a:ext>
            </a:extLst>
          </p:cNvPr>
          <p:cNvSpPr/>
          <p:nvPr/>
        </p:nvSpPr>
        <p:spPr>
          <a:xfrm>
            <a:off x="7496980" y="4668397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864AC2-9579-4B40-A786-FEB15F4824B3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150824" y="2104094"/>
            <a:ext cx="1132114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CB1290-386D-4877-A3E9-8A109DD26B88}"/>
              </a:ext>
            </a:extLst>
          </p:cNvPr>
          <p:cNvCxnSpPr>
            <a:cxnSpLocks/>
            <a:stCxn id="2" idx="5"/>
            <a:endCxn id="16" idx="2"/>
          </p:cNvCxnSpPr>
          <p:nvPr/>
        </p:nvCxnSpPr>
        <p:spPr>
          <a:xfrm>
            <a:off x="4695814" y="2104094"/>
            <a:ext cx="1141292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847CFC-C897-423E-AB00-8F9C3A7F2B04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3150824" y="3429000"/>
            <a:ext cx="1132114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83560B-D0BB-4B91-BD36-93615785B898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150824" y="3429000"/>
            <a:ext cx="1046605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3E9E32-9F23-48A2-BD79-14BE78AE8EDE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6421000" y="3429000"/>
            <a:ext cx="107598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F4144E-8F19-4EAF-9B81-97B5E30F72C3}"/>
              </a:ext>
            </a:extLst>
          </p:cNvPr>
          <p:cNvCxnSpPr>
            <a:cxnSpLocks/>
            <a:stCxn id="19" idx="6"/>
            <a:endCxn id="14" idx="3"/>
          </p:cNvCxnSpPr>
          <p:nvPr/>
        </p:nvCxnSpPr>
        <p:spPr>
          <a:xfrm flipV="1">
            <a:off x="8080874" y="1947596"/>
            <a:ext cx="1202309" cy="1481404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53890E0-CDB4-4C8B-8E8E-B4CFAAD0F27A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8080874" y="1363338"/>
            <a:ext cx="960302" cy="534318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67DF1C-ABC2-41D1-AA41-D48301A4913E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6421000" y="1897656"/>
            <a:ext cx="107598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1BA12F6-39D7-47CB-988A-D0373928A751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6129053" y="2189603"/>
            <a:ext cx="0" cy="9474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7598F3C-F068-4A3A-ABBD-CF838867B761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6129053" y="3720947"/>
            <a:ext cx="0" cy="9474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064AF3-7C70-46BB-9D6A-5E9CB3BE003E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>
          <a:xfrm flipV="1">
            <a:off x="6421000" y="3635438"/>
            <a:ext cx="1161489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E3D8D466-77A5-41C7-A3B6-2FC3EE9D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696"/>
            <a:ext cx="60742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교환 방식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7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7"/>
            <a:ext cx="10543309" cy="2898711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471970" y="281436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0 1 0 1 0 0 0 0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663840A-AC15-4C1D-81F6-BE8A193AE7C4}"/>
              </a:ext>
            </a:extLst>
          </p:cNvPr>
          <p:cNvGraphicFramePr>
            <a:graphicFrameLocks noGrp="1"/>
          </p:cNvGraphicFramePr>
          <p:nvPr/>
        </p:nvGraphicFramePr>
        <p:xfrm>
          <a:off x="1026086" y="2490976"/>
          <a:ext cx="6445884" cy="2614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1894">
                  <a:extLst>
                    <a:ext uri="{9D8B030D-6E8A-4147-A177-3AD203B41FA5}">
                      <a16:colId xmlns:a16="http://schemas.microsoft.com/office/drawing/2014/main" val="1719250452"/>
                    </a:ext>
                  </a:extLst>
                </a:gridCol>
                <a:gridCol w="761894">
                  <a:extLst>
                    <a:ext uri="{9D8B030D-6E8A-4147-A177-3AD203B41FA5}">
                      <a16:colId xmlns:a16="http://schemas.microsoft.com/office/drawing/2014/main" val="34893231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40331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1846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59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6962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064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11762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57919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330371"/>
                    </a:ext>
                  </a:extLst>
                </a:gridCol>
                <a:gridCol w="3047576">
                  <a:extLst>
                    <a:ext uri="{9D8B030D-6E8A-4147-A177-3AD203B41FA5}">
                      <a16:colId xmlns:a16="http://schemas.microsoft.com/office/drawing/2014/main" val="2666811944"/>
                    </a:ext>
                  </a:extLst>
                </a:gridCol>
              </a:tblGrid>
              <a:tr h="54344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Source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Destination port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315258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86837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Acknowledgment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41774"/>
                  </a:ext>
                </a:extLst>
              </a:tr>
              <a:tr h="369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Offset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Reserved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NS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CWR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ECE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URG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ACK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PSH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RST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SYN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FIN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Window Size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16336"/>
                  </a:ext>
                </a:extLst>
              </a:tr>
              <a:tr h="36920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Checksum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Urgent pointer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00392"/>
                  </a:ext>
                </a:extLst>
              </a:tr>
              <a:tr h="369209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18224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9E1130-1A6E-4648-AD93-A534AE7DA8D4}"/>
              </a:ext>
            </a:extLst>
          </p:cNvPr>
          <p:cNvSpPr/>
          <p:nvPr/>
        </p:nvSpPr>
        <p:spPr>
          <a:xfrm>
            <a:off x="3147097" y="3064997"/>
            <a:ext cx="2143360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FCD45-05D7-4C6F-B7F7-E1CE53DADAA9}"/>
              </a:ext>
            </a:extLst>
          </p:cNvPr>
          <p:cNvSpPr/>
          <p:nvPr/>
        </p:nvSpPr>
        <p:spPr>
          <a:xfrm>
            <a:off x="2481276" y="3458011"/>
            <a:ext cx="3831390" cy="275789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 이어지는 세그먼트는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79C5D-F6B8-4941-8676-A8347BB9A749}"/>
              </a:ext>
            </a:extLst>
          </p:cNvPr>
          <p:cNvSpPr/>
          <p:nvPr/>
        </p:nvSpPr>
        <p:spPr>
          <a:xfrm>
            <a:off x="1218599" y="2524027"/>
            <a:ext cx="2700598" cy="472561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컴퓨터쟁이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02CE1-8862-4CDC-8A72-D774DEDB8419}"/>
              </a:ext>
            </a:extLst>
          </p:cNvPr>
          <p:cNvSpPr/>
          <p:nvPr/>
        </p:nvSpPr>
        <p:spPr>
          <a:xfrm>
            <a:off x="4527131" y="2509317"/>
            <a:ext cx="2700598" cy="5117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개발새발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컴터에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카카오톡에게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BA3038D-D8E5-4BCC-B6EB-6C1162A9272E}"/>
              </a:ext>
            </a:extLst>
          </p:cNvPr>
          <p:cNvGrpSpPr/>
          <p:nvPr/>
        </p:nvGrpSpPr>
        <p:grpSpPr>
          <a:xfrm>
            <a:off x="1175055" y="3862671"/>
            <a:ext cx="489232" cy="412431"/>
            <a:chOff x="2328034" y="5772799"/>
            <a:chExt cx="489232" cy="4124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A22AB4-782C-4EDB-8D85-57627F44D7AC}"/>
                </a:ext>
              </a:extLst>
            </p:cNvPr>
            <p:cNvSpPr/>
            <p:nvPr/>
          </p:nvSpPr>
          <p:spPr>
            <a:xfrm>
              <a:off x="2328034" y="5797893"/>
              <a:ext cx="489232" cy="362244"/>
            </a:xfrm>
            <a:prstGeom prst="rect">
              <a:avLst/>
            </a:prstGeom>
            <a:solidFill>
              <a:srgbClr val="D5E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1A932379-D4FE-4A5E-8C2D-992528BCAAF1}"/>
                </a:ext>
              </a:extLst>
            </p:cNvPr>
            <p:cNvSpPr/>
            <p:nvPr/>
          </p:nvSpPr>
          <p:spPr>
            <a:xfrm>
              <a:off x="2362682" y="5772799"/>
              <a:ext cx="412431" cy="412431"/>
            </a:xfrm>
            <a:prstGeom prst="star5">
              <a:avLst/>
            </a:prstGeom>
            <a:solidFill>
              <a:srgbClr val="FF5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DF89B-E617-4F86-B6E0-BB6C9D52B9E2}"/>
              </a:ext>
            </a:extLst>
          </p:cNvPr>
          <p:cNvSpPr/>
          <p:nvPr/>
        </p:nvSpPr>
        <p:spPr>
          <a:xfrm>
            <a:off x="1866375" y="3917469"/>
            <a:ext cx="593046" cy="302833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0 0 0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3C1BC3-62BF-4AAF-8D81-3483725CDAE9}"/>
              </a:ext>
            </a:extLst>
          </p:cNvPr>
          <p:cNvSpPr/>
          <p:nvPr/>
        </p:nvSpPr>
        <p:spPr>
          <a:xfrm>
            <a:off x="2576084" y="3779049"/>
            <a:ext cx="1807287" cy="586800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045786-BB07-4D05-9181-CE426F4EB8B8}"/>
                  </a:ext>
                </a:extLst>
              </p:cNvPr>
              <p:cNvSpPr/>
              <p:nvPr/>
            </p:nvSpPr>
            <p:spPr>
              <a:xfrm>
                <a:off x="3345384" y="4795316"/>
                <a:ext cx="1807287" cy="275789"/>
              </a:xfrm>
              <a:prstGeom prst="rect">
                <a:avLst/>
              </a:prstGeom>
              <a:solidFill>
                <a:srgbClr val="D5E3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045786-BB07-4D05-9181-CE426F4EB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84" y="4795316"/>
                <a:ext cx="1807287" cy="27578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85B079-FE02-4A9A-A136-6B159BC01C14}"/>
              </a:ext>
            </a:extLst>
          </p:cNvPr>
          <p:cNvSpPr/>
          <p:nvPr/>
        </p:nvSpPr>
        <p:spPr>
          <a:xfrm>
            <a:off x="5062297" y="3861480"/>
            <a:ext cx="1807287" cy="442192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감당 가능한 패킷 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54E28A-ED9E-49E9-93D4-FF046E77B124}"/>
              </a:ext>
            </a:extLst>
          </p:cNvPr>
          <p:cNvSpPr/>
          <p:nvPr/>
        </p:nvSpPr>
        <p:spPr>
          <a:xfrm>
            <a:off x="2126942" y="4429346"/>
            <a:ext cx="1218442" cy="269661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오류체크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98A6F9-5B96-49C2-AA65-89C1FFCC8058}"/>
              </a:ext>
            </a:extLst>
          </p:cNvPr>
          <p:cNvSpPr/>
          <p:nvPr/>
        </p:nvSpPr>
        <p:spPr>
          <a:xfrm>
            <a:off x="4935156" y="4423218"/>
            <a:ext cx="1833128" cy="275789"/>
          </a:xfrm>
          <a:prstGeom prst="rect">
            <a:avLst/>
          </a:prstGeom>
          <a:solidFill>
            <a:srgbClr val="EBF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긴급상황시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7DAC82-CDBD-4826-B20A-6C6BDBF1C50B}"/>
              </a:ext>
            </a:extLst>
          </p:cNvPr>
          <p:cNvSpPr/>
          <p:nvPr/>
        </p:nvSpPr>
        <p:spPr>
          <a:xfrm>
            <a:off x="2661509" y="3917469"/>
            <a:ext cx="1699827" cy="277754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상대와 연결상태를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만들때</a:t>
            </a:r>
            <a:r>
              <a:rPr lang="ko-KR" altLang="en-US" sz="1200" dirty="0">
                <a:solidFill>
                  <a:schemeClr val="tx1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4799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2969553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UDP</a:t>
            </a:r>
            <a:r>
              <a:rPr lang="ko-KR" altLang="en-US" sz="6000" b="1" dirty="0"/>
              <a:t>는 왜 쓸까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6717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1499255" y="3954912"/>
            <a:ext cx="8733511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1613560" y="4010892"/>
            <a:ext cx="3318658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98B663-F6F0-44E3-A33B-25785D97BFFF}"/>
              </a:ext>
            </a:extLst>
          </p:cNvPr>
          <p:cNvSpPr/>
          <p:nvPr/>
        </p:nvSpPr>
        <p:spPr>
          <a:xfrm>
            <a:off x="2672196" y="1640336"/>
            <a:ext cx="6847608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010100000101111101010000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B6796-7A98-446B-939A-5AB5A50AE405}"/>
              </a:ext>
            </a:extLst>
          </p:cNvPr>
          <p:cNvSpPr/>
          <p:nvPr/>
        </p:nvSpPr>
        <p:spPr>
          <a:xfrm>
            <a:off x="4764884" y="4070552"/>
            <a:ext cx="5467883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010100000101111101010000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BA959E-2591-4E7B-BA1C-0E776026C173}"/>
              </a:ext>
            </a:extLst>
          </p:cNvPr>
          <p:cNvCxnSpPr>
            <a:cxnSpLocks/>
          </p:cNvCxnSpPr>
          <p:nvPr/>
        </p:nvCxnSpPr>
        <p:spPr>
          <a:xfrm flipH="1">
            <a:off x="1499256" y="2084482"/>
            <a:ext cx="1382489" cy="1870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A55920-BA8A-4A9A-9055-12C3F8B2E39F}"/>
              </a:ext>
            </a:extLst>
          </p:cNvPr>
          <p:cNvCxnSpPr>
            <a:cxnSpLocks/>
          </p:cNvCxnSpPr>
          <p:nvPr/>
        </p:nvCxnSpPr>
        <p:spPr>
          <a:xfrm>
            <a:off x="9227127" y="2153597"/>
            <a:ext cx="1005640" cy="177050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BEA568-B7E2-4666-9F52-5F6703091E38}"/>
              </a:ext>
            </a:extLst>
          </p:cNvPr>
          <p:cNvSpPr/>
          <p:nvPr/>
        </p:nvSpPr>
        <p:spPr>
          <a:xfrm>
            <a:off x="5207379" y="4502727"/>
            <a:ext cx="1719894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Datagram</a:t>
            </a:r>
          </a:p>
        </p:txBody>
      </p:sp>
    </p:spTree>
    <p:extLst>
      <p:ext uri="{BB962C8B-B14F-4D97-AF65-F5344CB8AC3E}">
        <p14:creationId xmlns:p14="http://schemas.microsoft.com/office/powerpoint/2010/main" val="25357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219" y="555612"/>
            <a:ext cx="4509561" cy="918894"/>
          </a:xfrm>
        </p:spPr>
        <p:txBody>
          <a:bodyPr>
            <a:noAutofit/>
          </a:bodyPr>
          <a:lstStyle/>
          <a:p>
            <a:r>
              <a:rPr lang="en-US" altLang="ko-KR" sz="6000" b="1" dirty="0"/>
              <a:t>OSI 7 Layer</a:t>
            </a:r>
            <a:endParaRPr lang="ko-KR" altLang="en-US" sz="6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D8112B5-4CAF-4778-AF27-283F81DA4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1920"/>
              </p:ext>
            </p:extLst>
          </p:nvPr>
        </p:nvGraphicFramePr>
        <p:xfrm>
          <a:off x="3941427" y="1703541"/>
          <a:ext cx="4064000" cy="459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73">
                  <a:extLst>
                    <a:ext uri="{9D8B030D-6E8A-4147-A177-3AD203B41FA5}">
                      <a16:colId xmlns:a16="http://schemas.microsoft.com/office/drawing/2014/main" val="2943898188"/>
                    </a:ext>
                  </a:extLst>
                </a:gridCol>
                <a:gridCol w="3077827">
                  <a:extLst>
                    <a:ext uri="{9D8B030D-6E8A-4147-A177-3AD203B41FA5}">
                      <a16:colId xmlns:a16="http://schemas.microsoft.com/office/drawing/2014/main" val="3005007683"/>
                    </a:ext>
                  </a:extLst>
                </a:gridCol>
              </a:tblGrid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응용계층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(application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5858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표현계층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(Presentation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516620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세션계층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(Session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79501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전송계층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(Transport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271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네트워크계층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(Network 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8946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링크 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(Data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Link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030027"/>
                  </a:ext>
                </a:extLst>
              </a:tr>
              <a:tr h="656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물리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계층</a:t>
                      </a:r>
                      <a:endParaRPr lang="en-US" altLang="ko-KR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(Physical</a:t>
                      </a:r>
                      <a:r>
                        <a:rPr lang="ko-KR" alt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Layer)</a:t>
                      </a:r>
                      <a:endParaRPr lang="ko-KR" alt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473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AB8D4F-A2AD-4F16-A9DF-FA3B876CE91C}"/>
              </a:ext>
            </a:extLst>
          </p:cNvPr>
          <p:cNvSpPr/>
          <p:nvPr/>
        </p:nvSpPr>
        <p:spPr>
          <a:xfrm>
            <a:off x="3822558" y="3541957"/>
            <a:ext cx="4291399" cy="918894"/>
          </a:xfrm>
          <a:prstGeom prst="rect">
            <a:avLst/>
          </a:prstGeom>
          <a:noFill/>
          <a:ln w="66675"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35554-EEC7-4882-A333-EE380ADE42DC}"/>
              </a:ext>
            </a:extLst>
          </p:cNvPr>
          <p:cNvSpPr/>
          <p:nvPr/>
        </p:nvSpPr>
        <p:spPr>
          <a:xfrm>
            <a:off x="2015412" y="3713584"/>
            <a:ext cx="1807146" cy="522514"/>
          </a:xfrm>
          <a:prstGeom prst="rightArrow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6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CF0C8A7-97D6-46D3-8AF6-1098CC88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34633"/>
              </p:ext>
            </p:extLst>
          </p:nvPr>
        </p:nvGraphicFramePr>
        <p:xfrm>
          <a:off x="1738745" y="1728945"/>
          <a:ext cx="8714510" cy="34001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57255">
                  <a:extLst>
                    <a:ext uri="{9D8B030D-6E8A-4147-A177-3AD203B41FA5}">
                      <a16:colId xmlns:a16="http://schemas.microsoft.com/office/drawing/2014/main" val="887702765"/>
                    </a:ext>
                  </a:extLst>
                </a:gridCol>
                <a:gridCol w="4357255">
                  <a:extLst>
                    <a:ext uri="{9D8B030D-6E8A-4147-A177-3AD203B41FA5}">
                      <a16:colId xmlns:a16="http://schemas.microsoft.com/office/drawing/2014/main" val="2567423851"/>
                    </a:ext>
                  </a:extLst>
                </a:gridCol>
              </a:tblGrid>
              <a:tr h="1700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/>
                        <a:t>Source </a:t>
                      </a:r>
                      <a:r>
                        <a:rPr lang="en-US" altLang="ko-KR" sz="2000" b="1" dirty="0"/>
                        <a:t>Port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Destination Port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81494"/>
                  </a:ext>
                </a:extLst>
              </a:tr>
              <a:tr h="1700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Length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CheckSum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2501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A3BE8CB-AF0B-4500-A728-E44E5ACAC638}"/>
              </a:ext>
            </a:extLst>
          </p:cNvPr>
          <p:cNvSpPr/>
          <p:nvPr/>
        </p:nvSpPr>
        <p:spPr>
          <a:xfrm>
            <a:off x="4804683" y="904663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UDP Header</a:t>
            </a:r>
          </a:p>
        </p:txBody>
      </p:sp>
    </p:spTree>
    <p:extLst>
      <p:ext uri="{BB962C8B-B14F-4D97-AF65-F5344CB8AC3E}">
        <p14:creationId xmlns:p14="http://schemas.microsoft.com/office/powerpoint/2010/main" val="225104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FD552-3421-4E06-A887-F206DF492834}"/>
              </a:ext>
            </a:extLst>
          </p:cNvPr>
          <p:cNvSpPr/>
          <p:nvPr/>
        </p:nvSpPr>
        <p:spPr>
          <a:xfrm>
            <a:off x="845127" y="2341418"/>
            <a:ext cx="10543309" cy="2646218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F9C41-B5F1-4D9C-A96E-F77E4B98B4F9}"/>
              </a:ext>
            </a:extLst>
          </p:cNvPr>
          <p:cNvSpPr/>
          <p:nvPr/>
        </p:nvSpPr>
        <p:spPr>
          <a:xfrm>
            <a:off x="7238391" y="2713645"/>
            <a:ext cx="3831390" cy="190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010100000101</a:t>
            </a:r>
          </a:p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111101010000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B3ABB-5C09-4E2E-B7A4-FAAC2F5D8D9F}"/>
              </a:ext>
            </a:extLst>
          </p:cNvPr>
          <p:cNvSpPr/>
          <p:nvPr/>
        </p:nvSpPr>
        <p:spPr>
          <a:xfrm>
            <a:off x="4361337" y="1617871"/>
            <a:ext cx="4016582" cy="685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UDP - Datagram</a:t>
            </a:r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B6C4AA86-8235-4997-89B0-03E8FE77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94525"/>
              </p:ext>
            </p:extLst>
          </p:nvPr>
        </p:nvGraphicFramePr>
        <p:xfrm>
          <a:off x="1122218" y="2639238"/>
          <a:ext cx="5888182" cy="20505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4091">
                  <a:extLst>
                    <a:ext uri="{9D8B030D-6E8A-4147-A177-3AD203B41FA5}">
                      <a16:colId xmlns:a16="http://schemas.microsoft.com/office/drawing/2014/main" val="887702765"/>
                    </a:ext>
                  </a:extLst>
                </a:gridCol>
                <a:gridCol w="2944091">
                  <a:extLst>
                    <a:ext uri="{9D8B030D-6E8A-4147-A177-3AD203B41FA5}">
                      <a16:colId xmlns:a16="http://schemas.microsoft.com/office/drawing/2014/main" val="2567423851"/>
                    </a:ext>
                  </a:extLst>
                </a:gridCol>
              </a:tblGrid>
              <a:tr h="102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Sort Port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Destination Port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81494"/>
                  </a:ext>
                </a:extLst>
              </a:tr>
              <a:tr h="1025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Length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CheckSum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25018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163ED28-5A56-45CA-BA58-9322C00D54CA}"/>
              </a:ext>
            </a:extLst>
          </p:cNvPr>
          <p:cNvSpPr/>
          <p:nvPr/>
        </p:nvSpPr>
        <p:spPr>
          <a:xfrm>
            <a:off x="1325736" y="2713645"/>
            <a:ext cx="2700598" cy="82877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/>
              <a:t>(</a:t>
            </a:r>
            <a:r>
              <a:rPr lang="en-US" altLang="ko-KR" sz="2000" b="1" dirty="0" err="1"/>
              <a:t>Jinnie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컴터에</a:t>
            </a:r>
            <a:r>
              <a:rPr lang="ko-KR" altLang="en-US" sz="2000" b="1" dirty="0"/>
              <a:t> 있는</a:t>
            </a:r>
            <a:r>
              <a:rPr lang="en-US" altLang="ko-KR" sz="2000" b="1" dirty="0"/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/>
              <a:t>카카오톡이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A3A3E5-29BB-4EC3-830B-00961B8699EB}"/>
              </a:ext>
            </a:extLst>
          </p:cNvPr>
          <p:cNvSpPr/>
          <p:nvPr/>
        </p:nvSpPr>
        <p:spPr>
          <a:xfrm>
            <a:off x="4229852" y="2713645"/>
            <a:ext cx="2700598" cy="82877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/>
              <a:t>(Frankie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컴터에</a:t>
            </a:r>
            <a:r>
              <a:rPr lang="ko-KR" altLang="en-US" sz="2000" b="1" dirty="0"/>
              <a:t> 있는</a:t>
            </a:r>
            <a:r>
              <a:rPr lang="en-US" altLang="ko-KR" sz="2000" b="1" dirty="0"/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/>
              <a:t>카카오톡에게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28A9EB-E264-42B1-95FB-446DFBADBF63}"/>
              </a:ext>
            </a:extLst>
          </p:cNvPr>
          <p:cNvSpPr/>
          <p:nvPr/>
        </p:nvSpPr>
        <p:spPr>
          <a:xfrm>
            <a:off x="2048646" y="3764466"/>
            <a:ext cx="1254777" cy="703299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24bit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67F9B7-AB98-48B0-A961-E35E8BD479B2}"/>
              </a:ext>
            </a:extLst>
          </p:cNvPr>
          <p:cNvSpPr/>
          <p:nvPr/>
        </p:nvSpPr>
        <p:spPr>
          <a:xfrm>
            <a:off x="4730886" y="3764466"/>
            <a:ext cx="1669914" cy="703299"/>
          </a:xfrm>
          <a:prstGeom prst="rect">
            <a:avLst/>
          </a:prstGeom>
          <a:solidFill>
            <a:srgbClr val="D5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오류체크</a:t>
            </a:r>
          </a:p>
        </p:txBody>
      </p:sp>
    </p:spTree>
    <p:extLst>
      <p:ext uri="{BB962C8B-B14F-4D97-AF65-F5344CB8AC3E}">
        <p14:creationId xmlns:p14="http://schemas.microsoft.com/office/powerpoint/2010/main" val="253082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39115D-3E5F-40B5-8D87-2A4E5E9A7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9" y="532597"/>
            <a:ext cx="11410621" cy="5148875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92DE9A06-14CC-46B5-BC0C-E115EB5067A6}"/>
              </a:ext>
            </a:extLst>
          </p:cNvPr>
          <p:cNvSpPr txBox="1">
            <a:spLocks/>
          </p:cNvSpPr>
          <p:nvPr/>
        </p:nvSpPr>
        <p:spPr>
          <a:xfrm>
            <a:off x="4053982" y="5562333"/>
            <a:ext cx="4858138" cy="5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https://brunch.co.kr/@swimjiy/35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1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24CC-7561-4855-8D99-26EC4E0B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84" y="311117"/>
            <a:ext cx="11373632" cy="5350647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세 줄 요약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3100" b="1" dirty="0"/>
              <a:t>1. TCP, UDP</a:t>
            </a:r>
            <a:r>
              <a:rPr lang="ko-KR" altLang="en-US" sz="3100" b="1" dirty="0"/>
              <a:t>는 통신계층 프로토콜 종류로 </a:t>
            </a:r>
            <a:br>
              <a:rPr lang="en-US" altLang="ko-KR" sz="3100" b="1" dirty="0"/>
            </a:br>
            <a:r>
              <a:rPr lang="en-US" altLang="ko-KR" sz="3100" b="1" dirty="0"/>
              <a:t>   </a:t>
            </a:r>
            <a:r>
              <a:rPr lang="ko-KR" altLang="en-US" sz="3100" b="1"/>
              <a:t>포트번호를 전달한다</a:t>
            </a:r>
            <a:r>
              <a:rPr lang="en-US" altLang="ko-KR" sz="3100" b="1"/>
              <a:t>.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en-US" altLang="ko-KR" sz="3100" b="1" dirty="0"/>
              <a:t>2. TCP</a:t>
            </a:r>
            <a:r>
              <a:rPr lang="ko-KR" altLang="en-US" sz="3100" b="1" dirty="0"/>
              <a:t>는 확실하고 </a:t>
            </a:r>
            <a:r>
              <a:rPr lang="ko-KR" altLang="en-US" sz="3100" b="1" dirty="0" err="1"/>
              <a:t>신뢰있는</a:t>
            </a:r>
            <a:r>
              <a:rPr lang="ko-KR" altLang="en-US" sz="3100" b="1" dirty="0"/>
              <a:t> 통신을 하지만 </a:t>
            </a:r>
            <a:br>
              <a:rPr lang="en-US" altLang="ko-KR" sz="3100" b="1" dirty="0"/>
            </a:br>
            <a:r>
              <a:rPr lang="en-US" altLang="ko-KR" sz="3100" b="1" dirty="0"/>
              <a:t>    </a:t>
            </a:r>
            <a:r>
              <a:rPr lang="ko-KR" altLang="en-US" sz="3100" b="1" dirty="0"/>
              <a:t>용량이 많고 느리다</a:t>
            </a:r>
            <a:r>
              <a:rPr lang="en-US" altLang="ko-KR" sz="3100" b="1" dirty="0"/>
              <a:t>.</a:t>
            </a:r>
            <a:br>
              <a:rPr lang="en-US" altLang="ko-KR" sz="3100" b="1" dirty="0"/>
            </a:br>
            <a:br>
              <a:rPr lang="en-US" altLang="ko-KR" sz="3100" b="1" dirty="0"/>
            </a:br>
            <a:r>
              <a:rPr lang="en-US" altLang="ko-KR" sz="3100" b="1" dirty="0"/>
              <a:t>3. UDP</a:t>
            </a:r>
            <a:r>
              <a:rPr lang="ko-KR" altLang="en-US" sz="3100" b="1" dirty="0"/>
              <a:t>는 신뢰성은 없어도 용량이 적고 빠르다</a:t>
            </a:r>
            <a:r>
              <a:rPr lang="en-US" altLang="ko-KR" sz="3100" b="1" dirty="0"/>
              <a:t>.</a:t>
            </a:r>
            <a:endParaRPr lang="ko-KR" alt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278173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727635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Transport Layer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00742-9789-4305-A188-08CD640C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45" y="3984947"/>
            <a:ext cx="4965941" cy="201419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10A9E4B-E416-4B20-B6A9-1EBC6DC1404F}"/>
              </a:ext>
            </a:extLst>
          </p:cNvPr>
          <p:cNvCxnSpPr>
            <a:cxnSpLocks/>
          </p:cNvCxnSpPr>
          <p:nvPr/>
        </p:nvCxnSpPr>
        <p:spPr>
          <a:xfrm flipV="1">
            <a:off x="2832448" y="2780364"/>
            <a:ext cx="2928814" cy="211731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FE9D64-70C6-4EF0-98C6-E308FA913218}"/>
              </a:ext>
            </a:extLst>
          </p:cNvPr>
          <p:cNvCxnSpPr>
            <a:cxnSpLocks/>
          </p:cNvCxnSpPr>
          <p:nvPr/>
        </p:nvCxnSpPr>
        <p:spPr>
          <a:xfrm flipH="1" flipV="1">
            <a:off x="5883315" y="2747995"/>
            <a:ext cx="3223108" cy="214968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608632-BDF2-423F-92E1-E8F7773BDE0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770992" y="2780365"/>
            <a:ext cx="112324" cy="120458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정육면체 6">
            <a:extLst>
              <a:ext uri="{FF2B5EF4-FFF2-40B4-BE49-F238E27FC236}">
                <a16:creationId xmlns:a16="http://schemas.microsoft.com/office/drawing/2014/main" id="{4EF74674-90C7-45B4-B4E0-A63F42E0FD86}"/>
              </a:ext>
            </a:extLst>
          </p:cNvPr>
          <p:cNvSpPr/>
          <p:nvPr/>
        </p:nvSpPr>
        <p:spPr>
          <a:xfrm>
            <a:off x="4765717" y="2143438"/>
            <a:ext cx="2235196" cy="927100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CCDF80-6E84-4AF5-99D2-55F2E32F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545" y="4621874"/>
            <a:ext cx="4965941" cy="2014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21CFCF-115E-4297-A9F1-A57B6848F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4" y="4621874"/>
            <a:ext cx="4965941" cy="201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C16526-562B-4F5F-9023-3BDA8FA5F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581" y1="46108" x2="69186" y2="50299"/>
                        <a14:foregroundMark x1="69186" y1="50299" x2="73256" y2="48503"/>
                        <a14:foregroundMark x1="39535" y1="48503" x2="39535" y2="61677"/>
                        <a14:foregroundMark x1="29070" y1="37725" x2="30233" y2="49701"/>
                        <a14:foregroundMark x1="50000" y1="41317" x2="55814" y2="60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527" y="4017432"/>
            <a:ext cx="1558689" cy="1513378"/>
          </a:xfrm>
          <a:prstGeom prst="rect">
            <a:avLst/>
          </a:prstGeom>
          <a:ln w="12700"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D52E15-2F01-4EC0-AC3A-B3507DF6C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0957" y1="42246" x2="51596" y2="48663"/>
                        <a14:foregroundMark x1="42021" y1="36898" x2="46277" y2="54011"/>
                        <a14:foregroundMark x1="45213" y1="45455" x2="56915" y2="54011"/>
                        <a14:foregroundMark x1="46277" y1="43316" x2="55851" y2="50802"/>
                        <a14:foregroundMark x1="44149" y1="40107" x2="47340" y2="55080"/>
                        <a14:foregroundMark x1="53723" y1="43316" x2="53723" y2="56150"/>
                        <a14:foregroundMark x1="59043" y1="42246" x2="62234" y2="59358"/>
                        <a14:foregroundMark x1="62234" y1="45455" x2="63298" y2="57219"/>
                        <a14:foregroundMark x1="39894" y1="37968" x2="38830" y2="58289"/>
                        <a14:foregroundMark x1="36702" y1="36898" x2="34574" y2="57219"/>
                        <a14:foregroundMark x1="32447" y1="37968" x2="31383" y2="5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6" y="4151343"/>
            <a:ext cx="1384635" cy="1377270"/>
          </a:xfrm>
          <a:prstGeom prst="rect">
            <a:avLst/>
          </a:prstGeom>
          <a:ln w="12700"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6EC92C-D151-4009-A091-2C3156892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1" y="5444871"/>
            <a:ext cx="520450" cy="520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D8DDCF-FF81-44F1-B01E-B522B4668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36" y="5444871"/>
            <a:ext cx="520450" cy="520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8D93DD-8E08-4190-88CA-2DA415538609}"/>
              </a:ext>
            </a:extLst>
          </p:cNvPr>
          <p:cNvSpPr txBox="1"/>
          <p:nvPr/>
        </p:nvSpPr>
        <p:spPr>
          <a:xfrm>
            <a:off x="8687396" y="3934079"/>
            <a:ext cx="75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8081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E931C-CA5F-4B6C-9831-1CAE9405272F}"/>
              </a:ext>
            </a:extLst>
          </p:cNvPr>
          <p:cNvSpPr txBox="1"/>
          <p:nvPr/>
        </p:nvSpPr>
        <p:spPr>
          <a:xfrm>
            <a:off x="10021314" y="3934079"/>
            <a:ext cx="75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8080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49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1198279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Transport Layer</a:t>
            </a:r>
            <a:endParaRPr lang="ko-KR" altLang="en-US" sz="6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4117764" y="3345311"/>
            <a:ext cx="3727872" cy="88302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3973409" y="4250122"/>
            <a:ext cx="4016582" cy="182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TCP – Segment</a:t>
            </a:r>
          </a:p>
          <a:p>
            <a:r>
              <a:rPr lang="en-US" altLang="ko-KR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UDP - Datagram</a:t>
            </a:r>
          </a:p>
          <a:p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4232068" y="3429000"/>
            <a:ext cx="2175748" cy="724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8080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CFDD0-ED0B-46CC-AA4E-79C8D7910E7C}"/>
              </a:ext>
            </a:extLst>
          </p:cNvPr>
          <p:cNvSpPr/>
          <p:nvPr/>
        </p:nvSpPr>
        <p:spPr>
          <a:xfrm>
            <a:off x="6558912" y="3345311"/>
            <a:ext cx="2018427" cy="469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6405769" y="3441909"/>
            <a:ext cx="1439867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7D4D-998F-4539-9EB9-7984D7777F4F}"/>
              </a:ext>
            </a:extLst>
          </p:cNvPr>
          <p:cNvSpPr/>
          <p:nvPr/>
        </p:nvSpPr>
        <p:spPr>
          <a:xfrm>
            <a:off x="4755240" y="2853449"/>
            <a:ext cx="2018427" cy="67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포트번호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0AB114-0B6E-4758-88D5-852E81A14233}"/>
              </a:ext>
            </a:extLst>
          </p:cNvPr>
          <p:cNvSpPr/>
          <p:nvPr/>
        </p:nvSpPr>
        <p:spPr>
          <a:xfrm>
            <a:off x="4232068" y="3429000"/>
            <a:ext cx="2175748" cy="724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103" y="2969553"/>
            <a:ext cx="81457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TCP</a:t>
            </a:r>
            <a:r>
              <a:rPr lang="ko-KR" altLang="en-US" sz="6000" b="1" dirty="0"/>
              <a:t>는 왜 쓸까</a:t>
            </a:r>
            <a:r>
              <a:rPr lang="en-US" altLang="ko-KR" sz="6000" b="1" dirty="0"/>
              <a:t>?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6564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83431B9-F1FD-45AE-8660-EB0D5BED5E72}"/>
              </a:ext>
            </a:extLst>
          </p:cNvPr>
          <p:cNvSpPr/>
          <p:nvPr/>
        </p:nvSpPr>
        <p:spPr>
          <a:xfrm>
            <a:off x="1498294" y="2602735"/>
            <a:ext cx="1652530" cy="16525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A</a:t>
            </a:r>
            <a:endParaRPr lang="ko-KR" altLang="en-US" sz="66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3AF419-64B1-4330-9C69-6DF60E9F9BE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150824" y="3429000"/>
            <a:ext cx="5890352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C62E6D6-AFE2-49DB-9588-95657AA1BB44}"/>
              </a:ext>
            </a:extLst>
          </p:cNvPr>
          <p:cNvSpPr/>
          <p:nvPr/>
        </p:nvSpPr>
        <p:spPr>
          <a:xfrm>
            <a:off x="9041176" y="2602735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C</a:t>
            </a:r>
            <a:endParaRPr lang="ko-KR" altLang="en-US" sz="6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F89ED-AA5D-4B61-9635-C1346113BA02}"/>
              </a:ext>
            </a:extLst>
          </p:cNvPr>
          <p:cNvSpPr/>
          <p:nvPr/>
        </p:nvSpPr>
        <p:spPr>
          <a:xfrm>
            <a:off x="9041176" y="537073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B</a:t>
            </a:r>
            <a:endParaRPr lang="ko-KR" altLang="en-US" sz="66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62AB58-3122-44C5-8A23-91E2EA6A90C9}"/>
              </a:ext>
            </a:extLst>
          </p:cNvPr>
          <p:cNvSpPr/>
          <p:nvPr/>
        </p:nvSpPr>
        <p:spPr>
          <a:xfrm>
            <a:off x="9041176" y="4668397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D</a:t>
            </a:r>
            <a:endParaRPr lang="ko-KR" altLang="en-US" sz="6600" b="1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D874537-EA49-46B8-A3DF-6C26066D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7147" y="6320927"/>
            <a:ext cx="60742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회선 교환 방식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83431B9-F1FD-45AE-8660-EB0D5BED5E72}"/>
              </a:ext>
            </a:extLst>
          </p:cNvPr>
          <p:cNvSpPr/>
          <p:nvPr/>
        </p:nvSpPr>
        <p:spPr>
          <a:xfrm>
            <a:off x="1498294" y="2602735"/>
            <a:ext cx="1652530" cy="16525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A</a:t>
            </a:r>
            <a:endParaRPr lang="ko-KR" altLang="en-US" sz="66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3AF419-64B1-4330-9C69-6DF60E9F9BE5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3150824" y="1363338"/>
            <a:ext cx="5890352" cy="2065662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C62E6D6-AFE2-49DB-9588-95657AA1BB44}"/>
              </a:ext>
            </a:extLst>
          </p:cNvPr>
          <p:cNvSpPr/>
          <p:nvPr/>
        </p:nvSpPr>
        <p:spPr>
          <a:xfrm>
            <a:off x="9041176" y="2602735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C</a:t>
            </a:r>
            <a:endParaRPr lang="ko-KR" altLang="en-US" sz="6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F89ED-AA5D-4B61-9635-C1346113BA02}"/>
              </a:ext>
            </a:extLst>
          </p:cNvPr>
          <p:cNvSpPr/>
          <p:nvPr/>
        </p:nvSpPr>
        <p:spPr>
          <a:xfrm>
            <a:off x="9041176" y="537073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B</a:t>
            </a:r>
            <a:endParaRPr lang="ko-KR" altLang="en-US" sz="66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62AB58-3122-44C5-8A23-91E2EA6A90C9}"/>
              </a:ext>
            </a:extLst>
          </p:cNvPr>
          <p:cNvSpPr/>
          <p:nvPr/>
        </p:nvSpPr>
        <p:spPr>
          <a:xfrm>
            <a:off x="9041176" y="4668397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D</a:t>
            </a:r>
            <a:endParaRPr lang="ko-KR" altLang="en-US" sz="66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9057711-3382-42FC-BDAC-A9AE08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696"/>
            <a:ext cx="60742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회선 교환 방식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0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83431B9-F1FD-45AE-8660-EB0D5BED5E72}"/>
              </a:ext>
            </a:extLst>
          </p:cNvPr>
          <p:cNvSpPr/>
          <p:nvPr/>
        </p:nvSpPr>
        <p:spPr>
          <a:xfrm>
            <a:off x="1498294" y="2602735"/>
            <a:ext cx="1652530" cy="16525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A</a:t>
            </a:r>
            <a:endParaRPr lang="ko-KR" altLang="en-US" sz="6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C62E6D6-AFE2-49DB-9588-95657AA1BB44}"/>
              </a:ext>
            </a:extLst>
          </p:cNvPr>
          <p:cNvSpPr/>
          <p:nvPr/>
        </p:nvSpPr>
        <p:spPr>
          <a:xfrm>
            <a:off x="9041176" y="2602735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C</a:t>
            </a:r>
            <a:endParaRPr lang="ko-KR" altLang="en-US" sz="6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F89ED-AA5D-4B61-9635-C1346113BA02}"/>
              </a:ext>
            </a:extLst>
          </p:cNvPr>
          <p:cNvSpPr/>
          <p:nvPr/>
        </p:nvSpPr>
        <p:spPr>
          <a:xfrm>
            <a:off x="9041176" y="537073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B</a:t>
            </a:r>
            <a:endParaRPr lang="ko-KR" altLang="en-US" sz="66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762AB58-3122-44C5-8A23-91E2EA6A90C9}"/>
              </a:ext>
            </a:extLst>
          </p:cNvPr>
          <p:cNvSpPr/>
          <p:nvPr/>
        </p:nvSpPr>
        <p:spPr>
          <a:xfrm>
            <a:off x="9041176" y="4668397"/>
            <a:ext cx="1652530" cy="16525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/>
              <a:t>D</a:t>
            </a:r>
            <a:endParaRPr lang="ko-KR" altLang="en-US" sz="6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5879DC6-D471-4B7E-9CAF-A96EE83ACC9E}"/>
              </a:ext>
            </a:extLst>
          </p:cNvPr>
          <p:cNvSpPr/>
          <p:nvPr/>
        </p:nvSpPr>
        <p:spPr>
          <a:xfrm>
            <a:off x="4197429" y="1605709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D0E8F84-3CBA-447C-A6B4-35F487857BD0}"/>
              </a:ext>
            </a:extLst>
          </p:cNvPr>
          <p:cNvSpPr/>
          <p:nvPr/>
        </p:nvSpPr>
        <p:spPr>
          <a:xfrm>
            <a:off x="4197429" y="3137053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8546220-FD59-474C-AC64-4E78A38ED4FF}"/>
              </a:ext>
            </a:extLst>
          </p:cNvPr>
          <p:cNvSpPr/>
          <p:nvPr/>
        </p:nvSpPr>
        <p:spPr>
          <a:xfrm>
            <a:off x="4197429" y="4668397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7B9996-63AE-4469-8EA1-61FDF78D9F59}"/>
              </a:ext>
            </a:extLst>
          </p:cNvPr>
          <p:cNvSpPr/>
          <p:nvPr/>
        </p:nvSpPr>
        <p:spPr>
          <a:xfrm>
            <a:off x="5837106" y="1605709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D40DCE9-A784-4261-8C78-FD60B24DA673}"/>
              </a:ext>
            </a:extLst>
          </p:cNvPr>
          <p:cNvSpPr/>
          <p:nvPr/>
        </p:nvSpPr>
        <p:spPr>
          <a:xfrm>
            <a:off x="5837106" y="3137053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11ABC9-540A-487A-94B6-A5FE7CF7F312}"/>
              </a:ext>
            </a:extLst>
          </p:cNvPr>
          <p:cNvSpPr/>
          <p:nvPr/>
        </p:nvSpPr>
        <p:spPr>
          <a:xfrm>
            <a:off x="5837106" y="4668397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D171ED7-45A1-463A-98E2-FEDD7FB99A0C}"/>
              </a:ext>
            </a:extLst>
          </p:cNvPr>
          <p:cNvSpPr/>
          <p:nvPr/>
        </p:nvSpPr>
        <p:spPr>
          <a:xfrm>
            <a:off x="7496980" y="1605709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8BF988-FE2F-4BF5-9F3E-957B51C5D17D}"/>
              </a:ext>
            </a:extLst>
          </p:cNvPr>
          <p:cNvSpPr/>
          <p:nvPr/>
        </p:nvSpPr>
        <p:spPr>
          <a:xfrm>
            <a:off x="7496980" y="3137053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C877B0-0F68-4284-A10F-E4003A76FD05}"/>
              </a:ext>
            </a:extLst>
          </p:cNvPr>
          <p:cNvSpPr/>
          <p:nvPr/>
        </p:nvSpPr>
        <p:spPr>
          <a:xfrm>
            <a:off x="7496980" y="4668397"/>
            <a:ext cx="583894" cy="58389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864AC2-9579-4B40-A786-FEB15F4824B3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150824" y="2104094"/>
            <a:ext cx="1132114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CB1290-386D-4877-A3E9-8A109DD26B88}"/>
              </a:ext>
            </a:extLst>
          </p:cNvPr>
          <p:cNvCxnSpPr>
            <a:cxnSpLocks/>
            <a:stCxn id="2" idx="5"/>
            <a:endCxn id="16" idx="2"/>
          </p:cNvCxnSpPr>
          <p:nvPr/>
        </p:nvCxnSpPr>
        <p:spPr>
          <a:xfrm>
            <a:off x="4695814" y="2104094"/>
            <a:ext cx="1141292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847CFC-C897-423E-AB00-8F9C3A7F2B04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3150824" y="3429000"/>
            <a:ext cx="1132114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E83560B-D0BB-4B91-BD36-93615785B898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150824" y="3429000"/>
            <a:ext cx="1046605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53E9E32-9F23-48A2-BD79-14BE78AE8EDE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6421000" y="3429000"/>
            <a:ext cx="107598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F4144E-8F19-4EAF-9B81-97B5E30F72C3}"/>
              </a:ext>
            </a:extLst>
          </p:cNvPr>
          <p:cNvCxnSpPr>
            <a:cxnSpLocks/>
            <a:stCxn id="19" idx="6"/>
            <a:endCxn id="14" idx="3"/>
          </p:cNvCxnSpPr>
          <p:nvPr/>
        </p:nvCxnSpPr>
        <p:spPr>
          <a:xfrm flipV="1">
            <a:off x="8080874" y="1947596"/>
            <a:ext cx="1202309" cy="1481404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53890E0-CDB4-4C8B-8E8E-B4CFAAD0F27A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8080874" y="1363338"/>
            <a:ext cx="960302" cy="534318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267DF1C-ABC2-41D1-AA41-D48301A4913E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6421000" y="1897656"/>
            <a:ext cx="107598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1BA12F6-39D7-47CB-988A-D0373928A751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6129053" y="2189603"/>
            <a:ext cx="0" cy="9474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7598F3C-F068-4A3A-ABBD-CF838867B761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6129053" y="3720947"/>
            <a:ext cx="0" cy="94745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3064AF3-7C70-46BB-9D6A-5E9CB3BE003E}"/>
              </a:ext>
            </a:extLst>
          </p:cNvPr>
          <p:cNvCxnSpPr>
            <a:cxnSpLocks/>
            <a:stCxn id="17" idx="6"/>
            <a:endCxn id="19" idx="3"/>
          </p:cNvCxnSpPr>
          <p:nvPr/>
        </p:nvCxnSpPr>
        <p:spPr>
          <a:xfrm flipV="1">
            <a:off x="6421000" y="3635438"/>
            <a:ext cx="1161489" cy="1324906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&quot;허용 안 됨&quot; 기호 52">
            <a:extLst>
              <a:ext uri="{FF2B5EF4-FFF2-40B4-BE49-F238E27FC236}">
                <a16:creationId xmlns:a16="http://schemas.microsoft.com/office/drawing/2014/main" id="{39C51FBE-E47A-4FEC-8B8F-7ED40FB761EB}"/>
              </a:ext>
            </a:extLst>
          </p:cNvPr>
          <p:cNvSpPr/>
          <p:nvPr/>
        </p:nvSpPr>
        <p:spPr>
          <a:xfrm>
            <a:off x="6606452" y="1630498"/>
            <a:ext cx="534316" cy="534316"/>
          </a:xfrm>
          <a:prstGeom prst="noSmoking">
            <a:avLst/>
          </a:prstGeom>
          <a:solidFill>
            <a:srgbClr val="FF5B5B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E3D8D466-77A5-41C7-A3B6-2FC3EE9D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4696"/>
            <a:ext cx="6074293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패킷 교환 방식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2A8F3A5-8A04-4962-8587-81D5D2944EB7}"/>
              </a:ext>
            </a:extLst>
          </p:cNvPr>
          <p:cNvSpPr/>
          <p:nvPr/>
        </p:nvSpPr>
        <p:spPr>
          <a:xfrm>
            <a:off x="1499256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A555-7C09-4C3A-9FD5-4DC9B78FC082}"/>
              </a:ext>
            </a:extLst>
          </p:cNvPr>
          <p:cNvSpPr/>
          <p:nvPr/>
        </p:nvSpPr>
        <p:spPr>
          <a:xfrm>
            <a:off x="2109646" y="4502727"/>
            <a:ext cx="1726631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DC3DA-9C29-4B45-B167-377CE14F4CCC}"/>
              </a:ext>
            </a:extLst>
          </p:cNvPr>
          <p:cNvSpPr/>
          <p:nvPr/>
        </p:nvSpPr>
        <p:spPr>
          <a:xfrm>
            <a:off x="1613560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04EB79-F1AC-498B-A795-52F46D18B622}"/>
              </a:ext>
            </a:extLst>
          </p:cNvPr>
          <p:cNvSpPr/>
          <p:nvPr/>
        </p:nvSpPr>
        <p:spPr>
          <a:xfrm>
            <a:off x="2715491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98B663-F6F0-44E3-A33B-25785D97BFFF}"/>
              </a:ext>
            </a:extLst>
          </p:cNvPr>
          <p:cNvSpPr/>
          <p:nvPr/>
        </p:nvSpPr>
        <p:spPr>
          <a:xfrm>
            <a:off x="2672196" y="1640336"/>
            <a:ext cx="6847608" cy="634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010100000101111101010000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C1A55-D73E-4619-8F8C-7694E68A6142}"/>
              </a:ext>
            </a:extLst>
          </p:cNvPr>
          <p:cNvSpPr/>
          <p:nvPr/>
        </p:nvSpPr>
        <p:spPr>
          <a:xfrm>
            <a:off x="4505692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9ADC70-5868-4249-A76E-12DA03A8EBD1}"/>
              </a:ext>
            </a:extLst>
          </p:cNvPr>
          <p:cNvSpPr/>
          <p:nvPr/>
        </p:nvSpPr>
        <p:spPr>
          <a:xfrm>
            <a:off x="4619996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0893FC-872D-4F43-B634-867BD0D78A3C}"/>
              </a:ext>
            </a:extLst>
          </p:cNvPr>
          <p:cNvSpPr/>
          <p:nvPr/>
        </p:nvSpPr>
        <p:spPr>
          <a:xfrm>
            <a:off x="5721927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01011111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E4296E-43A2-4B0D-930C-12137CACD1F9}"/>
              </a:ext>
            </a:extLst>
          </p:cNvPr>
          <p:cNvSpPr/>
          <p:nvPr/>
        </p:nvSpPr>
        <p:spPr>
          <a:xfrm>
            <a:off x="7512128" y="3954912"/>
            <a:ext cx="2720640" cy="634606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B56B5C-A8BA-4F28-BD5D-CB075987C046}"/>
              </a:ext>
            </a:extLst>
          </p:cNvPr>
          <p:cNvSpPr/>
          <p:nvPr/>
        </p:nvSpPr>
        <p:spPr>
          <a:xfrm>
            <a:off x="7626432" y="4010892"/>
            <a:ext cx="1101931" cy="4918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header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4B6796-7A98-446B-939A-5AB5A50AE405}"/>
              </a:ext>
            </a:extLst>
          </p:cNvPr>
          <p:cNvSpPr/>
          <p:nvPr/>
        </p:nvSpPr>
        <p:spPr>
          <a:xfrm>
            <a:off x="8728363" y="4070552"/>
            <a:ext cx="1504404" cy="372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01010000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BA959E-2591-4E7B-BA1C-0E776026C173}"/>
              </a:ext>
            </a:extLst>
          </p:cNvPr>
          <p:cNvCxnSpPr>
            <a:cxnSpLocks/>
          </p:cNvCxnSpPr>
          <p:nvPr/>
        </p:nvCxnSpPr>
        <p:spPr>
          <a:xfrm flipH="1">
            <a:off x="1499256" y="2084482"/>
            <a:ext cx="1382489" cy="18704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D1D0653-DAE4-48BC-8BD0-96FD0ABD0A72}"/>
              </a:ext>
            </a:extLst>
          </p:cNvPr>
          <p:cNvCxnSpPr>
            <a:cxnSpLocks/>
          </p:cNvCxnSpPr>
          <p:nvPr/>
        </p:nvCxnSpPr>
        <p:spPr>
          <a:xfrm flipH="1">
            <a:off x="4219895" y="2013618"/>
            <a:ext cx="823059" cy="19104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3EC39E1-FF37-4A8E-BAC6-63F5D40E71D5}"/>
              </a:ext>
            </a:extLst>
          </p:cNvPr>
          <p:cNvCxnSpPr>
            <a:cxnSpLocks/>
          </p:cNvCxnSpPr>
          <p:nvPr/>
        </p:nvCxnSpPr>
        <p:spPr>
          <a:xfrm>
            <a:off x="7149045" y="2084482"/>
            <a:ext cx="77286" cy="18396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50177E-C875-418E-8C13-58DF259F531D}"/>
              </a:ext>
            </a:extLst>
          </p:cNvPr>
          <p:cNvCxnSpPr>
            <a:cxnSpLocks/>
          </p:cNvCxnSpPr>
          <p:nvPr/>
        </p:nvCxnSpPr>
        <p:spPr>
          <a:xfrm flipH="1">
            <a:off x="4505692" y="2013618"/>
            <a:ext cx="537260" cy="19104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8CB429-3376-4776-ACA3-598873D28067}"/>
              </a:ext>
            </a:extLst>
          </p:cNvPr>
          <p:cNvCxnSpPr>
            <a:cxnSpLocks/>
          </p:cNvCxnSpPr>
          <p:nvPr/>
        </p:nvCxnSpPr>
        <p:spPr>
          <a:xfrm>
            <a:off x="7149043" y="2084482"/>
            <a:ext cx="363085" cy="18301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A55920-BA8A-4A9A-9055-12C3F8B2E39F}"/>
              </a:ext>
            </a:extLst>
          </p:cNvPr>
          <p:cNvCxnSpPr>
            <a:cxnSpLocks/>
          </p:cNvCxnSpPr>
          <p:nvPr/>
        </p:nvCxnSpPr>
        <p:spPr>
          <a:xfrm>
            <a:off x="9227127" y="2144143"/>
            <a:ext cx="1005640" cy="177050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2EF014-4157-440A-88A5-8FA4F34DAAB0}"/>
              </a:ext>
            </a:extLst>
          </p:cNvPr>
          <p:cNvSpPr/>
          <p:nvPr/>
        </p:nvSpPr>
        <p:spPr>
          <a:xfrm>
            <a:off x="5144320" y="4502727"/>
            <a:ext cx="1616336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BA8FF2-0647-428A-A772-E14F2861FC1C}"/>
              </a:ext>
            </a:extLst>
          </p:cNvPr>
          <p:cNvSpPr/>
          <p:nvPr/>
        </p:nvSpPr>
        <p:spPr>
          <a:xfrm>
            <a:off x="8129735" y="4502727"/>
            <a:ext cx="1710883" cy="530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2682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926</Words>
  <Application>Microsoft Office PowerPoint</Application>
  <PresentationFormat>와이드스크린</PresentationFormat>
  <Paragraphs>297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-apple-system</vt:lpstr>
      <vt:lpstr>맑은 고딕</vt:lpstr>
      <vt:lpstr>Arial</vt:lpstr>
      <vt:lpstr>Cambria Math</vt:lpstr>
      <vt:lpstr>Office 테마</vt:lpstr>
      <vt:lpstr>TCP와 UDP의 비교</vt:lpstr>
      <vt:lpstr>OSI 7 Layer</vt:lpstr>
      <vt:lpstr>Transport Layer</vt:lpstr>
      <vt:lpstr>Transport Layer</vt:lpstr>
      <vt:lpstr>TCP는 왜 쓸까?</vt:lpstr>
      <vt:lpstr>“회선 교환 방식”</vt:lpstr>
      <vt:lpstr>“회선 교환 방식”</vt:lpstr>
      <vt:lpstr>“패킷 교환 방식”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“패킷 교환 방식”</vt:lpstr>
      <vt:lpstr>PowerPoint 프레젠테이션</vt:lpstr>
      <vt:lpstr>UDP는 왜 쓸까?</vt:lpstr>
      <vt:lpstr>PowerPoint 프레젠테이션</vt:lpstr>
      <vt:lpstr>PowerPoint 프레젠테이션</vt:lpstr>
      <vt:lpstr>PowerPoint 프레젠테이션</vt:lpstr>
      <vt:lpstr>PowerPoint 프레젠테이션</vt:lpstr>
      <vt:lpstr>세 줄 요약  1. TCP, UDP는 통신계층 프로토콜 종류로     포트번호를 전달한다.  2. TCP는 확실하고 신뢰있는 통신을 하지만      용량이 많고 느리다.  3. UDP는 신뢰성은 없어도 용량이 적고 빠르다.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101</cp:revision>
  <dcterms:created xsi:type="dcterms:W3CDTF">2021-08-08T03:37:08Z</dcterms:created>
  <dcterms:modified xsi:type="dcterms:W3CDTF">2021-09-18T16:34:21Z</dcterms:modified>
</cp:coreProperties>
</file>