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17" r:id="rId3"/>
    <p:sldId id="407" r:id="rId4"/>
    <p:sldId id="389" r:id="rId5"/>
    <p:sldId id="395" r:id="rId6"/>
    <p:sldId id="394" r:id="rId7"/>
    <p:sldId id="408" r:id="rId8"/>
    <p:sldId id="402" r:id="rId9"/>
    <p:sldId id="409" r:id="rId10"/>
    <p:sldId id="415" r:id="rId11"/>
    <p:sldId id="410" r:id="rId12"/>
    <p:sldId id="412" r:id="rId13"/>
    <p:sldId id="413" r:id="rId14"/>
    <p:sldId id="411" r:id="rId15"/>
    <p:sldId id="416" r:id="rId16"/>
    <p:sldId id="417" r:id="rId17"/>
    <p:sldId id="424" r:id="rId18"/>
    <p:sldId id="419" r:id="rId19"/>
    <p:sldId id="420" r:id="rId20"/>
    <p:sldId id="421" r:id="rId21"/>
    <p:sldId id="422" r:id="rId22"/>
    <p:sldId id="423" r:id="rId23"/>
    <p:sldId id="426" r:id="rId24"/>
    <p:sldId id="403" r:id="rId25"/>
    <p:sldId id="425" r:id="rId26"/>
    <p:sldId id="35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414" autoAdjust="0"/>
  </p:normalViewPr>
  <p:slideViewPr>
    <p:cSldViewPr snapToGrid="0">
      <p:cViewPr varScale="1">
        <p:scale>
          <a:sx n="75" d="100"/>
          <a:sy n="75" d="100"/>
        </p:scale>
        <p:origin x="4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FD1D-70AE-4066-B73A-DEF7436A6379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207-1CF1-4914-8F02-469A7DE46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1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49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58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39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098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18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26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49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93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525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624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83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34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07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07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22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30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40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999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정규화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온라인 거래 시스템 같은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OLTP(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OnLine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Transaction Processing)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데이터베이스는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CRUD(Create, Read, Update, Delete)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많이 일어나 정규화가 적절합니다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반정규화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분석 리포트 같은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OLAP(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OnLine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Analytical Processing)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데이터베이스는 분석과 리포팅을 위해 사용되기 때문에 연산의 속도를 위해 반정규화를 사용하는 게 좋습니다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4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정규화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(Normalization)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의 기본 목표는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테이블 간에 중복된 데이터를 허용하지 않는다는 것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중복된 데이터를 허용하지 않음으로써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무결성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(Integrity)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를 유지할 수 있으며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, DB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의 저장 용량 역시 줄일 수 있다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  <a:p>
            <a:endParaRPr lang="en-US" altLang="ko-KR" b="0" i="0" dirty="0">
              <a:solidFill>
                <a:srgbClr val="EE2323"/>
              </a:solidFill>
              <a:effectLst/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정규화를 하면 정합성과 데이터 무결성이 보장된다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테이블이 복잡해지고 성능이 떨어질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그에 따라 입력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reate),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수정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U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pdate),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삭제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(Delete)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성능은 향상되고 조회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ead)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경우 나빠질 수도 있고 좋아질 수도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반 정규화를 하면 테이블이 단순화되며 성능이 향상되는 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정합성과 데이터 무결성이 보장되지 않을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반 정규화는 의도적으로 중복을 만들어 검색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ead)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성능을 향상시킨다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하지만 속성이 각기 다른 테이블에 중복되어 나타나기 때문에 입력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reate),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수정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U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pdate),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삭제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elete)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성능은 낮아진다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애플리케이션 레벨에서 꼭 해당 속성에 포함된 모든 테이블에 트랜잭션을 보내야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988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47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64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3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009688" y="2721114"/>
            <a:ext cx="4172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Denormalization</a:t>
            </a:r>
          </a:p>
          <a:p>
            <a:pPr algn="ctr"/>
            <a:endParaRPr lang="en-US" altLang="ko-KR" sz="1600" b="1" i="0" dirty="0">
              <a:solidFill>
                <a:srgbClr val="555555"/>
              </a:solidFill>
              <a:effectLst/>
              <a:latin typeface="Noto Sans Demilight"/>
            </a:endParaRPr>
          </a:p>
          <a:p>
            <a:pPr algn="ctr"/>
            <a:r>
              <a:rPr lang="ko-KR" altLang="en-US" sz="1600" b="1" i="0" dirty="0">
                <a:solidFill>
                  <a:srgbClr val="555555"/>
                </a:solidFill>
                <a:effectLst/>
                <a:latin typeface="Noto Sans Demilight"/>
              </a:rPr>
              <a:t>의도적으로 정규화 원칙을 위배하는 행위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0" y="0"/>
            <a:ext cx="3406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Denormalization</a:t>
            </a:r>
            <a:endParaRPr lang="ko-KR" altLang="en-US" sz="32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C953DF6-3720-4227-84E2-EB2A0419EE79}"/>
              </a:ext>
            </a:extLst>
          </p:cNvPr>
          <p:cNvSpPr/>
          <p:nvPr/>
        </p:nvSpPr>
        <p:spPr>
          <a:xfrm>
            <a:off x="378993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5A9F6C-FC4C-4BF9-B13A-4B5389632A6C}"/>
              </a:ext>
            </a:extLst>
          </p:cNvPr>
          <p:cNvCxnSpPr>
            <a:cxnSpLocks/>
          </p:cNvCxnSpPr>
          <p:nvPr/>
        </p:nvCxnSpPr>
        <p:spPr>
          <a:xfrm>
            <a:off x="378993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1B1C18-42EF-4A72-8AD6-87EDA35B03AC}"/>
              </a:ext>
            </a:extLst>
          </p:cNvPr>
          <p:cNvSpPr txBox="1"/>
          <p:nvPr/>
        </p:nvSpPr>
        <p:spPr>
          <a:xfrm>
            <a:off x="705202" y="95027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반정규화 대상조사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C160D-0831-44B8-A0CB-8CCA8FB2C882}"/>
              </a:ext>
            </a:extLst>
          </p:cNvPr>
          <p:cNvSpPr txBox="1"/>
          <p:nvPr/>
        </p:nvSpPr>
        <p:spPr>
          <a:xfrm>
            <a:off x="378992" y="1570765"/>
            <a:ext cx="2765501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범위처리 빈도수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대량의 범위 처리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통계성</a:t>
            </a:r>
            <a:r>
              <a:rPr lang="ko-KR" altLang="en-US" dirty="0"/>
              <a:t> 프로세스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테이블 조인 개수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FF9864-E650-4DE1-8CC2-6A430616EAB1}"/>
              </a:ext>
            </a:extLst>
          </p:cNvPr>
          <p:cNvSpPr/>
          <p:nvPr/>
        </p:nvSpPr>
        <p:spPr>
          <a:xfrm>
            <a:off x="4713249" y="79048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AE7456-CE11-4490-9E76-55D2B45D5D45}"/>
              </a:ext>
            </a:extLst>
          </p:cNvPr>
          <p:cNvCxnSpPr>
            <a:cxnSpLocks/>
          </p:cNvCxnSpPr>
          <p:nvPr/>
        </p:nvCxnSpPr>
        <p:spPr>
          <a:xfrm>
            <a:off x="4713249" y="141096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AF0B0-002C-4D83-A538-3F28264B549B}"/>
              </a:ext>
            </a:extLst>
          </p:cNvPr>
          <p:cNvSpPr txBox="1"/>
          <p:nvPr/>
        </p:nvSpPr>
        <p:spPr>
          <a:xfrm>
            <a:off x="5039458" y="91605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다른 방법유도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2F5C8-83D3-42D9-A14E-56563890DBCF}"/>
              </a:ext>
            </a:extLst>
          </p:cNvPr>
          <p:cNvSpPr txBox="1"/>
          <p:nvPr/>
        </p:nvSpPr>
        <p:spPr>
          <a:xfrm>
            <a:off x="4951292" y="1490517"/>
            <a:ext cx="2289409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뷰</a:t>
            </a:r>
            <a:r>
              <a:rPr lang="en-US" altLang="ko-KR" dirty="0"/>
              <a:t>(VIEW) </a:t>
            </a:r>
            <a:r>
              <a:rPr lang="ko-KR" altLang="en-US" dirty="0"/>
              <a:t>테이블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클러스터링 적용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인덱스 조정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응용애플리케이션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A78E2E-D2E2-4065-9792-4BEAA6C6C7F4}"/>
              </a:ext>
            </a:extLst>
          </p:cNvPr>
          <p:cNvSpPr/>
          <p:nvPr/>
        </p:nvSpPr>
        <p:spPr>
          <a:xfrm>
            <a:off x="9047504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32307F9-0EED-4C42-8BCC-1FF4275AC9F0}"/>
              </a:ext>
            </a:extLst>
          </p:cNvPr>
          <p:cNvCxnSpPr>
            <a:cxnSpLocks/>
          </p:cNvCxnSpPr>
          <p:nvPr/>
        </p:nvCxnSpPr>
        <p:spPr>
          <a:xfrm>
            <a:off x="9047504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148D93-70C7-4D5A-A525-4747D44A727F}"/>
              </a:ext>
            </a:extLst>
          </p:cNvPr>
          <p:cNvSpPr txBox="1"/>
          <p:nvPr/>
        </p:nvSpPr>
        <p:spPr>
          <a:xfrm>
            <a:off x="9604547" y="95027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반정규화 적용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08749-36AD-4874-978F-2DE5802F3665}"/>
              </a:ext>
            </a:extLst>
          </p:cNvPr>
          <p:cNvSpPr txBox="1"/>
          <p:nvPr/>
        </p:nvSpPr>
        <p:spPr>
          <a:xfrm>
            <a:off x="9346462" y="1570765"/>
            <a:ext cx="2140330" cy="10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테이블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속성의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관계의 반정규화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0BD55-30EA-4B30-9D96-7FECACD9AAA6}"/>
              </a:ext>
            </a:extLst>
          </p:cNvPr>
          <p:cNvSpPr/>
          <p:nvPr/>
        </p:nvSpPr>
        <p:spPr>
          <a:xfrm>
            <a:off x="4585605" y="797187"/>
            <a:ext cx="3020786" cy="239359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BF43C2-185E-4E21-845D-F1F248F28E70}"/>
              </a:ext>
            </a:extLst>
          </p:cNvPr>
          <p:cNvSpPr/>
          <p:nvPr/>
        </p:nvSpPr>
        <p:spPr>
          <a:xfrm>
            <a:off x="261257" y="3184071"/>
            <a:ext cx="11669486" cy="354329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12DA1C-E7B5-4C10-A99C-5A321856827B}"/>
              </a:ext>
            </a:extLst>
          </p:cNvPr>
          <p:cNvCxnSpPr>
            <a:cxnSpLocks/>
          </p:cNvCxnSpPr>
          <p:nvPr/>
        </p:nvCxnSpPr>
        <p:spPr>
          <a:xfrm>
            <a:off x="4628216" y="3190778"/>
            <a:ext cx="295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FE340D-1DF4-4489-A0F4-DFC96518BDBA}"/>
              </a:ext>
            </a:extLst>
          </p:cNvPr>
          <p:cNvSpPr txBox="1"/>
          <p:nvPr/>
        </p:nvSpPr>
        <p:spPr>
          <a:xfrm>
            <a:off x="378992" y="3285312"/>
            <a:ext cx="149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뷰</a:t>
            </a:r>
            <a:r>
              <a:rPr lang="en-US" altLang="ko-KR" sz="2400" b="1" dirty="0"/>
              <a:t>(VIEW)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C64C50-A758-4C82-BA30-519CF99C12B7}"/>
              </a:ext>
            </a:extLst>
          </p:cNvPr>
          <p:cNvSpPr txBox="1"/>
          <p:nvPr/>
        </p:nvSpPr>
        <p:spPr>
          <a:xfrm>
            <a:off x="705202" y="3817544"/>
            <a:ext cx="90919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뷰는 사용자에게 접근이 허용된 자료만을 제한적으로 보여주기 위해 </a:t>
            </a:r>
            <a:endParaRPr lang="en-US" altLang="ko-KR" b="0" i="0" dirty="0">
              <a:solidFill>
                <a:srgbClr val="222222"/>
              </a:solidFill>
              <a:effectLst/>
              <a:latin typeface="Iropke Batang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Iropke Batang"/>
              </a:rPr>
              <a:t>  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하나 이상의 기본 테이블로부터 유도된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이름을 가지는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Iropke Batang"/>
              </a:rPr>
              <a:t>가상 테이블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Iropke Batang"/>
              </a:rPr>
              <a:t>이다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Iropke Batang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Iropke Batang"/>
            </a:endParaRP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- </a:t>
            </a:r>
            <a:r>
              <a:rPr lang="ko-KR" altLang="en-US" dirty="0">
                <a:solidFill>
                  <a:srgbClr val="222222"/>
                </a:solidFill>
                <a:latin typeface="Iropke Batang"/>
              </a:rPr>
              <a:t>직접적으로 성능을 향상시키진 않는다</a:t>
            </a:r>
            <a:r>
              <a:rPr lang="en-US" altLang="ko-KR" dirty="0">
                <a:solidFill>
                  <a:srgbClr val="222222"/>
                </a:solidFill>
                <a:latin typeface="Iropke Batang"/>
              </a:rPr>
              <a:t>.</a:t>
            </a:r>
            <a:endParaRPr lang="en-US" altLang="ko-KR" b="0" i="0" dirty="0">
              <a:solidFill>
                <a:srgbClr val="222222"/>
              </a:solidFill>
              <a:effectLst/>
              <a:latin typeface="Iropke Batang"/>
            </a:endParaRPr>
          </a:p>
          <a:p>
            <a:endParaRPr lang="en-US" altLang="ko-KR" dirty="0">
              <a:solidFill>
                <a:srgbClr val="222222"/>
              </a:solidFill>
              <a:latin typeface="Iropke Batang"/>
            </a:endParaRP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-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뷰는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Iropke Batang"/>
              </a:rPr>
              <a:t>조인문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의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Iropke Batang"/>
              </a:rPr>
              <a:t>사용 최소화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로 사용상의 편의성을 최대화 해 </a:t>
            </a:r>
            <a:endParaRPr lang="en-US" altLang="ko-KR" b="0" i="0" dirty="0">
              <a:solidFill>
                <a:srgbClr val="222222"/>
              </a:solidFill>
              <a:effectLst/>
              <a:latin typeface="Iropke Batang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Iropke Batang"/>
              </a:rPr>
              <a:t>   성능저하를 예방한다</a:t>
            </a:r>
            <a:r>
              <a:rPr lang="en-US" altLang="ko-KR" dirty="0">
                <a:solidFill>
                  <a:srgbClr val="222222"/>
                </a:solidFill>
                <a:latin typeface="Iropke Batang"/>
              </a:rPr>
              <a:t>.</a:t>
            </a:r>
            <a:endParaRPr lang="en-US" altLang="ko-KR" b="0" i="0" dirty="0">
              <a:solidFill>
                <a:srgbClr val="222222"/>
              </a:solidFill>
              <a:effectLst/>
              <a:latin typeface="Iropke Batang"/>
            </a:endParaRPr>
          </a:p>
        </p:txBody>
      </p:sp>
      <p:pic>
        <p:nvPicPr>
          <p:cNvPr id="19458" name="Picture 2" descr="SQL Views (Virtual Tables): What are Views in SQL? - DataCamp">
            <a:extLst>
              <a:ext uri="{FF2B5EF4-FFF2-40B4-BE49-F238E27FC236}">
                <a16:creationId xmlns:a16="http://schemas.microsoft.com/office/drawing/2014/main" id="{6BB9222F-D2BA-41E2-B998-B54BA3CEB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180" y="3670076"/>
            <a:ext cx="3614469" cy="268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33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0" y="0"/>
            <a:ext cx="3406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Denormalization</a:t>
            </a:r>
            <a:endParaRPr lang="ko-KR" altLang="en-US" sz="32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C953DF6-3720-4227-84E2-EB2A0419EE79}"/>
              </a:ext>
            </a:extLst>
          </p:cNvPr>
          <p:cNvSpPr/>
          <p:nvPr/>
        </p:nvSpPr>
        <p:spPr>
          <a:xfrm>
            <a:off x="378993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5A9F6C-FC4C-4BF9-B13A-4B5389632A6C}"/>
              </a:ext>
            </a:extLst>
          </p:cNvPr>
          <p:cNvCxnSpPr>
            <a:cxnSpLocks/>
          </p:cNvCxnSpPr>
          <p:nvPr/>
        </p:nvCxnSpPr>
        <p:spPr>
          <a:xfrm>
            <a:off x="378993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1B1C18-42EF-4A72-8AD6-87EDA35B03AC}"/>
              </a:ext>
            </a:extLst>
          </p:cNvPr>
          <p:cNvSpPr txBox="1"/>
          <p:nvPr/>
        </p:nvSpPr>
        <p:spPr>
          <a:xfrm>
            <a:off x="705202" y="95027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반정규화 대상조사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C160D-0831-44B8-A0CB-8CCA8FB2C882}"/>
              </a:ext>
            </a:extLst>
          </p:cNvPr>
          <p:cNvSpPr txBox="1"/>
          <p:nvPr/>
        </p:nvSpPr>
        <p:spPr>
          <a:xfrm>
            <a:off x="378992" y="1570765"/>
            <a:ext cx="2765501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범위처리 빈도수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대량의 범위 처리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통계성</a:t>
            </a:r>
            <a:r>
              <a:rPr lang="ko-KR" altLang="en-US" dirty="0"/>
              <a:t> 프로세스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테이블 조인 개수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FF9864-E650-4DE1-8CC2-6A430616EAB1}"/>
              </a:ext>
            </a:extLst>
          </p:cNvPr>
          <p:cNvSpPr/>
          <p:nvPr/>
        </p:nvSpPr>
        <p:spPr>
          <a:xfrm>
            <a:off x="4713249" y="79048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AE7456-CE11-4490-9E76-55D2B45D5D45}"/>
              </a:ext>
            </a:extLst>
          </p:cNvPr>
          <p:cNvCxnSpPr>
            <a:cxnSpLocks/>
          </p:cNvCxnSpPr>
          <p:nvPr/>
        </p:nvCxnSpPr>
        <p:spPr>
          <a:xfrm>
            <a:off x="4713249" y="141096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AF0B0-002C-4D83-A538-3F28264B549B}"/>
              </a:ext>
            </a:extLst>
          </p:cNvPr>
          <p:cNvSpPr txBox="1"/>
          <p:nvPr/>
        </p:nvSpPr>
        <p:spPr>
          <a:xfrm>
            <a:off x="5039458" y="91605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다른 방법유도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2F5C8-83D3-42D9-A14E-56563890DBCF}"/>
              </a:ext>
            </a:extLst>
          </p:cNvPr>
          <p:cNvSpPr txBox="1"/>
          <p:nvPr/>
        </p:nvSpPr>
        <p:spPr>
          <a:xfrm>
            <a:off x="4951292" y="1490517"/>
            <a:ext cx="2289409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뷰</a:t>
            </a:r>
            <a:r>
              <a:rPr lang="en-US" altLang="ko-KR" dirty="0"/>
              <a:t>(VIEW) </a:t>
            </a:r>
            <a:r>
              <a:rPr lang="ko-KR" altLang="en-US" dirty="0"/>
              <a:t>테이블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클러스터링 적용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인덱스 조정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응용애플리케이션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A78E2E-D2E2-4065-9792-4BEAA6C6C7F4}"/>
              </a:ext>
            </a:extLst>
          </p:cNvPr>
          <p:cNvSpPr/>
          <p:nvPr/>
        </p:nvSpPr>
        <p:spPr>
          <a:xfrm>
            <a:off x="9047504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32307F9-0EED-4C42-8BCC-1FF4275AC9F0}"/>
              </a:ext>
            </a:extLst>
          </p:cNvPr>
          <p:cNvCxnSpPr>
            <a:cxnSpLocks/>
          </p:cNvCxnSpPr>
          <p:nvPr/>
        </p:nvCxnSpPr>
        <p:spPr>
          <a:xfrm>
            <a:off x="9047504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148D93-70C7-4D5A-A525-4747D44A727F}"/>
              </a:ext>
            </a:extLst>
          </p:cNvPr>
          <p:cNvSpPr txBox="1"/>
          <p:nvPr/>
        </p:nvSpPr>
        <p:spPr>
          <a:xfrm>
            <a:off x="9604547" y="95027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반정규화 적용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08749-36AD-4874-978F-2DE5802F3665}"/>
              </a:ext>
            </a:extLst>
          </p:cNvPr>
          <p:cNvSpPr txBox="1"/>
          <p:nvPr/>
        </p:nvSpPr>
        <p:spPr>
          <a:xfrm>
            <a:off x="9346462" y="1570765"/>
            <a:ext cx="2140330" cy="10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테이블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속성의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관계의 반정규화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0BD55-30EA-4B30-9D96-7FECACD9AAA6}"/>
              </a:ext>
            </a:extLst>
          </p:cNvPr>
          <p:cNvSpPr/>
          <p:nvPr/>
        </p:nvSpPr>
        <p:spPr>
          <a:xfrm>
            <a:off x="4585605" y="797187"/>
            <a:ext cx="3020786" cy="239359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BF43C2-185E-4E21-845D-F1F248F28E70}"/>
              </a:ext>
            </a:extLst>
          </p:cNvPr>
          <p:cNvSpPr/>
          <p:nvPr/>
        </p:nvSpPr>
        <p:spPr>
          <a:xfrm>
            <a:off x="261257" y="3184071"/>
            <a:ext cx="11669486" cy="354329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12DA1C-E7B5-4C10-A99C-5A321856827B}"/>
              </a:ext>
            </a:extLst>
          </p:cNvPr>
          <p:cNvCxnSpPr>
            <a:cxnSpLocks/>
          </p:cNvCxnSpPr>
          <p:nvPr/>
        </p:nvCxnSpPr>
        <p:spPr>
          <a:xfrm>
            <a:off x="4628216" y="3190778"/>
            <a:ext cx="295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FE340D-1DF4-4489-A0F4-DFC96518BDBA}"/>
              </a:ext>
            </a:extLst>
          </p:cNvPr>
          <p:cNvSpPr txBox="1"/>
          <p:nvPr/>
        </p:nvSpPr>
        <p:spPr>
          <a:xfrm>
            <a:off x="378992" y="3285312"/>
            <a:ext cx="343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클러스터링</a:t>
            </a:r>
            <a:r>
              <a:rPr lang="en-US" altLang="ko-KR" sz="2400" b="1" dirty="0"/>
              <a:t>(Clustering)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C64C50-A758-4C82-BA30-519CF99C12B7}"/>
              </a:ext>
            </a:extLst>
          </p:cNvPr>
          <p:cNvSpPr txBox="1"/>
          <p:nvPr/>
        </p:nvSpPr>
        <p:spPr>
          <a:xfrm>
            <a:off x="705202" y="3817544"/>
            <a:ext cx="90919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디스크로부터 데이터를 읽어오는 시간을 줄이기 위해</a:t>
            </a:r>
            <a:r>
              <a:rPr lang="en-US" altLang="ko-KR" dirty="0">
                <a:solidFill>
                  <a:srgbClr val="333333"/>
                </a:solidFill>
                <a:latin typeface="나눔고딕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조인이나 자주 사용되는 테이블의 데이터를 디스크의 같은 위치에 저장시키는 방법</a:t>
            </a:r>
            <a:endParaRPr lang="en-US" altLang="ko-KR" b="0" i="0" dirty="0">
              <a:solidFill>
                <a:srgbClr val="333333"/>
              </a:solidFill>
              <a:effectLst/>
              <a:latin typeface="나눔고딕"/>
            </a:endParaRPr>
          </a:p>
          <a:p>
            <a:endParaRPr lang="en-US" altLang="ko-KR" dirty="0">
              <a:solidFill>
                <a:srgbClr val="333333"/>
              </a:solidFill>
              <a:latin typeface="나눔고딕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데이터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나눔고딕"/>
              </a:rPr>
              <a:t>조회 성능을 향상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시키지만 데이터 저장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수정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삭제 또는 한 테이블 전체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Scan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의 성능을 감소</a:t>
            </a:r>
            <a:endParaRPr lang="en-US" altLang="ko-KR" b="0" i="0" dirty="0">
              <a:solidFill>
                <a:srgbClr val="333333"/>
              </a:solidFill>
              <a:effectLst/>
              <a:latin typeface="나눔고딕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나눔고딕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-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 인덱스조정을 통해 성능을 향상시킬 수 있다면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나눔고딕"/>
              </a:rPr>
              <a:t>인덱스 조정을 우선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3271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0" y="0"/>
            <a:ext cx="3406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Denormalization</a:t>
            </a:r>
            <a:endParaRPr lang="ko-KR" altLang="en-US" sz="32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C953DF6-3720-4227-84E2-EB2A0419EE79}"/>
              </a:ext>
            </a:extLst>
          </p:cNvPr>
          <p:cNvSpPr/>
          <p:nvPr/>
        </p:nvSpPr>
        <p:spPr>
          <a:xfrm>
            <a:off x="378993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5A9F6C-FC4C-4BF9-B13A-4B5389632A6C}"/>
              </a:ext>
            </a:extLst>
          </p:cNvPr>
          <p:cNvCxnSpPr>
            <a:cxnSpLocks/>
          </p:cNvCxnSpPr>
          <p:nvPr/>
        </p:nvCxnSpPr>
        <p:spPr>
          <a:xfrm>
            <a:off x="378993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1B1C18-42EF-4A72-8AD6-87EDA35B03AC}"/>
              </a:ext>
            </a:extLst>
          </p:cNvPr>
          <p:cNvSpPr txBox="1"/>
          <p:nvPr/>
        </p:nvSpPr>
        <p:spPr>
          <a:xfrm>
            <a:off x="705202" y="95027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반정규화 대상조사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C160D-0831-44B8-A0CB-8CCA8FB2C882}"/>
              </a:ext>
            </a:extLst>
          </p:cNvPr>
          <p:cNvSpPr txBox="1"/>
          <p:nvPr/>
        </p:nvSpPr>
        <p:spPr>
          <a:xfrm>
            <a:off x="378992" y="1570765"/>
            <a:ext cx="2765501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범위처리 빈도수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대량의 범위 처리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통계성</a:t>
            </a:r>
            <a:r>
              <a:rPr lang="ko-KR" altLang="en-US" dirty="0"/>
              <a:t> 프로세스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테이블 조인 개수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FF9864-E650-4DE1-8CC2-6A430616EAB1}"/>
              </a:ext>
            </a:extLst>
          </p:cNvPr>
          <p:cNvSpPr/>
          <p:nvPr/>
        </p:nvSpPr>
        <p:spPr>
          <a:xfrm>
            <a:off x="4713249" y="79048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AE7456-CE11-4490-9E76-55D2B45D5D45}"/>
              </a:ext>
            </a:extLst>
          </p:cNvPr>
          <p:cNvCxnSpPr>
            <a:cxnSpLocks/>
          </p:cNvCxnSpPr>
          <p:nvPr/>
        </p:nvCxnSpPr>
        <p:spPr>
          <a:xfrm>
            <a:off x="4713249" y="141096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AF0B0-002C-4D83-A538-3F28264B549B}"/>
              </a:ext>
            </a:extLst>
          </p:cNvPr>
          <p:cNvSpPr txBox="1"/>
          <p:nvPr/>
        </p:nvSpPr>
        <p:spPr>
          <a:xfrm>
            <a:off x="5039458" y="91605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다른 방법유도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2F5C8-83D3-42D9-A14E-56563890DBCF}"/>
              </a:ext>
            </a:extLst>
          </p:cNvPr>
          <p:cNvSpPr txBox="1"/>
          <p:nvPr/>
        </p:nvSpPr>
        <p:spPr>
          <a:xfrm>
            <a:off x="4951292" y="1490517"/>
            <a:ext cx="2289409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뷰</a:t>
            </a:r>
            <a:r>
              <a:rPr lang="en-US" altLang="ko-KR" dirty="0"/>
              <a:t>(VIEW) </a:t>
            </a:r>
            <a:r>
              <a:rPr lang="ko-KR" altLang="en-US" dirty="0"/>
              <a:t>테이블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클러스터링 적용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인덱스 조정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응용애플리케이션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A78E2E-D2E2-4065-9792-4BEAA6C6C7F4}"/>
              </a:ext>
            </a:extLst>
          </p:cNvPr>
          <p:cNvSpPr/>
          <p:nvPr/>
        </p:nvSpPr>
        <p:spPr>
          <a:xfrm>
            <a:off x="9047504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32307F9-0EED-4C42-8BCC-1FF4275AC9F0}"/>
              </a:ext>
            </a:extLst>
          </p:cNvPr>
          <p:cNvCxnSpPr>
            <a:cxnSpLocks/>
          </p:cNvCxnSpPr>
          <p:nvPr/>
        </p:nvCxnSpPr>
        <p:spPr>
          <a:xfrm>
            <a:off x="9047504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148D93-70C7-4D5A-A525-4747D44A727F}"/>
              </a:ext>
            </a:extLst>
          </p:cNvPr>
          <p:cNvSpPr txBox="1"/>
          <p:nvPr/>
        </p:nvSpPr>
        <p:spPr>
          <a:xfrm>
            <a:off x="9604547" y="95027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반정규화 적용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08749-36AD-4874-978F-2DE5802F3665}"/>
              </a:ext>
            </a:extLst>
          </p:cNvPr>
          <p:cNvSpPr txBox="1"/>
          <p:nvPr/>
        </p:nvSpPr>
        <p:spPr>
          <a:xfrm>
            <a:off x="9346462" y="1570765"/>
            <a:ext cx="2140330" cy="10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테이블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속성의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관계의 반정규화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0BD55-30EA-4B30-9D96-7FECACD9AAA6}"/>
              </a:ext>
            </a:extLst>
          </p:cNvPr>
          <p:cNvSpPr/>
          <p:nvPr/>
        </p:nvSpPr>
        <p:spPr>
          <a:xfrm>
            <a:off x="4585605" y="797187"/>
            <a:ext cx="3020786" cy="239359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BF43C2-185E-4E21-845D-F1F248F28E70}"/>
              </a:ext>
            </a:extLst>
          </p:cNvPr>
          <p:cNvSpPr/>
          <p:nvPr/>
        </p:nvSpPr>
        <p:spPr>
          <a:xfrm>
            <a:off x="261257" y="3184071"/>
            <a:ext cx="11669486" cy="354329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12DA1C-E7B5-4C10-A99C-5A321856827B}"/>
              </a:ext>
            </a:extLst>
          </p:cNvPr>
          <p:cNvCxnSpPr>
            <a:cxnSpLocks/>
          </p:cNvCxnSpPr>
          <p:nvPr/>
        </p:nvCxnSpPr>
        <p:spPr>
          <a:xfrm>
            <a:off x="4628216" y="3190778"/>
            <a:ext cx="295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FE340D-1DF4-4489-A0F4-DFC96518BDBA}"/>
              </a:ext>
            </a:extLst>
          </p:cNvPr>
          <p:cNvSpPr txBox="1"/>
          <p:nvPr/>
        </p:nvSpPr>
        <p:spPr>
          <a:xfrm>
            <a:off x="378992" y="328531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인덱스 조정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C64C50-A758-4C82-BA30-519CF99C12B7}"/>
              </a:ext>
            </a:extLst>
          </p:cNvPr>
          <p:cNvSpPr txBox="1"/>
          <p:nvPr/>
        </p:nvSpPr>
        <p:spPr>
          <a:xfrm>
            <a:off x="705202" y="3817544"/>
            <a:ext cx="114867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02122"/>
                </a:solidFill>
                <a:ea typeface="NanumSquare" panose="020B0600000101010101" pitchFamily="50" charset="-127"/>
              </a:rPr>
              <a:t>-</a:t>
            </a:r>
            <a:r>
              <a:rPr lang="ko-KR" altLang="en-US" b="0" i="0" dirty="0">
                <a:solidFill>
                  <a:srgbClr val="333333"/>
                </a:solidFill>
                <a:effectLst/>
                <a:ea typeface="NanumSquare" panose="020B0600000101010101" pitchFamily="50" charset="-127"/>
              </a:rPr>
              <a:t> 인덱스란 </a:t>
            </a:r>
            <a:r>
              <a:rPr lang="ko-KR" altLang="en-US" i="0" dirty="0">
                <a:effectLst/>
                <a:ea typeface="NanumSquare" panose="020B0600000101010101" pitchFamily="50" charset="-127"/>
              </a:rPr>
              <a:t>추가적인 쓰기 작업과 저장 공간을 활용하여 </a:t>
            </a:r>
            <a:endParaRPr lang="en-US" altLang="ko-KR" i="0" dirty="0">
              <a:effectLst/>
              <a:ea typeface="NanumSquare" panose="020B0600000101010101" pitchFamily="50" charset="-127"/>
            </a:endParaRPr>
          </a:p>
          <a:p>
            <a:r>
              <a:rPr lang="en-US" altLang="ko-KR" dirty="0">
                <a:solidFill>
                  <a:srgbClr val="EE2323"/>
                </a:solidFill>
                <a:ea typeface="NanumSquare" panose="020B0600000101010101" pitchFamily="50" charset="-127"/>
              </a:rPr>
              <a:t>  </a:t>
            </a:r>
            <a:r>
              <a:rPr lang="ko-KR" altLang="en-US" i="0" dirty="0">
                <a:effectLst/>
                <a:ea typeface="NanumSquare" panose="020B0600000101010101" pitchFamily="50" charset="-127"/>
              </a:rPr>
              <a:t>데이터베이스 테이블의 </a:t>
            </a:r>
            <a:r>
              <a:rPr lang="ko-KR" altLang="en-US" b="1" i="0" dirty="0">
                <a:effectLst/>
                <a:ea typeface="NanumSquare" panose="020B0600000101010101" pitchFamily="50" charset="-127"/>
              </a:rPr>
              <a:t>검색 속도를 향상시키기 위한 자료구조</a:t>
            </a:r>
            <a:endParaRPr lang="en-US" altLang="ko-KR" b="1" i="0" dirty="0">
              <a:effectLst/>
              <a:ea typeface="NanumSquare" panose="020B0600000101010101" pitchFamily="50" charset="-127"/>
            </a:endParaRPr>
          </a:p>
          <a:p>
            <a:endParaRPr lang="en-US" altLang="ko-KR" dirty="0">
              <a:solidFill>
                <a:srgbClr val="EE2323"/>
              </a:solidFill>
              <a:ea typeface="NanumSquare" panose="020B0600000101010101" pitchFamily="50" charset="-127"/>
            </a:endParaRPr>
          </a:p>
          <a:p>
            <a:r>
              <a:rPr lang="en-US" altLang="ko-KR" b="0" i="0" dirty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 dirty="0">
                <a:solidFill>
                  <a:srgbClr val="222426"/>
                </a:solidFill>
                <a:effectLst/>
              </a:rPr>
              <a:t>인덱스를 사용하면 </a:t>
            </a:r>
            <a:r>
              <a:rPr lang="ko-KR" altLang="en-US" b="1" i="0" dirty="0">
                <a:solidFill>
                  <a:srgbClr val="222426"/>
                </a:solidFill>
                <a:effectLst/>
              </a:rPr>
              <a:t>테이블 행의 고유성을 </a:t>
            </a:r>
            <a:r>
              <a:rPr lang="ko-KR" altLang="en-US" b="1" i="0" dirty="0" err="1">
                <a:solidFill>
                  <a:srgbClr val="222426"/>
                </a:solidFill>
                <a:effectLst/>
              </a:rPr>
              <a:t>강화</a:t>
            </a:r>
            <a:r>
              <a:rPr lang="ko-KR" altLang="en-US" b="0" i="0" dirty="0" err="1">
                <a:solidFill>
                  <a:srgbClr val="222426"/>
                </a:solidFill>
                <a:effectLst/>
              </a:rPr>
              <a:t>시킬</a:t>
            </a:r>
            <a:r>
              <a:rPr lang="ko-KR" altLang="en-US" b="0" i="0" dirty="0">
                <a:solidFill>
                  <a:srgbClr val="222426"/>
                </a:solidFill>
                <a:effectLst/>
              </a:rPr>
              <a:t> 수 있다</a:t>
            </a:r>
            <a:r>
              <a:rPr lang="en-US" altLang="ko-KR" b="0" i="0" dirty="0">
                <a:solidFill>
                  <a:srgbClr val="222426"/>
                </a:solidFill>
                <a:effectLst/>
              </a:rPr>
              <a:t>.</a:t>
            </a:r>
          </a:p>
          <a:p>
            <a:endParaRPr lang="en-US" altLang="ko-KR" dirty="0">
              <a:solidFill>
                <a:srgbClr val="EE2323"/>
              </a:solidFill>
              <a:ea typeface="NanumSquare" panose="020B0600000101010101" pitchFamily="50" charset="-127"/>
            </a:endParaRPr>
          </a:p>
          <a:p>
            <a:r>
              <a:rPr lang="en-US" altLang="ko-KR" b="0" i="0" dirty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 dirty="0">
                <a:solidFill>
                  <a:srgbClr val="222426"/>
                </a:solidFill>
                <a:effectLst/>
              </a:rPr>
              <a:t>인덱스를 일정 기준에 따라 </a:t>
            </a:r>
            <a:r>
              <a:rPr lang="ko-KR" altLang="en-US" b="0" i="0" dirty="0" err="1">
                <a:solidFill>
                  <a:srgbClr val="222426"/>
                </a:solidFill>
                <a:effectLst/>
              </a:rPr>
              <a:t>파티셔닝</a:t>
            </a:r>
            <a:r>
              <a:rPr lang="ko-KR" altLang="en-US" b="0" i="0" dirty="0">
                <a:solidFill>
                  <a:srgbClr val="222426"/>
                </a:solidFill>
                <a:effectLst/>
              </a:rPr>
              <a:t> 해 물리적인 저장기법에 따라 성능을 향상시킬 수 있다</a:t>
            </a:r>
            <a:r>
              <a:rPr lang="en-US" altLang="ko-KR" b="0" i="0" dirty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트리구조의 인덱스를 정렬하는 등의 조정을 통해 성능을 보완할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28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0" y="0"/>
            <a:ext cx="3406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Denormalization</a:t>
            </a:r>
            <a:endParaRPr lang="ko-KR" altLang="en-US" sz="32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C953DF6-3720-4227-84E2-EB2A0419EE79}"/>
              </a:ext>
            </a:extLst>
          </p:cNvPr>
          <p:cNvSpPr/>
          <p:nvPr/>
        </p:nvSpPr>
        <p:spPr>
          <a:xfrm>
            <a:off x="378993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5A9F6C-FC4C-4BF9-B13A-4B5389632A6C}"/>
              </a:ext>
            </a:extLst>
          </p:cNvPr>
          <p:cNvCxnSpPr>
            <a:cxnSpLocks/>
          </p:cNvCxnSpPr>
          <p:nvPr/>
        </p:nvCxnSpPr>
        <p:spPr>
          <a:xfrm>
            <a:off x="378993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1B1C18-42EF-4A72-8AD6-87EDA35B03AC}"/>
              </a:ext>
            </a:extLst>
          </p:cNvPr>
          <p:cNvSpPr txBox="1"/>
          <p:nvPr/>
        </p:nvSpPr>
        <p:spPr>
          <a:xfrm>
            <a:off x="705202" y="95027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반정규화 대상조사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C160D-0831-44B8-A0CB-8CCA8FB2C882}"/>
              </a:ext>
            </a:extLst>
          </p:cNvPr>
          <p:cNvSpPr txBox="1"/>
          <p:nvPr/>
        </p:nvSpPr>
        <p:spPr>
          <a:xfrm>
            <a:off x="378992" y="1570765"/>
            <a:ext cx="2765501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범위처리 빈도수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대량의 범위 처리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통계성</a:t>
            </a:r>
            <a:r>
              <a:rPr lang="ko-KR" altLang="en-US" dirty="0"/>
              <a:t> 프로세스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테이블 조인 개수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FF9864-E650-4DE1-8CC2-6A430616EAB1}"/>
              </a:ext>
            </a:extLst>
          </p:cNvPr>
          <p:cNvSpPr/>
          <p:nvPr/>
        </p:nvSpPr>
        <p:spPr>
          <a:xfrm>
            <a:off x="4713249" y="79048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AE7456-CE11-4490-9E76-55D2B45D5D45}"/>
              </a:ext>
            </a:extLst>
          </p:cNvPr>
          <p:cNvCxnSpPr>
            <a:cxnSpLocks/>
          </p:cNvCxnSpPr>
          <p:nvPr/>
        </p:nvCxnSpPr>
        <p:spPr>
          <a:xfrm>
            <a:off x="4713249" y="141096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AF0B0-002C-4D83-A538-3F28264B549B}"/>
              </a:ext>
            </a:extLst>
          </p:cNvPr>
          <p:cNvSpPr txBox="1"/>
          <p:nvPr/>
        </p:nvSpPr>
        <p:spPr>
          <a:xfrm>
            <a:off x="5039458" y="91605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다른 방법유도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2F5C8-83D3-42D9-A14E-56563890DBCF}"/>
              </a:ext>
            </a:extLst>
          </p:cNvPr>
          <p:cNvSpPr txBox="1"/>
          <p:nvPr/>
        </p:nvSpPr>
        <p:spPr>
          <a:xfrm>
            <a:off x="4951292" y="1490517"/>
            <a:ext cx="2289409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뷰</a:t>
            </a:r>
            <a:r>
              <a:rPr lang="en-US" altLang="ko-KR" dirty="0"/>
              <a:t>(VIEW) </a:t>
            </a:r>
            <a:r>
              <a:rPr lang="ko-KR" altLang="en-US" dirty="0"/>
              <a:t>테이블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클러스터링 적용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인덱스 조정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응용애플리케이션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A78E2E-D2E2-4065-9792-4BEAA6C6C7F4}"/>
              </a:ext>
            </a:extLst>
          </p:cNvPr>
          <p:cNvSpPr/>
          <p:nvPr/>
        </p:nvSpPr>
        <p:spPr>
          <a:xfrm>
            <a:off x="9047504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32307F9-0EED-4C42-8BCC-1FF4275AC9F0}"/>
              </a:ext>
            </a:extLst>
          </p:cNvPr>
          <p:cNvCxnSpPr>
            <a:cxnSpLocks/>
          </p:cNvCxnSpPr>
          <p:nvPr/>
        </p:nvCxnSpPr>
        <p:spPr>
          <a:xfrm>
            <a:off x="9047504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148D93-70C7-4D5A-A525-4747D44A727F}"/>
              </a:ext>
            </a:extLst>
          </p:cNvPr>
          <p:cNvSpPr txBox="1"/>
          <p:nvPr/>
        </p:nvSpPr>
        <p:spPr>
          <a:xfrm>
            <a:off x="9604547" y="95027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반정규화 적용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08749-36AD-4874-978F-2DE5802F3665}"/>
              </a:ext>
            </a:extLst>
          </p:cNvPr>
          <p:cNvSpPr txBox="1"/>
          <p:nvPr/>
        </p:nvSpPr>
        <p:spPr>
          <a:xfrm>
            <a:off x="9346462" y="1570765"/>
            <a:ext cx="2140330" cy="10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테이블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속성의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관계의 반정규화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0BD55-30EA-4B30-9D96-7FECACD9AAA6}"/>
              </a:ext>
            </a:extLst>
          </p:cNvPr>
          <p:cNvSpPr/>
          <p:nvPr/>
        </p:nvSpPr>
        <p:spPr>
          <a:xfrm>
            <a:off x="4585605" y="797187"/>
            <a:ext cx="3020786" cy="239359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BF43C2-185E-4E21-845D-F1F248F28E70}"/>
              </a:ext>
            </a:extLst>
          </p:cNvPr>
          <p:cNvSpPr/>
          <p:nvPr/>
        </p:nvSpPr>
        <p:spPr>
          <a:xfrm>
            <a:off x="261257" y="3184071"/>
            <a:ext cx="11669486" cy="354329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12DA1C-E7B5-4C10-A99C-5A321856827B}"/>
              </a:ext>
            </a:extLst>
          </p:cNvPr>
          <p:cNvCxnSpPr>
            <a:cxnSpLocks/>
          </p:cNvCxnSpPr>
          <p:nvPr/>
        </p:nvCxnSpPr>
        <p:spPr>
          <a:xfrm>
            <a:off x="4628216" y="3190778"/>
            <a:ext cx="295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FE340D-1DF4-4489-A0F4-DFC96518BDBA}"/>
              </a:ext>
            </a:extLst>
          </p:cNvPr>
          <p:cNvSpPr txBox="1"/>
          <p:nvPr/>
        </p:nvSpPr>
        <p:spPr>
          <a:xfrm>
            <a:off x="378992" y="328531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응용애플리케이션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C64C50-A758-4C82-BA30-519CF99C12B7}"/>
              </a:ext>
            </a:extLst>
          </p:cNvPr>
          <p:cNvSpPr txBox="1"/>
          <p:nvPr/>
        </p:nvSpPr>
        <p:spPr>
          <a:xfrm>
            <a:off x="705202" y="3817544"/>
            <a:ext cx="90919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애플리케이션의 로직을 변경함으로써 성능을 향상시킬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데이터를 처리하기 위한 값을 </a:t>
            </a:r>
            <a:r>
              <a:rPr lang="ko-KR" altLang="en-US" dirty="0" err="1"/>
              <a:t>캐쉬해</a:t>
            </a:r>
            <a:r>
              <a:rPr lang="ko-KR" altLang="en-US" dirty="0"/>
              <a:t> 사용하거나</a:t>
            </a:r>
            <a:r>
              <a:rPr lang="en-US" altLang="ko-KR" dirty="0"/>
              <a:t>, </a:t>
            </a:r>
            <a:r>
              <a:rPr lang="ko-KR" altLang="en-US" dirty="0"/>
              <a:t>클래스 영역 데이터를 공유하게 하여 성능을 향상시킬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06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0" y="0"/>
            <a:ext cx="3406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Denormalization</a:t>
            </a:r>
            <a:endParaRPr lang="ko-KR" altLang="en-US" sz="32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C953DF6-3720-4227-84E2-EB2A0419EE79}"/>
              </a:ext>
            </a:extLst>
          </p:cNvPr>
          <p:cNvSpPr/>
          <p:nvPr/>
        </p:nvSpPr>
        <p:spPr>
          <a:xfrm>
            <a:off x="378993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5A9F6C-FC4C-4BF9-B13A-4B5389632A6C}"/>
              </a:ext>
            </a:extLst>
          </p:cNvPr>
          <p:cNvCxnSpPr>
            <a:cxnSpLocks/>
          </p:cNvCxnSpPr>
          <p:nvPr/>
        </p:nvCxnSpPr>
        <p:spPr>
          <a:xfrm>
            <a:off x="378993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1B1C18-42EF-4A72-8AD6-87EDA35B03AC}"/>
              </a:ext>
            </a:extLst>
          </p:cNvPr>
          <p:cNvSpPr txBox="1"/>
          <p:nvPr/>
        </p:nvSpPr>
        <p:spPr>
          <a:xfrm>
            <a:off x="705202" y="95027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반정규화 대상조사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C160D-0831-44B8-A0CB-8CCA8FB2C882}"/>
              </a:ext>
            </a:extLst>
          </p:cNvPr>
          <p:cNvSpPr txBox="1"/>
          <p:nvPr/>
        </p:nvSpPr>
        <p:spPr>
          <a:xfrm>
            <a:off x="378992" y="1570765"/>
            <a:ext cx="2765501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범위처리 빈도수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대량의 범위 처리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통계성</a:t>
            </a:r>
            <a:r>
              <a:rPr lang="ko-KR" altLang="en-US" dirty="0"/>
              <a:t> 프로세스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테이블 조인 개수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FF9864-E650-4DE1-8CC2-6A430616EAB1}"/>
              </a:ext>
            </a:extLst>
          </p:cNvPr>
          <p:cNvSpPr/>
          <p:nvPr/>
        </p:nvSpPr>
        <p:spPr>
          <a:xfrm>
            <a:off x="4713249" y="79048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AE7456-CE11-4490-9E76-55D2B45D5D45}"/>
              </a:ext>
            </a:extLst>
          </p:cNvPr>
          <p:cNvCxnSpPr>
            <a:cxnSpLocks/>
          </p:cNvCxnSpPr>
          <p:nvPr/>
        </p:nvCxnSpPr>
        <p:spPr>
          <a:xfrm>
            <a:off x="4713249" y="141096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AF0B0-002C-4D83-A538-3F28264B549B}"/>
              </a:ext>
            </a:extLst>
          </p:cNvPr>
          <p:cNvSpPr txBox="1"/>
          <p:nvPr/>
        </p:nvSpPr>
        <p:spPr>
          <a:xfrm>
            <a:off x="5039458" y="91605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방법유도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2F5C8-83D3-42D9-A14E-56563890DBCF}"/>
              </a:ext>
            </a:extLst>
          </p:cNvPr>
          <p:cNvSpPr txBox="1"/>
          <p:nvPr/>
        </p:nvSpPr>
        <p:spPr>
          <a:xfrm>
            <a:off x="4951292" y="1490517"/>
            <a:ext cx="2289409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뷰</a:t>
            </a:r>
            <a:r>
              <a:rPr lang="en-US" altLang="ko-KR" dirty="0"/>
              <a:t>(VIEW) </a:t>
            </a:r>
            <a:r>
              <a:rPr lang="ko-KR" altLang="en-US" dirty="0"/>
              <a:t>테이블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클러스터링 적용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인덱스 조정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응용애플리케이션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A78E2E-D2E2-4065-9792-4BEAA6C6C7F4}"/>
              </a:ext>
            </a:extLst>
          </p:cNvPr>
          <p:cNvSpPr/>
          <p:nvPr/>
        </p:nvSpPr>
        <p:spPr>
          <a:xfrm>
            <a:off x="9047504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32307F9-0EED-4C42-8BCC-1FF4275AC9F0}"/>
              </a:ext>
            </a:extLst>
          </p:cNvPr>
          <p:cNvCxnSpPr>
            <a:cxnSpLocks/>
          </p:cNvCxnSpPr>
          <p:nvPr/>
        </p:nvCxnSpPr>
        <p:spPr>
          <a:xfrm>
            <a:off x="9047504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148D93-70C7-4D5A-A525-4747D44A727F}"/>
              </a:ext>
            </a:extLst>
          </p:cNvPr>
          <p:cNvSpPr txBox="1"/>
          <p:nvPr/>
        </p:nvSpPr>
        <p:spPr>
          <a:xfrm>
            <a:off x="9604547" y="95027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반정규화 적용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08749-36AD-4874-978F-2DE5802F3665}"/>
              </a:ext>
            </a:extLst>
          </p:cNvPr>
          <p:cNvSpPr txBox="1"/>
          <p:nvPr/>
        </p:nvSpPr>
        <p:spPr>
          <a:xfrm>
            <a:off x="9346462" y="1570765"/>
            <a:ext cx="2140330" cy="10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테이블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속성의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관계의 반정규화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0BD55-30EA-4B30-9D96-7FECACD9AAA6}"/>
              </a:ext>
            </a:extLst>
          </p:cNvPr>
          <p:cNvSpPr/>
          <p:nvPr/>
        </p:nvSpPr>
        <p:spPr>
          <a:xfrm>
            <a:off x="8922563" y="790480"/>
            <a:ext cx="3020786" cy="239359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BF43C2-185E-4E21-845D-F1F248F28E70}"/>
              </a:ext>
            </a:extLst>
          </p:cNvPr>
          <p:cNvSpPr/>
          <p:nvPr/>
        </p:nvSpPr>
        <p:spPr>
          <a:xfrm>
            <a:off x="261257" y="3184071"/>
            <a:ext cx="11669486" cy="354329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12DA1C-E7B5-4C10-A99C-5A321856827B}"/>
              </a:ext>
            </a:extLst>
          </p:cNvPr>
          <p:cNvCxnSpPr>
            <a:cxnSpLocks/>
          </p:cNvCxnSpPr>
          <p:nvPr/>
        </p:nvCxnSpPr>
        <p:spPr>
          <a:xfrm>
            <a:off x="8942362" y="3184071"/>
            <a:ext cx="295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A8DBF6-48F3-4EF4-BDD1-675E6B3ACBE9}"/>
              </a:ext>
            </a:extLst>
          </p:cNvPr>
          <p:cNvSpPr txBox="1"/>
          <p:nvPr/>
        </p:nvSpPr>
        <p:spPr>
          <a:xfrm>
            <a:off x="378992" y="3285312"/>
            <a:ext cx="4028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테이블 반정규화 </a:t>
            </a:r>
            <a:r>
              <a:rPr lang="en-US" altLang="ko-KR" sz="2400" b="1" dirty="0"/>
              <a:t>– </a:t>
            </a:r>
            <a:r>
              <a:rPr lang="ko-KR" altLang="en-US" b="1" dirty="0"/>
              <a:t>테이블 병합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FC1732-A7CC-4C1F-A76C-B1BB56370357}"/>
              </a:ext>
            </a:extLst>
          </p:cNvPr>
          <p:cNvSpPr txBox="1"/>
          <p:nvPr/>
        </p:nvSpPr>
        <p:spPr>
          <a:xfrm>
            <a:off x="261257" y="4426516"/>
            <a:ext cx="11633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Spoqa Han Sans"/>
              </a:rPr>
              <a:t>두 개의 테이블이 </a:t>
            </a:r>
            <a:r>
              <a:rPr lang="ko-KR" altLang="en-US" b="1" i="0" dirty="0">
                <a:effectLst/>
                <a:latin typeface="Spoqa Han Sans"/>
              </a:rPr>
              <a:t>조인</a:t>
            </a:r>
            <a:r>
              <a:rPr lang="ko-KR" altLang="en-US" b="0" i="0" dirty="0">
                <a:effectLst/>
                <a:latin typeface="Spoqa Han Sans"/>
              </a:rPr>
              <a:t>되는 경우가 </a:t>
            </a:r>
            <a:r>
              <a:rPr lang="ko-KR" altLang="en-US" b="1" i="0" dirty="0">
                <a:effectLst/>
                <a:latin typeface="Spoqa Han Sans"/>
              </a:rPr>
              <a:t>많아</a:t>
            </a:r>
            <a:r>
              <a:rPr lang="ko-KR" altLang="en-US" b="0" i="0" dirty="0">
                <a:effectLst/>
                <a:latin typeface="Spoqa Han Sans"/>
              </a:rPr>
              <a:t> 하나의 테이블로 </a:t>
            </a:r>
            <a:r>
              <a:rPr lang="ko-KR" altLang="en-US" b="1" i="0" dirty="0">
                <a:effectLst/>
                <a:latin typeface="Spoqa Han Sans"/>
              </a:rPr>
              <a:t>합쳐 사용</a:t>
            </a:r>
            <a:r>
              <a:rPr lang="ko-KR" altLang="en-US" b="0" i="0" dirty="0">
                <a:effectLst/>
                <a:latin typeface="Spoqa Han Sans"/>
              </a:rPr>
              <a:t>하는 것이 성능 향상에 도움이 될 경우 수행한다</a:t>
            </a:r>
            <a:r>
              <a:rPr lang="en-US" altLang="ko-KR" b="0" i="0" dirty="0">
                <a:effectLst/>
                <a:latin typeface="Spoqa Han Sans"/>
              </a:rPr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25FE9-83B1-480A-BC77-9FA4BC6D7F36}"/>
              </a:ext>
            </a:extLst>
          </p:cNvPr>
          <p:cNvSpPr txBox="1"/>
          <p:nvPr/>
        </p:nvSpPr>
        <p:spPr>
          <a:xfrm>
            <a:off x="1345918" y="5254312"/>
            <a:ext cx="9500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0" dirty="0">
                <a:effectLst/>
                <a:latin typeface="Spoqa Han Sans"/>
              </a:rPr>
              <a:t>종류에는 </a:t>
            </a:r>
            <a:r>
              <a:rPr lang="en-US" altLang="ko-KR" b="1" i="0" dirty="0">
                <a:effectLst/>
                <a:latin typeface="Spoqa Han Sans"/>
              </a:rPr>
              <a:t>1:1 </a:t>
            </a:r>
            <a:r>
              <a:rPr lang="ko-KR" altLang="en-US" b="1" i="0" dirty="0">
                <a:effectLst/>
                <a:latin typeface="Spoqa Han Sans"/>
              </a:rPr>
              <a:t>관계 테이블 통합</a:t>
            </a:r>
            <a:r>
              <a:rPr lang="en-US" altLang="ko-KR" b="1" i="0" dirty="0">
                <a:effectLst/>
                <a:latin typeface="Spoqa Han Sans"/>
              </a:rPr>
              <a:t>, 1:N </a:t>
            </a:r>
            <a:r>
              <a:rPr lang="ko-KR" altLang="en-US" b="1" i="0" dirty="0">
                <a:effectLst/>
                <a:latin typeface="Spoqa Han Sans"/>
              </a:rPr>
              <a:t>관계 테이블 통합</a:t>
            </a:r>
            <a:r>
              <a:rPr lang="en-US" altLang="ko-KR" b="1" i="0" dirty="0">
                <a:effectLst/>
                <a:latin typeface="Spoqa Han Sans"/>
              </a:rPr>
              <a:t>, </a:t>
            </a:r>
            <a:r>
              <a:rPr lang="en-US" altLang="ko-KR" b="1" dirty="0">
                <a:latin typeface="Spoqa Han Sans"/>
              </a:rPr>
              <a:t> </a:t>
            </a:r>
            <a:r>
              <a:rPr lang="ko-KR" altLang="en-US" b="1" i="0" dirty="0">
                <a:effectLst/>
                <a:latin typeface="Spoqa Han Sans"/>
              </a:rPr>
              <a:t>슈퍼타입</a:t>
            </a:r>
            <a:r>
              <a:rPr lang="en-US" altLang="ko-KR" b="1" i="0" dirty="0">
                <a:effectLst/>
                <a:latin typeface="Spoqa Han Sans"/>
              </a:rPr>
              <a:t>/</a:t>
            </a:r>
            <a:r>
              <a:rPr lang="ko-KR" altLang="en-US" b="1" i="0" dirty="0">
                <a:effectLst/>
                <a:latin typeface="Spoqa Han Sans"/>
              </a:rPr>
              <a:t>서브타입 테이블 통합</a:t>
            </a:r>
            <a:r>
              <a:rPr lang="ko-KR" altLang="en-US" b="0" i="0" dirty="0">
                <a:effectLst/>
                <a:latin typeface="Spoqa Han Sans"/>
              </a:rPr>
              <a:t>이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34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0" y="0"/>
            <a:ext cx="3406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Denormalization</a:t>
            </a:r>
            <a:endParaRPr lang="ko-KR" altLang="en-US" sz="32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C953DF6-3720-4227-84E2-EB2A0419EE79}"/>
              </a:ext>
            </a:extLst>
          </p:cNvPr>
          <p:cNvSpPr/>
          <p:nvPr/>
        </p:nvSpPr>
        <p:spPr>
          <a:xfrm>
            <a:off x="378993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5A9F6C-FC4C-4BF9-B13A-4B5389632A6C}"/>
              </a:ext>
            </a:extLst>
          </p:cNvPr>
          <p:cNvCxnSpPr>
            <a:cxnSpLocks/>
          </p:cNvCxnSpPr>
          <p:nvPr/>
        </p:nvCxnSpPr>
        <p:spPr>
          <a:xfrm>
            <a:off x="378993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1B1C18-42EF-4A72-8AD6-87EDA35B03AC}"/>
              </a:ext>
            </a:extLst>
          </p:cNvPr>
          <p:cNvSpPr txBox="1"/>
          <p:nvPr/>
        </p:nvSpPr>
        <p:spPr>
          <a:xfrm>
            <a:off x="705202" y="95027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반정규화 대상조사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C160D-0831-44B8-A0CB-8CCA8FB2C882}"/>
              </a:ext>
            </a:extLst>
          </p:cNvPr>
          <p:cNvSpPr txBox="1"/>
          <p:nvPr/>
        </p:nvSpPr>
        <p:spPr>
          <a:xfrm>
            <a:off x="378992" y="1570765"/>
            <a:ext cx="2765501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범위처리 빈도수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대량의 범위 처리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통계성</a:t>
            </a:r>
            <a:r>
              <a:rPr lang="ko-KR" altLang="en-US" dirty="0"/>
              <a:t> 프로세스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테이블 조인 개수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FF9864-E650-4DE1-8CC2-6A430616EAB1}"/>
              </a:ext>
            </a:extLst>
          </p:cNvPr>
          <p:cNvSpPr/>
          <p:nvPr/>
        </p:nvSpPr>
        <p:spPr>
          <a:xfrm>
            <a:off x="4713249" y="79048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AE7456-CE11-4490-9E76-55D2B45D5D45}"/>
              </a:ext>
            </a:extLst>
          </p:cNvPr>
          <p:cNvCxnSpPr>
            <a:cxnSpLocks/>
          </p:cNvCxnSpPr>
          <p:nvPr/>
        </p:nvCxnSpPr>
        <p:spPr>
          <a:xfrm>
            <a:off x="4713249" y="141096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AF0B0-002C-4D83-A538-3F28264B549B}"/>
              </a:ext>
            </a:extLst>
          </p:cNvPr>
          <p:cNvSpPr txBox="1"/>
          <p:nvPr/>
        </p:nvSpPr>
        <p:spPr>
          <a:xfrm>
            <a:off x="5039458" y="91605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방법유도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2F5C8-83D3-42D9-A14E-56563890DBCF}"/>
              </a:ext>
            </a:extLst>
          </p:cNvPr>
          <p:cNvSpPr txBox="1"/>
          <p:nvPr/>
        </p:nvSpPr>
        <p:spPr>
          <a:xfrm>
            <a:off x="4951292" y="1490517"/>
            <a:ext cx="2289409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뷰</a:t>
            </a:r>
            <a:r>
              <a:rPr lang="en-US" altLang="ko-KR" dirty="0"/>
              <a:t>(VIEW) </a:t>
            </a:r>
            <a:r>
              <a:rPr lang="ko-KR" altLang="en-US" dirty="0"/>
              <a:t>테이블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클러스터링 적용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인덱스 조정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응용애플리케이션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A78E2E-D2E2-4065-9792-4BEAA6C6C7F4}"/>
              </a:ext>
            </a:extLst>
          </p:cNvPr>
          <p:cNvSpPr/>
          <p:nvPr/>
        </p:nvSpPr>
        <p:spPr>
          <a:xfrm>
            <a:off x="9047504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32307F9-0EED-4C42-8BCC-1FF4275AC9F0}"/>
              </a:ext>
            </a:extLst>
          </p:cNvPr>
          <p:cNvCxnSpPr>
            <a:cxnSpLocks/>
          </p:cNvCxnSpPr>
          <p:nvPr/>
        </p:nvCxnSpPr>
        <p:spPr>
          <a:xfrm>
            <a:off x="9047504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148D93-70C7-4D5A-A525-4747D44A727F}"/>
              </a:ext>
            </a:extLst>
          </p:cNvPr>
          <p:cNvSpPr txBox="1"/>
          <p:nvPr/>
        </p:nvSpPr>
        <p:spPr>
          <a:xfrm>
            <a:off x="9604547" y="95027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반정규화 적용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08749-36AD-4874-978F-2DE5802F3665}"/>
              </a:ext>
            </a:extLst>
          </p:cNvPr>
          <p:cNvSpPr txBox="1"/>
          <p:nvPr/>
        </p:nvSpPr>
        <p:spPr>
          <a:xfrm>
            <a:off x="9346462" y="1570765"/>
            <a:ext cx="2140330" cy="10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테이블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속성의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관계의 반정규화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0BD55-30EA-4B30-9D96-7FECACD9AAA6}"/>
              </a:ext>
            </a:extLst>
          </p:cNvPr>
          <p:cNvSpPr/>
          <p:nvPr/>
        </p:nvSpPr>
        <p:spPr>
          <a:xfrm>
            <a:off x="8922563" y="790480"/>
            <a:ext cx="3020786" cy="239359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BF43C2-185E-4E21-845D-F1F248F28E70}"/>
              </a:ext>
            </a:extLst>
          </p:cNvPr>
          <p:cNvSpPr/>
          <p:nvPr/>
        </p:nvSpPr>
        <p:spPr>
          <a:xfrm>
            <a:off x="261257" y="3184071"/>
            <a:ext cx="11669486" cy="354329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12DA1C-E7B5-4C10-A99C-5A321856827B}"/>
              </a:ext>
            </a:extLst>
          </p:cNvPr>
          <p:cNvCxnSpPr>
            <a:cxnSpLocks/>
          </p:cNvCxnSpPr>
          <p:nvPr/>
        </p:nvCxnSpPr>
        <p:spPr>
          <a:xfrm>
            <a:off x="8942362" y="3184071"/>
            <a:ext cx="295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A8DBF6-48F3-4EF4-BDD1-675E6B3ACBE9}"/>
              </a:ext>
            </a:extLst>
          </p:cNvPr>
          <p:cNvSpPr txBox="1"/>
          <p:nvPr/>
        </p:nvSpPr>
        <p:spPr>
          <a:xfrm>
            <a:off x="378992" y="3285312"/>
            <a:ext cx="4028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테이블 반정규화 </a:t>
            </a:r>
            <a:r>
              <a:rPr lang="en-US" altLang="ko-KR" sz="2400" b="1" dirty="0"/>
              <a:t>– </a:t>
            </a:r>
            <a:r>
              <a:rPr lang="ko-KR" altLang="en-US" b="1" dirty="0"/>
              <a:t>테이블 분할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BA31D8-69EA-41AF-8247-A159F6B11C7A}"/>
              </a:ext>
            </a:extLst>
          </p:cNvPr>
          <p:cNvSpPr txBox="1"/>
          <p:nvPr/>
        </p:nvSpPr>
        <p:spPr>
          <a:xfrm>
            <a:off x="512976" y="3848218"/>
            <a:ext cx="5107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수직분할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칼럼단위의 테이블을 디스크 </a:t>
            </a:r>
            <a:r>
              <a:rPr lang="en-US" altLang="ko-KR" dirty="0"/>
              <a:t>I/O</a:t>
            </a:r>
            <a:r>
              <a:rPr lang="ko-KR" altLang="en-US" dirty="0"/>
              <a:t>를 분산처리 하기위해 테이블을 </a:t>
            </a:r>
            <a:r>
              <a:rPr lang="en-US" altLang="ko-KR" dirty="0"/>
              <a:t>1:1</a:t>
            </a:r>
            <a:r>
              <a:rPr lang="ko-KR" altLang="en-US" dirty="0"/>
              <a:t>로 분리하여 성능향상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20E218-8025-4590-AA22-F7C795B32C76}"/>
              </a:ext>
            </a:extLst>
          </p:cNvPr>
          <p:cNvSpPr txBox="1"/>
          <p:nvPr/>
        </p:nvSpPr>
        <p:spPr>
          <a:xfrm>
            <a:off x="5637924" y="3847539"/>
            <a:ext cx="6250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수평분할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로우 단위로 집중 발생되는 트랜잭션을 분석하여 디스크 </a:t>
            </a:r>
            <a:r>
              <a:rPr lang="en-US" altLang="ko-KR" dirty="0"/>
              <a:t>I/O</a:t>
            </a:r>
            <a:r>
              <a:rPr lang="ko-KR" altLang="en-US" dirty="0"/>
              <a:t>및 데이터접근의 효율성을 높여 성능을 향상</a:t>
            </a: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657D47D9-1B48-4B1D-9FF9-A32D20531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41" y="4502673"/>
            <a:ext cx="2510687" cy="200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4" name="Picture 4">
            <a:extLst>
              <a:ext uri="{FF2B5EF4-FFF2-40B4-BE49-F238E27FC236}">
                <a16:creationId xmlns:a16="http://schemas.microsoft.com/office/drawing/2014/main" id="{554D67C2-3F21-46A3-931A-4E823D1A4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88" y="4477524"/>
            <a:ext cx="3942711" cy="210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1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0" y="0"/>
            <a:ext cx="3406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Denormalization</a:t>
            </a:r>
            <a:endParaRPr lang="ko-KR" altLang="en-US" sz="32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C953DF6-3720-4227-84E2-EB2A0419EE79}"/>
              </a:ext>
            </a:extLst>
          </p:cNvPr>
          <p:cNvSpPr/>
          <p:nvPr/>
        </p:nvSpPr>
        <p:spPr>
          <a:xfrm>
            <a:off x="378993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5A9F6C-FC4C-4BF9-B13A-4B5389632A6C}"/>
              </a:ext>
            </a:extLst>
          </p:cNvPr>
          <p:cNvCxnSpPr>
            <a:cxnSpLocks/>
          </p:cNvCxnSpPr>
          <p:nvPr/>
        </p:nvCxnSpPr>
        <p:spPr>
          <a:xfrm>
            <a:off x="378993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1B1C18-42EF-4A72-8AD6-87EDA35B03AC}"/>
              </a:ext>
            </a:extLst>
          </p:cNvPr>
          <p:cNvSpPr txBox="1"/>
          <p:nvPr/>
        </p:nvSpPr>
        <p:spPr>
          <a:xfrm>
            <a:off x="705202" y="95027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반정규화 대상조사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C160D-0831-44B8-A0CB-8CCA8FB2C882}"/>
              </a:ext>
            </a:extLst>
          </p:cNvPr>
          <p:cNvSpPr txBox="1"/>
          <p:nvPr/>
        </p:nvSpPr>
        <p:spPr>
          <a:xfrm>
            <a:off x="378992" y="1570765"/>
            <a:ext cx="2765501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범위처리 빈도수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대량의 범위 처리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통계성</a:t>
            </a:r>
            <a:r>
              <a:rPr lang="ko-KR" altLang="en-US" dirty="0"/>
              <a:t> 프로세스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테이블 조인 개수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FF9864-E650-4DE1-8CC2-6A430616EAB1}"/>
              </a:ext>
            </a:extLst>
          </p:cNvPr>
          <p:cNvSpPr/>
          <p:nvPr/>
        </p:nvSpPr>
        <p:spPr>
          <a:xfrm>
            <a:off x="4713249" y="79048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AE7456-CE11-4490-9E76-55D2B45D5D45}"/>
              </a:ext>
            </a:extLst>
          </p:cNvPr>
          <p:cNvCxnSpPr>
            <a:cxnSpLocks/>
          </p:cNvCxnSpPr>
          <p:nvPr/>
        </p:nvCxnSpPr>
        <p:spPr>
          <a:xfrm>
            <a:off x="4713249" y="141096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AF0B0-002C-4D83-A538-3F28264B549B}"/>
              </a:ext>
            </a:extLst>
          </p:cNvPr>
          <p:cNvSpPr txBox="1"/>
          <p:nvPr/>
        </p:nvSpPr>
        <p:spPr>
          <a:xfrm>
            <a:off x="5039458" y="91605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방법유도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2F5C8-83D3-42D9-A14E-56563890DBCF}"/>
              </a:ext>
            </a:extLst>
          </p:cNvPr>
          <p:cNvSpPr txBox="1"/>
          <p:nvPr/>
        </p:nvSpPr>
        <p:spPr>
          <a:xfrm>
            <a:off x="4951292" y="1490517"/>
            <a:ext cx="2289409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뷰</a:t>
            </a:r>
            <a:r>
              <a:rPr lang="en-US" altLang="ko-KR" dirty="0"/>
              <a:t>(VIEW) </a:t>
            </a:r>
            <a:r>
              <a:rPr lang="ko-KR" altLang="en-US" dirty="0"/>
              <a:t>테이블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클러스터링 적용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인덱스 조정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응용애플리케이션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A78E2E-D2E2-4065-9792-4BEAA6C6C7F4}"/>
              </a:ext>
            </a:extLst>
          </p:cNvPr>
          <p:cNvSpPr/>
          <p:nvPr/>
        </p:nvSpPr>
        <p:spPr>
          <a:xfrm>
            <a:off x="9047504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32307F9-0EED-4C42-8BCC-1FF4275AC9F0}"/>
              </a:ext>
            </a:extLst>
          </p:cNvPr>
          <p:cNvCxnSpPr>
            <a:cxnSpLocks/>
          </p:cNvCxnSpPr>
          <p:nvPr/>
        </p:nvCxnSpPr>
        <p:spPr>
          <a:xfrm>
            <a:off x="9047504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148D93-70C7-4D5A-A525-4747D44A727F}"/>
              </a:ext>
            </a:extLst>
          </p:cNvPr>
          <p:cNvSpPr txBox="1"/>
          <p:nvPr/>
        </p:nvSpPr>
        <p:spPr>
          <a:xfrm>
            <a:off x="9604547" y="95027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반정규화 적용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08749-36AD-4874-978F-2DE5802F3665}"/>
              </a:ext>
            </a:extLst>
          </p:cNvPr>
          <p:cNvSpPr txBox="1"/>
          <p:nvPr/>
        </p:nvSpPr>
        <p:spPr>
          <a:xfrm>
            <a:off x="9346462" y="1570765"/>
            <a:ext cx="2140330" cy="10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테이블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속성의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관계의 반정규화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0BD55-30EA-4B30-9D96-7FECACD9AAA6}"/>
              </a:ext>
            </a:extLst>
          </p:cNvPr>
          <p:cNvSpPr/>
          <p:nvPr/>
        </p:nvSpPr>
        <p:spPr>
          <a:xfrm>
            <a:off x="8922563" y="790480"/>
            <a:ext cx="3020786" cy="239359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BF43C2-185E-4E21-845D-F1F248F28E70}"/>
              </a:ext>
            </a:extLst>
          </p:cNvPr>
          <p:cNvSpPr/>
          <p:nvPr/>
        </p:nvSpPr>
        <p:spPr>
          <a:xfrm>
            <a:off x="261257" y="3184071"/>
            <a:ext cx="11669486" cy="354329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12DA1C-E7B5-4C10-A99C-5A321856827B}"/>
              </a:ext>
            </a:extLst>
          </p:cNvPr>
          <p:cNvCxnSpPr>
            <a:cxnSpLocks/>
          </p:cNvCxnSpPr>
          <p:nvPr/>
        </p:nvCxnSpPr>
        <p:spPr>
          <a:xfrm>
            <a:off x="8942362" y="3184071"/>
            <a:ext cx="295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A8DBF6-48F3-4EF4-BDD1-675E6B3ACBE9}"/>
              </a:ext>
            </a:extLst>
          </p:cNvPr>
          <p:cNvSpPr txBox="1"/>
          <p:nvPr/>
        </p:nvSpPr>
        <p:spPr>
          <a:xfrm>
            <a:off x="378992" y="3285312"/>
            <a:ext cx="4028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테이블 반정규화 </a:t>
            </a:r>
            <a:r>
              <a:rPr lang="en-US" altLang="ko-KR" sz="2400" b="1" dirty="0"/>
              <a:t>– </a:t>
            </a:r>
            <a:r>
              <a:rPr lang="ko-KR" altLang="en-US" b="1" dirty="0"/>
              <a:t>테이블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27A19D-2414-4BB4-8E73-E2B596F73A1B}"/>
              </a:ext>
            </a:extLst>
          </p:cNvPr>
          <p:cNvSpPr txBox="1"/>
          <p:nvPr/>
        </p:nvSpPr>
        <p:spPr>
          <a:xfrm>
            <a:off x="600598" y="3876362"/>
            <a:ext cx="10234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중복테이블 추가 </a:t>
            </a:r>
            <a:r>
              <a:rPr lang="en-US" altLang="ko-KR" dirty="0"/>
              <a:t>– </a:t>
            </a:r>
            <a:r>
              <a:rPr lang="ko-KR" altLang="en-US" dirty="0"/>
              <a:t>다른 업무이거나 서버가 다른 경우 동일한 테이블구조를 중복하여 원격조인을 제거하여 성능을 향상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F917A0-8596-408E-993E-9FF58B342374}"/>
              </a:ext>
            </a:extLst>
          </p:cNvPr>
          <p:cNvSpPr txBox="1"/>
          <p:nvPr/>
        </p:nvSpPr>
        <p:spPr>
          <a:xfrm>
            <a:off x="600598" y="4700586"/>
            <a:ext cx="9222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통계테이블 추가</a:t>
            </a:r>
            <a:r>
              <a:rPr lang="ko-KR" altLang="en-US" dirty="0"/>
              <a:t> </a:t>
            </a:r>
            <a:r>
              <a:rPr lang="en-US" altLang="ko-KR" dirty="0"/>
              <a:t>– SUM, AVG </a:t>
            </a:r>
            <a:r>
              <a:rPr lang="ko-KR" altLang="en-US" dirty="0"/>
              <a:t>등을 미리 수행하여 계산해 둠으로써 조회 시 성능을 향상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7402B4-E1A5-455C-99B7-6808E8B1D489}"/>
              </a:ext>
            </a:extLst>
          </p:cNvPr>
          <p:cNvSpPr txBox="1"/>
          <p:nvPr/>
        </p:nvSpPr>
        <p:spPr>
          <a:xfrm>
            <a:off x="600598" y="5366943"/>
            <a:ext cx="9920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이력테이블 추가 </a:t>
            </a:r>
            <a:r>
              <a:rPr lang="en-US" altLang="ko-KR" dirty="0"/>
              <a:t>– </a:t>
            </a:r>
            <a:r>
              <a:rPr lang="ko-KR" altLang="en-US" dirty="0"/>
              <a:t>마스터 테이블에 존재하는 레코드를 중복하여 이력테이블에 존재하는 방법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6F055A-76BA-41A5-BC38-93C5ECFC3139}"/>
              </a:ext>
            </a:extLst>
          </p:cNvPr>
          <p:cNvSpPr txBox="1"/>
          <p:nvPr/>
        </p:nvSpPr>
        <p:spPr>
          <a:xfrm>
            <a:off x="600598" y="6033300"/>
            <a:ext cx="1123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부분테이블 추가 </a:t>
            </a:r>
            <a:r>
              <a:rPr lang="en-US" altLang="ko-KR" dirty="0"/>
              <a:t>– </a:t>
            </a:r>
            <a:r>
              <a:rPr lang="ko-KR" altLang="en-US" dirty="0"/>
              <a:t>테이블의 자주 이용되는 칼럼만 모아 별도의 테이블을 생성해 디스크 </a:t>
            </a:r>
            <a:r>
              <a:rPr lang="en-US" altLang="ko-KR" dirty="0"/>
              <a:t>I/O</a:t>
            </a:r>
            <a:r>
              <a:rPr lang="ko-KR" altLang="en-US" dirty="0"/>
              <a:t>를 줄일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665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0" y="0"/>
            <a:ext cx="3406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Denormalization</a:t>
            </a:r>
            <a:endParaRPr lang="ko-KR" altLang="en-US" sz="32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C953DF6-3720-4227-84E2-EB2A0419EE79}"/>
              </a:ext>
            </a:extLst>
          </p:cNvPr>
          <p:cNvSpPr/>
          <p:nvPr/>
        </p:nvSpPr>
        <p:spPr>
          <a:xfrm>
            <a:off x="378993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5A9F6C-FC4C-4BF9-B13A-4B5389632A6C}"/>
              </a:ext>
            </a:extLst>
          </p:cNvPr>
          <p:cNvCxnSpPr>
            <a:cxnSpLocks/>
          </p:cNvCxnSpPr>
          <p:nvPr/>
        </p:nvCxnSpPr>
        <p:spPr>
          <a:xfrm>
            <a:off x="378993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1B1C18-42EF-4A72-8AD6-87EDA35B03AC}"/>
              </a:ext>
            </a:extLst>
          </p:cNvPr>
          <p:cNvSpPr txBox="1"/>
          <p:nvPr/>
        </p:nvSpPr>
        <p:spPr>
          <a:xfrm>
            <a:off x="705202" y="95027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반정규화 대상조사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C160D-0831-44B8-A0CB-8CCA8FB2C882}"/>
              </a:ext>
            </a:extLst>
          </p:cNvPr>
          <p:cNvSpPr txBox="1"/>
          <p:nvPr/>
        </p:nvSpPr>
        <p:spPr>
          <a:xfrm>
            <a:off x="378992" y="1570765"/>
            <a:ext cx="2765501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범위처리 빈도수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대량의 범위 처리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통계성</a:t>
            </a:r>
            <a:r>
              <a:rPr lang="ko-KR" altLang="en-US" dirty="0"/>
              <a:t> 프로세스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테이블 조인 개수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FF9864-E650-4DE1-8CC2-6A430616EAB1}"/>
              </a:ext>
            </a:extLst>
          </p:cNvPr>
          <p:cNvSpPr/>
          <p:nvPr/>
        </p:nvSpPr>
        <p:spPr>
          <a:xfrm>
            <a:off x="4713249" y="79048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AE7456-CE11-4490-9E76-55D2B45D5D45}"/>
              </a:ext>
            </a:extLst>
          </p:cNvPr>
          <p:cNvCxnSpPr>
            <a:cxnSpLocks/>
          </p:cNvCxnSpPr>
          <p:nvPr/>
        </p:nvCxnSpPr>
        <p:spPr>
          <a:xfrm>
            <a:off x="4713249" y="141096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AF0B0-002C-4D83-A538-3F28264B549B}"/>
              </a:ext>
            </a:extLst>
          </p:cNvPr>
          <p:cNvSpPr txBox="1"/>
          <p:nvPr/>
        </p:nvSpPr>
        <p:spPr>
          <a:xfrm>
            <a:off x="5039458" y="91605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방법유도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2F5C8-83D3-42D9-A14E-56563890DBCF}"/>
              </a:ext>
            </a:extLst>
          </p:cNvPr>
          <p:cNvSpPr txBox="1"/>
          <p:nvPr/>
        </p:nvSpPr>
        <p:spPr>
          <a:xfrm>
            <a:off x="4951292" y="1490517"/>
            <a:ext cx="2289409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뷰</a:t>
            </a:r>
            <a:r>
              <a:rPr lang="en-US" altLang="ko-KR" dirty="0"/>
              <a:t>(VIEW) </a:t>
            </a:r>
            <a:r>
              <a:rPr lang="ko-KR" altLang="en-US" dirty="0"/>
              <a:t>테이블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클러스터링 적용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인덱스 조정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응용애플리케이션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A78E2E-D2E2-4065-9792-4BEAA6C6C7F4}"/>
              </a:ext>
            </a:extLst>
          </p:cNvPr>
          <p:cNvSpPr/>
          <p:nvPr/>
        </p:nvSpPr>
        <p:spPr>
          <a:xfrm>
            <a:off x="9047504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32307F9-0EED-4C42-8BCC-1FF4275AC9F0}"/>
              </a:ext>
            </a:extLst>
          </p:cNvPr>
          <p:cNvCxnSpPr>
            <a:cxnSpLocks/>
          </p:cNvCxnSpPr>
          <p:nvPr/>
        </p:nvCxnSpPr>
        <p:spPr>
          <a:xfrm>
            <a:off x="9047504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148D93-70C7-4D5A-A525-4747D44A727F}"/>
              </a:ext>
            </a:extLst>
          </p:cNvPr>
          <p:cNvSpPr txBox="1"/>
          <p:nvPr/>
        </p:nvSpPr>
        <p:spPr>
          <a:xfrm>
            <a:off x="9604547" y="95027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반정규화 적용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08749-36AD-4874-978F-2DE5802F3665}"/>
              </a:ext>
            </a:extLst>
          </p:cNvPr>
          <p:cNvSpPr txBox="1"/>
          <p:nvPr/>
        </p:nvSpPr>
        <p:spPr>
          <a:xfrm>
            <a:off x="9346462" y="1570765"/>
            <a:ext cx="2140330" cy="10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테이블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속성의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관계의 반정규화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0BD55-30EA-4B30-9D96-7FECACD9AAA6}"/>
              </a:ext>
            </a:extLst>
          </p:cNvPr>
          <p:cNvSpPr/>
          <p:nvPr/>
        </p:nvSpPr>
        <p:spPr>
          <a:xfrm>
            <a:off x="8922563" y="790480"/>
            <a:ext cx="3020786" cy="239359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BF43C2-185E-4E21-845D-F1F248F28E70}"/>
              </a:ext>
            </a:extLst>
          </p:cNvPr>
          <p:cNvSpPr/>
          <p:nvPr/>
        </p:nvSpPr>
        <p:spPr>
          <a:xfrm>
            <a:off x="261257" y="3184071"/>
            <a:ext cx="11669486" cy="354329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12DA1C-E7B5-4C10-A99C-5A321856827B}"/>
              </a:ext>
            </a:extLst>
          </p:cNvPr>
          <p:cNvCxnSpPr>
            <a:cxnSpLocks/>
          </p:cNvCxnSpPr>
          <p:nvPr/>
        </p:nvCxnSpPr>
        <p:spPr>
          <a:xfrm>
            <a:off x="8942362" y="3184071"/>
            <a:ext cx="295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A8DBF6-48F3-4EF4-BDD1-675E6B3ACBE9}"/>
              </a:ext>
            </a:extLst>
          </p:cNvPr>
          <p:cNvSpPr txBox="1"/>
          <p:nvPr/>
        </p:nvSpPr>
        <p:spPr>
          <a:xfrm>
            <a:off x="378992" y="3285312"/>
            <a:ext cx="3983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칼럼 반정규화 </a:t>
            </a:r>
            <a:r>
              <a:rPr lang="en-US" altLang="ko-KR" sz="2400" b="1" dirty="0"/>
              <a:t>– </a:t>
            </a:r>
            <a:r>
              <a:rPr lang="ko-KR" altLang="en-US" b="1" dirty="0"/>
              <a:t>중복칼럼 추가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E86A7D-EB7D-40A0-B69E-05919855AC77}"/>
              </a:ext>
            </a:extLst>
          </p:cNvPr>
          <p:cNvSpPr txBox="1"/>
          <p:nvPr/>
        </p:nvSpPr>
        <p:spPr>
          <a:xfrm>
            <a:off x="378992" y="3917607"/>
            <a:ext cx="4953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b="0" i="0" dirty="0">
                <a:effectLst/>
                <a:latin typeface="AppleSDGothicNeo"/>
              </a:rPr>
              <a:t>다른 테이블에 존재하는 속성 자주 이용 경우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6FB741-1BC7-4B37-A5E2-321C0E8E18C9}"/>
              </a:ext>
            </a:extLst>
          </p:cNvPr>
          <p:cNvSpPr txBox="1"/>
          <p:nvPr/>
        </p:nvSpPr>
        <p:spPr>
          <a:xfrm>
            <a:off x="5157608" y="3917607"/>
            <a:ext cx="6779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b="0" i="0" dirty="0">
                <a:effectLst/>
                <a:latin typeface="AppleSDGothicNeo"/>
              </a:rPr>
              <a:t>확인하려는 정보가 너무 많은 조인으로 불필요한 낭비 발생 경우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E0CD0C29-CDAC-45D6-9D27-135EBFDF6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17" y="4400756"/>
            <a:ext cx="4102675" cy="184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>
            <a:extLst>
              <a:ext uri="{FF2B5EF4-FFF2-40B4-BE49-F238E27FC236}">
                <a16:creationId xmlns:a16="http://schemas.microsoft.com/office/drawing/2014/main" id="{EC37E6C2-3420-4F7B-B503-525E828F9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38" y="4368922"/>
            <a:ext cx="3209588" cy="22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30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0" y="0"/>
            <a:ext cx="3406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Denormalization</a:t>
            </a:r>
            <a:endParaRPr lang="ko-KR" altLang="en-US" sz="32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C953DF6-3720-4227-84E2-EB2A0419EE79}"/>
              </a:ext>
            </a:extLst>
          </p:cNvPr>
          <p:cNvSpPr/>
          <p:nvPr/>
        </p:nvSpPr>
        <p:spPr>
          <a:xfrm>
            <a:off x="378993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5A9F6C-FC4C-4BF9-B13A-4B5389632A6C}"/>
              </a:ext>
            </a:extLst>
          </p:cNvPr>
          <p:cNvCxnSpPr>
            <a:cxnSpLocks/>
          </p:cNvCxnSpPr>
          <p:nvPr/>
        </p:nvCxnSpPr>
        <p:spPr>
          <a:xfrm>
            <a:off x="378993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1B1C18-42EF-4A72-8AD6-87EDA35B03AC}"/>
              </a:ext>
            </a:extLst>
          </p:cNvPr>
          <p:cNvSpPr txBox="1"/>
          <p:nvPr/>
        </p:nvSpPr>
        <p:spPr>
          <a:xfrm>
            <a:off x="705202" y="95027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반정규화 대상조사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C160D-0831-44B8-A0CB-8CCA8FB2C882}"/>
              </a:ext>
            </a:extLst>
          </p:cNvPr>
          <p:cNvSpPr txBox="1"/>
          <p:nvPr/>
        </p:nvSpPr>
        <p:spPr>
          <a:xfrm>
            <a:off x="378992" y="1570765"/>
            <a:ext cx="2765501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범위처리 빈도수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대량의 범위 처리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통계성</a:t>
            </a:r>
            <a:r>
              <a:rPr lang="ko-KR" altLang="en-US" dirty="0"/>
              <a:t> 프로세스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테이블 조인 개수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FF9864-E650-4DE1-8CC2-6A430616EAB1}"/>
              </a:ext>
            </a:extLst>
          </p:cNvPr>
          <p:cNvSpPr/>
          <p:nvPr/>
        </p:nvSpPr>
        <p:spPr>
          <a:xfrm>
            <a:off x="4713249" y="79048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AE7456-CE11-4490-9E76-55D2B45D5D45}"/>
              </a:ext>
            </a:extLst>
          </p:cNvPr>
          <p:cNvCxnSpPr>
            <a:cxnSpLocks/>
          </p:cNvCxnSpPr>
          <p:nvPr/>
        </p:nvCxnSpPr>
        <p:spPr>
          <a:xfrm>
            <a:off x="4713249" y="141096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AF0B0-002C-4D83-A538-3F28264B549B}"/>
              </a:ext>
            </a:extLst>
          </p:cNvPr>
          <p:cNvSpPr txBox="1"/>
          <p:nvPr/>
        </p:nvSpPr>
        <p:spPr>
          <a:xfrm>
            <a:off x="5039458" y="91605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방법유도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2F5C8-83D3-42D9-A14E-56563890DBCF}"/>
              </a:ext>
            </a:extLst>
          </p:cNvPr>
          <p:cNvSpPr txBox="1"/>
          <p:nvPr/>
        </p:nvSpPr>
        <p:spPr>
          <a:xfrm>
            <a:off x="4951292" y="1490517"/>
            <a:ext cx="2289409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뷰</a:t>
            </a:r>
            <a:r>
              <a:rPr lang="en-US" altLang="ko-KR" dirty="0"/>
              <a:t>(VIEW) </a:t>
            </a:r>
            <a:r>
              <a:rPr lang="ko-KR" altLang="en-US" dirty="0"/>
              <a:t>테이블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클러스터링 적용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인덱스 조정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응용애플리케이션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A78E2E-D2E2-4065-9792-4BEAA6C6C7F4}"/>
              </a:ext>
            </a:extLst>
          </p:cNvPr>
          <p:cNvSpPr/>
          <p:nvPr/>
        </p:nvSpPr>
        <p:spPr>
          <a:xfrm>
            <a:off x="9047504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32307F9-0EED-4C42-8BCC-1FF4275AC9F0}"/>
              </a:ext>
            </a:extLst>
          </p:cNvPr>
          <p:cNvCxnSpPr>
            <a:cxnSpLocks/>
          </p:cNvCxnSpPr>
          <p:nvPr/>
        </p:nvCxnSpPr>
        <p:spPr>
          <a:xfrm>
            <a:off x="9047504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148D93-70C7-4D5A-A525-4747D44A727F}"/>
              </a:ext>
            </a:extLst>
          </p:cNvPr>
          <p:cNvSpPr txBox="1"/>
          <p:nvPr/>
        </p:nvSpPr>
        <p:spPr>
          <a:xfrm>
            <a:off x="9604547" y="95027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반정규화 적용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08749-36AD-4874-978F-2DE5802F3665}"/>
              </a:ext>
            </a:extLst>
          </p:cNvPr>
          <p:cNvSpPr txBox="1"/>
          <p:nvPr/>
        </p:nvSpPr>
        <p:spPr>
          <a:xfrm>
            <a:off x="9346462" y="1570765"/>
            <a:ext cx="2140330" cy="10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테이블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속성의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관계의 반정규화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0BD55-30EA-4B30-9D96-7FECACD9AAA6}"/>
              </a:ext>
            </a:extLst>
          </p:cNvPr>
          <p:cNvSpPr/>
          <p:nvPr/>
        </p:nvSpPr>
        <p:spPr>
          <a:xfrm>
            <a:off x="8922563" y="790480"/>
            <a:ext cx="3020786" cy="239359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BF43C2-185E-4E21-845D-F1F248F28E70}"/>
              </a:ext>
            </a:extLst>
          </p:cNvPr>
          <p:cNvSpPr/>
          <p:nvPr/>
        </p:nvSpPr>
        <p:spPr>
          <a:xfrm>
            <a:off x="261257" y="3184071"/>
            <a:ext cx="11669486" cy="354329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12DA1C-E7B5-4C10-A99C-5A321856827B}"/>
              </a:ext>
            </a:extLst>
          </p:cNvPr>
          <p:cNvCxnSpPr>
            <a:cxnSpLocks/>
          </p:cNvCxnSpPr>
          <p:nvPr/>
        </p:nvCxnSpPr>
        <p:spPr>
          <a:xfrm>
            <a:off x="8942362" y="3184071"/>
            <a:ext cx="295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A8DBF6-48F3-4EF4-BDD1-675E6B3ACBE9}"/>
              </a:ext>
            </a:extLst>
          </p:cNvPr>
          <p:cNvSpPr txBox="1"/>
          <p:nvPr/>
        </p:nvSpPr>
        <p:spPr>
          <a:xfrm>
            <a:off x="378992" y="3285312"/>
            <a:ext cx="3983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칼럼 반정규화 </a:t>
            </a:r>
            <a:r>
              <a:rPr lang="en-US" altLang="ko-KR" sz="2400" b="1" dirty="0"/>
              <a:t>– </a:t>
            </a:r>
            <a:r>
              <a:rPr lang="ko-KR" altLang="en-US" b="1" dirty="0"/>
              <a:t>파생칼럼 추가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FC72D2F-B57D-449B-BD43-F71F357E6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291655"/>
              </p:ext>
            </p:extLst>
          </p:nvPr>
        </p:nvGraphicFramePr>
        <p:xfrm>
          <a:off x="261257" y="3914462"/>
          <a:ext cx="12030722" cy="411480"/>
        </p:xfrm>
        <a:graphic>
          <a:graphicData uri="http://schemas.openxmlformats.org/drawingml/2006/table">
            <a:tbl>
              <a:tblPr/>
              <a:tblGrid>
                <a:gridCol w="12030722">
                  <a:extLst>
                    <a:ext uri="{9D8B030D-6E8A-4147-A177-3AD203B41FA5}">
                      <a16:colId xmlns:a16="http://schemas.microsoft.com/office/drawing/2014/main" val="1002557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트랜잭션이 처리되는 시점에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계산에 의해 발생되는 성능저하를 예방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하기 위해 미리 값을 계산하여 칼럼에 보관</a:t>
                      </a:r>
                    </a:p>
                  </a:txBody>
                  <a:tcPr marT="53340" marB="83820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593203"/>
                  </a:ext>
                </a:extLst>
              </a:tr>
            </a:tbl>
          </a:graphicData>
        </a:graphic>
      </p:graphicFrame>
      <p:pic>
        <p:nvPicPr>
          <p:cNvPr id="37890" name="Picture 2">
            <a:extLst>
              <a:ext uri="{FF2B5EF4-FFF2-40B4-BE49-F238E27FC236}">
                <a16:creationId xmlns:a16="http://schemas.microsoft.com/office/drawing/2014/main" id="{36A8F2A6-FD76-49D2-B6D4-D6E565FFE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863" y="4535882"/>
            <a:ext cx="7498265" cy="166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810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0" y="0"/>
            <a:ext cx="3406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Denormalization</a:t>
            </a:r>
            <a:endParaRPr lang="ko-KR" altLang="en-US" sz="32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C953DF6-3720-4227-84E2-EB2A0419EE79}"/>
              </a:ext>
            </a:extLst>
          </p:cNvPr>
          <p:cNvSpPr/>
          <p:nvPr/>
        </p:nvSpPr>
        <p:spPr>
          <a:xfrm>
            <a:off x="378993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5A9F6C-FC4C-4BF9-B13A-4B5389632A6C}"/>
              </a:ext>
            </a:extLst>
          </p:cNvPr>
          <p:cNvCxnSpPr>
            <a:cxnSpLocks/>
          </p:cNvCxnSpPr>
          <p:nvPr/>
        </p:nvCxnSpPr>
        <p:spPr>
          <a:xfrm>
            <a:off x="378993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1B1C18-42EF-4A72-8AD6-87EDA35B03AC}"/>
              </a:ext>
            </a:extLst>
          </p:cNvPr>
          <p:cNvSpPr txBox="1"/>
          <p:nvPr/>
        </p:nvSpPr>
        <p:spPr>
          <a:xfrm>
            <a:off x="705202" y="95027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반정규화 대상조사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C160D-0831-44B8-A0CB-8CCA8FB2C882}"/>
              </a:ext>
            </a:extLst>
          </p:cNvPr>
          <p:cNvSpPr txBox="1"/>
          <p:nvPr/>
        </p:nvSpPr>
        <p:spPr>
          <a:xfrm>
            <a:off x="378992" y="1570765"/>
            <a:ext cx="2765501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범위처리 빈도수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대량의 범위 처리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통계성</a:t>
            </a:r>
            <a:r>
              <a:rPr lang="ko-KR" altLang="en-US" dirty="0"/>
              <a:t> 프로세스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테이블 조인 개수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FF9864-E650-4DE1-8CC2-6A430616EAB1}"/>
              </a:ext>
            </a:extLst>
          </p:cNvPr>
          <p:cNvSpPr/>
          <p:nvPr/>
        </p:nvSpPr>
        <p:spPr>
          <a:xfrm>
            <a:off x="4713249" y="79048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AE7456-CE11-4490-9E76-55D2B45D5D45}"/>
              </a:ext>
            </a:extLst>
          </p:cNvPr>
          <p:cNvCxnSpPr>
            <a:cxnSpLocks/>
          </p:cNvCxnSpPr>
          <p:nvPr/>
        </p:nvCxnSpPr>
        <p:spPr>
          <a:xfrm>
            <a:off x="4713249" y="141096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AF0B0-002C-4D83-A538-3F28264B549B}"/>
              </a:ext>
            </a:extLst>
          </p:cNvPr>
          <p:cNvSpPr txBox="1"/>
          <p:nvPr/>
        </p:nvSpPr>
        <p:spPr>
          <a:xfrm>
            <a:off x="5039458" y="91605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방법유도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2F5C8-83D3-42D9-A14E-56563890DBCF}"/>
              </a:ext>
            </a:extLst>
          </p:cNvPr>
          <p:cNvSpPr txBox="1"/>
          <p:nvPr/>
        </p:nvSpPr>
        <p:spPr>
          <a:xfrm>
            <a:off x="4951292" y="1490517"/>
            <a:ext cx="2289409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뷰</a:t>
            </a:r>
            <a:r>
              <a:rPr lang="en-US" altLang="ko-KR" dirty="0"/>
              <a:t>(VIEW) </a:t>
            </a:r>
            <a:r>
              <a:rPr lang="ko-KR" altLang="en-US" dirty="0"/>
              <a:t>테이블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클러스터링 적용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인덱스 조정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응용애플리케이션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A78E2E-D2E2-4065-9792-4BEAA6C6C7F4}"/>
              </a:ext>
            </a:extLst>
          </p:cNvPr>
          <p:cNvSpPr/>
          <p:nvPr/>
        </p:nvSpPr>
        <p:spPr>
          <a:xfrm>
            <a:off x="9047504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32307F9-0EED-4C42-8BCC-1FF4275AC9F0}"/>
              </a:ext>
            </a:extLst>
          </p:cNvPr>
          <p:cNvCxnSpPr>
            <a:cxnSpLocks/>
          </p:cNvCxnSpPr>
          <p:nvPr/>
        </p:nvCxnSpPr>
        <p:spPr>
          <a:xfrm>
            <a:off x="9047504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148D93-70C7-4D5A-A525-4747D44A727F}"/>
              </a:ext>
            </a:extLst>
          </p:cNvPr>
          <p:cNvSpPr txBox="1"/>
          <p:nvPr/>
        </p:nvSpPr>
        <p:spPr>
          <a:xfrm>
            <a:off x="9604547" y="95027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반정규화 적용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08749-36AD-4874-978F-2DE5802F3665}"/>
              </a:ext>
            </a:extLst>
          </p:cNvPr>
          <p:cNvSpPr txBox="1"/>
          <p:nvPr/>
        </p:nvSpPr>
        <p:spPr>
          <a:xfrm>
            <a:off x="9346462" y="1570765"/>
            <a:ext cx="2140330" cy="10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테이블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속성의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관계의 반정규화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0BD55-30EA-4B30-9D96-7FECACD9AAA6}"/>
              </a:ext>
            </a:extLst>
          </p:cNvPr>
          <p:cNvSpPr/>
          <p:nvPr/>
        </p:nvSpPr>
        <p:spPr>
          <a:xfrm>
            <a:off x="8922563" y="790480"/>
            <a:ext cx="3020786" cy="239359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BF43C2-185E-4E21-845D-F1F248F28E70}"/>
              </a:ext>
            </a:extLst>
          </p:cNvPr>
          <p:cNvSpPr/>
          <p:nvPr/>
        </p:nvSpPr>
        <p:spPr>
          <a:xfrm>
            <a:off x="261257" y="3184071"/>
            <a:ext cx="11669486" cy="354329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12DA1C-E7B5-4C10-A99C-5A321856827B}"/>
              </a:ext>
            </a:extLst>
          </p:cNvPr>
          <p:cNvCxnSpPr>
            <a:cxnSpLocks/>
          </p:cNvCxnSpPr>
          <p:nvPr/>
        </p:nvCxnSpPr>
        <p:spPr>
          <a:xfrm>
            <a:off x="8942362" y="3184071"/>
            <a:ext cx="295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A8DBF6-48F3-4EF4-BDD1-675E6B3ACBE9}"/>
              </a:ext>
            </a:extLst>
          </p:cNvPr>
          <p:cNvSpPr txBox="1"/>
          <p:nvPr/>
        </p:nvSpPr>
        <p:spPr>
          <a:xfrm>
            <a:off x="378992" y="3285312"/>
            <a:ext cx="4758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칼럼 반정규화 </a:t>
            </a:r>
            <a:r>
              <a:rPr lang="en-US" altLang="ko-KR" sz="2400" b="1" dirty="0"/>
              <a:t>– </a:t>
            </a:r>
            <a:r>
              <a:rPr lang="ko-KR" altLang="en-US" b="1" dirty="0"/>
              <a:t>이력테이블 칼럼 추가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3E72E0-A454-450F-97DC-2F00309073FD}"/>
              </a:ext>
            </a:extLst>
          </p:cNvPr>
          <p:cNvSpPr txBox="1"/>
          <p:nvPr/>
        </p:nvSpPr>
        <p:spPr>
          <a:xfrm>
            <a:off x="1205232" y="3930136"/>
            <a:ext cx="9781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대량의 데이터를 처리할 때 불특정 날 조회나 최근 값을 조회할 때 나타날 수 있는 성능저하를 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ctr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예방하기 위해 이력테이블에 기능성 칼럼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최근 값 여부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시작과 종료일자 등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추가함</a:t>
            </a: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559096D8-2BEB-44C7-9696-55D9E68A5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26" y="4716176"/>
            <a:ext cx="4363547" cy="175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76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0" y="0"/>
            <a:ext cx="3406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Denormalization</a:t>
            </a:r>
            <a:endParaRPr lang="ko-KR" altLang="en-US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AA875-CF69-4DD1-963C-693028BBD31F}"/>
              </a:ext>
            </a:extLst>
          </p:cNvPr>
          <p:cNvSpPr txBox="1"/>
          <p:nvPr/>
        </p:nvSpPr>
        <p:spPr>
          <a:xfrm>
            <a:off x="4213251" y="5713017"/>
            <a:ext cx="376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애써 해 놓은 정규화를 되돌린다</a:t>
            </a:r>
            <a:r>
              <a:rPr lang="en-US" altLang="ko-KR" dirty="0"/>
              <a:t>!?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군대가서 겪는 일상을 단 한장의 GIF로 요약한 그림입니다. : 클리앙">
            <a:extLst>
              <a:ext uri="{FF2B5EF4-FFF2-40B4-BE49-F238E27FC236}">
                <a16:creationId xmlns:a16="http://schemas.microsoft.com/office/drawing/2014/main" id="{397AECF2-DD4C-4888-986C-24047B43CA7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41" y="1471299"/>
            <a:ext cx="7067510" cy="391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1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0" y="0"/>
            <a:ext cx="3406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Denormalization</a:t>
            </a:r>
            <a:endParaRPr lang="ko-KR" altLang="en-US" sz="32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C953DF6-3720-4227-84E2-EB2A0419EE79}"/>
              </a:ext>
            </a:extLst>
          </p:cNvPr>
          <p:cNvSpPr/>
          <p:nvPr/>
        </p:nvSpPr>
        <p:spPr>
          <a:xfrm>
            <a:off x="378993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5A9F6C-FC4C-4BF9-B13A-4B5389632A6C}"/>
              </a:ext>
            </a:extLst>
          </p:cNvPr>
          <p:cNvCxnSpPr>
            <a:cxnSpLocks/>
          </p:cNvCxnSpPr>
          <p:nvPr/>
        </p:nvCxnSpPr>
        <p:spPr>
          <a:xfrm>
            <a:off x="378993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1B1C18-42EF-4A72-8AD6-87EDA35B03AC}"/>
              </a:ext>
            </a:extLst>
          </p:cNvPr>
          <p:cNvSpPr txBox="1"/>
          <p:nvPr/>
        </p:nvSpPr>
        <p:spPr>
          <a:xfrm>
            <a:off x="705202" y="95027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반정규화 대상조사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C160D-0831-44B8-A0CB-8CCA8FB2C882}"/>
              </a:ext>
            </a:extLst>
          </p:cNvPr>
          <p:cNvSpPr txBox="1"/>
          <p:nvPr/>
        </p:nvSpPr>
        <p:spPr>
          <a:xfrm>
            <a:off x="378992" y="1570765"/>
            <a:ext cx="2765501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범위처리 빈도수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대량의 범위 처리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통계성</a:t>
            </a:r>
            <a:r>
              <a:rPr lang="ko-KR" altLang="en-US" dirty="0"/>
              <a:t> 프로세스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테이블 조인 개수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FF9864-E650-4DE1-8CC2-6A430616EAB1}"/>
              </a:ext>
            </a:extLst>
          </p:cNvPr>
          <p:cNvSpPr/>
          <p:nvPr/>
        </p:nvSpPr>
        <p:spPr>
          <a:xfrm>
            <a:off x="4713249" y="79048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AE7456-CE11-4490-9E76-55D2B45D5D45}"/>
              </a:ext>
            </a:extLst>
          </p:cNvPr>
          <p:cNvCxnSpPr>
            <a:cxnSpLocks/>
          </p:cNvCxnSpPr>
          <p:nvPr/>
        </p:nvCxnSpPr>
        <p:spPr>
          <a:xfrm>
            <a:off x="4713249" y="141096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AF0B0-002C-4D83-A538-3F28264B549B}"/>
              </a:ext>
            </a:extLst>
          </p:cNvPr>
          <p:cNvSpPr txBox="1"/>
          <p:nvPr/>
        </p:nvSpPr>
        <p:spPr>
          <a:xfrm>
            <a:off x="5039458" y="91605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방법유도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2F5C8-83D3-42D9-A14E-56563890DBCF}"/>
              </a:ext>
            </a:extLst>
          </p:cNvPr>
          <p:cNvSpPr txBox="1"/>
          <p:nvPr/>
        </p:nvSpPr>
        <p:spPr>
          <a:xfrm>
            <a:off x="4951292" y="1490517"/>
            <a:ext cx="2289409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뷰</a:t>
            </a:r>
            <a:r>
              <a:rPr lang="en-US" altLang="ko-KR" dirty="0"/>
              <a:t>(VIEW) </a:t>
            </a:r>
            <a:r>
              <a:rPr lang="ko-KR" altLang="en-US" dirty="0"/>
              <a:t>테이블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클러스터링 적용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인덱스 조정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응용애플리케이션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A78E2E-D2E2-4065-9792-4BEAA6C6C7F4}"/>
              </a:ext>
            </a:extLst>
          </p:cNvPr>
          <p:cNvSpPr/>
          <p:nvPr/>
        </p:nvSpPr>
        <p:spPr>
          <a:xfrm>
            <a:off x="9047504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32307F9-0EED-4C42-8BCC-1FF4275AC9F0}"/>
              </a:ext>
            </a:extLst>
          </p:cNvPr>
          <p:cNvCxnSpPr>
            <a:cxnSpLocks/>
          </p:cNvCxnSpPr>
          <p:nvPr/>
        </p:nvCxnSpPr>
        <p:spPr>
          <a:xfrm>
            <a:off x="9047504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148D93-70C7-4D5A-A525-4747D44A727F}"/>
              </a:ext>
            </a:extLst>
          </p:cNvPr>
          <p:cNvSpPr txBox="1"/>
          <p:nvPr/>
        </p:nvSpPr>
        <p:spPr>
          <a:xfrm>
            <a:off x="9604547" y="95027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반정규화 적용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08749-36AD-4874-978F-2DE5802F3665}"/>
              </a:ext>
            </a:extLst>
          </p:cNvPr>
          <p:cNvSpPr txBox="1"/>
          <p:nvPr/>
        </p:nvSpPr>
        <p:spPr>
          <a:xfrm>
            <a:off x="9346462" y="1570765"/>
            <a:ext cx="2140330" cy="10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테이블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속성의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관계의 반정규화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0BD55-30EA-4B30-9D96-7FECACD9AAA6}"/>
              </a:ext>
            </a:extLst>
          </p:cNvPr>
          <p:cNvSpPr/>
          <p:nvPr/>
        </p:nvSpPr>
        <p:spPr>
          <a:xfrm>
            <a:off x="8922563" y="790480"/>
            <a:ext cx="3020786" cy="239359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BF43C2-185E-4E21-845D-F1F248F28E70}"/>
              </a:ext>
            </a:extLst>
          </p:cNvPr>
          <p:cNvSpPr/>
          <p:nvPr/>
        </p:nvSpPr>
        <p:spPr>
          <a:xfrm>
            <a:off x="261257" y="3184071"/>
            <a:ext cx="11669486" cy="354329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12DA1C-E7B5-4C10-A99C-5A321856827B}"/>
              </a:ext>
            </a:extLst>
          </p:cNvPr>
          <p:cNvCxnSpPr>
            <a:cxnSpLocks/>
          </p:cNvCxnSpPr>
          <p:nvPr/>
        </p:nvCxnSpPr>
        <p:spPr>
          <a:xfrm>
            <a:off x="8942362" y="3184071"/>
            <a:ext cx="295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A8DBF6-48F3-4EF4-BDD1-675E6B3ACBE9}"/>
              </a:ext>
            </a:extLst>
          </p:cNvPr>
          <p:cNvSpPr txBox="1"/>
          <p:nvPr/>
        </p:nvSpPr>
        <p:spPr>
          <a:xfrm>
            <a:off x="378992" y="3285312"/>
            <a:ext cx="4669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칼럼 반정규화 </a:t>
            </a:r>
            <a:r>
              <a:rPr lang="en-US" altLang="ko-KR" sz="2400" b="1" dirty="0"/>
              <a:t>– </a:t>
            </a:r>
            <a:r>
              <a:rPr lang="en-US" altLang="ko-KR" b="1" dirty="0"/>
              <a:t>PK</a:t>
            </a:r>
            <a:r>
              <a:rPr lang="ko-KR" altLang="en-US" b="1" dirty="0"/>
              <a:t>에 의한 칼럼 추가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0DBE14-7AB0-4DE8-BB5A-618285D5B865}"/>
              </a:ext>
            </a:extLst>
          </p:cNvPr>
          <p:cNvSpPr txBox="1"/>
          <p:nvPr/>
        </p:nvSpPr>
        <p:spPr>
          <a:xfrm>
            <a:off x="705202" y="4058389"/>
            <a:ext cx="6180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AppleSDGothicNeo"/>
              </a:rPr>
              <a:t>여러 컬럼으로 이루어진 </a:t>
            </a:r>
            <a:r>
              <a:rPr lang="en-US" altLang="ko-KR" b="0" i="0" dirty="0">
                <a:effectLst/>
                <a:latin typeface="AppleSDGothicNeo"/>
              </a:rPr>
              <a:t>PK</a:t>
            </a:r>
            <a:r>
              <a:rPr lang="ko-KR" altLang="en-US" b="0" i="0" dirty="0">
                <a:effectLst/>
                <a:latin typeface="AppleSDGothicNeo"/>
              </a:rPr>
              <a:t>를 가진 테이블을 조인할 경우 단순성을 위해서 인공키를 </a:t>
            </a:r>
            <a:r>
              <a:rPr lang="en-US" altLang="ko-KR" b="0" i="0" dirty="0">
                <a:effectLst/>
                <a:latin typeface="AppleSDGothicNeo"/>
              </a:rPr>
              <a:t>PK</a:t>
            </a:r>
            <a:r>
              <a:rPr lang="ko-KR" altLang="en-US" b="0" i="0" dirty="0">
                <a:effectLst/>
                <a:latin typeface="AppleSDGothicNeo"/>
              </a:rPr>
              <a:t>로 지정하고 활용</a:t>
            </a:r>
            <a:endParaRPr lang="ko-KR" altLang="en-US" dirty="0"/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07D91C30-44B3-4302-BC2E-65A151558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04" y="3550782"/>
            <a:ext cx="185737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8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0" y="0"/>
            <a:ext cx="3406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Denormalization</a:t>
            </a:r>
            <a:endParaRPr lang="ko-KR" altLang="en-US" sz="32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C953DF6-3720-4227-84E2-EB2A0419EE79}"/>
              </a:ext>
            </a:extLst>
          </p:cNvPr>
          <p:cNvSpPr/>
          <p:nvPr/>
        </p:nvSpPr>
        <p:spPr>
          <a:xfrm>
            <a:off x="378993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5A9F6C-FC4C-4BF9-B13A-4B5389632A6C}"/>
              </a:ext>
            </a:extLst>
          </p:cNvPr>
          <p:cNvCxnSpPr>
            <a:cxnSpLocks/>
          </p:cNvCxnSpPr>
          <p:nvPr/>
        </p:nvCxnSpPr>
        <p:spPr>
          <a:xfrm>
            <a:off x="378993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1B1C18-42EF-4A72-8AD6-87EDA35B03AC}"/>
              </a:ext>
            </a:extLst>
          </p:cNvPr>
          <p:cNvSpPr txBox="1"/>
          <p:nvPr/>
        </p:nvSpPr>
        <p:spPr>
          <a:xfrm>
            <a:off x="705202" y="95027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반정규화 대상조사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C160D-0831-44B8-A0CB-8CCA8FB2C882}"/>
              </a:ext>
            </a:extLst>
          </p:cNvPr>
          <p:cNvSpPr txBox="1"/>
          <p:nvPr/>
        </p:nvSpPr>
        <p:spPr>
          <a:xfrm>
            <a:off x="378992" y="1570765"/>
            <a:ext cx="2765501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범위처리 빈도수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대량의 범위 처리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통계성</a:t>
            </a:r>
            <a:r>
              <a:rPr lang="ko-KR" altLang="en-US" dirty="0"/>
              <a:t> 프로세스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테이블 조인 개수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FF9864-E650-4DE1-8CC2-6A430616EAB1}"/>
              </a:ext>
            </a:extLst>
          </p:cNvPr>
          <p:cNvSpPr/>
          <p:nvPr/>
        </p:nvSpPr>
        <p:spPr>
          <a:xfrm>
            <a:off x="4713249" y="79048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AE7456-CE11-4490-9E76-55D2B45D5D45}"/>
              </a:ext>
            </a:extLst>
          </p:cNvPr>
          <p:cNvCxnSpPr>
            <a:cxnSpLocks/>
          </p:cNvCxnSpPr>
          <p:nvPr/>
        </p:nvCxnSpPr>
        <p:spPr>
          <a:xfrm>
            <a:off x="4713249" y="141096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AF0B0-002C-4D83-A538-3F28264B549B}"/>
              </a:ext>
            </a:extLst>
          </p:cNvPr>
          <p:cNvSpPr txBox="1"/>
          <p:nvPr/>
        </p:nvSpPr>
        <p:spPr>
          <a:xfrm>
            <a:off x="5039458" y="91605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방법유도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2F5C8-83D3-42D9-A14E-56563890DBCF}"/>
              </a:ext>
            </a:extLst>
          </p:cNvPr>
          <p:cNvSpPr txBox="1"/>
          <p:nvPr/>
        </p:nvSpPr>
        <p:spPr>
          <a:xfrm>
            <a:off x="4951292" y="1490517"/>
            <a:ext cx="2289409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뷰</a:t>
            </a:r>
            <a:r>
              <a:rPr lang="en-US" altLang="ko-KR" dirty="0"/>
              <a:t>(VIEW) </a:t>
            </a:r>
            <a:r>
              <a:rPr lang="ko-KR" altLang="en-US" dirty="0"/>
              <a:t>테이블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클러스터링 적용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인덱스 조정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응용애플리케이션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A78E2E-D2E2-4065-9792-4BEAA6C6C7F4}"/>
              </a:ext>
            </a:extLst>
          </p:cNvPr>
          <p:cNvSpPr/>
          <p:nvPr/>
        </p:nvSpPr>
        <p:spPr>
          <a:xfrm>
            <a:off x="9047504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32307F9-0EED-4C42-8BCC-1FF4275AC9F0}"/>
              </a:ext>
            </a:extLst>
          </p:cNvPr>
          <p:cNvCxnSpPr>
            <a:cxnSpLocks/>
          </p:cNvCxnSpPr>
          <p:nvPr/>
        </p:nvCxnSpPr>
        <p:spPr>
          <a:xfrm>
            <a:off x="9047504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148D93-70C7-4D5A-A525-4747D44A727F}"/>
              </a:ext>
            </a:extLst>
          </p:cNvPr>
          <p:cNvSpPr txBox="1"/>
          <p:nvPr/>
        </p:nvSpPr>
        <p:spPr>
          <a:xfrm>
            <a:off x="9604547" y="95027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반정규화 적용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08749-36AD-4874-978F-2DE5802F3665}"/>
              </a:ext>
            </a:extLst>
          </p:cNvPr>
          <p:cNvSpPr txBox="1"/>
          <p:nvPr/>
        </p:nvSpPr>
        <p:spPr>
          <a:xfrm>
            <a:off x="9346462" y="1570765"/>
            <a:ext cx="2140330" cy="10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테이블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속성의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관계의 반정규화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0BD55-30EA-4B30-9D96-7FECACD9AAA6}"/>
              </a:ext>
            </a:extLst>
          </p:cNvPr>
          <p:cNvSpPr/>
          <p:nvPr/>
        </p:nvSpPr>
        <p:spPr>
          <a:xfrm>
            <a:off x="8922563" y="790480"/>
            <a:ext cx="3020786" cy="239359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BF43C2-185E-4E21-845D-F1F248F28E70}"/>
              </a:ext>
            </a:extLst>
          </p:cNvPr>
          <p:cNvSpPr/>
          <p:nvPr/>
        </p:nvSpPr>
        <p:spPr>
          <a:xfrm>
            <a:off x="261257" y="3184071"/>
            <a:ext cx="11669486" cy="354329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12DA1C-E7B5-4C10-A99C-5A321856827B}"/>
              </a:ext>
            </a:extLst>
          </p:cNvPr>
          <p:cNvCxnSpPr>
            <a:cxnSpLocks/>
          </p:cNvCxnSpPr>
          <p:nvPr/>
        </p:nvCxnSpPr>
        <p:spPr>
          <a:xfrm>
            <a:off x="8942362" y="3184071"/>
            <a:ext cx="295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A8DBF6-48F3-4EF4-BDD1-675E6B3ACBE9}"/>
              </a:ext>
            </a:extLst>
          </p:cNvPr>
          <p:cNvSpPr txBox="1"/>
          <p:nvPr/>
        </p:nvSpPr>
        <p:spPr>
          <a:xfrm>
            <a:off x="378992" y="3285312"/>
            <a:ext cx="6306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칼럼 반정규화 </a:t>
            </a:r>
            <a:r>
              <a:rPr lang="en-US" altLang="ko-KR" sz="2400" b="1" dirty="0"/>
              <a:t>– </a:t>
            </a:r>
            <a:r>
              <a:rPr lang="ko-KR" altLang="en-US" b="1" dirty="0"/>
              <a:t>응용시스템 오작동을 위한 칼럼 추가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5B5517-820B-488A-8784-3B2C6DF911E8}"/>
              </a:ext>
            </a:extLst>
          </p:cNvPr>
          <p:cNvSpPr txBox="1"/>
          <p:nvPr/>
        </p:nvSpPr>
        <p:spPr>
          <a:xfrm>
            <a:off x="574500" y="4217056"/>
            <a:ext cx="74428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잘못된 데이터 처리 발생 시 원래 값으로 복구하기위해 </a:t>
            </a:r>
            <a:r>
              <a:rPr lang="ko-KR" altLang="en-US" b="1" dirty="0"/>
              <a:t>이전 데이터를 임시적으로 중복</a:t>
            </a:r>
            <a:r>
              <a:rPr lang="ko-KR" altLang="en-US" dirty="0"/>
              <a:t>하여 보관하는 기법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칼럼으로 이를 보관하는 것은 임시적인 기법이지만 이력데이터 모델을 사용함으로써 정상적인 모델링 기법이 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DFAF2E0F-CDDF-4261-8E51-270E2787D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059" y="3336727"/>
            <a:ext cx="3004733" cy="315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487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0" y="0"/>
            <a:ext cx="3406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Denormalization</a:t>
            </a:r>
            <a:endParaRPr lang="ko-KR" altLang="en-US" sz="32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C953DF6-3720-4227-84E2-EB2A0419EE79}"/>
              </a:ext>
            </a:extLst>
          </p:cNvPr>
          <p:cNvSpPr/>
          <p:nvPr/>
        </p:nvSpPr>
        <p:spPr>
          <a:xfrm>
            <a:off x="378993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5A9F6C-FC4C-4BF9-B13A-4B5389632A6C}"/>
              </a:ext>
            </a:extLst>
          </p:cNvPr>
          <p:cNvCxnSpPr>
            <a:cxnSpLocks/>
          </p:cNvCxnSpPr>
          <p:nvPr/>
        </p:nvCxnSpPr>
        <p:spPr>
          <a:xfrm>
            <a:off x="378993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1B1C18-42EF-4A72-8AD6-87EDA35B03AC}"/>
              </a:ext>
            </a:extLst>
          </p:cNvPr>
          <p:cNvSpPr txBox="1"/>
          <p:nvPr/>
        </p:nvSpPr>
        <p:spPr>
          <a:xfrm>
            <a:off x="705202" y="95027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반정규화 대상조사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C160D-0831-44B8-A0CB-8CCA8FB2C882}"/>
              </a:ext>
            </a:extLst>
          </p:cNvPr>
          <p:cNvSpPr txBox="1"/>
          <p:nvPr/>
        </p:nvSpPr>
        <p:spPr>
          <a:xfrm>
            <a:off x="378992" y="1570765"/>
            <a:ext cx="2765501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범위처리 빈도수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대량의 범위 처리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통계성</a:t>
            </a:r>
            <a:r>
              <a:rPr lang="ko-KR" altLang="en-US" dirty="0"/>
              <a:t> 프로세스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테이블 조인 개수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FF9864-E650-4DE1-8CC2-6A430616EAB1}"/>
              </a:ext>
            </a:extLst>
          </p:cNvPr>
          <p:cNvSpPr/>
          <p:nvPr/>
        </p:nvSpPr>
        <p:spPr>
          <a:xfrm>
            <a:off x="4713249" y="79048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AE7456-CE11-4490-9E76-55D2B45D5D45}"/>
              </a:ext>
            </a:extLst>
          </p:cNvPr>
          <p:cNvCxnSpPr>
            <a:cxnSpLocks/>
          </p:cNvCxnSpPr>
          <p:nvPr/>
        </p:nvCxnSpPr>
        <p:spPr>
          <a:xfrm>
            <a:off x="4713249" y="141096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AF0B0-002C-4D83-A538-3F28264B549B}"/>
              </a:ext>
            </a:extLst>
          </p:cNvPr>
          <p:cNvSpPr txBox="1"/>
          <p:nvPr/>
        </p:nvSpPr>
        <p:spPr>
          <a:xfrm>
            <a:off x="5039458" y="91605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방법유도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2F5C8-83D3-42D9-A14E-56563890DBCF}"/>
              </a:ext>
            </a:extLst>
          </p:cNvPr>
          <p:cNvSpPr txBox="1"/>
          <p:nvPr/>
        </p:nvSpPr>
        <p:spPr>
          <a:xfrm>
            <a:off x="4951292" y="1490517"/>
            <a:ext cx="2289409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뷰</a:t>
            </a:r>
            <a:r>
              <a:rPr lang="en-US" altLang="ko-KR" dirty="0"/>
              <a:t>(VIEW) </a:t>
            </a:r>
            <a:r>
              <a:rPr lang="ko-KR" altLang="en-US" dirty="0"/>
              <a:t>테이블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클러스터링 적용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인덱스 조정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응용애플리케이션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A78E2E-D2E2-4065-9792-4BEAA6C6C7F4}"/>
              </a:ext>
            </a:extLst>
          </p:cNvPr>
          <p:cNvSpPr/>
          <p:nvPr/>
        </p:nvSpPr>
        <p:spPr>
          <a:xfrm>
            <a:off x="9047504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32307F9-0EED-4C42-8BCC-1FF4275AC9F0}"/>
              </a:ext>
            </a:extLst>
          </p:cNvPr>
          <p:cNvCxnSpPr>
            <a:cxnSpLocks/>
          </p:cNvCxnSpPr>
          <p:nvPr/>
        </p:nvCxnSpPr>
        <p:spPr>
          <a:xfrm>
            <a:off x="9047504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148D93-70C7-4D5A-A525-4747D44A727F}"/>
              </a:ext>
            </a:extLst>
          </p:cNvPr>
          <p:cNvSpPr txBox="1"/>
          <p:nvPr/>
        </p:nvSpPr>
        <p:spPr>
          <a:xfrm>
            <a:off x="9604547" y="95027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반정규화 적용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08749-36AD-4874-978F-2DE5802F3665}"/>
              </a:ext>
            </a:extLst>
          </p:cNvPr>
          <p:cNvSpPr txBox="1"/>
          <p:nvPr/>
        </p:nvSpPr>
        <p:spPr>
          <a:xfrm>
            <a:off x="9346462" y="1570765"/>
            <a:ext cx="2140330" cy="10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테이블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속성의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관계의 반정규화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0BD55-30EA-4B30-9D96-7FECACD9AAA6}"/>
              </a:ext>
            </a:extLst>
          </p:cNvPr>
          <p:cNvSpPr/>
          <p:nvPr/>
        </p:nvSpPr>
        <p:spPr>
          <a:xfrm>
            <a:off x="8922563" y="790480"/>
            <a:ext cx="3020786" cy="239359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BF43C2-185E-4E21-845D-F1F248F28E70}"/>
              </a:ext>
            </a:extLst>
          </p:cNvPr>
          <p:cNvSpPr/>
          <p:nvPr/>
        </p:nvSpPr>
        <p:spPr>
          <a:xfrm>
            <a:off x="261257" y="3184071"/>
            <a:ext cx="11669486" cy="354329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12DA1C-E7B5-4C10-A99C-5A321856827B}"/>
              </a:ext>
            </a:extLst>
          </p:cNvPr>
          <p:cNvCxnSpPr>
            <a:cxnSpLocks/>
          </p:cNvCxnSpPr>
          <p:nvPr/>
        </p:nvCxnSpPr>
        <p:spPr>
          <a:xfrm>
            <a:off x="8942362" y="3184071"/>
            <a:ext cx="295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A8DBF6-48F3-4EF4-BDD1-675E6B3ACBE9}"/>
              </a:ext>
            </a:extLst>
          </p:cNvPr>
          <p:cNvSpPr txBox="1"/>
          <p:nvPr/>
        </p:nvSpPr>
        <p:spPr>
          <a:xfrm>
            <a:off x="378992" y="3285312"/>
            <a:ext cx="3983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관계 반정규화 </a:t>
            </a:r>
            <a:r>
              <a:rPr lang="en-US" altLang="ko-KR" sz="2400" b="1" dirty="0"/>
              <a:t>– </a:t>
            </a:r>
            <a:r>
              <a:rPr lang="ko-KR" altLang="en-US" b="1" dirty="0"/>
              <a:t>중복관계 추가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2C4A75-44CF-4EE3-94DA-102099A8C126}"/>
              </a:ext>
            </a:extLst>
          </p:cNvPr>
          <p:cNvSpPr txBox="1"/>
          <p:nvPr/>
        </p:nvSpPr>
        <p:spPr>
          <a:xfrm>
            <a:off x="563876" y="4052481"/>
            <a:ext cx="6180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-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조회 관계를 단순화시키기 위해 관계를 중복</a:t>
            </a:r>
            <a:endParaRPr lang="ko-KR" altLang="en-US" dirty="0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B2AF1D1C-AD5F-4EEF-B9E3-B24C40A09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33" y="3258293"/>
            <a:ext cx="5105860" cy="339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67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2299854" y="2767280"/>
            <a:ext cx="7592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정규화 된 </a:t>
            </a:r>
            <a:r>
              <a:rPr lang="en-US" altLang="ko-KR" sz="4000" b="1" dirty="0"/>
              <a:t>DB</a:t>
            </a:r>
            <a:r>
              <a:rPr lang="ko-KR" altLang="en-US" sz="4000" b="1" dirty="0"/>
              <a:t>에서 성능하락이 일어날 수도 있는 경우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3373828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0" y="0"/>
            <a:ext cx="3406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Denormalization</a:t>
            </a:r>
            <a:endParaRPr lang="ko-KR" altLang="en-US" sz="3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7005CE-638D-4916-9BF5-FF1EF1A16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3198"/>
            <a:ext cx="12192000" cy="24951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2C9CD2-997C-42B5-A40C-B36AF5159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887" y="979049"/>
            <a:ext cx="637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6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0" y="0"/>
            <a:ext cx="3406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Denormalization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43171B-307C-470E-9BF9-33171D983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86" y="1840699"/>
            <a:ext cx="6296025" cy="2533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D5F32A-83BF-4F0C-B538-18FF0FCC4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50" y="5029563"/>
            <a:ext cx="7353300" cy="5905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ED3E3EC-8F82-4A1C-AD87-C4B295B48D24}"/>
              </a:ext>
            </a:extLst>
          </p:cNvPr>
          <p:cNvSpPr/>
          <p:nvPr/>
        </p:nvSpPr>
        <p:spPr>
          <a:xfrm>
            <a:off x="5750539" y="3254197"/>
            <a:ext cx="1058475" cy="436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8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7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4009688" y="2721114"/>
            <a:ext cx="417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47515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61E9734-B3EF-4855-89EF-422455D78439}"/>
              </a:ext>
            </a:extLst>
          </p:cNvPr>
          <p:cNvSpPr/>
          <p:nvPr/>
        </p:nvSpPr>
        <p:spPr>
          <a:xfrm>
            <a:off x="3783927" y="2531640"/>
            <a:ext cx="1649506" cy="1425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2E9DFF3-CBC4-4DD9-8B25-EDB52269DF1B}"/>
              </a:ext>
            </a:extLst>
          </p:cNvPr>
          <p:cNvSpPr/>
          <p:nvPr/>
        </p:nvSpPr>
        <p:spPr>
          <a:xfrm>
            <a:off x="6807183" y="2531639"/>
            <a:ext cx="1649506" cy="14253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39B60402-EA2D-4123-9ABE-C2A297A965F1}"/>
              </a:ext>
            </a:extLst>
          </p:cNvPr>
          <p:cNvCxnSpPr>
            <a:cxnSpLocks/>
          </p:cNvCxnSpPr>
          <p:nvPr/>
        </p:nvCxnSpPr>
        <p:spPr>
          <a:xfrm flipH="1" flipV="1">
            <a:off x="5433433" y="3062406"/>
            <a:ext cx="1357511" cy="14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0C4EA3-5C92-474A-BB99-BA8B5CC6821F}"/>
              </a:ext>
            </a:extLst>
          </p:cNvPr>
          <p:cNvSpPr txBox="1"/>
          <p:nvPr/>
        </p:nvSpPr>
        <p:spPr>
          <a:xfrm>
            <a:off x="4271889" y="216623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D050286-671B-4EE4-884C-8ACF333B5066}"/>
              </a:ext>
            </a:extLst>
          </p:cNvPr>
          <p:cNvSpPr/>
          <p:nvPr/>
        </p:nvSpPr>
        <p:spPr>
          <a:xfrm>
            <a:off x="4038315" y="3024700"/>
            <a:ext cx="1140730" cy="4570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12A916-4BAD-43C6-9A3A-4F0D7FE149CC}"/>
              </a:ext>
            </a:extLst>
          </p:cNvPr>
          <p:cNvSpPr txBox="1"/>
          <p:nvPr/>
        </p:nvSpPr>
        <p:spPr>
          <a:xfrm>
            <a:off x="5705706" y="2638070"/>
            <a:ext cx="89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Query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1ABEFE-B3AE-49D4-9A39-1BFFA43BEE45}"/>
              </a:ext>
            </a:extLst>
          </p:cNvPr>
          <p:cNvSpPr txBox="1"/>
          <p:nvPr/>
        </p:nvSpPr>
        <p:spPr>
          <a:xfrm>
            <a:off x="7306366" y="216230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699F13-5089-4014-9FEE-166AFEDF43C5}"/>
              </a:ext>
            </a:extLst>
          </p:cNvPr>
          <p:cNvSpPr/>
          <p:nvPr/>
        </p:nvSpPr>
        <p:spPr>
          <a:xfrm>
            <a:off x="7000708" y="2719094"/>
            <a:ext cx="1289852" cy="1081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B529D-8CFB-427F-B29C-3F94076186B9}"/>
              </a:ext>
            </a:extLst>
          </p:cNvPr>
          <p:cNvSpPr txBox="1"/>
          <p:nvPr/>
        </p:nvSpPr>
        <p:spPr>
          <a:xfrm>
            <a:off x="3556748" y="5009237"/>
            <a:ext cx="518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는 </a:t>
            </a:r>
            <a:r>
              <a:rPr lang="en-US" altLang="ko-KR" dirty="0"/>
              <a:t>Query</a:t>
            </a:r>
            <a:r>
              <a:rPr lang="ko-KR" altLang="en-US" dirty="0"/>
              <a:t>를 통해 </a:t>
            </a:r>
            <a:r>
              <a:rPr lang="en-US" altLang="ko-KR" dirty="0"/>
              <a:t>Disk</a:t>
            </a:r>
            <a:r>
              <a:rPr lang="ko-KR" altLang="en-US" dirty="0"/>
              <a:t>에서 정보를 가져온다</a:t>
            </a:r>
            <a:r>
              <a:rPr lang="en-US" altLang="ko-KR" dirty="0"/>
              <a:t>.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74CA71D-D559-45DA-A874-F55CD4E247DC}"/>
              </a:ext>
            </a:extLst>
          </p:cNvPr>
          <p:cNvCxnSpPr>
            <a:cxnSpLocks/>
          </p:cNvCxnSpPr>
          <p:nvPr/>
        </p:nvCxnSpPr>
        <p:spPr>
          <a:xfrm>
            <a:off x="5433433" y="3395414"/>
            <a:ext cx="1357511" cy="21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F4421E2-35C6-40D4-9A7A-1486BD8FF5A6}"/>
              </a:ext>
            </a:extLst>
          </p:cNvPr>
          <p:cNvSpPr txBox="1"/>
          <p:nvPr/>
        </p:nvSpPr>
        <p:spPr>
          <a:xfrm>
            <a:off x="5705706" y="3431092"/>
            <a:ext cx="89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23D1FC-3CE0-4237-BE2D-936D74171283}"/>
              </a:ext>
            </a:extLst>
          </p:cNvPr>
          <p:cNvSpPr txBox="1"/>
          <p:nvPr/>
        </p:nvSpPr>
        <p:spPr>
          <a:xfrm>
            <a:off x="0" y="0"/>
            <a:ext cx="3406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Denormalization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5880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0" grpId="0"/>
      <p:bldP spid="32" grpId="0" animBg="1"/>
      <p:bldP spid="33" grpId="0"/>
      <p:bldP spid="35" grpId="0"/>
      <p:bldP spid="37" grpId="0" animBg="1"/>
      <p:bldP spid="3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0" y="0"/>
            <a:ext cx="3406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Denormalization</a:t>
            </a:r>
            <a:endParaRPr lang="ko-KR" altLang="en-US" sz="32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2F873E9-AA60-49F8-B445-5A92EAA59F4B}"/>
              </a:ext>
            </a:extLst>
          </p:cNvPr>
          <p:cNvCxnSpPr>
            <a:cxnSpLocks/>
          </p:cNvCxnSpPr>
          <p:nvPr/>
        </p:nvCxnSpPr>
        <p:spPr>
          <a:xfrm>
            <a:off x="6096000" y="1158240"/>
            <a:ext cx="0" cy="48280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38C100-B536-458C-B137-6A38219968B4}"/>
              </a:ext>
            </a:extLst>
          </p:cNvPr>
          <p:cNvSpPr txBox="1"/>
          <p:nvPr/>
        </p:nvSpPr>
        <p:spPr>
          <a:xfrm>
            <a:off x="2670045" y="15075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정규화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1EC61-F8E9-4F04-8962-B5AAA9CEF42B}"/>
              </a:ext>
            </a:extLst>
          </p:cNvPr>
          <p:cNvSpPr txBox="1"/>
          <p:nvPr/>
        </p:nvSpPr>
        <p:spPr>
          <a:xfrm>
            <a:off x="267890" y="4089468"/>
            <a:ext cx="56814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CRUD(Create, Read, Update, Delete)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많이 일어나는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DB</a:t>
            </a:r>
          </a:p>
          <a:p>
            <a:pPr algn="ctr"/>
            <a:r>
              <a:rPr lang="en-US" altLang="ko-KR" dirty="0">
                <a:solidFill>
                  <a:srgbClr val="222426"/>
                </a:solidFill>
                <a:latin typeface="-apple-system"/>
              </a:rPr>
              <a:t>=&gt; </a:t>
            </a:r>
            <a:r>
              <a:rPr lang="en-US" altLang="ko-KR" b="1" i="0" dirty="0">
                <a:effectLst/>
                <a:latin typeface="-apple-system"/>
              </a:rPr>
              <a:t>OLTP(</a:t>
            </a:r>
            <a:r>
              <a:rPr lang="en-US" altLang="ko-KR" b="1" i="0" dirty="0" err="1">
                <a:effectLst/>
                <a:latin typeface="-apple-system"/>
              </a:rPr>
              <a:t>OnLine</a:t>
            </a:r>
            <a:r>
              <a:rPr lang="en-US" altLang="ko-KR" b="1" i="0" dirty="0">
                <a:effectLst/>
                <a:latin typeface="-apple-system"/>
              </a:rPr>
              <a:t> Transaction Processing) 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6A11A-24EA-47E3-9C69-E08E88FA4FDC}"/>
              </a:ext>
            </a:extLst>
          </p:cNvPr>
          <p:cNvSpPr txBox="1"/>
          <p:nvPr/>
        </p:nvSpPr>
        <p:spPr>
          <a:xfrm>
            <a:off x="812472" y="2265601"/>
            <a:ext cx="45923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정합성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과 데이터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무결성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 KR"/>
              </a:rPr>
              <a:t>이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 보장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Noto Sans KR"/>
              </a:rPr>
              <a:t>BUT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테이블이 복잡해지고 성능이 떨어질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373F6-C4D2-4BB2-9B63-75F9EABFD638}"/>
              </a:ext>
            </a:extLst>
          </p:cNvPr>
          <p:cNvSpPr txBox="1"/>
          <p:nvPr/>
        </p:nvSpPr>
        <p:spPr>
          <a:xfrm>
            <a:off x="8555042" y="1509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반정규화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AC291-4318-4CC0-A507-75D6DD9F1E25}"/>
              </a:ext>
            </a:extLst>
          </p:cNvPr>
          <p:cNvSpPr txBox="1"/>
          <p:nvPr/>
        </p:nvSpPr>
        <p:spPr>
          <a:xfrm>
            <a:off x="6787219" y="2265601"/>
            <a:ext cx="51243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테이블이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단순화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되며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성능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 KR"/>
              </a:rPr>
              <a:t>이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 향상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BUT</a:t>
            </a:r>
          </a:p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정합성과 데이터 무결성이 보장되지 않을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ABFE49-2346-4523-87A3-986A70F5696C}"/>
              </a:ext>
            </a:extLst>
          </p:cNvPr>
          <p:cNvSpPr txBox="1"/>
          <p:nvPr/>
        </p:nvSpPr>
        <p:spPr>
          <a:xfrm>
            <a:off x="6546859" y="4089468"/>
            <a:ext cx="51243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Join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</a:t>
            </a:r>
            <a:r>
              <a:rPr lang="ko-KR" altLang="en-US" dirty="0">
                <a:solidFill>
                  <a:srgbClr val="222426"/>
                </a:solidFill>
                <a:latin typeface="-apple-system"/>
              </a:rPr>
              <a:t> 많고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대량의 범위를 자주 처리하는 경우 등 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ctr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조회에 대한 처리가 중요하다고 판단될 때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ctr"/>
            <a:r>
              <a:rPr lang="en-US" altLang="ko-KR" dirty="0">
                <a:solidFill>
                  <a:srgbClr val="222426"/>
                </a:solidFill>
                <a:latin typeface="-apple-system"/>
              </a:rPr>
              <a:t>=&gt; 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OLAP(</a:t>
            </a:r>
            <a:r>
              <a:rPr lang="en-US" altLang="ko-KR" b="1" i="0" dirty="0" err="1">
                <a:solidFill>
                  <a:srgbClr val="222426"/>
                </a:solidFill>
                <a:effectLst/>
                <a:latin typeface="-apple-system"/>
              </a:rPr>
              <a:t>OnLine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 Analytical Processing)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57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0" y="0"/>
            <a:ext cx="3406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Denormalization</a:t>
            </a:r>
            <a:endParaRPr lang="ko-KR" altLang="en-US" sz="3200" b="1" dirty="0"/>
          </a:p>
        </p:txBody>
      </p:sp>
      <p:pic>
        <p:nvPicPr>
          <p:cNvPr id="18436" name="Picture 4" descr="변화와 정체의 저울">
            <a:extLst>
              <a:ext uri="{FF2B5EF4-FFF2-40B4-BE49-F238E27FC236}">
                <a16:creationId xmlns:a16="http://schemas.microsoft.com/office/drawing/2014/main" id="{41BDA1A3-4DC9-435F-B673-29591DCAB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656" y1="19891" x2="52656" y2="198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44" y="813930"/>
            <a:ext cx="10192512" cy="52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5EEC483-0F39-4D6A-8C18-890343E1655B}"/>
              </a:ext>
            </a:extLst>
          </p:cNvPr>
          <p:cNvSpPr/>
          <p:nvPr/>
        </p:nvSpPr>
        <p:spPr>
          <a:xfrm>
            <a:off x="3243071" y="3429000"/>
            <a:ext cx="1121664" cy="7924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정합성</a:t>
            </a:r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,</a:t>
            </a:r>
          </a:p>
          <a:p>
            <a:pPr algn="ctr"/>
            <a:r>
              <a:rPr lang="ko-KR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무결성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3E33771-EE62-4F29-97A3-BFB4A1FF9099}"/>
              </a:ext>
            </a:extLst>
          </p:cNvPr>
          <p:cNvSpPr/>
          <p:nvPr/>
        </p:nvSpPr>
        <p:spPr>
          <a:xfrm>
            <a:off x="7827266" y="3429000"/>
            <a:ext cx="1249680" cy="7924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단순화</a:t>
            </a:r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,</a:t>
            </a:r>
          </a:p>
          <a:p>
            <a:pPr algn="ctr"/>
            <a:r>
              <a:rPr lang="ko-KR" alt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조회성능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E27D8-A079-4673-904B-B38A527243A9}"/>
              </a:ext>
            </a:extLst>
          </p:cNvPr>
          <p:cNvSpPr txBox="1"/>
          <p:nvPr/>
        </p:nvSpPr>
        <p:spPr>
          <a:xfrm>
            <a:off x="5510358" y="6044070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Trade-Off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94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2791228" y="3075057"/>
            <a:ext cx="6609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How to Denormalization?</a:t>
            </a:r>
          </a:p>
        </p:txBody>
      </p:sp>
    </p:spTree>
    <p:extLst>
      <p:ext uri="{BB962C8B-B14F-4D97-AF65-F5344CB8AC3E}">
        <p14:creationId xmlns:p14="http://schemas.microsoft.com/office/powerpoint/2010/main" val="136501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0" y="0"/>
            <a:ext cx="3406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Denormalization</a:t>
            </a:r>
            <a:endParaRPr lang="ko-KR" altLang="en-US" sz="32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C953DF6-3720-4227-84E2-EB2A0419EE79}"/>
              </a:ext>
            </a:extLst>
          </p:cNvPr>
          <p:cNvSpPr/>
          <p:nvPr/>
        </p:nvSpPr>
        <p:spPr>
          <a:xfrm>
            <a:off x="378993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5A9F6C-FC4C-4BF9-B13A-4B5389632A6C}"/>
              </a:ext>
            </a:extLst>
          </p:cNvPr>
          <p:cNvCxnSpPr>
            <a:cxnSpLocks/>
          </p:cNvCxnSpPr>
          <p:nvPr/>
        </p:nvCxnSpPr>
        <p:spPr>
          <a:xfrm>
            <a:off x="378993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1B1C18-42EF-4A72-8AD6-87EDA35B03AC}"/>
              </a:ext>
            </a:extLst>
          </p:cNvPr>
          <p:cNvSpPr txBox="1"/>
          <p:nvPr/>
        </p:nvSpPr>
        <p:spPr>
          <a:xfrm>
            <a:off x="705202" y="95027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반정규화 대상조사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C160D-0831-44B8-A0CB-8CCA8FB2C882}"/>
              </a:ext>
            </a:extLst>
          </p:cNvPr>
          <p:cNvSpPr txBox="1"/>
          <p:nvPr/>
        </p:nvSpPr>
        <p:spPr>
          <a:xfrm>
            <a:off x="378992" y="1570765"/>
            <a:ext cx="2765501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범위처리 빈도수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대량의 범위 처리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통계성</a:t>
            </a:r>
            <a:r>
              <a:rPr lang="ko-KR" altLang="en-US" dirty="0"/>
              <a:t> 프로세스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테이블 조인 개수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FF9864-E650-4DE1-8CC2-6A430616EAB1}"/>
              </a:ext>
            </a:extLst>
          </p:cNvPr>
          <p:cNvSpPr/>
          <p:nvPr/>
        </p:nvSpPr>
        <p:spPr>
          <a:xfrm>
            <a:off x="4713249" y="79048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AE7456-CE11-4490-9E76-55D2B45D5D45}"/>
              </a:ext>
            </a:extLst>
          </p:cNvPr>
          <p:cNvCxnSpPr>
            <a:cxnSpLocks/>
          </p:cNvCxnSpPr>
          <p:nvPr/>
        </p:nvCxnSpPr>
        <p:spPr>
          <a:xfrm>
            <a:off x="4713249" y="141096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AF0B0-002C-4D83-A538-3F28264B549B}"/>
              </a:ext>
            </a:extLst>
          </p:cNvPr>
          <p:cNvSpPr txBox="1"/>
          <p:nvPr/>
        </p:nvSpPr>
        <p:spPr>
          <a:xfrm>
            <a:off x="5039458" y="91605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다른 방법유도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2F5C8-83D3-42D9-A14E-56563890DBCF}"/>
              </a:ext>
            </a:extLst>
          </p:cNvPr>
          <p:cNvSpPr txBox="1"/>
          <p:nvPr/>
        </p:nvSpPr>
        <p:spPr>
          <a:xfrm>
            <a:off x="4951292" y="1490517"/>
            <a:ext cx="2289409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뷰</a:t>
            </a:r>
            <a:r>
              <a:rPr lang="en-US" altLang="ko-KR" dirty="0"/>
              <a:t>(VIEW) </a:t>
            </a:r>
            <a:r>
              <a:rPr lang="ko-KR" altLang="en-US" dirty="0"/>
              <a:t>테이블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클러스터링 적용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인덱스 조정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응용애플리케이션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A78E2E-D2E2-4065-9792-4BEAA6C6C7F4}"/>
              </a:ext>
            </a:extLst>
          </p:cNvPr>
          <p:cNvSpPr/>
          <p:nvPr/>
        </p:nvSpPr>
        <p:spPr>
          <a:xfrm>
            <a:off x="9047504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32307F9-0EED-4C42-8BCC-1FF4275AC9F0}"/>
              </a:ext>
            </a:extLst>
          </p:cNvPr>
          <p:cNvCxnSpPr>
            <a:cxnSpLocks/>
          </p:cNvCxnSpPr>
          <p:nvPr/>
        </p:nvCxnSpPr>
        <p:spPr>
          <a:xfrm>
            <a:off x="9047504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148D93-70C7-4D5A-A525-4747D44A727F}"/>
              </a:ext>
            </a:extLst>
          </p:cNvPr>
          <p:cNvSpPr txBox="1"/>
          <p:nvPr/>
        </p:nvSpPr>
        <p:spPr>
          <a:xfrm>
            <a:off x="9604547" y="95027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반정규화 적용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08749-36AD-4874-978F-2DE5802F3665}"/>
              </a:ext>
            </a:extLst>
          </p:cNvPr>
          <p:cNvSpPr txBox="1"/>
          <p:nvPr/>
        </p:nvSpPr>
        <p:spPr>
          <a:xfrm>
            <a:off x="9346462" y="1570765"/>
            <a:ext cx="2140330" cy="10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테이블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속성의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관계의 반정규화</a:t>
            </a:r>
            <a:endParaRPr lang="en-US" altLang="ko-KR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7431954-0619-4D67-B7E0-BEB8F461CAC1}"/>
              </a:ext>
            </a:extLst>
          </p:cNvPr>
          <p:cNvCxnSpPr>
            <a:cxnSpLocks/>
          </p:cNvCxnSpPr>
          <p:nvPr/>
        </p:nvCxnSpPr>
        <p:spPr>
          <a:xfrm>
            <a:off x="3406125" y="1935044"/>
            <a:ext cx="11353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05C60A-083B-4BE3-B39E-44FE9FAE6C23}"/>
              </a:ext>
            </a:extLst>
          </p:cNvPr>
          <p:cNvCxnSpPr>
            <a:cxnSpLocks/>
          </p:cNvCxnSpPr>
          <p:nvPr/>
        </p:nvCxnSpPr>
        <p:spPr>
          <a:xfrm>
            <a:off x="7683485" y="1929528"/>
            <a:ext cx="11353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68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1B6E-0BE6-44FD-AF5A-C428C4A3CCF5}"/>
              </a:ext>
            </a:extLst>
          </p:cNvPr>
          <p:cNvSpPr txBox="1"/>
          <p:nvPr/>
        </p:nvSpPr>
        <p:spPr>
          <a:xfrm>
            <a:off x="0" y="0"/>
            <a:ext cx="3406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Denormalization</a:t>
            </a:r>
            <a:endParaRPr lang="ko-KR" altLang="en-US" sz="32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C953DF6-3720-4227-84E2-EB2A0419EE79}"/>
              </a:ext>
            </a:extLst>
          </p:cNvPr>
          <p:cNvSpPr/>
          <p:nvPr/>
        </p:nvSpPr>
        <p:spPr>
          <a:xfrm>
            <a:off x="378993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5A9F6C-FC4C-4BF9-B13A-4B5389632A6C}"/>
              </a:ext>
            </a:extLst>
          </p:cNvPr>
          <p:cNvCxnSpPr>
            <a:cxnSpLocks/>
          </p:cNvCxnSpPr>
          <p:nvPr/>
        </p:nvCxnSpPr>
        <p:spPr>
          <a:xfrm>
            <a:off x="378993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1B1C18-42EF-4A72-8AD6-87EDA35B03AC}"/>
              </a:ext>
            </a:extLst>
          </p:cNvPr>
          <p:cNvSpPr txBox="1"/>
          <p:nvPr/>
        </p:nvSpPr>
        <p:spPr>
          <a:xfrm>
            <a:off x="705202" y="95027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반정규화 대상조사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C160D-0831-44B8-A0CB-8CCA8FB2C882}"/>
              </a:ext>
            </a:extLst>
          </p:cNvPr>
          <p:cNvSpPr txBox="1"/>
          <p:nvPr/>
        </p:nvSpPr>
        <p:spPr>
          <a:xfrm>
            <a:off x="378992" y="1570765"/>
            <a:ext cx="2765501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범위처리 빈도수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대량의 범위 처리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통계성</a:t>
            </a:r>
            <a:r>
              <a:rPr lang="ko-KR" altLang="en-US" dirty="0"/>
              <a:t> 프로세스 조사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테이블 조인 개수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FF9864-E650-4DE1-8CC2-6A430616EAB1}"/>
              </a:ext>
            </a:extLst>
          </p:cNvPr>
          <p:cNvSpPr/>
          <p:nvPr/>
        </p:nvSpPr>
        <p:spPr>
          <a:xfrm>
            <a:off x="4713249" y="79048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AE7456-CE11-4490-9E76-55D2B45D5D45}"/>
              </a:ext>
            </a:extLst>
          </p:cNvPr>
          <p:cNvCxnSpPr>
            <a:cxnSpLocks/>
          </p:cNvCxnSpPr>
          <p:nvPr/>
        </p:nvCxnSpPr>
        <p:spPr>
          <a:xfrm>
            <a:off x="4713249" y="141096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AF0B0-002C-4D83-A538-3F28264B549B}"/>
              </a:ext>
            </a:extLst>
          </p:cNvPr>
          <p:cNvSpPr txBox="1"/>
          <p:nvPr/>
        </p:nvSpPr>
        <p:spPr>
          <a:xfrm>
            <a:off x="5039458" y="91605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방법유도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2F5C8-83D3-42D9-A14E-56563890DBCF}"/>
              </a:ext>
            </a:extLst>
          </p:cNvPr>
          <p:cNvSpPr txBox="1"/>
          <p:nvPr/>
        </p:nvSpPr>
        <p:spPr>
          <a:xfrm>
            <a:off x="4951292" y="1490517"/>
            <a:ext cx="2289409" cy="1441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뷰</a:t>
            </a:r>
            <a:r>
              <a:rPr lang="en-US" altLang="ko-KR" dirty="0"/>
              <a:t>(VIEW) </a:t>
            </a:r>
            <a:r>
              <a:rPr lang="ko-KR" altLang="en-US" dirty="0"/>
              <a:t>테이블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클러스터링 적용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인덱스 조정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응용애플리케이션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A78E2E-D2E2-4065-9792-4BEAA6C6C7F4}"/>
              </a:ext>
            </a:extLst>
          </p:cNvPr>
          <p:cNvSpPr/>
          <p:nvPr/>
        </p:nvSpPr>
        <p:spPr>
          <a:xfrm>
            <a:off x="9047504" y="824700"/>
            <a:ext cx="2765501" cy="2220687"/>
          </a:xfrm>
          <a:prstGeom prst="round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32307F9-0EED-4C42-8BCC-1FF4275AC9F0}"/>
              </a:ext>
            </a:extLst>
          </p:cNvPr>
          <p:cNvCxnSpPr>
            <a:cxnSpLocks/>
          </p:cNvCxnSpPr>
          <p:nvPr/>
        </p:nvCxnSpPr>
        <p:spPr>
          <a:xfrm>
            <a:off x="9047504" y="1445187"/>
            <a:ext cx="2765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148D93-70C7-4D5A-A525-4747D44A727F}"/>
              </a:ext>
            </a:extLst>
          </p:cNvPr>
          <p:cNvSpPr txBox="1"/>
          <p:nvPr/>
        </p:nvSpPr>
        <p:spPr>
          <a:xfrm>
            <a:off x="9604547" y="95027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반정규화 적용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08749-36AD-4874-978F-2DE5802F3665}"/>
              </a:ext>
            </a:extLst>
          </p:cNvPr>
          <p:cNvSpPr txBox="1"/>
          <p:nvPr/>
        </p:nvSpPr>
        <p:spPr>
          <a:xfrm>
            <a:off x="9346462" y="1570765"/>
            <a:ext cx="2140330" cy="10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/>
              <a:t> -</a:t>
            </a:r>
            <a:r>
              <a:rPr lang="ko-KR" altLang="en-US" dirty="0"/>
              <a:t> 테이블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속성의 반정규화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관계의 반정규화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0BD55-30EA-4B30-9D96-7FECACD9AAA6}"/>
              </a:ext>
            </a:extLst>
          </p:cNvPr>
          <p:cNvSpPr/>
          <p:nvPr/>
        </p:nvSpPr>
        <p:spPr>
          <a:xfrm>
            <a:off x="261257" y="790480"/>
            <a:ext cx="3020786" cy="239359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BF43C2-185E-4E21-845D-F1F248F28E70}"/>
              </a:ext>
            </a:extLst>
          </p:cNvPr>
          <p:cNvSpPr/>
          <p:nvPr/>
        </p:nvSpPr>
        <p:spPr>
          <a:xfrm>
            <a:off x="261257" y="3184071"/>
            <a:ext cx="11669486" cy="354329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12DA1C-E7B5-4C10-A99C-5A321856827B}"/>
              </a:ext>
            </a:extLst>
          </p:cNvPr>
          <p:cNvCxnSpPr>
            <a:cxnSpLocks/>
          </p:cNvCxnSpPr>
          <p:nvPr/>
        </p:nvCxnSpPr>
        <p:spPr>
          <a:xfrm>
            <a:off x="288966" y="3184071"/>
            <a:ext cx="295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7DE5177-E9AA-4891-BB8D-16F3075811FE}"/>
              </a:ext>
            </a:extLst>
          </p:cNvPr>
          <p:cNvSpPr txBox="1"/>
          <p:nvPr/>
        </p:nvSpPr>
        <p:spPr>
          <a:xfrm>
            <a:off x="378992" y="3433711"/>
            <a:ext cx="114340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범위처리 빈도수 조사</a:t>
            </a:r>
            <a:endParaRPr lang="en-US" altLang="ko-KR" b="1" dirty="0"/>
          </a:p>
          <a:p>
            <a:r>
              <a:rPr lang="en-US" altLang="ko-KR" b="1" dirty="0"/>
              <a:t>	</a:t>
            </a:r>
            <a:r>
              <a:rPr lang="ko-KR" altLang="en-US" dirty="0"/>
              <a:t>자주 사용되는 테이블에 접근하는 </a:t>
            </a:r>
            <a:r>
              <a:rPr lang="ko-KR" altLang="en-US" b="1" dirty="0"/>
              <a:t>프로세스의 수가 많고 </a:t>
            </a:r>
            <a:endParaRPr lang="en-US" altLang="ko-KR" b="1" dirty="0"/>
          </a:p>
          <a:p>
            <a:r>
              <a:rPr lang="en-US" altLang="ko-KR" dirty="0"/>
              <a:t>	</a:t>
            </a:r>
            <a:r>
              <a:rPr lang="ko-KR" altLang="en-US" b="1" dirty="0"/>
              <a:t>일정한 범위만</a:t>
            </a:r>
            <a:r>
              <a:rPr lang="ko-KR" altLang="en-US" dirty="0"/>
              <a:t>을 </a:t>
            </a:r>
            <a:r>
              <a:rPr lang="ko-KR" altLang="en-US" b="1" dirty="0"/>
              <a:t>조회</a:t>
            </a:r>
            <a:r>
              <a:rPr lang="ko-KR" altLang="en-US" dirty="0"/>
              <a:t>하는 경우에 반정규화를 검토한다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A1A267-5459-4AA7-8A36-3CAB63603322}"/>
              </a:ext>
            </a:extLst>
          </p:cNvPr>
          <p:cNvSpPr txBox="1"/>
          <p:nvPr/>
        </p:nvSpPr>
        <p:spPr>
          <a:xfrm>
            <a:off x="378992" y="4355371"/>
            <a:ext cx="114340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대량의 범위 처리 조사</a:t>
            </a:r>
            <a:endParaRPr lang="en-US" altLang="ko-KR" b="1" dirty="0"/>
          </a:p>
          <a:p>
            <a:r>
              <a:rPr lang="en-US" altLang="ko-KR" b="1" dirty="0"/>
              <a:t>	</a:t>
            </a:r>
            <a:r>
              <a:rPr lang="ko-KR" altLang="en-US" dirty="0"/>
              <a:t>대량의 데이터 범위를 자주 처리하는 경우에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처리범위를 일정하게 줄이지 않으면 성능을 보장할 수 없는 경우에 반정규화를 검토한다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3FD3F8-F97C-4F9A-AD33-825B12A491ED}"/>
              </a:ext>
            </a:extLst>
          </p:cNvPr>
          <p:cNvSpPr txBox="1"/>
          <p:nvPr/>
        </p:nvSpPr>
        <p:spPr>
          <a:xfrm>
            <a:off x="378990" y="5254496"/>
            <a:ext cx="11434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통계성</a:t>
            </a:r>
            <a:r>
              <a:rPr lang="ko-KR" altLang="en-US" b="1" dirty="0"/>
              <a:t> 프로세스 조사</a:t>
            </a:r>
            <a:endParaRPr lang="en-US" altLang="ko-KR" b="1" dirty="0"/>
          </a:p>
          <a:p>
            <a:r>
              <a:rPr lang="en-US" altLang="ko-KR" b="1" dirty="0"/>
              <a:t>	</a:t>
            </a:r>
            <a:r>
              <a:rPr lang="ko-KR" altLang="en-US" dirty="0"/>
              <a:t>통계정보를 필요로 할 때 별도의 통계테이블</a:t>
            </a:r>
            <a:r>
              <a:rPr lang="en-US" altLang="ko-KR" dirty="0"/>
              <a:t>(</a:t>
            </a:r>
            <a:r>
              <a:rPr lang="ko-KR" altLang="en-US" dirty="0"/>
              <a:t>반정규화 테이블</a:t>
            </a:r>
            <a:r>
              <a:rPr lang="en-US" altLang="ko-KR" dirty="0"/>
              <a:t>)</a:t>
            </a:r>
            <a:r>
              <a:rPr lang="ko-KR" altLang="en-US" dirty="0"/>
              <a:t>을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12CA0D-EF62-4CC9-82F0-F33E4D6FDB9D}"/>
              </a:ext>
            </a:extLst>
          </p:cNvPr>
          <p:cNvSpPr txBox="1"/>
          <p:nvPr/>
        </p:nvSpPr>
        <p:spPr>
          <a:xfrm>
            <a:off x="378990" y="5941942"/>
            <a:ext cx="11434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테이블 조인 개수</a:t>
            </a:r>
            <a:endParaRPr lang="en-US" altLang="ko-KR" b="1" dirty="0"/>
          </a:p>
          <a:p>
            <a:r>
              <a:rPr lang="en-US" altLang="ko-KR" b="1" dirty="0"/>
              <a:t>	</a:t>
            </a:r>
            <a:r>
              <a:rPr lang="ko-KR" altLang="en-US" dirty="0"/>
              <a:t>지나치게 많은 조인으로 조회 작업이 어려운 경우 반정규화를 검토한다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9408</TotalTime>
  <Words>1797</Words>
  <Application>Microsoft Office PowerPoint</Application>
  <PresentationFormat>와이드스크린</PresentationFormat>
  <Paragraphs>367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AppleSDGothicNeo</vt:lpstr>
      <vt:lpstr>-apple-system</vt:lpstr>
      <vt:lpstr>Iropke Batang</vt:lpstr>
      <vt:lpstr>NanumSquare</vt:lpstr>
      <vt:lpstr>Noto Sans Demilight</vt:lpstr>
      <vt:lpstr>Noto Sans KR</vt:lpstr>
      <vt:lpstr>Spoqa Han Sans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42</cp:revision>
  <dcterms:created xsi:type="dcterms:W3CDTF">2021-08-07T08:11:24Z</dcterms:created>
  <dcterms:modified xsi:type="dcterms:W3CDTF">2021-09-07T10:18:25Z</dcterms:modified>
</cp:coreProperties>
</file>