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445" r:id="rId3"/>
    <p:sldId id="446" r:id="rId4"/>
    <p:sldId id="359" r:id="rId5"/>
    <p:sldId id="455" r:id="rId6"/>
    <p:sldId id="387" r:id="rId7"/>
    <p:sldId id="448" r:id="rId8"/>
    <p:sldId id="447" r:id="rId9"/>
    <p:sldId id="358" r:id="rId10"/>
    <p:sldId id="360" r:id="rId11"/>
    <p:sldId id="388" r:id="rId12"/>
    <p:sldId id="459" r:id="rId13"/>
    <p:sldId id="458" r:id="rId14"/>
    <p:sldId id="466" r:id="rId15"/>
    <p:sldId id="467" r:id="rId16"/>
    <p:sldId id="468" r:id="rId17"/>
    <p:sldId id="465" r:id="rId18"/>
    <p:sldId id="288" r:id="rId19"/>
    <p:sldId id="464" r:id="rId20"/>
    <p:sldId id="463" r:id="rId21"/>
    <p:sldId id="469" r:id="rId22"/>
    <p:sldId id="46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CC99FF"/>
    <a:srgbClr val="EBF1E9"/>
    <a:srgbClr val="70AD47"/>
    <a:srgbClr val="FFFFFF"/>
    <a:srgbClr val="D5E3CF"/>
    <a:srgbClr val="EEA410"/>
    <a:srgbClr val="F3F81C"/>
    <a:srgbClr val="FFFF53"/>
    <a:srgbClr val="9D7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87" autoAdjust="0"/>
    <p:restoredTop sz="84014" autoAdjust="0"/>
  </p:normalViewPr>
  <p:slideViewPr>
    <p:cSldViewPr snapToGrid="0">
      <p:cViewPr varScale="1">
        <p:scale>
          <a:sx n="86" d="100"/>
          <a:sy n="86" d="100"/>
        </p:scale>
        <p:origin x="108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09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42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80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Public IP –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전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세계에서 유일한 공인된 주소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Private IP –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네크워크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안에서 사용되는 주소로 하나의 네트워크 안에서 유일하다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418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08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154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65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086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94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03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7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79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38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https://youtu.be/rFbvz2AgHLI</a:t>
            </a:r>
          </a:p>
          <a:p>
            <a:r>
              <a:rPr lang="en-US" altLang="ko-KR" dirty="0"/>
              <a:t>https://www.guru99.com/difference-between-mac-address-and-ip-address.html</a:t>
            </a:r>
          </a:p>
          <a:p>
            <a:r>
              <a:rPr lang="en-US" altLang="ko-KR" dirty="0"/>
              <a:t>https://jhnyang.tistory.com/404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2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40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50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56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MAC address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6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옥텟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옥텟이란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그냥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1byte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라는 뜻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초기 컴퓨터들은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바이트가 꼭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8bit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의미하지 않았기 때문에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옥텟이라는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단위가 생겼다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앞에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3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옥텟은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만든 회사를 의미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뒤에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3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옥텟은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네트워크 장비를 의미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즉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MAC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주소는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랜카드에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부여된 고유 식별 주소이다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10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72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79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1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F9F9-1FBA-4698-A0FB-084FEBACA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656" y="1122363"/>
            <a:ext cx="9314688" cy="2387600"/>
          </a:xfrm>
        </p:spPr>
        <p:txBody>
          <a:bodyPr/>
          <a:lstStyle/>
          <a:p>
            <a:r>
              <a:rPr lang="en-US" altLang="ko-KR" b="1" dirty="0"/>
              <a:t>IP</a:t>
            </a:r>
            <a:r>
              <a:rPr lang="ko-KR" altLang="en-US" b="1" dirty="0"/>
              <a:t> </a:t>
            </a:r>
            <a:r>
              <a:rPr lang="en-US" altLang="ko-KR" b="1" dirty="0"/>
              <a:t>address/MAC address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D411F-CFF1-459A-ABA9-8F3D65AA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439" y="2303654"/>
            <a:ext cx="4858138" cy="53142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/>
              <a:t>오류 지적 환영</a:t>
            </a:r>
            <a:endParaRPr lang="en-US" altLang="ko-KR" sz="1600" dirty="0"/>
          </a:p>
          <a:p>
            <a:pPr algn="r"/>
            <a:r>
              <a:rPr lang="en-US" altLang="ko-KR" sz="1600" dirty="0"/>
              <a:t>20210914 </a:t>
            </a:r>
            <a:r>
              <a:rPr lang="ko-KR" altLang="en-US" sz="1600" dirty="0"/>
              <a:t>박예진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5B6B6D4-1DC9-413A-B8B4-F9F1F5415E37}"/>
              </a:ext>
            </a:extLst>
          </p:cNvPr>
          <p:cNvSpPr txBox="1">
            <a:spLocks/>
          </p:cNvSpPr>
          <p:nvPr/>
        </p:nvSpPr>
        <p:spPr>
          <a:xfrm>
            <a:off x="1311656" y="3509963"/>
            <a:ext cx="9314688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+ARP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103" y="727635"/>
            <a:ext cx="814579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Network Layer</a:t>
            </a:r>
            <a:endParaRPr lang="ko-KR" altLang="en-US" sz="6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100742-9789-4305-A188-08CD640CDC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45" y="3984947"/>
            <a:ext cx="4965941" cy="20141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10A9E4B-E416-4B20-B6A9-1EBC6DC1404F}"/>
              </a:ext>
            </a:extLst>
          </p:cNvPr>
          <p:cNvCxnSpPr>
            <a:cxnSpLocks/>
          </p:cNvCxnSpPr>
          <p:nvPr/>
        </p:nvCxnSpPr>
        <p:spPr>
          <a:xfrm flipV="1">
            <a:off x="2832448" y="2780364"/>
            <a:ext cx="2928814" cy="2117314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FE9D64-70C6-4EF0-98C6-E308FA913218}"/>
              </a:ext>
            </a:extLst>
          </p:cNvPr>
          <p:cNvCxnSpPr>
            <a:cxnSpLocks/>
          </p:cNvCxnSpPr>
          <p:nvPr/>
        </p:nvCxnSpPr>
        <p:spPr>
          <a:xfrm flipH="1" flipV="1">
            <a:off x="5883315" y="2747995"/>
            <a:ext cx="3223108" cy="214968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C608632-BDF2-423F-92E1-E8F7773BDE04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770992" y="2780365"/>
            <a:ext cx="112324" cy="120458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정육면체 6">
            <a:extLst>
              <a:ext uri="{FF2B5EF4-FFF2-40B4-BE49-F238E27FC236}">
                <a16:creationId xmlns:a16="http://schemas.microsoft.com/office/drawing/2014/main" id="{4EF74674-90C7-45B4-B4E0-A63F42E0FD86}"/>
              </a:ext>
            </a:extLst>
          </p:cNvPr>
          <p:cNvSpPr/>
          <p:nvPr/>
        </p:nvSpPr>
        <p:spPr>
          <a:xfrm>
            <a:off x="4765717" y="2143438"/>
            <a:ext cx="2235196" cy="9271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CCDF80-6E84-4AF5-99D2-55F2E32F3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45" y="4621874"/>
            <a:ext cx="4965941" cy="20141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21CFCF-115E-4297-A9F1-A57B6848F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14" y="4621874"/>
            <a:ext cx="4965941" cy="20141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570983-19B2-4E77-A467-2440278E1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42" y="5435830"/>
            <a:ext cx="520450" cy="520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1466AF-2C8A-463D-9087-CB135FD1A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36" y="5435830"/>
            <a:ext cx="520450" cy="52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6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103" y="1198279"/>
            <a:ext cx="814579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Network Layer</a:t>
            </a:r>
            <a:endParaRPr lang="ko-KR" altLang="en-US" sz="6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A8F3A5-8A04-4962-8587-81D5D2944EB7}"/>
              </a:ext>
            </a:extLst>
          </p:cNvPr>
          <p:cNvSpPr/>
          <p:nvPr/>
        </p:nvSpPr>
        <p:spPr>
          <a:xfrm>
            <a:off x="4232064" y="3442093"/>
            <a:ext cx="3727872" cy="883026"/>
          </a:xfrm>
          <a:prstGeom prst="rect">
            <a:avLst/>
          </a:prstGeom>
          <a:noFill/>
          <a:ln w="50800">
            <a:solidFill>
              <a:srgbClr val="F3F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7EA555-7C09-4C3A-9FD5-4DC9B78FC082}"/>
              </a:ext>
            </a:extLst>
          </p:cNvPr>
          <p:cNvSpPr/>
          <p:nvPr/>
        </p:nvSpPr>
        <p:spPr>
          <a:xfrm>
            <a:off x="4346368" y="4340866"/>
            <a:ext cx="1970813" cy="524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Packet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FDC3DA-9C29-4B45-B167-377CE14F4CCC}"/>
              </a:ext>
            </a:extLst>
          </p:cNvPr>
          <p:cNvSpPr/>
          <p:nvPr/>
        </p:nvSpPr>
        <p:spPr>
          <a:xfrm>
            <a:off x="4346368" y="3525782"/>
            <a:ext cx="2175748" cy="724261"/>
          </a:xfrm>
          <a:prstGeom prst="rect">
            <a:avLst/>
          </a:prstGeom>
          <a:solidFill>
            <a:srgbClr val="F3F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127.0.0.1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DCFDD0-ED0B-46CC-AA4E-79C8D7910E7C}"/>
              </a:ext>
            </a:extLst>
          </p:cNvPr>
          <p:cNvSpPr/>
          <p:nvPr/>
        </p:nvSpPr>
        <p:spPr>
          <a:xfrm>
            <a:off x="6673212" y="3442093"/>
            <a:ext cx="2018427" cy="469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04EB79-F1AC-498B-A795-52F46D18B622}"/>
              </a:ext>
            </a:extLst>
          </p:cNvPr>
          <p:cNvSpPr/>
          <p:nvPr/>
        </p:nvSpPr>
        <p:spPr>
          <a:xfrm>
            <a:off x="6520069" y="3538691"/>
            <a:ext cx="1439867" cy="634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57C98F-B4BE-4FE8-9BC6-B0C2880EF52A}"/>
              </a:ext>
            </a:extLst>
          </p:cNvPr>
          <p:cNvSpPr/>
          <p:nvPr/>
        </p:nvSpPr>
        <p:spPr>
          <a:xfrm>
            <a:off x="4732705" y="2967387"/>
            <a:ext cx="1439867" cy="676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Address</a:t>
            </a:r>
          </a:p>
        </p:txBody>
      </p:sp>
    </p:spTree>
    <p:extLst>
      <p:ext uri="{BB962C8B-B14F-4D97-AF65-F5344CB8AC3E}">
        <p14:creationId xmlns:p14="http://schemas.microsoft.com/office/powerpoint/2010/main" val="104133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103" y="1198279"/>
            <a:ext cx="814579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Network Layer</a:t>
            </a:r>
            <a:endParaRPr lang="ko-KR" altLang="en-US" sz="6000" b="1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6A1C1E79-AA0D-4365-BD19-84A8B1362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99" y="2374002"/>
            <a:ext cx="8709597" cy="36871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9CB5B5-FE47-46D7-8CE5-B1DD333368CF}"/>
              </a:ext>
            </a:extLst>
          </p:cNvPr>
          <p:cNvSpPr/>
          <p:nvPr/>
        </p:nvSpPr>
        <p:spPr>
          <a:xfrm>
            <a:off x="2159000" y="4521200"/>
            <a:ext cx="7912100" cy="9017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126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443" y="1131128"/>
            <a:ext cx="6701590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IP</a:t>
            </a:r>
            <a:r>
              <a:rPr lang="ko-KR" altLang="en-US" sz="6000" b="1" dirty="0"/>
              <a:t> </a:t>
            </a:r>
            <a:r>
              <a:rPr lang="en-US" altLang="ko-KR" sz="6000" b="1" dirty="0"/>
              <a:t>address</a:t>
            </a:r>
            <a:br>
              <a:rPr lang="en-US" altLang="ko-KR" sz="6000" b="1" dirty="0"/>
            </a:br>
            <a:r>
              <a:rPr lang="en-US" altLang="ko-KR" sz="3200" b="1" dirty="0"/>
              <a:t>(Internet Protocol address)</a:t>
            </a:r>
            <a:endParaRPr lang="ko-KR" altLang="en-US" sz="32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5A317A9-1A5E-4ED2-A966-006F1A6E5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18935"/>
              </p:ext>
            </p:extLst>
          </p:nvPr>
        </p:nvGraphicFramePr>
        <p:xfrm>
          <a:off x="1741236" y="3434949"/>
          <a:ext cx="7923464" cy="811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866">
                  <a:extLst>
                    <a:ext uri="{9D8B030D-6E8A-4147-A177-3AD203B41FA5}">
                      <a16:colId xmlns:a16="http://schemas.microsoft.com/office/drawing/2014/main" val="2237036229"/>
                    </a:ext>
                  </a:extLst>
                </a:gridCol>
                <a:gridCol w="1980866">
                  <a:extLst>
                    <a:ext uri="{9D8B030D-6E8A-4147-A177-3AD203B41FA5}">
                      <a16:colId xmlns:a16="http://schemas.microsoft.com/office/drawing/2014/main" val="2081444801"/>
                    </a:ext>
                  </a:extLst>
                </a:gridCol>
                <a:gridCol w="1980866">
                  <a:extLst>
                    <a:ext uri="{9D8B030D-6E8A-4147-A177-3AD203B41FA5}">
                      <a16:colId xmlns:a16="http://schemas.microsoft.com/office/drawing/2014/main" val="2349656720"/>
                    </a:ext>
                  </a:extLst>
                </a:gridCol>
                <a:gridCol w="1980866">
                  <a:extLst>
                    <a:ext uri="{9D8B030D-6E8A-4147-A177-3AD203B41FA5}">
                      <a16:colId xmlns:a16="http://schemas.microsoft.com/office/drawing/2014/main" val="4011180054"/>
                    </a:ext>
                  </a:extLst>
                </a:gridCol>
              </a:tblGrid>
              <a:tr h="811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tx1"/>
                          </a:solidFill>
                        </a:rPr>
                        <a:t>192</a:t>
                      </a:r>
                      <a:endParaRPr lang="ko-KR" alt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tx1"/>
                          </a:solidFill>
                        </a:rPr>
                        <a:t>168</a:t>
                      </a:r>
                      <a:endParaRPr lang="ko-KR" alt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6627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8CD1A3F-588E-4879-800C-6E9054D0C227}"/>
              </a:ext>
            </a:extLst>
          </p:cNvPr>
          <p:cNvSpPr txBox="1"/>
          <p:nvPr/>
        </p:nvSpPr>
        <p:spPr>
          <a:xfrm>
            <a:off x="2073103" y="2511619"/>
            <a:ext cx="137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badi" panose="020B0604020202020204" pitchFamily="34" charset="0"/>
              </a:rPr>
              <a:t>8bit </a:t>
            </a:r>
          </a:p>
          <a:p>
            <a:pPr algn="ctr"/>
            <a:r>
              <a:rPr lang="en-US" altLang="ko-KR" dirty="0">
                <a:latin typeface="Abadi" panose="020B0604020202020204" pitchFamily="34" charset="0"/>
              </a:rPr>
              <a:t>1</a:t>
            </a:r>
            <a:r>
              <a:rPr lang="en-US" altLang="ko-KR" i="0" dirty="0">
                <a:solidFill>
                  <a:srgbClr val="202124"/>
                </a:solidFill>
                <a:effectLst/>
                <a:latin typeface="Abadi" panose="020B0604020202020204" pitchFamily="34" charset="0"/>
              </a:rPr>
              <a:t>octet</a:t>
            </a:r>
          </a:p>
          <a:p>
            <a:pPr algn="ctr"/>
            <a:r>
              <a:rPr lang="en-US" altLang="ko-KR" dirty="0">
                <a:solidFill>
                  <a:srgbClr val="202124"/>
                </a:solidFill>
                <a:latin typeface="Abadi" panose="020B0604020202020204" pitchFamily="34" charset="0"/>
              </a:rPr>
              <a:t>1byte</a:t>
            </a:r>
            <a:endParaRPr lang="ko-KR" altLang="en-US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742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205" y="1131128"/>
            <a:ext cx="6701590" cy="4660072"/>
          </a:xfrm>
        </p:spPr>
        <p:txBody>
          <a:bodyPr>
            <a:noAutofit/>
          </a:bodyPr>
          <a:lstStyle/>
          <a:p>
            <a:pPr algn="ctr"/>
            <a:r>
              <a:rPr lang="ko-KR" altLang="en-US" sz="3600" dirty="0"/>
              <a:t>그래서 왜 둘 다 있어야 하냐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6460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68BB13E-356C-4228-BA6E-AEF90D06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3" y="3183081"/>
            <a:ext cx="9074727" cy="491837"/>
          </a:xfrm>
        </p:spPr>
        <p:txBody>
          <a:bodyPr>
            <a:noAutofit/>
          </a:bodyPr>
          <a:lstStyle/>
          <a:p>
            <a:pPr algn="ctr"/>
            <a:r>
              <a:rPr lang="ko-KR" altLang="en-US" sz="3600" dirty="0"/>
              <a:t>서로 다른 계층에서 사용하기 때문</a:t>
            </a:r>
            <a:r>
              <a:rPr lang="en-US" altLang="ko-KR" sz="3600" dirty="0"/>
              <a:t>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8904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100742-9789-4305-A188-08CD640CDC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45" y="3015129"/>
            <a:ext cx="4965941" cy="20141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10A9E4B-E416-4B20-B6A9-1EBC6DC1404F}"/>
              </a:ext>
            </a:extLst>
          </p:cNvPr>
          <p:cNvCxnSpPr>
            <a:cxnSpLocks/>
          </p:cNvCxnSpPr>
          <p:nvPr/>
        </p:nvCxnSpPr>
        <p:spPr>
          <a:xfrm flipV="1">
            <a:off x="2832448" y="1810546"/>
            <a:ext cx="2928814" cy="2117314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FE9D64-70C6-4EF0-98C6-E308FA913218}"/>
              </a:ext>
            </a:extLst>
          </p:cNvPr>
          <p:cNvCxnSpPr>
            <a:cxnSpLocks/>
          </p:cNvCxnSpPr>
          <p:nvPr/>
        </p:nvCxnSpPr>
        <p:spPr>
          <a:xfrm flipH="1" flipV="1">
            <a:off x="5883315" y="1778177"/>
            <a:ext cx="3223108" cy="214968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C608632-BDF2-423F-92E1-E8F7773BDE04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770992" y="1810547"/>
            <a:ext cx="112324" cy="120458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정육면체 6">
            <a:extLst>
              <a:ext uri="{FF2B5EF4-FFF2-40B4-BE49-F238E27FC236}">
                <a16:creationId xmlns:a16="http://schemas.microsoft.com/office/drawing/2014/main" id="{4EF74674-90C7-45B4-B4E0-A63F42E0FD86}"/>
              </a:ext>
            </a:extLst>
          </p:cNvPr>
          <p:cNvSpPr/>
          <p:nvPr/>
        </p:nvSpPr>
        <p:spPr>
          <a:xfrm>
            <a:off x="4765717" y="1173620"/>
            <a:ext cx="2235196" cy="9271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CCDF80-6E84-4AF5-99D2-55F2E32F3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45" y="3652056"/>
            <a:ext cx="4965941" cy="20141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21CFCF-115E-4297-A9F1-A57B6848F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14" y="3652056"/>
            <a:ext cx="4965941" cy="20141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570983-19B2-4E77-A467-2440278E1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42" y="4466012"/>
            <a:ext cx="520450" cy="520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1466AF-2C8A-463D-9087-CB135FD1A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36" y="4466012"/>
            <a:ext cx="520450" cy="5204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F75D6B-0FA0-4506-BFD1-059F9C6D0E24}"/>
              </a:ext>
            </a:extLst>
          </p:cNvPr>
          <p:cNvSpPr/>
          <p:nvPr/>
        </p:nvSpPr>
        <p:spPr>
          <a:xfrm>
            <a:off x="332508" y="2216727"/>
            <a:ext cx="1950239" cy="2297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보내는 컴퓨터의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MAC Address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IP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Address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받는 컴퓨터의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MAC Address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IP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Address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8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8ABC9-574D-4BE0-9AAF-277B5B82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951" y="1949450"/>
            <a:ext cx="9356097" cy="2959099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dirty="0"/>
              <a:t>결론적으로</a:t>
            </a:r>
            <a:r>
              <a:rPr lang="en-US" altLang="ko-KR" sz="3200" dirty="0"/>
              <a:t>,</a:t>
            </a:r>
            <a:r>
              <a:rPr lang="ko-KR" altLang="en-US" sz="3200" dirty="0"/>
              <a:t> 통신을 위해서는</a:t>
            </a:r>
            <a:br>
              <a:rPr lang="en-US" altLang="ko-KR" sz="3200" dirty="0"/>
            </a:br>
            <a:r>
              <a:rPr lang="ko-KR" altLang="en-US" sz="3200" dirty="0"/>
              <a:t>보내는 곳의 </a:t>
            </a:r>
            <a:r>
              <a:rPr lang="en-US" altLang="ko-KR" sz="3200" b="1" dirty="0"/>
              <a:t>IP/MAC </a:t>
            </a:r>
            <a:r>
              <a:rPr lang="ko-KR" altLang="en-US" sz="3200" b="1" dirty="0"/>
              <a:t>주소</a:t>
            </a:r>
            <a:r>
              <a:rPr lang="en-US" altLang="ko-KR" sz="3200" b="1" dirty="0"/>
              <a:t>,</a:t>
            </a:r>
            <a:br>
              <a:rPr lang="en-US" altLang="ko-KR" sz="3200" b="1" dirty="0"/>
            </a:br>
            <a:r>
              <a:rPr lang="ko-KR" altLang="en-US" sz="3200" dirty="0"/>
              <a:t>받는 곳의 </a:t>
            </a:r>
            <a:r>
              <a:rPr lang="en-US" altLang="ko-KR" sz="3200" b="1" dirty="0"/>
              <a:t>IP/MAC </a:t>
            </a:r>
            <a:r>
              <a:rPr lang="ko-KR" altLang="en-US" sz="3200" b="1" dirty="0"/>
              <a:t>주소</a:t>
            </a:r>
            <a:r>
              <a:rPr lang="ko-KR" altLang="en-US" sz="3200" dirty="0"/>
              <a:t>가 필요하다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6221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E353D83-5049-4B93-8D4D-8896658E38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1"/>
          <a:stretch/>
        </p:blipFill>
        <p:spPr>
          <a:xfrm>
            <a:off x="864325" y="1028700"/>
            <a:ext cx="10463349" cy="464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35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266" y="727635"/>
            <a:ext cx="9356097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IP</a:t>
            </a:r>
            <a:r>
              <a:rPr lang="ko-KR" altLang="en-US" sz="6000" b="1" dirty="0"/>
              <a:t> </a:t>
            </a:r>
            <a:r>
              <a:rPr lang="en-US" altLang="ko-KR" sz="6000" b="1" dirty="0"/>
              <a:t>address/MAC address</a:t>
            </a:r>
            <a:endParaRPr lang="ko-KR" altLang="en-US" sz="6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100742-9789-4305-A188-08CD640CDC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45" y="3984947"/>
            <a:ext cx="4965941" cy="20141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10A9E4B-E416-4B20-B6A9-1EBC6DC1404F}"/>
              </a:ext>
            </a:extLst>
          </p:cNvPr>
          <p:cNvCxnSpPr>
            <a:cxnSpLocks/>
          </p:cNvCxnSpPr>
          <p:nvPr/>
        </p:nvCxnSpPr>
        <p:spPr>
          <a:xfrm flipV="1">
            <a:off x="2832448" y="2780364"/>
            <a:ext cx="2928814" cy="2117314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FE9D64-70C6-4EF0-98C6-E308FA913218}"/>
              </a:ext>
            </a:extLst>
          </p:cNvPr>
          <p:cNvCxnSpPr>
            <a:cxnSpLocks/>
          </p:cNvCxnSpPr>
          <p:nvPr/>
        </p:nvCxnSpPr>
        <p:spPr>
          <a:xfrm flipH="1" flipV="1">
            <a:off x="5883315" y="2747995"/>
            <a:ext cx="3223108" cy="214968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C608632-BDF2-423F-92E1-E8F7773BDE04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770992" y="2780365"/>
            <a:ext cx="112324" cy="120458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정육면체 6">
            <a:extLst>
              <a:ext uri="{FF2B5EF4-FFF2-40B4-BE49-F238E27FC236}">
                <a16:creationId xmlns:a16="http://schemas.microsoft.com/office/drawing/2014/main" id="{4EF74674-90C7-45B4-B4E0-A63F42E0FD86}"/>
              </a:ext>
            </a:extLst>
          </p:cNvPr>
          <p:cNvSpPr/>
          <p:nvPr/>
        </p:nvSpPr>
        <p:spPr>
          <a:xfrm>
            <a:off x="4765717" y="2143438"/>
            <a:ext cx="2235196" cy="9271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CCDF80-6E84-4AF5-99D2-55F2E32F3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45" y="4621874"/>
            <a:ext cx="4965941" cy="20141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21CFCF-115E-4297-A9F1-A57B6848F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14" y="4621874"/>
            <a:ext cx="4965941" cy="20141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570983-19B2-4E77-A467-2440278E1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42" y="5435830"/>
            <a:ext cx="520450" cy="520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1466AF-2C8A-463D-9087-CB135FD1A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36" y="5435830"/>
            <a:ext cx="520450" cy="52045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AD016B-3945-4FCF-96C2-6A7A3132A47F}"/>
              </a:ext>
            </a:extLst>
          </p:cNvPr>
          <p:cNvSpPr/>
          <p:nvPr/>
        </p:nvSpPr>
        <p:spPr>
          <a:xfrm>
            <a:off x="332508" y="3160243"/>
            <a:ext cx="1950239" cy="2297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보내는 컴퓨터의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MAC Address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IP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Address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받는 컴퓨터의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??????????????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IP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Address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25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443" y="2969553"/>
            <a:ext cx="6701590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MAC</a:t>
            </a:r>
            <a:r>
              <a:rPr lang="ko-KR" altLang="en-US" sz="6000" b="1" dirty="0"/>
              <a:t> </a:t>
            </a:r>
            <a:r>
              <a:rPr lang="en-US" altLang="ko-KR" sz="6000" b="1" dirty="0"/>
              <a:t>address</a:t>
            </a:r>
            <a:br>
              <a:rPr lang="en-US" altLang="ko-KR" sz="6000" b="1" dirty="0"/>
            </a:br>
            <a:r>
              <a:rPr lang="en-US" altLang="ko-KR" sz="3200" b="1" dirty="0"/>
              <a:t>(Media Access Control Address)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7980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D941621-FA93-4F52-8089-6FB96A78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443" y="2969553"/>
            <a:ext cx="6701590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ARP</a:t>
            </a:r>
            <a:br>
              <a:rPr lang="en-US" altLang="ko-KR" sz="6000" b="1" dirty="0"/>
            </a:br>
            <a:r>
              <a:rPr lang="en-US" altLang="ko-KR" sz="3200" b="1" dirty="0"/>
              <a:t>(Address Resolution Protocol)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13371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266" y="727635"/>
            <a:ext cx="9356097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IP</a:t>
            </a:r>
            <a:r>
              <a:rPr lang="ko-KR" altLang="en-US" sz="6000" b="1" dirty="0"/>
              <a:t> </a:t>
            </a:r>
            <a:r>
              <a:rPr lang="en-US" altLang="ko-KR" sz="6000" b="1" dirty="0"/>
              <a:t>address/MAC address</a:t>
            </a:r>
            <a:endParaRPr lang="ko-KR" altLang="en-US" sz="6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100742-9789-4305-A188-08CD640CDC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45" y="3984947"/>
            <a:ext cx="4965941" cy="20141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10A9E4B-E416-4B20-B6A9-1EBC6DC1404F}"/>
              </a:ext>
            </a:extLst>
          </p:cNvPr>
          <p:cNvCxnSpPr>
            <a:cxnSpLocks/>
          </p:cNvCxnSpPr>
          <p:nvPr/>
        </p:nvCxnSpPr>
        <p:spPr>
          <a:xfrm flipV="1">
            <a:off x="2832448" y="2780364"/>
            <a:ext cx="2928814" cy="2117314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FE9D64-70C6-4EF0-98C6-E308FA913218}"/>
              </a:ext>
            </a:extLst>
          </p:cNvPr>
          <p:cNvCxnSpPr>
            <a:cxnSpLocks/>
          </p:cNvCxnSpPr>
          <p:nvPr/>
        </p:nvCxnSpPr>
        <p:spPr>
          <a:xfrm flipH="1" flipV="1">
            <a:off x="5883315" y="2747995"/>
            <a:ext cx="3223108" cy="214968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C608632-BDF2-423F-92E1-E8F7773BDE04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770992" y="2780365"/>
            <a:ext cx="112324" cy="120458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정육면체 6">
            <a:extLst>
              <a:ext uri="{FF2B5EF4-FFF2-40B4-BE49-F238E27FC236}">
                <a16:creationId xmlns:a16="http://schemas.microsoft.com/office/drawing/2014/main" id="{4EF74674-90C7-45B4-B4E0-A63F42E0FD86}"/>
              </a:ext>
            </a:extLst>
          </p:cNvPr>
          <p:cNvSpPr/>
          <p:nvPr/>
        </p:nvSpPr>
        <p:spPr>
          <a:xfrm>
            <a:off x="4765717" y="2143438"/>
            <a:ext cx="2235196" cy="9271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CCDF80-6E84-4AF5-99D2-55F2E32F3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45" y="4621874"/>
            <a:ext cx="4965941" cy="20141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21CFCF-115E-4297-A9F1-A57B6848F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14" y="4621874"/>
            <a:ext cx="4965941" cy="20141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570983-19B2-4E77-A467-2440278E1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42" y="5435830"/>
            <a:ext cx="520450" cy="520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1466AF-2C8A-463D-9087-CB135FD1A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36" y="5435830"/>
            <a:ext cx="520450" cy="52045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AD016B-3945-4FCF-96C2-6A7A3132A47F}"/>
              </a:ext>
            </a:extLst>
          </p:cNvPr>
          <p:cNvSpPr/>
          <p:nvPr/>
        </p:nvSpPr>
        <p:spPr>
          <a:xfrm>
            <a:off x="332508" y="3160243"/>
            <a:ext cx="1950239" cy="2297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보내는 컴퓨터의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MAC Address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IP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Address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받는 컴퓨터의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??????????????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Address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49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81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219" y="555612"/>
            <a:ext cx="4509561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OSI 7 Layer</a:t>
            </a:r>
            <a:endParaRPr lang="ko-KR" altLang="en-US" sz="6000" b="1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D8112B5-4CAF-4778-AF27-283F81DA4462}"/>
              </a:ext>
            </a:extLst>
          </p:cNvPr>
          <p:cNvGraphicFramePr>
            <a:graphicFrameLocks noGrp="1"/>
          </p:cNvGraphicFramePr>
          <p:nvPr/>
        </p:nvGraphicFramePr>
        <p:xfrm>
          <a:off x="3941427" y="1703541"/>
          <a:ext cx="4064000" cy="459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73">
                  <a:extLst>
                    <a:ext uri="{9D8B030D-6E8A-4147-A177-3AD203B41FA5}">
                      <a16:colId xmlns:a16="http://schemas.microsoft.com/office/drawing/2014/main" val="2943898188"/>
                    </a:ext>
                  </a:extLst>
                </a:gridCol>
                <a:gridCol w="3077827">
                  <a:extLst>
                    <a:ext uri="{9D8B030D-6E8A-4147-A177-3AD203B41FA5}">
                      <a16:colId xmlns:a16="http://schemas.microsoft.com/office/drawing/2014/main" val="3005007683"/>
                    </a:ext>
                  </a:extLst>
                </a:gridCol>
              </a:tblGrid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응용계층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(application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58586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표현계층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(Presentation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516620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세션계층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(Session 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79501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전송계층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(Transport 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12716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네트워크계층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(Network 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28946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데이터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링크 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(Data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Link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30027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물리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(Physical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9473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AB8D4F-A2AD-4F16-A9DF-FA3B876CE91C}"/>
              </a:ext>
            </a:extLst>
          </p:cNvPr>
          <p:cNvSpPr/>
          <p:nvPr/>
        </p:nvSpPr>
        <p:spPr>
          <a:xfrm>
            <a:off x="3822558" y="4865699"/>
            <a:ext cx="4291399" cy="918894"/>
          </a:xfrm>
          <a:prstGeom prst="rect">
            <a:avLst/>
          </a:prstGeom>
          <a:noFill/>
          <a:ln w="66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4135554-EEC7-4882-A333-EE380ADE42DC}"/>
              </a:ext>
            </a:extLst>
          </p:cNvPr>
          <p:cNvSpPr/>
          <p:nvPr/>
        </p:nvSpPr>
        <p:spPr>
          <a:xfrm>
            <a:off x="2015412" y="5037326"/>
            <a:ext cx="1807146" cy="522514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103" y="1198279"/>
            <a:ext cx="814579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Data Link Layer</a:t>
            </a:r>
            <a:endParaRPr lang="ko-KR" altLang="en-US" sz="60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F05222-A4E6-467F-80BC-B864B76A1DB7}"/>
              </a:ext>
            </a:extLst>
          </p:cNvPr>
          <p:cNvCxnSpPr>
            <a:cxnSpLocks/>
          </p:cNvCxnSpPr>
          <p:nvPr/>
        </p:nvCxnSpPr>
        <p:spPr>
          <a:xfrm flipV="1">
            <a:off x="1701253" y="3060700"/>
            <a:ext cx="3911818" cy="193134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A59A349-5D24-49E1-AD43-17771EA397C7}"/>
              </a:ext>
            </a:extLst>
          </p:cNvPr>
          <p:cNvCxnSpPr>
            <a:cxnSpLocks/>
          </p:cNvCxnSpPr>
          <p:nvPr/>
        </p:nvCxnSpPr>
        <p:spPr>
          <a:xfrm flipH="1" flipV="1">
            <a:off x="5854482" y="3060700"/>
            <a:ext cx="3911818" cy="193134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73E274-7A72-40B8-9F4E-4E886C756A13}"/>
              </a:ext>
            </a:extLst>
          </p:cNvPr>
          <p:cNvCxnSpPr>
            <a:cxnSpLocks/>
          </p:cNvCxnSpPr>
          <p:nvPr/>
        </p:nvCxnSpPr>
        <p:spPr>
          <a:xfrm flipV="1">
            <a:off x="4432300" y="2921000"/>
            <a:ext cx="1308319" cy="196850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9FCA3EE-82C7-4E71-B1EE-5AD055AE9BEE}"/>
              </a:ext>
            </a:extLst>
          </p:cNvPr>
          <p:cNvCxnSpPr>
            <a:cxnSpLocks/>
          </p:cNvCxnSpPr>
          <p:nvPr/>
        </p:nvCxnSpPr>
        <p:spPr>
          <a:xfrm flipH="1" flipV="1">
            <a:off x="5854481" y="3060700"/>
            <a:ext cx="1371819" cy="182880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0988497-A650-49DA-BBE0-3A2032D25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60" y="4355348"/>
            <a:ext cx="1962259" cy="19622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1C34FC-54F2-4D2C-9053-B258946E2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42" y="4355349"/>
            <a:ext cx="1962259" cy="19622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0315F5-83AA-410F-82FF-B50B789F8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1" y="4355348"/>
            <a:ext cx="1962259" cy="19622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93605B-B0EF-4B28-93F0-5DF2C6565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83" y="4355349"/>
            <a:ext cx="1962259" cy="1962259"/>
          </a:xfrm>
          <a:prstGeom prst="rect">
            <a:avLst/>
          </a:prstGeom>
        </p:spPr>
      </p:pic>
      <p:sp>
        <p:nvSpPr>
          <p:cNvPr id="11" name="정육면체 10">
            <a:extLst>
              <a:ext uri="{FF2B5EF4-FFF2-40B4-BE49-F238E27FC236}">
                <a16:creationId xmlns:a16="http://schemas.microsoft.com/office/drawing/2014/main" id="{06B466AD-13C5-450B-BD36-5CFAF31BAC09}"/>
              </a:ext>
            </a:extLst>
          </p:cNvPr>
          <p:cNvSpPr/>
          <p:nvPr/>
        </p:nvSpPr>
        <p:spPr>
          <a:xfrm>
            <a:off x="4736883" y="2305050"/>
            <a:ext cx="2235196" cy="9271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0C0662E-5B60-428B-ABB7-712B174E4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97" y="4085100"/>
            <a:ext cx="918894" cy="91889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25E56A-08F1-4D48-8CE5-50BE78FFF331}"/>
              </a:ext>
            </a:extLst>
          </p:cNvPr>
          <p:cNvSpPr/>
          <p:nvPr/>
        </p:nvSpPr>
        <p:spPr>
          <a:xfrm>
            <a:off x="1472917" y="5935573"/>
            <a:ext cx="918895" cy="469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2DEDAEA-1E36-4859-B30F-56A340AE5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853" y="4085100"/>
            <a:ext cx="918894" cy="91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6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103" y="1198279"/>
            <a:ext cx="814579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Data Link Layer</a:t>
            </a:r>
            <a:endParaRPr lang="ko-KR" altLang="en-US" sz="60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D1382D-64C6-4D4F-BFED-0BCBA2E39F2A}"/>
              </a:ext>
            </a:extLst>
          </p:cNvPr>
          <p:cNvGrpSpPr/>
          <p:nvPr/>
        </p:nvGrpSpPr>
        <p:grpSpPr>
          <a:xfrm>
            <a:off x="3428996" y="2969552"/>
            <a:ext cx="5334003" cy="918893"/>
            <a:chOff x="3428996" y="2969552"/>
            <a:chExt cx="5334003" cy="91889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25E56A-08F1-4D48-8CE5-50BE78FFF331}"/>
                </a:ext>
              </a:extLst>
            </p:cNvPr>
            <p:cNvSpPr/>
            <p:nvPr/>
          </p:nvSpPr>
          <p:spPr>
            <a:xfrm>
              <a:off x="5086785" y="3194443"/>
              <a:ext cx="2018427" cy="4691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7470DDA-4CBE-4E7B-A876-E65C892AB21C}"/>
                </a:ext>
              </a:extLst>
            </p:cNvPr>
            <p:cNvSpPr/>
            <p:nvPr/>
          </p:nvSpPr>
          <p:spPr>
            <a:xfrm>
              <a:off x="3581400" y="3111696"/>
              <a:ext cx="1790700" cy="63460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1111</a:t>
              </a:r>
              <a:endParaRPr lang="ko-KR" altLang="en-US" sz="24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6181D22-2C7E-48E8-B9A4-4EFAAD993D7A}"/>
                </a:ext>
              </a:extLst>
            </p:cNvPr>
            <p:cNvSpPr/>
            <p:nvPr/>
          </p:nvSpPr>
          <p:spPr>
            <a:xfrm>
              <a:off x="6819897" y="3111696"/>
              <a:ext cx="1790700" cy="63460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1111</a:t>
              </a:r>
              <a:endParaRPr lang="ko-KR" altLang="en-US" sz="24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D6C9EC6-E5D4-4CC8-9A9A-E3C28AE1A04C}"/>
                </a:ext>
              </a:extLst>
            </p:cNvPr>
            <p:cNvSpPr/>
            <p:nvPr/>
          </p:nvSpPr>
          <p:spPr>
            <a:xfrm>
              <a:off x="3428996" y="2969552"/>
              <a:ext cx="5334003" cy="918893"/>
            </a:xfrm>
            <a:prstGeom prst="rect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1111</a:t>
              </a:r>
              <a:endParaRPr lang="ko-KR" altLang="en-US" sz="24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1956321-8E1F-4380-ABEF-3D54073A6D5A}"/>
                </a:ext>
              </a:extLst>
            </p:cNvPr>
            <p:cNvSpPr/>
            <p:nvPr/>
          </p:nvSpPr>
          <p:spPr>
            <a:xfrm>
              <a:off x="5314512" y="3061931"/>
              <a:ext cx="1439867" cy="634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0101</a:t>
              </a:r>
              <a:endPara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36A8D8-32C7-4162-B9F4-9A071D2759E9}"/>
              </a:ext>
            </a:extLst>
          </p:cNvPr>
          <p:cNvSpPr/>
          <p:nvPr/>
        </p:nvSpPr>
        <p:spPr>
          <a:xfrm>
            <a:off x="5025231" y="3829049"/>
            <a:ext cx="2018427" cy="634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Frame</a:t>
            </a:r>
            <a:endParaRPr lang="ko-KR" altLang="en-US" sz="3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0317AA-9897-4265-9E5C-ACFDA7DEA86A}"/>
              </a:ext>
            </a:extLst>
          </p:cNvPr>
          <p:cNvSpPr/>
          <p:nvPr/>
        </p:nvSpPr>
        <p:spPr>
          <a:xfrm>
            <a:off x="3949986" y="2490650"/>
            <a:ext cx="1053527" cy="676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973E76-3A14-4497-9AC5-DD690B40CBA8}"/>
              </a:ext>
            </a:extLst>
          </p:cNvPr>
          <p:cNvSpPr/>
          <p:nvPr/>
        </p:nvSpPr>
        <p:spPr>
          <a:xfrm>
            <a:off x="7258910" y="2490650"/>
            <a:ext cx="1053527" cy="676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trailer</a:t>
            </a:r>
          </a:p>
        </p:txBody>
      </p:sp>
    </p:spTree>
    <p:extLst>
      <p:ext uri="{BB962C8B-B14F-4D97-AF65-F5344CB8AC3E}">
        <p14:creationId xmlns:p14="http://schemas.microsoft.com/office/powerpoint/2010/main" val="138086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103" y="1198279"/>
            <a:ext cx="814579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Data Link Layer</a:t>
            </a:r>
            <a:endParaRPr lang="ko-KR" altLang="en-US" sz="6000" b="1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A76B987B-BABB-4BD3-B197-3589C612A8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0"/>
          <a:stretch/>
        </p:blipFill>
        <p:spPr>
          <a:xfrm>
            <a:off x="2480201" y="2329069"/>
            <a:ext cx="7231595" cy="265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7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443" y="1131128"/>
            <a:ext cx="6701590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MAC</a:t>
            </a:r>
            <a:r>
              <a:rPr lang="ko-KR" altLang="en-US" sz="6000" b="1" dirty="0"/>
              <a:t> </a:t>
            </a:r>
            <a:r>
              <a:rPr lang="en-US" altLang="ko-KR" sz="6000" b="1" dirty="0"/>
              <a:t>address</a:t>
            </a:r>
            <a:br>
              <a:rPr lang="en-US" altLang="ko-KR" sz="6000" b="1" dirty="0"/>
            </a:br>
            <a:r>
              <a:rPr lang="en-US" altLang="ko-KR" sz="3200" b="1" dirty="0"/>
              <a:t>(Media Access Control Address)</a:t>
            </a:r>
            <a:endParaRPr lang="ko-KR" altLang="en-US" sz="32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5A317A9-1A5E-4ED2-A966-006F1A6E5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1732"/>
              </p:ext>
            </p:extLst>
          </p:nvPr>
        </p:nvGraphicFramePr>
        <p:xfrm>
          <a:off x="1741237" y="3434949"/>
          <a:ext cx="8128002" cy="811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70362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14448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496567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111800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523845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8108437"/>
                    </a:ext>
                  </a:extLst>
                </a:gridCol>
              </a:tblGrid>
              <a:tr h="811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tx1"/>
                          </a:solidFill>
                        </a:rPr>
                        <a:t>0a</a:t>
                      </a:r>
                      <a:endParaRPr lang="ko-KR" alt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tx1"/>
                          </a:solidFill>
                        </a:rPr>
                        <a:t>f5</a:t>
                      </a:r>
                      <a:endParaRPr lang="ko-KR" alt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tx1"/>
                          </a:solidFill>
                        </a:rPr>
                        <a:t>e1</a:t>
                      </a:r>
                      <a:endParaRPr lang="ko-KR" alt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tx1"/>
                          </a:solidFill>
                        </a:rPr>
                        <a:t>ca</a:t>
                      </a:r>
                      <a:endParaRPr lang="ko-KR" alt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ko-KR" alt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6627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7E09F29-D1C2-4639-92C0-EF0250933D8E}"/>
              </a:ext>
            </a:extLst>
          </p:cNvPr>
          <p:cNvSpPr txBox="1"/>
          <p:nvPr/>
        </p:nvSpPr>
        <p:spPr>
          <a:xfrm>
            <a:off x="1767973" y="2511619"/>
            <a:ext cx="137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badi" panose="020B0604020202020204" pitchFamily="34" charset="0"/>
              </a:rPr>
              <a:t>8bit </a:t>
            </a:r>
          </a:p>
          <a:p>
            <a:pPr algn="ctr"/>
            <a:r>
              <a:rPr lang="en-US" altLang="ko-KR" dirty="0">
                <a:latin typeface="Abadi" panose="020B0604020202020204" pitchFamily="34" charset="0"/>
              </a:rPr>
              <a:t>1</a:t>
            </a:r>
            <a:r>
              <a:rPr lang="en-US" altLang="ko-KR" i="0" dirty="0">
                <a:solidFill>
                  <a:srgbClr val="202124"/>
                </a:solidFill>
                <a:effectLst/>
                <a:latin typeface="Abadi" panose="020B0604020202020204" pitchFamily="34" charset="0"/>
              </a:rPr>
              <a:t>octet</a:t>
            </a:r>
          </a:p>
          <a:p>
            <a:pPr algn="ctr"/>
            <a:r>
              <a:rPr lang="en-US" altLang="ko-KR" dirty="0">
                <a:solidFill>
                  <a:srgbClr val="202124"/>
                </a:solidFill>
                <a:latin typeface="Abadi" panose="020B0604020202020204" pitchFamily="34" charset="0"/>
              </a:rPr>
              <a:t>1byte</a:t>
            </a:r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F2274-8057-4DD6-ABD4-162245A660B1}"/>
              </a:ext>
            </a:extLst>
          </p:cNvPr>
          <p:cNvSpPr txBox="1"/>
          <p:nvPr/>
        </p:nvSpPr>
        <p:spPr>
          <a:xfrm>
            <a:off x="2454442" y="4358279"/>
            <a:ext cx="270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badi" panose="020B0604020202020204" pitchFamily="34" charset="0"/>
              </a:rPr>
              <a:t>Organizationally Unique Identifier(OUI)</a:t>
            </a:r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6B1DC-BD25-4201-AB54-C5A93A730C60}"/>
              </a:ext>
            </a:extLst>
          </p:cNvPr>
          <p:cNvSpPr txBox="1"/>
          <p:nvPr/>
        </p:nvSpPr>
        <p:spPr>
          <a:xfrm>
            <a:off x="6448258" y="4358279"/>
            <a:ext cx="270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badi" panose="020B0604020202020204" pitchFamily="34" charset="0"/>
              </a:rPr>
              <a:t>Network Interface Controller(NIC) specific</a:t>
            </a:r>
            <a:endParaRPr lang="ko-KR" altLang="en-US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32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443" y="2969553"/>
            <a:ext cx="6701590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IP address</a:t>
            </a:r>
            <a:br>
              <a:rPr lang="en-US" altLang="ko-KR" sz="6000" b="1" dirty="0"/>
            </a:br>
            <a:r>
              <a:rPr lang="en-US" altLang="ko-KR" sz="3200" b="1" dirty="0"/>
              <a:t>(Internet Protocol address)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4818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219" y="555612"/>
            <a:ext cx="4509561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OSI 7 Layer</a:t>
            </a:r>
            <a:endParaRPr lang="ko-KR" altLang="en-US" sz="6000" b="1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D8112B5-4CAF-4778-AF27-283F81DA4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16420"/>
              </p:ext>
            </p:extLst>
          </p:nvPr>
        </p:nvGraphicFramePr>
        <p:xfrm>
          <a:off x="3941427" y="1703541"/>
          <a:ext cx="4064000" cy="459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73">
                  <a:extLst>
                    <a:ext uri="{9D8B030D-6E8A-4147-A177-3AD203B41FA5}">
                      <a16:colId xmlns:a16="http://schemas.microsoft.com/office/drawing/2014/main" val="2943898188"/>
                    </a:ext>
                  </a:extLst>
                </a:gridCol>
                <a:gridCol w="3077827">
                  <a:extLst>
                    <a:ext uri="{9D8B030D-6E8A-4147-A177-3AD203B41FA5}">
                      <a16:colId xmlns:a16="http://schemas.microsoft.com/office/drawing/2014/main" val="3005007683"/>
                    </a:ext>
                  </a:extLst>
                </a:gridCol>
              </a:tblGrid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응용계층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(application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58586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표현계층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(Presentation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516620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세션계층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(Session 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79501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전송계층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(Transport 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12716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네트워크계층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(Network 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28946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데이터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링크 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(Data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Link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30027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물리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(Physical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9473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AB8D4F-A2AD-4F16-A9DF-FA3B876CE91C}"/>
              </a:ext>
            </a:extLst>
          </p:cNvPr>
          <p:cNvSpPr/>
          <p:nvPr/>
        </p:nvSpPr>
        <p:spPr>
          <a:xfrm>
            <a:off x="3822558" y="4197465"/>
            <a:ext cx="4291399" cy="918894"/>
          </a:xfrm>
          <a:prstGeom prst="rect">
            <a:avLst/>
          </a:prstGeom>
          <a:noFill/>
          <a:ln w="666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4135554-EEC7-4882-A333-EE380ADE42DC}"/>
              </a:ext>
            </a:extLst>
          </p:cNvPr>
          <p:cNvSpPr/>
          <p:nvPr/>
        </p:nvSpPr>
        <p:spPr>
          <a:xfrm>
            <a:off x="2015412" y="4369092"/>
            <a:ext cx="1807146" cy="522514"/>
          </a:xfrm>
          <a:prstGeom prst="rightArrow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6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5004</TotalTime>
  <Words>407</Words>
  <Application>Microsoft Office PowerPoint</Application>
  <PresentationFormat>와이드스크린</PresentationFormat>
  <Paragraphs>147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-apple-system</vt:lpstr>
      <vt:lpstr>맑은 고딕</vt:lpstr>
      <vt:lpstr>Abadi</vt:lpstr>
      <vt:lpstr>Arial</vt:lpstr>
      <vt:lpstr>Office 테마</vt:lpstr>
      <vt:lpstr>IP address/MAC address</vt:lpstr>
      <vt:lpstr>MAC address (Media Access Control Address)</vt:lpstr>
      <vt:lpstr>OSI 7 Layer</vt:lpstr>
      <vt:lpstr>Data Link Layer</vt:lpstr>
      <vt:lpstr>Data Link Layer</vt:lpstr>
      <vt:lpstr>Data Link Layer</vt:lpstr>
      <vt:lpstr>MAC address (Media Access Control Address)</vt:lpstr>
      <vt:lpstr>IP address (Internet Protocol address)</vt:lpstr>
      <vt:lpstr>OSI 7 Layer</vt:lpstr>
      <vt:lpstr>Network Layer</vt:lpstr>
      <vt:lpstr>Network Layer</vt:lpstr>
      <vt:lpstr>Network Layer</vt:lpstr>
      <vt:lpstr>IP address (Internet Protocol address)</vt:lpstr>
      <vt:lpstr>그래서 왜 둘 다 있어야 하냐?</vt:lpstr>
      <vt:lpstr>서로 다른 계층에서 사용하기 때문!</vt:lpstr>
      <vt:lpstr>PowerPoint 프레젠테이션</vt:lpstr>
      <vt:lpstr>결론적으로, 통신을 위해서는 보내는 곳의 IP/MAC 주소, 받는 곳의 IP/MAC 주소가 필요하다.</vt:lpstr>
      <vt:lpstr>PowerPoint 프레젠테이션</vt:lpstr>
      <vt:lpstr>IP address/MAC address</vt:lpstr>
      <vt:lpstr>ARP (Address Resolution Protocol)</vt:lpstr>
      <vt:lpstr>IP address/MAC address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박예진</cp:lastModifiedBy>
  <cp:revision>134</cp:revision>
  <dcterms:created xsi:type="dcterms:W3CDTF">2021-08-08T03:37:08Z</dcterms:created>
  <dcterms:modified xsi:type="dcterms:W3CDTF">2021-09-14T10:25:49Z</dcterms:modified>
</cp:coreProperties>
</file>