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pplicationContext &amp; BeanFacto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400"/>
            </a:lvl1pPr>
          </a:lstStyle>
          <a:p>
            <a:pPr/>
            <a:r>
              <a:t>ApplicationContext &amp; BeanFactory</a:t>
            </a:r>
          </a:p>
        </p:txBody>
      </p:sp>
      <p:sp>
        <p:nvSpPr>
          <p:cNvPr id="120" name="편집하려면 이중 클릭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59459">
              <a:defRPr sz="4968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R1280x0.png" descr="R1280x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4307" y="11211"/>
            <a:ext cx="25172614" cy="13693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682537"/>
            <a:ext cx="24384001" cy="10350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1487" y="655310"/>
            <a:ext cx="24606974" cy="12405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스크린샷 2021-09-14 오전 10.17.56.png" descr="스크린샷 2021-09-14 오전 10.17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306" y="310852"/>
            <a:ext cx="9055101" cy="668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스크린샷 2021-09-14 오전 10.18.48.png" descr="스크린샷 2021-09-14 오전 10.18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80436" y="6435971"/>
            <a:ext cx="13203640" cy="6003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스크린샷 2021-09-14 오전 10.19.41.png" descr="스크린샷 2021-09-14 오전 10.19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0706" y="7308850"/>
            <a:ext cx="9055101" cy="6095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스크린샷 2021-09-14 오전 10.20.09.png" descr="스크린샷 2021-09-14 오전 10.20.0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96191" y="1289050"/>
            <a:ext cx="13572131" cy="3976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직사각형 직사각형" descr="직사각형 직사각형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6876" y="3684276"/>
            <a:ext cx="4116911" cy="975745"/>
          </a:xfrm>
          <a:prstGeom prst="rect">
            <a:avLst/>
          </a:prstGeom>
        </p:spPr>
      </p:pic>
      <p:pic>
        <p:nvPicPr>
          <p:cNvPr id="173" name="직사각형 직사각형" descr="직사각형 직사각형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653276" y="4109527"/>
            <a:ext cx="5077448" cy="1270001"/>
          </a:xfrm>
          <a:prstGeom prst="rect">
            <a:avLst/>
          </a:prstGeom>
        </p:spPr>
      </p:pic>
      <p:pic>
        <p:nvPicPr>
          <p:cNvPr id="175" name="직사각형 직사각형" descr="직사각형 직사각형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5316" y="12212127"/>
            <a:ext cx="5077448" cy="1270001"/>
          </a:xfrm>
          <a:prstGeom prst="rect">
            <a:avLst/>
          </a:prstGeom>
        </p:spPr>
      </p:pic>
      <p:pic>
        <p:nvPicPr>
          <p:cNvPr id="177" name="직사각형 직사각형" descr="직사각형 직사각형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008876" y="11348527"/>
            <a:ext cx="5077448" cy="12700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스크린샷 2021-09-14 오전 10.26.12.png" descr="스크린샷 2021-09-14 오전 10.26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3795" y="67766"/>
            <a:ext cx="20876410" cy="940688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애노테이션 기반의 설정 시 자동으로 스캐닝 될 대상을 표시 해준다."/>
          <p:cNvSpPr txBox="1"/>
          <p:nvPr/>
        </p:nvSpPr>
        <p:spPr>
          <a:xfrm>
            <a:off x="4812474" y="11277270"/>
            <a:ext cx="12727052" cy="71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애노테이션 기반의 설정 시 자동으로 스캐닝 될 대상을 표시 해준다.</a:t>
            </a:r>
          </a:p>
        </p:txBody>
      </p:sp>
      <p:sp>
        <p:nvSpPr>
          <p:cNvPr id="182" name="@Component"/>
          <p:cNvSpPr txBox="1"/>
          <p:nvPr/>
        </p:nvSpPr>
        <p:spPr>
          <a:xfrm>
            <a:off x="4763058" y="10195960"/>
            <a:ext cx="4741470" cy="96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700"/>
            </a:lvl1pPr>
          </a:lstStyle>
          <a:p>
            <a:pPr/>
            <a:r>
              <a:t>@Component</a:t>
            </a:r>
          </a:p>
        </p:txBody>
      </p:sp>
      <p:sp>
        <p:nvSpPr>
          <p:cNvPr id="183" name="선"/>
          <p:cNvSpPr/>
          <p:nvPr/>
        </p:nvSpPr>
        <p:spPr>
          <a:xfrm>
            <a:off x="2159000" y="1625600"/>
            <a:ext cx="15202721" cy="0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4" name="선"/>
          <p:cNvSpPr/>
          <p:nvPr/>
        </p:nvSpPr>
        <p:spPr>
          <a:xfrm>
            <a:off x="12065000" y="1079500"/>
            <a:ext cx="9966545" cy="0"/>
          </a:xfrm>
          <a:prstGeom prst="line">
            <a:avLst/>
          </a:prstGeom>
          <a:ln w="25400">
            <a:solidFill>
              <a:srgbClr val="D5D5D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화살표"/>
          <p:cNvSpPr/>
          <p:nvPr/>
        </p:nvSpPr>
        <p:spPr>
          <a:xfrm rot="5400000">
            <a:off x="12725400" y="5036799"/>
            <a:ext cx="2841973" cy="2841973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스크린샷 2021-09-14 오전 10.57.41.png" descr="스크린샷 2021-09-14 오전 10.57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6773" y="257472"/>
            <a:ext cx="15070454" cy="9291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68700" y="901700"/>
            <a:ext cx="2721231" cy="76200"/>
          </a:xfrm>
          <a:prstGeom prst="rect">
            <a:avLst/>
          </a:prstGeom>
        </p:spPr>
      </p:pic>
      <p:pic>
        <p:nvPicPr>
          <p:cNvPr id="190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16500" y="1257300"/>
            <a:ext cx="9141512" cy="76200"/>
          </a:xfrm>
          <a:prstGeom prst="rect">
            <a:avLst/>
          </a:prstGeom>
        </p:spPr>
      </p:pic>
      <p:sp>
        <p:nvSpPr>
          <p:cNvPr id="192" name="애노테이션 기반의 component-scan 기능…"/>
          <p:cNvSpPr txBox="1"/>
          <p:nvPr/>
        </p:nvSpPr>
        <p:spPr>
          <a:xfrm>
            <a:off x="5258041" y="10660340"/>
            <a:ext cx="13867918" cy="133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t>애노테이션 기반의 component-scan 기능</a:t>
            </a:r>
          </a:p>
          <a:p>
            <a:pPr>
              <a:defRPr sz="3800"/>
            </a:pPr>
            <a:r>
              <a:t>Spring XML의 &lt;context:component-scan&gt;과 같은 기능을 제공함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Java를 사용한 Config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Java를 사용한 Configuration</a:t>
            </a:r>
          </a:p>
        </p:txBody>
      </p:sp>
      <p:sp>
        <p:nvSpPr>
          <p:cNvPr id="195" name="직접 ApplicationContext 객체를 생성해서 Bean을 설정해주는 방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직접 ApplicationContext 객체를 생성해서 Bean을 설정해주는 방식</a:t>
            </a:r>
          </a:p>
          <a:p>
            <a:pPr/>
            <a:r>
              <a:t>BeanDefinition을 정의하고 ApplicationContext에 Register 하여 Bean 설정</a:t>
            </a:r>
          </a:p>
          <a:p>
            <a:pPr/>
            <a:r>
              <a:t>ApplicationContext의 getBean을 호출하면, BeanFactory까지 getBean을 위임하고 받아온 Bean을 리턴 해줌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21-09-06 오후 9.26.40.png" descr="스크린샷 2021-09-06 오후 9.26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2975" y="249049"/>
            <a:ext cx="17018050" cy="13217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99840" y="4356100"/>
            <a:ext cx="8065253" cy="76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스크린샷 2021-09-14 오전 11.18.34.png" descr="스크린샷 2021-09-14 오전 11.18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4457" y="1911350"/>
            <a:ext cx="13835086" cy="2219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스크린샷 2021-09-14 오전 11.21.37.png" descr="스크린샷 2021-09-14 오전 11.21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8712" y="7685186"/>
            <a:ext cx="14626576" cy="4417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68240" y="3619500"/>
            <a:ext cx="5254789" cy="76200"/>
          </a:xfrm>
          <a:prstGeom prst="rect">
            <a:avLst/>
          </a:prstGeom>
        </p:spPr>
      </p:pic>
      <p:pic>
        <p:nvPicPr>
          <p:cNvPr id="205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75640" y="9563100"/>
            <a:ext cx="5254789" cy="76200"/>
          </a:xfrm>
          <a:prstGeom prst="rect">
            <a:avLst/>
          </a:prstGeom>
        </p:spPr>
      </p:pic>
      <p:pic>
        <p:nvPicPr>
          <p:cNvPr id="207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75640" y="11010900"/>
            <a:ext cx="5254789" cy="76200"/>
          </a:xfrm>
          <a:prstGeom prst="rect">
            <a:avLst/>
          </a:prstGeom>
        </p:spPr>
      </p:pic>
      <p:sp>
        <p:nvSpPr>
          <p:cNvPr id="209" name="화살표"/>
          <p:cNvSpPr/>
          <p:nvPr/>
        </p:nvSpPr>
        <p:spPr>
          <a:xfrm rot="5400000">
            <a:off x="7340600" y="5272776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registerBeanDefinition 내부 로직"/>
          <p:cNvSpPr txBox="1"/>
          <p:nvPr/>
        </p:nvSpPr>
        <p:spPr>
          <a:xfrm>
            <a:off x="9915270" y="5611739"/>
            <a:ext cx="5721859" cy="592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registerBeanDefinition 내부 로직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스크린샷 2021-09-06 오후 9.26.40.png" descr="스크린샷 2021-09-06 오후 9.26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175" y="249049"/>
            <a:ext cx="17018050" cy="13217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4640" y="5016500"/>
            <a:ext cx="7099256" cy="76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pplicationContext 와 Bean Factory의 관계…"/>
          <p:cNvSpPr txBox="1"/>
          <p:nvPr>
            <p:ph type="body" idx="1"/>
          </p:nvPr>
        </p:nvSpPr>
        <p:spPr>
          <a:xfrm>
            <a:off x="1689100" y="2209800"/>
            <a:ext cx="21005800" cy="9296400"/>
          </a:xfrm>
          <a:prstGeom prst="rect">
            <a:avLst/>
          </a:prstGeom>
        </p:spPr>
        <p:txBody>
          <a:bodyPr/>
          <a:lstStyle/>
          <a:p>
            <a:pPr/>
            <a:r>
              <a:t>ApplicationContext 와 Bean Factory의 관계</a:t>
            </a:r>
          </a:p>
          <a:p>
            <a:pPr/>
            <a:r>
              <a:t>ApplicationContext을 통해 Bean 생성 방법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스크린샷 2021-09-06 오후 9.26.40.png" descr="스크린샷 2021-09-06 오후 9.26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175" y="249049"/>
            <a:ext cx="17018050" cy="13217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4640" y="5016500"/>
            <a:ext cx="7099256" cy="76200"/>
          </a:xfrm>
          <a:prstGeom prst="rect">
            <a:avLst/>
          </a:prstGeom>
        </p:spPr>
      </p:pic>
      <p:pic>
        <p:nvPicPr>
          <p:cNvPr id="219" name="스크린샷 2021-09-14 오전 11.28.05.png" descr="스크린샷 2021-09-14 오전 11.28.0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4175" y="8386745"/>
            <a:ext cx="17018050" cy="3494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스크린샷 2021-09-14 오전 11.30.03.png" descr="스크린샷 2021-09-14 오전 11.30.0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7568" y="11718984"/>
            <a:ext cx="17011264" cy="174649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화살표"/>
          <p:cNvSpPr/>
          <p:nvPr/>
        </p:nvSpPr>
        <p:spPr>
          <a:xfrm rot="5400000">
            <a:off x="6299200" y="11099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화살표"/>
          <p:cNvSpPr/>
          <p:nvPr/>
        </p:nvSpPr>
        <p:spPr>
          <a:xfrm rot="5400000">
            <a:off x="10871200" y="5537200"/>
            <a:ext cx="2641600" cy="26416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이것도 불편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이것도 불편해</a:t>
            </a:r>
          </a:p>
        </p:txBody>
      </p:sp>
      <p:sp>
        <p:nvSpPr>
          <p:cNvPr id="225" name="XML 파싱을 코드로 구현한 것 뿐, 개발자가 모든 빈을 설정해줘야 하는 상황은 같았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XML 파싱을 코드로 구현한 것 뿐, 개발자가 모든 빈을 설정해줘야 하는 상황은 같았다.</a:t>
            </a:r>
          </a:p>
          <a:p>
            <a:pPr/>
            <a:r>
              <a:t>번거롭다.</a:t>
            </a:r>
          </a:p>
          <a:p>
            <a:pPr/>
            <a:r>
              <a:t>Spring Boot의 설정 방법으로 Configuration 간소화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스크린샷 2021-09-14 오전 11.38.41.png" descr="스크린샷 2021-09-14 오전 11.38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017" y="3298411"/>
            <a:ext cx="19381166" cy="7119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스크린샷 2021-09-14 오전 11.38.41.png" descr="스크린샷 2021-09-14 오전 11.38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5017" y="3298411"/>
            <a:ext cx="19381166" cy="7119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직사각형 직사각형" descr="직사각형 직사각형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6276" y="6395527"/>
            <a:ext cx="5077448" cy="8310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스크린샷 2021-09-14 오전 11.39.58.png" descr="스크린샷 2021-09-14 오전 11.39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4152" y="846236"/>
            <a:ext cx="20135696" cy="4840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직사각형 직사각형" descr="직사각형 직사각형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5435" y="3948013"/>
            <a:ext cx="19833730" cy="1195487"/>
          </a:xfrm>
          <a:prstGeom prst="rect">
            <a:avLst/>
          </a:prstGeom>
        </p:spPr>
      </p:pic>
      <p:pic>
        <p:nvPicPr>
          <p:cNvPr id="236" name="직사각형 직사각형" descr="직사각형 직사각형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5435" y="2887658"/>
            <a:ext cx="4746428" cy="757242"/>
          </a:xfrm>
          <a:prstGeom prst="rect">
            <a:avLst/>
          </a:prstGeom>
        </p:spPr>
      </p:pic>
      <p:pic>
        <p:nvPicPr>
          <p:cNvPr id="238" name="스크린샷 2021-09-14 오전 11.40.43.png" descr="스크린샷 2021-09-14 오전 11.40.4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0114" y="6057900"/>
            <a:ext cx="17783772" cy="6977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직사각형 직사각형" descr="직사각형 직사각형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29235" y="11777658"/>
            <a:ext cx="3259535" cy="7572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@SpringBootAp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@SpringBootApplication</a:t>
            </a:r>
          </a:p>
        </p:txBody>
      </p:sp>
      <p:sp>
        <p:nvSpPr>
          <p:cNvPr id="243" name="ApplicationConfig 클래스 파일을 따로 지정하지 않아도 기본적인 설정을 해주기 때문에 Component 애노테이션 과 Configure 애노테이션 작성만으로 Bean 주입 가능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/>
            <a:r>
              <a:t>ApplicationConfig 클래스 파일을 따로 지정하지 않아도 기본적인 설정을 해주기 때문에 Component 애노테이션 과 Configure 애노테이션 작성만으로 Bean 주입 가능</a:t>
            </a:r>
          </a:p>
          <a:p>
            <a:pPr/>
            <a:r>
              <a:t>개발자로 하여금 설정에 대한 부담을 줄이고 비즈니스 로직 구현에 더 집중할 수 있게 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@Component, @Configuration, @Be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defRPr sz="9296"/>
            </a:lvl1pPr>
          </a:lstStyle>
          <a:p>
            <a:pPr/>
            <a:r>
              <a:t>@Component, @Configuration, @Bean</a:t>
            </a:r>
          </a:p>
        </p:txBody>
      </p:sp>
      <p:sp>
        <p:nvSpPr>
          <p:cNvPr id="246" name="@Component 애노테이션이 붙은 것들은 Component-scan이 일어날 때 Bean이 등록이 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@Component 애노테이션이 붙은 것들은 Component-scan이 일어날 때 Bean이 등록이 됨</a:t>
            </a:r>
          </a:p>
          <a:p>
            <a:pPr/>
            <a:r>
              <a:t>@Configuration은 내부에 @Component 애노테이션을 갖고 있어, 등록되는 시점에 대한 차이는 크게 없음. 하지만, @Bean 애노테이션 등을 이용하여 외부 정의된 라이브러리를 사용할 때 많이 사용됨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스크린샷 2021-09-14 오전 10.26.12.png" descr="스크린샷 2021-09-14 오전 10.26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595" y="575766"/>
            <a:ext cx="14837776" cy="6685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직사각형 직사각형" descr="직사각형 직사각형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50" y="4400550"/>
            <a:ext cx="5649913" cy="761703"/>
          </a:xfrm>
          <a:prstGeom prst="rect">
            <a:avLst/>
          </a:prstGeom>
        </p:spPr>
      </p:pic>
      <p:pic>
        <p:nvPicPr>
          <p:cNvPr id="251" name="스크린샷 2021-09-14 오후 12.09.04.png" descr="스크린샷 2021-09-14 오후 12.09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7449" y="8272363"/>
            <a:ext cx="14837776" cy="2944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직사각형 직사각형" descr="직사각형 직사각형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5741" y="8362950"/>
            <a:ext cx="13748148" cy="761703"/>
          </a:xfrm>
          <a:prstGeom prst="rect">
            <a:avLst/>
          </a:prstGeom>
        </p:spPr>
      </p:pic>
      <p:sp>
        <p:nvSpPr>
          <p:cNvPr id="254" name="@Component"/>
          <p:cNvSpPr txBox="1"/>
          <p:nvPr>
            <p:ph type="title"/>
          </p:nvPr>
        </p:nvSpPr>
        <p:spPr>
          <a:xfrm>
            <a:off x="17284700" y="3168415"/>
            <a:ext cx="4458197" cy="1500586"/>
          </a:xfrm>
          <a:prstGeom prst="rect">
            <a:avLst/>
          </a:prstGeom>
        </p:spPr>
        <p:txBody>
          <a:bodyPr/>
          <a:lstStyle>
            <a:lvl1pPr algn="l">
              <a:defRPr sz="5000"/>
            </a:lvl1pPr>
          </a:lstStyle>
          <a:p>
            <a:pPr/>
            <a:r>
              <a:t>@Component</a:t>
            </a:r>
          </a:p>
        </p:txBody>
      </p:sp>
      <p:sp>
        <p:nvSpPr>
          <p:cNvPr id="255" name="@Bean"/>
          <p:cNvSpPr txBox="1"/>
          <p:nvPr/>
        </p:nvSpPr>
        <p:spPr>
          <a:xfrm>
            <a:off x="17284700" y="8994522"/>
            <a:ext cx="4458197" cy="150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5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@Bean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@Bean"/>
          <p:cNvSpPr txBox="1"/>
          <p:nvPr/>
        </p:nvSpPr>
        <p:spPr>
          <a:xfrm>
            <a:off x="901700" y="748307"/>
            <a:ext cx="4458197" cy="1500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5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@Bean</a:t>
            </a:r>
          </a:p>
        </p:txBody>
      </p:sp>
      <p:pic>
        <p:nvPicPr>
          <p:cNvPr id="258" name="스크린샷 2021-09-14 오후 12.12.04.png" descr="스크린샷 2021-09-14 오후 12.12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0864" y="2535435"/>
            <a:ext cx="17902272" cy="578381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클래스 타입에 애너테이션을 사용할 수 없음.…"/>
          <p:cNvSpPr txBox="1"/>
          <p:nvPr/>
        </p:nvSpPr>
        <p:spPr>
          <a:xfrm>
            <a:off x="6156159" y="9796740"/>
            <a:ext cx="12071681" cy="133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t>클래스 타입에 애너테이션을 사용할 수 없음. </a:t>
            </a:r>
          </a:p>
          <a:p>
            <a:pPr>
              <a:defRPr sz="3800"/>
            </a:pPr>
            <a:r>
              <a:t>내가 정의한 클래스 타입을 @Bean을 통해 등록할 수 없다는 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스크린샷 2021-09-14 오후 12.15.35.png" descr="스크린샷 2021-09-14 오후 12.1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450" y="599562"/>
            <a:ext cx="16929100" cy="8452876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메소드 레벨에서 @Bean 사용 가능"/>
          <p:cNvSpPr txBox="1"/>
          <p:nvPr/>
        </p:nvSpPr>
        <p:spPr>
          <a:xfrm>
            <a:off x="7730489" y="10390505"/>
            <a:ext cx="8923021" cy="91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메소드 레벨에서 @Bean 사용 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pplicationContext와 BeanFactory의 관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43889">
              <a:defRPr sz="8736"/>
            </a:lvl1pPr>
          </a:lstStyle>
          <a:p>
            <a:pPr/>
            <a:r>
              <a:t>ApplicationContext와 BeanFactory의 관계</a:t>
            </a:r>
          </a:p>
        </p:txBody>
      </p:sp>
      <p:sp>
        <p:nvSpPr>
          <p:cNvPr id="125" name="BeanFactory를 상속받아 만들어진 것이 ApplicationContex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BeanFactory를 상속받아 만들어진 것이 ApplicationContext</a:t>
            </a:r>
          </a:p>
          <a:p>
            <a:pPr/>
            <a:r>
              <a:t>ApplicationContext가 BeanFactory를 포함하는 개념이다.</a:t>
            </a:r>
          </a:p>
          <a:p>
            <a:pPr/>
            <a:r>
              <a:t>ApplicationContext의 Bean 생성 및 주입 단계의 코드를 보면 BeanFactory에게 Bean 주입을 위임하는 형태를 지니고 있다.(getBean)</a:t>
            </a:r>
          </a:p>
          <a:p>
            <a:pPr/>
            <a:r>
              <a:t>ApplicationContext는 BeanFactory의 기능과 애플리케이션이 필요한 추가적인 기능들을 모두 갖고 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스크린샷 2021-09-14 오후 12.15.35.png" descr="스크린샷 2021-09-14 오후 12.1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7450" y="599562"/>
            <a:ext cx="16929100" cy="845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직사각형 직사각형" descr="직사각형 직사각형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7999" y="4140200"/>
            <a:ext cx="15125404" cy="1371600"/>
          </a:xfrm>
          <a:prstGeom prst="rect">
            <a:avLst/>
          </a:prstGeom>
        </p:spPr>
      </p:pic>
      <p:pic>
        <p:nvPicPr>
          <p:cNvPr id="267" name="직사각형 직사각형" descr="직사각형 직사각형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6499" y="647700"/>
            <a:ext cx="3736778" cy="675283"/>
          </a:xfrm>
          <a:prstGeom prst="rect">
            <a:avLst/>
          </a:prstGeom>
        </p:spPr>
      </p:pic>
      <p:sp>
        <p:nvSpPr>
          <p:cNvPr id="269" name="@Configuration은 @Component로 정의되어 있어서 Component-scan 시 해당 빈이 ApplicationContext에 로딩 됨.…"/>
          <p:cNvSpPr txBox="1"/>
          <p:nvPr/>
        </p:nvSpPr>
        <p:spPr>
          <a:xfrm>
            <a:off x="2112051" y="9921238"/>
            <a:ext cx="19537300" cy="1595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/>
            <a:r>
              <a:t>@Configuration은 @Component로 정의되어 있어서</a:t>
            </a:r>
            <a:r>
              <a:t> Component-scan 시 해당 빈이 ApplicationContext</a:t>
            </a:r>
            <a:r>
              <a:t>에 로딩 됨.</a:t>
            </a:r>
          </a:p>
          <a:p>
            <a:pPr lvl="1"/>
            <a:r>
              <a:t>이를 이용하여 method 호출로 등록해야 하는 </a:t>
            </a:r>
            <a:r>
              <a:t>Spring의 내부 코어 Bean 혹은 </a:t>
            </a:r>
          </a:p>
          <a:p>
            <a:pPr lvl="1"/>
            <a:r>
              <a:t>외부 라이브러리에서 갖고오는 Bean</a:t>
            </a:r>
            <a:r>
              <a:t>을 @Configuration을 이용하여 ApplicationContext에 올린다.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@Bean"/>
          <p:cNvSpPr txBox="1"/>
          <p:nvPr/>
        </p:nvSpPr>
        <p:spPr>
          <a:xfrm>
            <a:off x="5564505" y="2944751"/>
            <a:ext cx="2586991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@Bean</a:t>
            </a:r>
          </a:p>
        </p:txBody>
      </p:sp>
      <p:sp>
        <p:nvSpPr>
          <p:cNvPr id="272" name="@Component"/>
          <p:cNvSpPr txBox="1"/>
          <p:nvPr/>
        </p:nvSpPr>
        <p:spPr>
          <a:xfrm>
            <a:off x="14855698" y="2919351"/>
            <a:ext cx="498500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@Component</a:t>
            </a:r>
          </a:p>
        </p:txBody>
      </p:sp>
      <p:sp>
        <p:nvSpPr>
          <p:cNvPr id="273" name="메소드 레벨에서 사용가능하다.…"/>
          <p:cNvSpPr txBox="1"/>
          <p:nvPr/>
        </p:nvSpPr>
        <p:spPr>
          <a:xfrm>
            <a:off x="4036190" y="6441006"/>
            <a:ext cx="5643619" cy="2281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5625" indent="-555625">
              <a:lnSpc>
                <a:spcPct val="170000"/>
              </a:lnSpc>
              <a:buSzPct val="100000"/>
              <a:buAutoNum type="arabicPeriod" startAt="1"/>
            </a:pPr>
            <a:r>
              <a:t>메소드 레벨에서 사용가능하다.</a:t>
            </a:r>
          </a:p>
          <a:p>
            <a:pPr marL="555625" indent="-555625">
              <a:lnSpc>
                <a:spcPct val="170000"/>
              </a:lnSpc>
              <a:buSzPct val="100000"/>
              <a:buAutoNum type="arabicPeriod" startAt="1"/>
            </a:pPr>
            <a:r>
              <a:t>외부 라이브러리 혹은 내장 클래스를 등록하고자 할 때 사용</a:t>
            </a:r>
          </a:p>
        </p:txBody>
      </p:sp>
      <p:sp>
        <p:nvSpPr>
          <p:cNvPr id="274" name="클래스 레벨에서 사용가능.…"/>
          <p:cNvSpPr txBox="1"/>
          <p:nvPr/>
        </p:nvSpPr>
        <p:spPr>
          <a:xfrm>
            <a:off x="14443833" y="6415606"/>
            <a:ext cx="5808734" cy="2281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5625" indent="-555625">
              <a:lnSpc>
                <a:spcPct val="170000"/>
              </a:lnSpc>
              <a:buSzPct val="100000"/>
              <a:buAutoNum type="arabicPeriod" startAt="1"/>
            </a:pPr>
            <a:r>
              <a:t>클래스 레벨에서 사용가능.</a:t>
            </a:r>
          </a:p>
          <a:p>
            <a:pPr marL="555625" indent="-555625">
              <a:lnSpc>
                <a:spcPct val="170000"/>
              </a:lnSpc>
              <a:buSzPct val="100000"/>
              <a:buAutoNum type="arabicPeriod" startAt="1"/>
            </a:pPr>
            <a:r>
              <a:t>개발자가 직접 작성한 클래스를 bean으로 등록하고자 할 때사용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편리하게 하려고 만들었는데, 왜 복잡하게 알아야 해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86104">
              <a:defRPr sz="7951"/>
            </a:lvl1pPr>
          </a:lstStyle>
          <a:p>
            <a:pPr/>
            <a:r>
              <a:t>편리하게 하려고 만들었는데, 왜 복잡하게 알아야 해?</a:t>
            </a:r>
          </a:p>
        </p:txBody>
      </p:sp>
      <p:sp>
        <p:nvSpPr>
          <p:cNvPr id="277" name="실제 개발 환경으로 들어가게 되면 기존에 있는 기술들을 Customizing 하고, 추가적인 설정을 개발자가 자유자재로 할 수 있어야 한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실제 개발 환경으로 들어가게 되면 기존에 있는 기술들을 Customizing 하고, 추가적인 설정을 개발자가 자유자재로 할 수 있어야 한다.</a:t>
            </a:r>
          </a:p>
          <a:p>
            <a:pPr/>
            <a:r>
              <a:t>하지만, 이런 기본 설정에 대한 구조를 이해하지 않고 있다면 이러한 기술 응용에 취약해진다.</a:t>
            </a:r>
          </a:p>
          <a:p>
            <a:pPr/>
            <a:r>
              <a:t>그리고 다른 개발자들이 설명할 때 반 이상은 못 알아듣고 혼나거나 욕먹을 것이다.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3줄 요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3줄 요약</a:t>
            </a:r>
          </a:p>
        </p:txBody>
      </p:sp>
      <p:sp>
        <p:nvSpPr>
          <p:cNvPr id="280" name="Spring은 ApplicationContext란 개념을 통해 DI를 실현하였고, ApplicationContext는 BeanFactory를 포함하는 개념이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Spring은 ApplicationContext란 개념을 통해 DI를 실현하였고, ApplicationContext는 BeanFactory를 포함하는 개념이다.</a:t>
            </a:r>
          </a:p>
          <a:p>
            <a:pPr/>
            <a:r>
              <a:t>전통적인 XML 방식부터, 애노테이션 방식까지 발전하며 Spring은 개발자들이 조금 더 편하게 개발할 수 있게끔 발전해왔고, 앞으로도 발전할 것이다.</a:t>
            </a:r>
          </a:p>
          <a:p>
            <a:pPr/>
            <a:r>
              <a:t>하지만, 편의를 위해 기본을 놓친다면, 기술 응용을 하지 못한다. 항상 기본부터 알자.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pplicationContext의 hierarch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ApplicationContext의 hierarchy</a:t>
            </a:r>
          </a:p>
        </p:txBody>
      </p:sp>
      <p:pic>
        <p:nvPicPr>
          <p:cNvPr id="128" name="스크린샷 2021-09-07 오후 10.55.32.png" descr="스크린샷 2021-09-07 오후 10.55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19342" y="6623532"/>
            <a:ext cx="10083131" cy="7817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스크린샷 2021-09-07 오후 10.55.12.png" descr="스크린샷 2021-09-07 오후 10.55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1150" y="3416300"/>
            <a:ext cx="18641700" cy="116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스크린샷 2021-09-07 오후 10.55.20.png" descr="스크린샷 2021-09-07 오후 10.55.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6507" y="6523302"/>
            <a:ext cx="10083130" cy="882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스크린샷 2021-09-07 오후 10.58.54.png" descr="스크린샷 2021-09-07 오후 10.58.5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31882" y="9448800"/>
            <a:ext cx="8520236" cy="113603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직사각형"/>
          <p:cNvSpPr/>
          <p:nvPr/>
        </p:nvSpPr>
        <p:spPr>
          <a:xfrm>
            <a:off x="13563600" y="3468881"/>
            <a:ext cx="3445471" cy="548879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직사각형"/>
          <p:cNvSpPr/>
          <p:nvPr/>
        </p:nvSpPr>
        <p:spPr>
          <a:xfrm>
            <a:off x="17138172" y="3468881"/>
            <a:ext cx="4117381" cy="548879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선"/>
          <p:cNvSpPr/>
          <p:nvPr/>
        </p:nvSpPr>
        <p:spPr>
          <a:xfrm flipH="1">
            <a:off x="9181101" y="4063999"/>
            <a:ext cx="6008099" cy="2558735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5" name="직사각형"/>
          <p:cNvSpPr/>
          <p:nvPr/>
        </p:nvSpPr>
        <p:spPr>
          <a:xfrm>
            <a:off x="7747000" y="6583560"/>
            <a:ext cx="2124373" cy="548880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직사각형"/>
          <p:cNvSpPr/>
          <p:nvPr/>
        </p:nvSpPr>
        <p:spPr>
          <a:xfrm>
            <a:off x="21310600" y="6674332"/>
            <a:ext cx="2124373" cy="548880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선"/>
          <p:cNvSpPr/>
          <p:nvPr/>
        </p:nvSpPr>
        <p:spPr>
          <a:xfrm>
            <a:off x="19659601" y="4063999"/>
            <a:ext cx="2582736" cy="2582736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8" name="직사각형"/>
          <p:cNvSpPr/>
          <p:nvPr/>
        </p:nvSpPr>
        <p:spPr>
          <a:xfrm>
            <a:off x="12242800" y="9499600"/>
            <a:ext cx="3445471" cy="780424"/>
          </a:xfrm>
          <a:prstGeom prst="rect">
            <a:avLst/>
          </a:prstGeom>
          <a:ln w="1016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선"/>
          <p:cNvSpPr/>
          <p:nvPr/>
        </p:nvSpPr>
        <p:spPr>
          <a:xfrm>
            <a:off x="8824656" y="7180327"/>
            <a:ext cx="4673000" cy="2249191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" name="선"/>
          <p:cNvSpPr/>
          <p:nvPr/>
        </p:nvSpPr>
        <p:spPr>
          <a:xfrm flipH="1">
            <a:off x="14327711" y="7291114"/>
            <a:ext cx="8049690" cy="2184767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pplicationContext의 hierarch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ApplicationContext의 hierarchy</a:t>
            </a:r>
          </a:p>
        </p:txBody>
      </p:sp>
      <p:pic>
        <p:nvPicPr>
          <p:cNvPr id="143" name="스크린샷 2021-09-07 오후 10.55.12.png" descr="스크린샷 2021-09-07 오후 10.55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150" y="4279900"/>
            <a:ext cx="18641700" cy="116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스크린샷 2021-09-14 오전 9.26.44.png" descr="스크린샷 2021-09-14 오전 9.26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6550" y="7854950"/>
            <a:ext cx="16366205" cy="220933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GenericApplicationContext.class"/>
          <p:cNvSpPr txBox="1"/>
          <p:nvPr>
            <p:ph type="body" sz="quarter" idx="1"/>
          </p:nvPr>
        </p:nvSpPr>
        <p:spPr>
          <a:xfrm>
            <a:off x="1917700" y="5996483"/>
            <a:ext cx="13408819" cy="1723034"/>
          </a:xfrm>
          <a:prstGeom prst="rect">
            <a:avLst/>
          </a:prstGeom>
        </p:spPr>
        <p:txBody>
          <a:bodyPr/>
          <a:lstStyle/>
          <a:p>
            <a:pPr/>
            <a:r>
              <a:t>GenericApplicationContext.class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ApplicationContext_2.jpg" descr="ApplicationContext_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9202" y="4937717"/>
            <a:ext cx="20665596" cy="4828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pplicationContext를 통해 Bean 설정하는 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60">
              <a:defRPr sz="8064"/>
            </a:lvl1pPr>
          </a:lstStyle>
          <a:p>
            <a:pPr/>
            <a:r>
              <a:t>ApplicationContext를 통해 Bean 설정하는 방법</a:t>
            </a:r>
          </a:p>
        </p:txBody>
      </p:sp>
      <p:sp>
        <p:nvSpPr>
          <p:cNvPr id="150" name="xml 파일을 사용하는 방식…"/>
          <p:cNvSpPr txBox="1"/>
          <p:nvPr>
            <p:ph type="body" idx="1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</p:spPr>
        <p:txBody>
          <a:bodyPr/>
          <a:lstStyle/>
          <a:p>
            <a:pPr/>
            <a:r>
              <a:t>xml 파일을 사용하는 방식</a:t>
            </a:r>
          </a:p>
          <a:p>
            <a:pPr/>
            <a:r>
              <a:t>Component scanning 방식</a:t>
            </a:r>
          </a:p>
          <a:p>
            <a:pPr/>
            <a:r>
              <a:t>Java로 Configuration을 직접 작성하는 방식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Xml 방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Xml 방식</a:t>
            </a:r>
          </a:p>
        </p:txBody>
      </p:sp>
      <p:pic>
        <p:nvPicPr>
          <p:cNvPr id="153" name="스크린샷 2021-09-14 오전 9.47.48.png" descr="스크린샷 2021-09-14 오전 9.47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2862" y="3042344"/>
            <a:ext cx="16326987" cy="32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R1280x0.png" descr="R1280x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8914" y="3005429"/>
            <a:ext cx="4217073" cy="1009274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화살표"/>
          <p:cNvSpPr/>
          <p:nvPr/>
        </p:nvSpPr>
        <p:spPr>
          <a:xfrm rot="5400000">
            <a:off x="13921356" y="7112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92862" y="8554422"/>
            <a:ext cx="16326987" cy="381546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bookService와 bookRepository 사이 의존 관계 명시 X"/>
          <p:cNvSpPr txBox="1"/>
          <p:nvPr/>
        </p:nvSpPr>
        <p:spPr>
          <a:xfrm>
            <a:off x="6409181" y="6347503"/>
            <a:ext cx="9127237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bookService와 bookRepository 사이 의존 관계 명시 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모든 빈을 직접 등록해줘야 한다는 단점 존재…"/>
          <p:cNvSpPr txBox="1"/>
          <p:nvPr>
            <p:ph type="body" idx="1"/>
          </p:nvPr>
        </p:nvSpPr>
        <p:spPr>
          <a:xfrm>
            <a:off x="1689100" y="2209800"/>
            <a:ext cx="21005800" cy="9296400"/>
          </a:xfrm>
          <a:prstGeom prst="rect">
            <a:avLst/>
          </a:prstGeom>
        </p:spPr>
        <p:txBody>
          <a:bodyPr/>
          <a:lstStyle/>
          <a:p>
            <a:pPr/>
            <a:r>
              <a:t>모든 빈을 직접 등록해줘야 한다는 단점 존재</a:t>
            </a:r>
          </a:p>
          <a:p>
            <a:pPr/>
            <a:r>
              <a:t>번거로움은 개발자들의 적</a:t>
            </a:r>
          </a:p>
          <a:p>
            <a:pPr/>
            <a:r>
              <a:t>이에 따라 등장한 방식이 component-scan 방식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