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27" r:id="rId3"/>
    <p:sldId id="428" r:id="rId4"/>
    <p:sldId id="429" r:id="rId5"/>
    <p:sldId id="430" r:id="rId6"/>
    <p:sldId id="436" r:id="rId7"/>
    <p:sldId id="438" r:id="rId8"/>
    <p:sldId id="437" r:id="rId9"/>
    <p:sldId id="431" r:id="rId10"/>
    <p:sldId id="439" r:id="rId11"/>
    <p:sldId id="432" r:id="rId12"/>
    <p:sldId id="433" r:id="rId13"/>
    <p:sldId id="434" r:id="rId14"/>
    <p:sldId id="435" r:id="rId15"/>
    <p:sldId id="443" r:id="rId16"/>
    <p:sldId id="444" r:id="rId17"/>
    <p:sldId id="440" r:id="rId18"/>
    <p:sldId id="445" r:id="rId19"/>
    <p:sldId id="448" r:id="rId20"/>
    <p:sldId id="3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1" autoAdjust="0"/>
    <p:restoredTop sz="91414" autoAdjust="0"/>
  </p:normalViewPr>
  <p:slideViewPr>
    <p:cSldViewPr snapToGrid="0">
      <p:cViewPr varScale="1">
        <p:scale>
          <a:sx n="76" d="100"/>
          <a:sy n="76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0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3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68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35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19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71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37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9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1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4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4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7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7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XML/JSON/YAML</a:t>
            </a:r>
            <a:endParaRPr lang="en-US" altLang="ko-KR" sz="16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CA4417-95A1-4DAD-85E0-8F341AF1348B}"/>
              </a:ext>
            </a:extLst>
          </p:cNvPr>
          <p:cNvSpPr txBox="1"/>
          <p:nvPr/>
        </p:nvSpPr>
        <p:spPr>
          <a:xfrm flipH="1">
            <a:off x="0" y="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X M L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</a:t>
            </a:r>
            <a:r>
              <a:rPr lang="en-US" altLang="ko-KR" sz="2400" b="0" i="0" dirty="0" err="1">
                <a:solidFill>
                  <a:srgbClr val="202122"/>
                </a:solidFill>
                <a:effectLst/>
                <a:latin typeface="Noto Sans Demilight"/>
              </a:rPr>
              <a:t>eXtensible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 Markup Language)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E245F-15E0-4075-8C52-61B459C98CC5}"/>
              </a:ext>
            </a:extLst>
          </p:cNvPr>
          <p:cNvSpPr txBox="1"/>
          <p:nvPr/>
        </p:nvSpPr>
        <p:spPr>
          <a:xfrm>
            <a:off x="54757" y="1064823"/>
            <a:ext cx="4035466" cy="3477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&lt;shop&gt;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&lt;name&gt;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올리브영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&lt;/name&gt;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&lt;location&gt;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서울시 강남구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&lt;/location&gt;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화장솜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폼클렌징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마스크팩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5"/>
                </a:solidFill>
              </a:rPr>
              <a:t>&lt;/shop&gt;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5E2BF-6155-4831-AB7B-1C26442A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3" t="43600" r="5836" b="17638"/>
          <a:stretch/>
        </p:blipFill>
        <p:spPr>
          <a:xfrm>
            <a:off x="930546" y="5305860"/>
            <a:ext cx="10330907" cy="409818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2B4A184-23C7-4242-8F2D-AD6F9C1529CB}"/>
              </a:ext>
            </a:extLst>
          </p:cNvPr>
          <p:cNvCxnSpPr>
            <a:stCxn id="5" idx="3"/>
            <a:endCxn id="3" idx="0"/>
          </p:cNvCxnSpPr>
          <p:nvPr/>
        </p:nvCxnSpPr>
        <p:spPr>
          <a:xfrm>
            <a:off x="4090223" y="2803761"/>
            <a:ext cx="2005777" cy="250209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381A80-067C-42EA-8BDD-F55F14CE0BB3}"/>
              </a:ext>
            </a:extLst>
          </p:cNvPr>
          <p:cNvSpPr txBox="1"/>
          <p:nvPr/>
        </p:nvSpPr>
        <p:spPr>
          <a:xfrm>
            <a:off x="4535957" y="243442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유실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04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FB0E6-0E89-4050-A1BA-5BA033B621D6}"/>
              </a:ext>
            </a:extLst>
          </p:cNvPr>
          <p:cNvSpPr txBox="1"/>
          <p:nvPr/>
        </p:nvSpPr>
        <p:spPr>
          <a:xfrm flipH="1">
            <a:off x="0" y="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X M L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</a:t>
            </a:r>
            <a:r>
              <a:rPr lang="en-US" altLang="ko-KR" sz="2400" b="0" i="0" dirty="0" err="1">
                <a:solidFill>
                  <a:srgbClr val="202122"/>
                </a:solidFill>
                <a:effectLst/>
                <a:latin typeface="Noto Sans Demilight"/>
              </a:rPr>
              <a:t>eXtensible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 Markup Language)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66BDF-92C5-477D-A6D8-AAD7DCD2AB22}"/>
              </a:ext>
            </a:extLst>
          </p:cNvPr>
          <p:cNvSpPr txBox="1"/>
          <p:nvPr/>
        </p:nvSpPr>
        <p:spPr>
          <a:xfrm>
            <a:off x="0" y="1310629"/>
            <a:ext cx="4035466" cy="34778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&lt;shop&gt;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&lt;name&gt;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올리브영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&lt;/name&gt;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&lt;location&gt;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서울시 강남구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&lt;/location&gt;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화장솜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폼클렌징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마스크팩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5"/>
                </a:solidFill>
              </a:rPr>
              <a:t>&lt;/shop&gt;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5DCEA-90EF-4404-8645-A7E7F98F8F1F}"/>
              </a:ext>
            </a:extLst>
          </p:cNvPr>
          <p:cNvSpPr txBox="1"/>
          <p:nvPr/>
        </p:nvSpPr>
        <p:spPr>
          <a:xfrm>
            <a:off x="5157351" y="3342369"/>
            <a:ext cx="626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단점</a:t>
            </a:r>
            <a:endParaRPr lang="en-US" altLang="ko-KR" b="1" dirty="0"/>
          </a:p>
          <a:p>
            <a:pPr algn="ctr"/>
            <a:r>
              <a:rPr lang="ko-KR" altLang="en-US" dirty="0"/>
              <a:t>태그로 인해 글자수가 많아지고</a:t>
            </a:r>
            <a:r>
              <a:rPr lang="en-US" altLang="ko-KR" dirty="0"/>
              <a:t>(</a:t>
            </a:r>
            <a:r>
              <a:rPr lang="ko-KR" altLang="en-US" dirty="0"/>
              <a:t>통신할 </a:t>
            </a:r>
            <a:r>
              <a:rPr lang="ko-KR" altLang="en-US" dirty="0" err="1"/>
              <a:t>데이터량이</a:t>
            </a:r>
            <a:r>
              <a:rPr lang="ko-KR" altLang="en-US" dirty="0"/>
              <a:t> </a:t>
            </a:r>
            <a:r>
              <a:rPr lang="ko-KR" altLang="en-US" dirty="0" err="1"/>
              <a:t>많아짐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자동완성이 없다면 같은 글을 두번씩 써서 작성해야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052805-E60F-4EEC-A8F8-28578DA4F58D}"/>
              </a:ext>
            </a:extLst>
          </p:cNvPr>
          <p:cNvSpPr txBox="1"/>
          <p:nvPr/>
        </p:nvSpPr>
        <p:spPr>
          <a:xfrm>
            <a:off x="5427405" y="1664122"/>
            <a:ext cx="5723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장점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/>
              <a:t>태그로 구조를 명확히 하기때문에 데이터유실이 없다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태그를 중심으로 데이터 접근이 용이하다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7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A1DFB-7147-4C7A-9FD7-43E11A97A283}"/>
              </a:ext>
            </a:extLst>
          </p:cNvPr>
          <p:cNvSpPr txBox="1"/>
          <p:nvPr/>
        </p:nvSpPr>
        <p:spPr>
          <a:xfrm flipH="1">
            <a:off x="0" y="0"/>
            <a:ext cx="5407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JSON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Apple SD Gothic Neo"/>
              </a:rPr>
              <a:t>JavaScript Object Notation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59BF7-FEA4-49DE-8E23-FE495229D556}"/>
              </a:ext>
            </a:extLst>
          </p:cNvPr>
          <p:cNvSpPr txBox="1"/>
          <p:nvPr/>
        </p:nvSpPr>
        <p:spPr>
          <a:xfrm>
            <a:off x="1837462" y="1289957"/>
            <a:ext cx="851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문자 그대로</a:t>
            </a:r>
            <a:r>
              <a:rPr lang="ko-KR" altLang="en-US" sz="3600" b="1" dirty="0"/>
              <a:t> 자바스크립트 객체 표기법</a:t>
            </a:r>
            <a:r>
              <a:rPr lang="en-US" altLang="ko-KR" sz="3600" b="1" dirty="0"/>
              <a:t>!!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16B5A-9CC9-4F29-8799-937BF30A5674}"/>
              </a:ext>
            </a:extLst>
          </p:cNvPr>
          <p:cNvSpPr txBox="1"/>
          <p:nvPr/>
        </p:nvSpPr>
        <p:spPr>
          <a:xfrm>
            <a:off x="3340469" y="2274838"/>
            <a:ext cx="5511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어떻게 </a:t>
            </a:r>
            <a:r>
              <a:rPr lang="en-US" altLang="ko-KR" sz="3600" dirty="0"/>
              <a:t>!? </a:t>
            </a:r>
          </a:p>
          <a:p>
            <a:pPr algn="ctr"/>
            <a:r>
              <a:rPr lang="ko-KR" altLang="en-US" sz="3600" dirty="0"/>
              <a:t>데이터는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KEY : VALUE </a:t>
            </a:r>
            <a:r>
              <a:rPr lang="ko-KR" altLang="en-US" sz="3600" dirty="0"/>
              <a:t>로</a:t>
            </a:r>
            <a:endParaRPr lang="en-US" altLang="ko-KR" sz="3600" dirty="0"/>
          </a:p>
          <a:p>
            <a:pPr algn="ctr"/>
            <a:r>
              <a:rPr lang="ko-KR" altLang="en-US" sz="3600" dirty="0"/>
              <a:t>배열은 </a:t>
            </a:r>
            <a:r>
              <a:rPr lang="en-US" altLang="ko-KR" sz="3600" b="1" dirty="0"/>
              <a:t>“[“Array”]”</a:t>
            </a:r>
            <a:r>
              <a:rPr lang="ko-KR" altLang="en-US" sz="3600" dirty="0"/>
              <a:t>로</a:t>
            </a:r>
            <a:endParaRPr lang="en-US" altLang="ko-KR" sz="3600" dirty="0"/>
          </a:p>
          <a:p>
            <a:pPr algn="ctr"/>
            <a:r>
              <a:rPr lang="ko-KR" altLang="en-US" sz="3600" dirty="0"/>
              <a:t>객체는 </a:t>
            </a:r>
            <a:r>
              <a:rPr lang="en-US" altLang="ko-KR" sz="3600" b="1" dirty="0"/>
              <a:t>“{“Object”}”</a:t>
            </a:r>
            <a:r>
              <a:rPr lang="ko-KR" altLang="en-US" sz="3600" dirty="0"/>
              <a:t>로</a:t>
            </a:r>
            <a:endParaRPr lang="en-US" altLang="ko-KR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CCBFE1-4741-4712-83FB-33C0CF62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12" y="5400677"/>
            <a:ext cx="2314575" cy="314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9A54D3-C1ED-4979-9059-38D34F8E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121" y="5391152"/>
            <a:ext cx="1666875" cy="323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F2A45A-45C7-4F54-B2F5-645D0E100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30" y="5372102"/>
            <a:ext cx="5200650" cy="3238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5C2677-1772-4FCE-BE46-96CD6042D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114" y="5410202"/>
            <a:ext cx="933450" cy="285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40743F-F0E6-49C7-ACB7-9815265F3A87}"/>
              </a:ext>
            </a:extLst>
          </p:cNvPr>
          <p:cNvSpPr txBox="1"/>
          <p:nvPr/>
        </p:nvSpPr>
        <p:spPr>
          <a:xfrm>
            <a:off x="911812" y="5695952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출처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: https://www.json.org/json-ko.html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4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54981-71BD-4793-A35C-008AB78D53C8}"/>
              </a:ext>
            </a:extLst>
          </p:cNvPr>
          <p:cNvSpPr txBox="1"/>
          <p:nvPr/>
        </p:nvSpPr>
        <p:spPr>
          <a:xfrm>
            <a:off x="6455228" y="2433777"/>
            <a:ext cx="5089072" cy="16312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 :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올리브영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location :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서울시 강남구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item : [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화장솜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폼클렌징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마스크팩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US" altLang="ko-KR" sz="2000" dirty="0">
                <a:solidFill>
                  <a:schemeClr val="accent5"/>
                </a:solidFill>
              </a:rPr>
              <a:t>}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0B9BE-A44F-433D-9EF0-FB24160586E0}"/>
              </a:ext>
            </a:extLst>
          </p:cNvPr>
          <p:cNvSpPr txBox="1"/>
          <p:nvPr/>
        </p:nvSpPr>
        <p:spPr>
          <a:xfrm flipH="1">
            <a:off x="0" y="0"/>
            <a:ext cx="5407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JSON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Apple SD Gothic Neo"/>
              </a:rPr>
              <a:t>JavaScript Object Notation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97FB-01B4-46FE-95F0-2F589E1C1FE6}"/>
              </a:ext>
            </a:extLst>
          </p:cNvPr>
          <p:cNvSpPr txBox="1"/>
          <p:nvPr/>
        </p:nvSpPr>
        <p:spPr>
          <a:xfrm>
            <a:off x="252479" y="1510448"/>
            <a:ext cx="4041058" cy="34778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&lt;shop&gt;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&lt;name&gt;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올리브영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&lt;/name&gt;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</a:t>
            </a:r>
            <a:r>
              <a:rPr lang="en-US" altLang="ko-K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locatio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서울시 강남구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&lt;/location&gt;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화장솜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폼클렌징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마스크팩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5"/>
                </a:solidFill>
              </a:rPr>
              <a:t>&lt;/shop&gt;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7848516-60D5-4D36-9CD2-18692C663B23}"/>
              </a:ext>
            </a:extLst>
          </p:cNvPr>
          <p:cNvSpPr/>
          <p:nvPr/>
        </p:nvSpPr>
        <p:spPr>
          <a:xfrm>
            <a:off x="4588328" y="2873828"/>
            <a:ext cx="1507671" cy="75111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8BF13-8090-41EB-A0AE-F0A66437540D}"/>
              </a:ext>
            </a:extLst>
          </p:cNvPr>
          <p:cNvSpPr txBox="1"/>
          <p:nvPr/>
        </p:nvSpPr>
        <p:spPr>
          <a:xfrm>
            <a:off x="1685176" y="5738492"/>
            <a:ext cx="882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이 </a:t>
            </a:r>
            <a:r>
              <a:rPr lang="en-US" altLang="ko-KR" dirty="0"/>
              <a:t>XML</a:t>
            </a:r>
            <a:r>
              <a:rPr lang="ko-KR" altLang="en-US" dirty="0"/>
              <a:t>보다 더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가볍고 빠르기 때문에 </a:t>
            </a:r>
            <a:r>
              <a:rPr lang="ko-KR" altLang="en-US" dirty="0"/>
              <a:t>많은 문서들이 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JSON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으로 대체</a:t>
            </a:r>
            <a:r>
              <a:rPr lang="ko-KR" altLang="en-US" dirty="0"/>
              <a:t>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43BB5-3080-4176-9C06-00358D4F6FEF}"/>
              </a:ext>
            </a:extLst>
          </p:cNvPr>
          <p:cNvSpPr txBox="1"/>
          <p:nvPr/>
        </p:nvSpPr>
        <p:spPr>
          <a:xfrm flipH="1">
            <a:off x="0" y="0"/>
            <a:ext cx="5407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JSON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Apple SD Gothic Neo"/>
              </a:rPr>
              <a:t>JavaScript Object Notation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9B0E6-0A72-4BA3-A820-C352F1BDD7AB}"/>
              </a:ext>
            </a:extLst>
          </p:cNvPr>
          <p:cNvSpPr txBox="1"/>
          <p:nvPr/>
        </p:nvSpPr>
        <p:spPr>
          <a:xfrm>
            <a:off x="3451555" y="1469394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그렇다면 </a:t>
            </a:r>
            <a:r>
              <a:rPr lang="en-US" altLang="ko-KR" sz="2400" b="1" dirty="0"/>
              <a:t>JSON</a:t>
            </a:r>
            <a:r>
              <a:rPr lang="ko-KR" altLang="en-US" sz="2400" b="1" dirty="0"/>
              <a:t>은 마냥 좋기만 할까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A5F6A-9751-4951-B85F-3A2A8AF97560}"/>
              </a:ext>
            </a:extLst>
          </p:cNvPr>
          <p:cNvSpPr txBox="1"/>
          <p:nvPr/>
        </p:nvSpPr>
        <p:spPr>
          <a:xfrm>
            <a:off x="318670" y="2384791"/>
            <a:ext cx="5089072" cy="16312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 :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올리브영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location :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서울시 강남구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item : [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화장솜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폼클렌징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마스크팩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US" altLang="ko-KR" sz="2000" dirty="0">
                <a:solidFill>
                  <a:schemeClr val="accent5"/>
                </a:solidFill>
              </a:rPr>
              <a:t>}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6B2A3-3C4F-4551-9E7C-9F4A565428A0}"/>
              </a:ext>
            </a:extLst>
          </p:cNvPr>
          <p:cNvSpPr txBox="1"/>
          <p:nvPr/>
        </p:nvSpPr>
        <p:spPr>
          <a:xfrm>
            <a:off x="6784260" y="2384791"/>
            <a:ext cx="5089072" cy="16312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 :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올리브영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location :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서울시 강남구</a:t>
            </a:r>
            <a:endParaRPr lang="en-US" altLang="ko-K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item : [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화장솜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폼클렌징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마스크팩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US" altLang="ko-KR" sz="2000" dirty="0">
                <a:solidFill>
                  <a:schemeClr val="accent5"/>
                </a:solidFill>
              </a:rPr>
              <a:t>}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A7C453B-D8F5-4E27-9F9F-50DA138CF214}"/>
              </a:ext>
            </a:extLst>
          </p:cNvPr>
          <p:cNvSpPr/>
          <p:nvPr/>
        </p:nvSpPr>
        <p:spPr>
          <a:xfrm>
            <a:off x="5535386" y="2824842"/>
            <a:ext cx="1077686" cy="75111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E4E94-DD56-42F2-806A-714E04957F6D}"/>
              </a:ext>
            </a:extLst>
          </p:cNvPr>
          <p:cNvSpPr txBox="1"/>
          <p:nvPr/>
        </p:nvSpPr>
        <p:spPr>
          <a:xfrm>
            <a:off x="1781182" y="42291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유효한 </a:t>
            </a:r>
            <a:r>
              <a:rPr lang="en-US" altLang="ko-KR" dirty="0"/>
              <a:t>JSON&gt;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4F433-B9EE-416E-9FCC-3CF9B90029C7}"/>
              </a:ext>
            </a:extLst>
          </p:cNvPr>
          <p:cNvSpPr txBox="1"/>
          <p:nvPr/>
        </p:nvSpPr>
        <p:spPr>
          <a:xfrm>
            <a:off x="8018982" y="4229100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유효하지</a:t>
            </a:r>
            <a:r>
              <a:rPr lang="en-US" altLang="ko-KR" dirty="0"/>
              <a:t> </a:t>
            </a:r>
            <a:r>
              <a:rPr lang="ko-KR" altLang="en-US" dirty="0"/>
              <a:t>않은 </a:t>
            </a:r>
            <a:r>
              <a:rPr lang="en-US" altLang="ko-KR" dirty="0"/>
              <a:t>JSON&gt;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8768B-2A8D-4E5D-8CC4-B5E42B0DAABB}"/>
              </a:ext>
            </a:extLst>
          </p:cNvPr>
          <p:cNvSpPr/>
          <p:nvPr/>
        </p:nvSpPr>
        <p:spPr>
          <a:xfrm>
            <a:off x="3967843" y="3167743"/>
            <a:ext cx="326572" cy="261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214278-0EF2-44AA-8936-827C82DBE18B}"/>
              </a:ext>
            </a:extLst>
          </p:cNvPr>
          <p:cNvSpPr/>
          <p:nvPr/>
        </p:nvSpPr>
        <p:spPr>
          <a:xfrm>
            <a:off x="10442666" y="3167742"/>
            <a:ext cx="326572" cy="261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E5A91-7F55-4513-B3F9-985B50C96074}"/>
              </a:ext>
            </a:extLst>
          </p:cNvPr>
          <p:cNvSpPr txBox="1"/>
          <p:nvPr/>
        </p:nvSpPr>
        <p:spPr>
          <a:xfrm>
            <a:off x="4217922" y="4985025"/>
            <a:ext cx="3756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JSON</a:t>
            </a:r>
            <a:r>
              <a:rPr lang="ko-KR" altLang="en-US" sz="2000" b="1" dirty="0"/>
              <a:t>은 문법오류에 취약하다</a:t>
            </a:r>
            <a:r>
              <a:rPr lang="en-US" altLang="ko-KR" sz="2000" b="1" dirty="0"/>
              <a:t>!!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주석을 달 수 없다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27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7064067" y="0"/>
            <a:ext cx="4750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555555"/>
                </a:solidFill>
                <a:latin typeface="Noto Sans Demilight"/>
              </a:rPr>
              <a:t>J S O N</a:t>
            </a:r>
            <a:endParaRPr lang="en-US" altLang="ko-KR" sz="96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0CAD92-B903-4618-80E0-9CFB4A16DD8A}"/>
              </a:ext>
            </a:extLst>
          </p:cNvPr>
          <p:cNvCxnSpPr>
            <a:cxnSpLocks/>
          </p:cNvCxnSpPr>
          <p:nvPr/>
        </p:nvCxnSpPr>
        <p:spPr>
          <a:xfrm flipV="1">
            <a:off x="6096000" y="1"/>
            <a:ext cx="0" cy="685799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DEC7E9-D37A-4CCF-AB84-1227C7FB93C9}"/>
              </a:ext>
            </a:extLst>
          </p:cNvPr>
          <p:cNvSpPr txBox="1"/>
          <p:nvPr/>
        </p:nvSpPr>
        <p:spPr>
          <a:xfrm flipH="1">
            <a:off x="377080" y="0"/>
            <a:ext cx="4750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Noto Sans Demilight"/>
              </a:rPr>
              <a:t>X M L</a:t>
            </a:r>
            <a:endParaRPr lang="en-US" altLang="ko-KR" sz="96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D600-5E71-40E7-BBA0-DC0CA220E390}"/>
              </a:ext>
            </a:extLst>
          </p:cNvPr>
          <p:cNvSpPr txBox="1"/>
          <p:nvPr/>
        </p:nvSpPr>
        <p:spPr>
          <a:xfrm>
            <a:off x="511501" y="2813508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&lt;tag&gt;&lt;/tag&gt;</a:t>
            </a:r>
            <a:r>
              <a:rPr lang="ko-KR" altLang="en-US" dirty="0"/>
              <a:t>로 데이터를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ED8A4-73CD-468D-929E-8E88CB71F048}"/>
              </a:ext>
            </a:extLst>
          </p:cNvPr>
          <p:cNvSpPr txBox="1"/>
          <p:nvPr/>
        </p:nvSpPr>
        <p:spPr>
          <a:xfrm>
            <a:off x="6924222" y="2813508"/>
            <a:ext cx="465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{Obj}, [</a:t>
            </a:r>
            <a:r>
              <a:rPr lang="en-US" altLang="ko-KR" dirty="0" err="1">
                <a:solidFill>
                  <a:srgbClr val="00B050"/>
                </a:solidFill>
              </a:rPr>
              <a:t>Arr</a:t>
            </a:r>
            <a:r>
              <a:rPr lang="en-US" altLang="ko-KR" dirty="0">
                <a:solidFill>
                  <a:srgbClr val="00B050"/>
                </a:solidFill>
              </a:rPr>
              <a:t>], </a:t>
            </a:r>
            <a:r>
              <a:rPr lang="en-US" altLang="ko-KR" dirty="0" err="1">
                <a:solidFill>
                  <a:srgbClr val="00B050"/>
                </a:solidFill>
              </a:rPr>
              <a:t>key:value</a:t>
            </a:r>
            <a:r>
              <a:rPr lang="ko-KR" altLang="en-US" dirty="0"/>
              <a:t>등 구분자로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E17C6-CCC6-4A86-AD5C-67983F61AEC5}"/>
              </a:ext>
            </a:extLst>
          </p:cNvPr>
          <p:cNvSpPr txBox="1"/>
          <p:nvPr/>
        </p:nvSpPr>
        <p:spPr>
          <a:xfrm>
            <a:off x="511501" y="156966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통신을 위해 사용하는 일종의 </a:t>
            </a:r>
            <a:r>
              <a:rPr lang="ko-KR" altLang="en-US" dirty="0">
                <a:solidFill>
                  <a:srgbClr val="00B050"/>
                </a:solidFill>
              </a:rPr>
              <a:t>양식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32BC7-BE0B-4668-BDEA-195E3FBDC5C4}"/>
              </a:ext>
            </a:extLst>
          </p:cNvPr>
          <p:cNvSpPr txBox="1"/>
          <p:nvPr/>
        </p:nvSpPr>
        <p:spPr>
          <a:xfrm>
            <a:off x="6924222" y="156966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통신을 위해 사용하는 일종의 </a:t>
            </a:r>
            <a:r>
              <a:rPr lang="ko-KR" altLang="en-US" dirty="0">
                <a:solidFill>
                  <a:srgbClr val="00B050"/>
                </a:solidFill>
              </a:rPr>
              <a:t>양식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13E7B-89B5-44A8-8185-0D59C3E40025}"/>
              </a:ext>
            </a:extLst>
          </p:cNvPr>
          <p:cNvSpPr txBox="1"/>
          <p:nvPr/>
        </p:nvSpPr>
        <p:spPr>
          <a:xfrm>
            <a:off x="6924222" y="2191584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일부 문법오류에 </a:t>
            </a:r>
            <a:r>
              <a:rPr lang="ko-KR" altLang="en-US" dirty="0">
                <a:solidFill>
                  <a:srgbClr val="00B050"/>
                </a:solidFill>
              </a:rPr>
              <a:t>전체문서에</a:t>
            </a:r>
            <a:r>
              <a:rPr lang="ko-KR" altLang="en-US" dirty="0"/>
              <a:t> 문제가 생긴다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5ADCE-1E7F-433F-82B7-8E7D4DD3165D}"/>
              </a:ext>
            </a:extLst>
          </p:cNvPr>
          <p:cNvSpPr txBox="1"/>
          <p:nvPr/>
        </p:nvSpPr>
        <p:spPr>
          <a:xfrm>
            <a:off x="511501" y="2191584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일부 문법오류에 </a:t>
            </a:r>
            <a:r>
              <a:rPr lang="ko-KR" altLang="en-US" dirty="0">
                <a:solidFill>
                  <a:srgbClr val="00B050"/>
                </a:solidFill>
              </a:rPr>
              <a:t>해당부분만</a:t>
            </a:r>
            <a:r>
              <a:rPr lang="ko-KR" altLang="en-US" dirty="0"/>
              <a:t> 문제가 생긴다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F67D9-A16D-4FF2-84AA-E05A01FD294D}"/>
              </a:ext>
            </a:extLst>
          </p:cNvPr>
          <p:cNvSpPr txBox="1"/>
          <p:nvPr/>
        </p:nvSpPr>
        <p:spPr>
          <a:xfrm>
            <a:off x="517488" y="3435432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&lt;tag&gt;&lt;/tag&gt;</a:t>
            </a:r>
            <a:r>
              <a:rPr lang="ko-KR" altLang="en-US" dirty="0"/>
              <a:t>로 인해 </a:t>
            </a:r>
            <a:r>
              <a:rPr lang="ko-KR" altLang="en-US" dirty="0" err="1"/>
              <a:t>데이터량이</a:t>
            </a:r>
            <a:r>
              <a:rPr lang="ko-KR" altLang="en-US" dirty="0"/>
              <a:t> 늘어난다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3954-4F1B-4E3C-942F-EE0C02BF859D}"/>
              </a:ext>
            </a:extLst>
          </p:cNvPr>
          <p:cNvSpPr txBox="1"/>
          <p:nvPr/>
        </p:nvSpPr>
        <p:spPr>
          <a:xfrm>
            <a:off x="6924222" y="3435432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문서가 가볍고 가독성도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F2CF3-CED6-4C82-A6FF-3C79E11898DC}"/>
              </a:ext>
            </a:extLst>
          </p:cNvPr>
          <p:cNvSpPr txBox="1"/>
          <p:nvPr/>
        </p:nvSpPr>
        <p:spPr>
          <a:xfrm>
            <a:off x="511501" y="4679280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en-US" altLang="ko-KR" dirty="0" err="1"/>
              <a:t>xsd</a:t>
            </a:r>
            <a:r>
              <a:rPr lang="en-US" altLang="ko-KR" dirty="0"/>
              <a:t>)</a:t>
            </a:r>
            <a:r>
              <a:rPr lang="ko-KR" altLang="en-US" dirty="0"/>
              <a:t>를 사용해 요구사항에 맞는 문서인지 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검증이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08BC9-2E9B-4AB8-A16E-FB754BBD2F0F}"/>
              </a:ext>
            </a:extLst>
          </p:cNvPr>
          <p:cNvSpPr txBox="1"/>
          <p:nvPr/>
        </p:nvSpPr>
        <p:spPr>
          <a:xfrm>
            <a:off x="521726" y="5578203"/>
            <a:ext cx="461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엄격한 형식</a:t>
            </a:r>
            <a:r>
              <a:rPr lang="ko-KR" altLang="en-US" dirty="0"/>
              <a:t>이 적용되는 시스템에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FD764-B125-49BD-AFC8-4912B4FCA043}"/>
              </a:ext>
            </a:extLst>
          </p:cNvPr>
          <p:cNvSpPr txBox="1"/>
          <p:nvPr/>
        </p:nvSpPr>
        <p:spPr>
          <a:xfrm>
            <a:off x="6924222" y="4679280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요구사항에 맞는 문서인지 </a:t>
            </a:r>
            <a:r>
              <a:rPr lang="ko-KR" altLang="en-US" dirty="0">
                <a:solidFill>
                  <a:srgbClr val="00B050"/>
                </a:solidFill>
              </a:rPr>
              <a:t>검증을 위해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자체적으로 구현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8D23D-FFF9-4978-B36D-8E23A121A8D5}"/>
              </a:ext>
            </a:extLst>
          </p:cNvPr>
          <p:cNvSpPr txBox="1"/>
          <p:nvPr/>
        </p:nvSpPr>
        <p:spPr>
          <a:xfrm>
            <a:off x="6924222" y="5578203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성능을 중요시</a:t>
            </a:r>
            <a:r>
              <a:rPr lang="ko-KR" altLang="en-US" dirty="0"/>
              <a:t>하는 시스템에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BC2D8-DE05-4EBC-B700-630E1EA99DBE}"/>
              </a:ext>
            </a:extLst>
          </p:cNvPr>
          <p:cNvSpPr txBox="1"/>
          <p:nvPr/>
        </p:nvSpPr>
        <p:spPr>
          <a:xfrm>
            <a:off x="511501" y="405735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주석을 사용할 수 </a:t>
            </a:r>
            <a:r>
              <a:rPr lang="ko-KR" altLang="en-US" dirty="0">
                <a:solidFill>
                  <a:srgbClr val="00B050"/>
                </a:solidFill>
              </a:rPr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B556A3-9827-4A15-97E9-762E9E78BDCE}"/>
              </a:ext>
            </a:extLst>
          </p:cNvPr>
          <p:cNvSpPr txBox="1"/>
          <p:nvPr/>
        </p:nvSpPr>
        <p:spPr>
          <a:xfrm>
            <a:off x="6924222" y="405735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주석을 사용할 수 </a:t>
            </a:r>
            <a:r>
              <a:rPr lang="ko-KR" altLang="en-US" dirty="0">
                <a:solidFill>
                  <a:srgbClr val="00B050"/>
                </a:solidFill>
              </a:rPr>
              <a:t>없다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2644170"/>
            <a:ext cx="4750854" cy="23083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555555"/>
                </a:solidFill>
                <a:latin typeface="Noto Sans Demilight"/>
              </a:rPr>
              <a:t>YAML</a:t>
            </a:r>
          </a:p>
          <a:p>
            <a:pPr algn="ctr"/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 YAML </a:t>
            </a:r>
            <a:r>
              <a:rPr lang="en-US" altLang="ko-KR" sz="2400" b="0" i="0" dirty="0" err="1">
                <a:solidFill>
                  <a:srgbClr val="202122"/>
                </a:solidFill>
                <a:effectLst/>
                <a:latin typeface="Noto Sans Demilight"/>
              </a:rPr>
              <a:t>Ain't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 Markup Language)</a:t>
            </a:r>
          </a:p>
          <a:p>
            <a:pPr algn="ctr"/>
            <a:r>
              <a:rPr lang="en-US" altLang="ko-KR" sz="2400" dirty="0">
                <a:solidFill>
                  <a:srgbClr val="202122"/>
                </a:solidFill>
                <a:latin typeface="Noto Sans Demilight"/>
              </a:rPr>
              <a:t>(</a:t>
            </a:r>
            <a:r>
              <a:rPr lang="en-US" altLang="ko-KR" sz="2400" b="0" i="0" dirty="0">
                <a:effectLst/>
                <a:latin typeface="Noto Sans Demilight"/>
              </a:rPr>
              <a:t>Yet Another</a:t>
            </a:r>
            <a:r>
              <a:rPr lang="en-US" altLang="ko-KR" sz="2400" i="0" dirty="0">
                <a:effectLst/>
                <a:latin typeface="Noto Sans Demilight"/>
              </a:rPr>
              <a:t> Markup Language</a:t>
            </a:r>
            <a:r>
              <a:rPr lang="en-US" altLang="ko-KR" sz="2400" dirty="0">
                <a:solidFill>
                  <a:srgbClr val="202122"/>
                </a:solidFill>
                <a:latin typeface="Noto Sans Demilight"/>
              </a:rPr>
              <a:t>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5790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12A6A7-B77E-40FE-8362-F50958444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1" t="6823" r="1975" b="6229"/>
          <a:stretch/>
        </p:blipFill>
        <p:spPr>
          <a:xfrm>
            <a:off x="0" y="1015663"/>
            <a:ext cx="8862648" cy="5134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4B33D-F610-4C78-AE85-1FFBFDAF93FF}"/>
              </a:ext>
            </a:extLst>
          </p:cNvPr>
          <p:cNvSpPr txBox="1"/>
          <p:nvPr/>
        </p:nvSpPr>
        <p:spPr>
          <a:xfrm flipH="1">
            <a:off x="-2" y="0"/>
            <a:ext cx="6339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YAML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 YAML </a:t>
            </a:r>
            <a:r>
              <a:rPr lang="en-US" altLang="ko-KR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Ain't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Markup Language)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82B1-436F-4D3D-BBAE-3353C165B949}"/>
              </a:ext>
            </a:extLst>
          </p:cNvPr>
          <p:cNvSpPr txBox="1"/>
          <p:nvPr/>
        </p:nvSpPr>
        <p:spPr>
          <a:xfrm>
            <a:off x="6525451" y="4672482"/>
            <a:ext cx="55258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XML, JSON</a:t>
            </a:r>
            <a:r>
              <a:rPr lang="ko-KR" altLang="en-US" dirty="0"/>
              <a:t>은 데이터를 주고 받는데 목적을 둔 반면</a:t>
            </a:r>
            <a:endParaRPr lang="en-US" altLang="ko-KR" dirty="0"/>
          </a:p>
          <a:p>
            <a:r>
              <a:rPr lang="en-US" altLang="ko-KR" sz="2400" b="1" dirty="0"/>
              <a:t>‘</a:t>
            </a:r>
            <a:r>
              <a:rPr lang="ko-KR" altLang="en-US" sz="2400" b="1" dirty="0"/>
              <a:t>사람이 보기 좋게</a:t>
            </a:r>
            <a:r>
              <a:rPr lang="en-US" altLang="ko-KR" sz="2400" b="1" dirty="0"/>
              <a:t>’</a:t>
            </a:r>
            <a:r>
              <a:rPr lang="ko-KR" altLang="en-US" dirty="0"/>
              <a:t> 작성하는 것이 주 목적</a:t>
            </a:r>
          </a:p>
        </p:txBody>
      </p:sp>
    </p:spTree>
    <p:extLst>
      <p:ext uri="{BB962C8B-B14F-4D97-AF65-F5344CB8AC3E}">
        <p14:creationId xmlns:p14="http://schemas.microsoft.com/office/powerpoint/2010/main" val="64771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B4BC9-850C-4C93-A521-942D7FDA975B}"/>
              </a:ext>
            </a:extLst>
          </p:cNvPr>
          <p:cNvSpPr txBox="1"/>
          <p:nvPr/>
        </p:nvSpPr>
        <p:spPr>
          <a:xfrm flipH="1">
            <a:off x="-2" y="0"/>
            <a:ext cx="6339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YAML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 YAML </a:t>
            </a:r>
            <a:r>
              <a:rPr lang="en-US" altLang="ko-KR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Ain't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Markup Language)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BED8D-B337-44C6-BCC7-4F0E550900D8}"/>
              </a:ext>
            </a:extLst>
          </p:cNvPr>
          <p:cNvSpPr txBox="1"/>
          <p:nvPr/>
        </p:nvSpPr>
        <p:spPr>
          <a:xfrm>
            <a:off x="4448629" y="1324878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줄바꿈과</a:t>
            </a:r>
            <a:r>
              <a:rPr lang="ko-KR" altLang="en-US" b="1" dirty="0"/>
              <a:t> 탭</a:t>
            </a:r>
            <a:r>
              <a:rPr lang="en-US" altLang="ko-KR" b="1" dirty="0"/>
              <a:t>(</a:t>
            </a:r>
            <a:r>
              <a:rPr lang="ko-KR" altLang="en-US" b="1" dirty="0"/>
              <a:t>들여쓰기</a:t>
            </a:r>
            <a:r>
              <a:rPr lang="en-US" altLang="ko-KR" b="1" dirty="0"/>
              <a:t>)</a:t>
            </a:r>
            <a:r>
              <a:rPr lang="ko-KR" altLang="en-US" b="1" dirty="0"/>
              <a:t>을</a:t>
            </a:r>
            <a:r>
              <a:rPr lang="ko-KR" altLang="en-US" dirty="0"/>
              <a:t> 구분자로 사용한다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FB9BF-6484-41AB-838F-0AF6530E93C9}"/>
              </a:ext>
            </a:extLst>
          </p:cNvPr>
          <p:cNvSpPr txBox="1"/>
          <p:nvPr/>
        </p:nvSpPr>
        <p:spPr>
          <a:xfrm>
            <a:off x="4445608" y="1913599"/>
            <a:ext cx="67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상속</a:t>
            </a:r>
            <a:r>
              <a:rPr lang="ko-KR" altLang="en-US" dirty="0"/>
              <a:t>을 사용해 여러 데이터를 효율적으로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2FEC72A-15CE-4306-ADFD-53996B0C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" y="1324878"/>
            <a:ext cx="3900107" cy="387798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maltese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 Unicode MS"/>
                <a:ea typeface="Source Code Pro" panose="020B0509030403020204" pitchFamily="49" charset="0"/>
              </a:rPr>
              <a:t>&amp;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4078F2"/>
                </a:solidFill>
                <a:effectLst/>
                <a:latin typeface="Arial Unicode MS"/>
                <a:ea typeface="Source Code Pro" panose="020B0509030403020204" pitchFamily="49" charset="0"/>
              </a:rPr>
              <a:t>dog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cute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184BB"/>
                </a:solidFill>
                <a:effectLst/>
                <a:latin typeface="Arial Unicode MS"/>
                <a:ea typeface="Source Code Pro" panose="020B0509030403020204" pitchFamily="49" charset="0"/>
              </a:rPr>
              <a:t>true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bark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bow-wow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jindol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: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&lt;&lt;: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 Unicode MS"/>
                <a:ea typeface="Source Code Pro" panose="020B0509030403020204" pitchFamily="49" charset="0"/>
              </a:rPr>
              <a:t>*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4078F2"/>
                </a:solidFill>
                <a:effectLst/>
                <a:latin typeface="Arial Unicode MS"/>
                <a:ea typeface="Source Code Pro" panose="020B0509030403020204" pitchFamily="49" charset="0"/>
              </a:rPr>
              <a:t>dog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nationality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korea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pug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: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 panose="020B0509030403020204" pitchFamily="49" charset="0"/>
              </a:rPr>
              <a:t>&lt;&lt;: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 Unicode MS"/>
                <a:ea typeface="Source Code Pro" panose="020B0509030403020204" pitchFamily="49" charset="0"/>
              </a:rPr>
              <a:t>*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4078F2"/>
                </a:solidFill>
                <a:effectLst/>
                <a:latin typeface="Arial Unicode MS"/>
                <a:ea typeface="Source Code Pro" panose="020B0509030403020204" pitchFamily="49" charset="0"/>
              </a:rPr>
              <a:t>dog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</a:b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	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ugly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 panose="020B0509030403020204" pitchFamily="49" charset="0"/>
              </a:rPr>
              <a:t>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184BB"/>
                </a:solidFill>
                <a:effectLst/>
                <a:latin typeface="Arial Unicode MS"/>
                <a:ea typeface="Source Code Pro" panose="020B0509030403020204" pitchFamily="49" charset="0"/>
              </a:rPr>
              <a:t>true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B8E76-0EF5-40FC-9797-DCE7B3304DED}"/>
              </a:ext>
            </a:extLst>
          </p:cNvPr>
          <p:cNvSpPr txBox="1"/>
          <p:nvPr/>
        </p:nvSpPr>
        <p:spPr>
          <a:xfrm>
            <a:off x="447040" y="5202863"/>
            <a:ext cx="490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출처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: https://tkdguq05.github.io/2021/08/11/yaml-break/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181AF4-426B-4482-86BF-C6C920FAA827}"/>
              </a:ext>
            </a:extLst>
          </p:cNvPr>
          <p:cNvSpPr/>
          <p:nvPr/>
        </p:nvSpPr>
        <p:spPr>
          <a:xfrm>
            <a:off x="1845344" y="1345199"/>
            <a:ext cx="961258" cy="463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E97ED9-ECD9-4307-AC65-08ABA9AD5BC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806602" y="1576840"/>
            <a:ext cx="1540545" cy="3047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BB6A73-185F-479E-88AE-C0174AAC4EB4}"/>
              </a:ext>
            </a:extLst>
          </p:cNvPr>
          <p:cNvSpPr txBox="1"/>
          <p:nvPr/>
        </p:nvSpPr>
        <p:spPr>
          <a:xfrm>
            <a:off x="4347147" y="4455154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Alias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지정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A208BF-3D7A-4518-8893-08829142C3AA}"/>
              </a:ext>
            </a:extLst>
          </p:cNvPr>
          <p:cNvCxnSpPr>
            <a:cxnSpLocks/>
            <a:stCxn id="27" idx="1"/>
            <a:endCxn id="21" idx="3"/>
          </p:cNvCxnSpPr>
          <p:nvPr/>
        </p:nvCxnSpPr>
        <p:spPr>
          <a:xfrm flipH="1" flipV="1">
            <a:off x="2867562" y="3284056"/>
            <a:ext cx="1479585" cy="16434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4658B7-95EE-468C-96D4-FA048343450F}"/>
              </a:ext>
            </a:extLst>
          </p:cNvPr>
          <p:cNvSpPr/>
          <p:nvPr/>
        </p:nvSpPr>
        <p:spPr>
          <a:xfrm>
            <a:off x="1906304" y="3052415"/>
            <a:ext cx="961258" cy="463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AB571-5E7A-4A22-8E00-0275F7A6E5DD}"/>
              </a:ext>
            </a:extLst>
          </p:cNvPr>
          <p:cNvSpPr txBox="1"/>
          <p:nvPr/>
        </p:nvSpPr>
        <p:spPr>
          <a:xfrm>
            <a:off x="4347147" y="4758273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Alias</a:t>
            </a:r>
            <a:r>
              <a:rPr lang="ko-KR" altLang="en-US" sz="1600" dirty="0"/>
              <a:t>로 상속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CE7BB-9B2C-4D60-858F-4AECDCBA2743}"/>
              </a:ext>
            </a:extLst>
          </p:cNvPr>
          <p:cNvSpPr txBox="1"/>
          <p:nvPr/>
        </p:nvSpPr>
        <p:spPr>
          <a:xfrm>
            <a:off x="4445608" y="2492031"/>
            <a:ext cx="55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Alias</a:t>
            </a:r>
            <a:r>
              <a:rPr lang="ko-KR" altLang="en-US" dirty="0"/>
              <a:t>는 </a:t>
            </a:r>
            <a:r>
              <a:rPr lang="ko-KR" altLang="en-US" b="1" dirty="0"/>
              <a:t>같은 디렉토리 </a:t>
            </a:r>
            <a:r>
              <a:rPr lang="ko-KR" altLang="en-US" dirty="0"/>
              <a:t>내에서 </a:t>
            </a:r>
            <a:r>
              <a:rPr lang="ko-KR" altLang="en-US" b="1" dirty="0"/>
              <a:t>접근이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65CB2-E80C-48CD-8A19-83415A1964C9}"/>
              </a:ext>
            </a:extLst>
          </p:cNvPr>
          <p:cNvSpPr txBox="1"/>
          <p:nvPr/>
        </p:nvSpPr>
        <p:spPr>
          <a:xfrm>
            <a:off x="4445608" y="3057573"/>
            <a:ext cx="729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사용자의 </a:t>
            </a:r>
            <a:r>
              <a:rPr lang="ko-KR" altLang="en-US" b="1" dirty="0"/>
              <a:t>편의를 목적</a:t>
            </a:r>
            <a:r>
              <a:rPr lang="ko-KR" altLang="en-US" dirty="0"/>
              <a:t>으로 하기때문에 </a:t>
            </a:r>
            <a:r>
              <a:rPr lang="ko-KR" altLang="en-US" b="1" dirty="0"/>
              <a:t>설정파일에 주로 사용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6" grpId="0"/>
      <p:bldP spid="21" grpId="0" animBg="1"/>
      <p:bldP spid="27" grpId="0"/>
      <p:bldP spid="32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694059" y="0"/>
            <a:ext cx="2902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55555"/>
                </a:solidFill>
                <a:latin typeface="Noto Sans Demilight"/>
              </a:rPr>
              <a:t>JSON</a:t>
            </a:r>
            <a:endParaRPr lang="en-US" altLang="ko-KR" sz="72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0CAD92-B903-4618-80E0-9CFB4A16DD8A}"/>
              </a:ext>
            </a:extLst>
          </p:cNvPr>
          <p:cNvCxnSpPr>
            <a:cxnSpLocks/>
          </p:cNvCxnSpPr>
          <p:nvPr/>
        </p:nvCxnSpPr>
        <p:spPr>
          <a:xfrm flipV="1">
            <a:off x="4061178" y="1"/>
            <a:ext cx="0" cy="685799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DEC7E9-D37A-4CCF-AB84-1227C7FB93C9}"/>
              </a:ext>
            </a:extLst>
          </p:cNvPr>
          <p:cNvSpPr txBox="1"/>
          <p:nvPr/>
        </p:nvSpPr>
        <p:spPr>
          <a:xfrm flipH="1">
            <a:off x="496109" y="0"/>
            <a:ext cx="307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Noto Sans Demilight"/>
              </a:rPr>
              <a:t>XML</a:t>
            </a:r>
            <a:endParaRPr lang="en-US" altLang="ko-KR" sz="72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D600-5E71-40E7-BBA0-DC0CA220E390}"/>
              </a:ext>
            </a:extLst>
          </p:cNvPr>
          <p:cNvSpPr txBox="1"/>
          <p:nvPr/>
        </p:nvSpPr>
        <p:spPr>
          <a:xfrm>
            <a:off x="84782" y="2762708"/>
            <a:ext cx="303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&lt;tag&gt;&lt;/tag&gt;</a:t>
            </a:r>
            <a:r>
              <a:rPr lang="ko-KR" altLang="en-US" sz="1400" dirty="0"/>
              <a:t>로 데이터를 구분한다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ED8A4-73CD-468D-929E-8E88CB71F048}"/>
              </a:ext>
            </a:extLst>
          </p:cNvPr>
          <p:cNvSpPr txBox="1"/>
          <p:nvPr/>
        </p:nvSpPr>
        <p:spPr>
          <a:xfrm>
            <a:off x="4339555" y="2762708"/>
            <a:ext cx="3662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{Obj}, [</a:t>
            </a:r>
            <a:r>
              <a:rPr lang="en-US" altLang="ko-KR" sz="1400" dirty="0" err="1">
                <a:solidFill>
                  <a:srgbClr val="00B050"/>
                </a:solidFill>
              </a:rPr>
              <a:t>Arr</a:t>
            </a:r>
            <a:r>
              <a:rPr lang="en-US" altLang="ko-KR" sz="1400" dirty="0">
                <a:solidFill>
                  <a:srgbClr val="00B050"/>
                </a:solidFill>
              </a:rPr>
              <a:t>], </a:t>
            </a:r>
            <a:r>
              <a:rPr lang="en-US" altLang="ko-KR" sz="1400" dirty="0" err="1">
                <a:solidFill>
                  <a:srgbClr val="00B050"/>
                </a:solidFill>
              </a:rPr>
              <a:t>key:value</a:t>
            </a:r>
            <a:r>
              <a:rPr lang="ko-KR" altLang="en-US" sz="1400" dirty="0"/>
              <a:t>등 구분자로 구분한다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E17C6-CCC6-4A86-AD5C-67983F61AEC5}"/>
              </a:ext>
            </a:extLst>
          </p:cNvPr>
          <p:cNvSpPr txBox="1"/>
          <p:nvPr/>
        </p:nvSpPr>
        <p:spPr>
          <a:xfrm>
            <a:off x="84782" y="1518860"/>
            <a:ext cx="391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통신을 위해 사용하는 일종의 </a:t>
            </a:r>
            <a:r>
              <a:rPr lang="ko-KR" altLang="en-US" sz="1400" dirty="0">
                <a:solidFill>
                  <a:srgbClr val="00B050"/>
                </a:solidFill>
              </a:rPr>
              <a:t>양식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32BC7-BE0B-4668-BDEA-195E3FBDC5C4}"/>
              </a:ext>
            </a:extLst>
          </p:cNvPr>
          <p:cNvSpPr txBox="1"/>
          <p:nvPr/>
        </p:nvSpPr>
        <p:spPr>
          <a:xfrm>
            <a:off x="4339555" y="1518860"/>
            <a:ext cx="3948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통신을 위해 사용하는 일종의 </a:t>
            </a:r>
            <a:r>
              <a:rPr lang="ko-KR" altLang="en-US" sz="1400" dirty="0">
                <a:solidFill>
                  <a:srgbClr val="00B050"/>
                </a:solidFill>
              </a:rPr>
              <a:t>양식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13E7B-89B5-44A8-8185-0D59C3E40025}"/>
              </a:ext>
            </a:extLst>
          </p:cNvPr>
          <p:cNvSpPr txBox="1"/>
          <p:nvPr/>
        </p:nvSpPr>
        <p:spPr>
          <a:xfrm>
            <a:off x="4339555" y="2140784"/>
            <a:ext cx="370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일부 문법오류에 </a:t>
            </a:r>
            <a:r>
              <a:rPr lang="ko-KR" altLang="en-US" sz="1400" dirty="0">
                <a:solidFill>
                  <a:srgbClr val="00B050"/>
                </a:solidFill>
              </a:rPr>
              <a:t>전체문서에</a:t>
            </a:r>
            <a:r>
              <a:rPr lang="ko-KR" altLang="en-US" sz="1400" dirty="0"/>
              <a:t> 문제가 생긴다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5ADCE-1E7F-433F-82B7-8E7D4DD3165D}"/>
              </a:ext>
            </a:extLst>
          </p:cNvPr>
          <p:cNvSpPr txBox="1"/>
          <p:nvPr/>
        </p:nvSpPr>
        <p:spPr>
          <a:xfrm>
            <a:off x="84781" y="2140784"/>
            <a:ext cx="367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일부 문법오류에 </a:t>
            </a:r>
            <a:r>
              <a:rPr lang="ko-KR" altLang="en-US" sz="1400" dirty="0">
                <a:solidFill>
                  <a:srgbClr val="00B050"/>
                </a:solidFill>
              </a:rPr>
              <a:t>해당부분만</a:t>
            </a:r>
            <a:r>
              <a:rPr lang="ko-KR" altLang="en-US" sz="1400" dirty="0"/>
              <a:t> 문제가 생긴다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F67D9-A16D-4FF2-84AA-E05A01FD294D}"/>
              </a:ext>
            </a:extLst>
          </p:cNvPr>
          <p:cNvSpPr txBox="1"/>
          <p:nvPr/>
        </p:nvSpPr>
        <p:spPr>
          <a:xfrm>
            <a:off x="90768" y="3384632"/>
            <a:ext cx="363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&lt;tag&gt;&lt;/tag&gt;</a:t>
            </a:r>
            <a:r>
              <a:rPr lang="ko-KR" altLang="en-US" sz="1400" dirty="0"/>
              <a:t>로 인해 </a:t>
            </a:r>
            <a:r>
              <a:rPr lang="ko-KR" altLang="en-US" sz="1400" dirty="0" err="1"/>
              <a:t>데이터량이</a:t>
            </a:r>
            <a:r>
              <a:rPr lang="ko-KR" altLang="en-US" sz="1400" dirty="0"/>
              <a:t> 늘어난다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83954-4F1B-4E3C-942F-EE0C02BF859D}"/>
              </a:ext>
            </a:extLst>
          </p:cNvPr>
          <p:cNvSpPr txBox="1"/>
          <p:nvPr/>
        </p:nvSpPr>
        <p:spPr>
          <a:xfrm>
            <a:off x="4339555" y="3384632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문서가 가볍고 가독성도 좋다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F2CF3-CED6-4C82-A6FF-3C79E11898DC}"/>
              </a:ext>
            </a:extLst>
          </p:cNvPr>
          <p:cNvSpPr txBox="1"/>
          <p:nvPr/>
        </p:nvSpPr>
        <p:spPr>
          <a:xfrm>
            <a:off x="84781" y="4628479"/>
            <a:ext cx="407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스키마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xsd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사용해 요구사항에 맞는 문서인지 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00B050"/>
                </a:solidFill>
              </a:rPr>
              <a:t>검증이 가능</a:t>
            </a:r>
            <a:r>
              <a:rPr lang="ko-KR" altLang="en-US" sz="1400" dirty="0"/>
              <a:t>하다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08BC9-2E9B-4AB8-A16E-FB754BBD2F0F}"/>
              </a:ext>
            </a:extLst>
          </p:cNvPr>
          <p:cNvSpPr txBox="1"/>
          <p:nvPr/>
        </p:nvSpPr>
        <p:spPr>
          <a:xfrm>
            <a:off x="95006" y="5527403"/>
            <a:ext cx="3354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엄격한 형식</a:t>
            </a:r>
            <a:r>
              <a:rPr lang="ko-KR" altLang="en-US" sz="1400" dirty="0"/>
              <a:t>이 적용되는 시스템에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FD764-B125-49BD-AFC8-4912B4FCA043}"/>
              </a:ext>
            </a:extLst>
          </p:cNvPr>
          <p:cNvSpPr txBox="1"/>
          <p:nvPr/>
        </p:nvSpPr>
        <p:spPr>
          <a:xfrm>
            <a:off x="4339555" y="4628480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요구사항에 맞는 문서인지 </a:t>
            </a:r>
            <a:r>
              <a:rPr lang="ko-KR" altLang="en-US" sz="1400" dirty="0">
                <a:solidFill>
                  <a:srgbClr val="00B050"/>
                </a:solidFill>
              </a:rPr>
              <a:t>검증을 위해 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>
                <a:solidFill>
                  <a:srgbClr val="00B050"/>
                </a:solidFill>
              </a:rPr>
              <a:t>자체적으로 구현</a:t>
            </a:r>
            <a:r>
              <a:rPr lang="ko-KR" altLang="en-US" sz="1400" dirty="0"/>
              <a:t>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8D23D-FFF9-4978-B36D-8E23A121A8D5}"/>
              </a:ext>
            </a:extLst>
          </p:cNvPr>
          <p:cNvSpPr txBox="1"/>
          <p:nvPr/>
        </p:nvSpPr>
        <p:spPr>
          <a:xfrm>
            <a:off x="4339555" y="5527403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성능을 중요시</a:t>
            </a:r>
            <a:r>
              <a:rPr lang="ko-KR" altLang="en-US" sz="1400" dirty="0"/>
              <a:t>하는 시스템에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BC2D8-DE05-4EBC-B700-630E1EA99DBE}"/>
              </a:ext>
            </a:extLst>
          </p:cNvPr>
          <p:cNvSpPr txBox="1"/>
          <p:nvPr/>
        </p:nvSpPr>
        <p:spPr>
          <a:xfrm>
            <a:off x="84782" y="4006556"/>
            <a:ext cx="201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주석을 사용할 수 </a:t>
            </a:r>
            <a:r>
              <a:rPr lang="ko-KR" altLang="en-US" sz="1400" dirty="0">
                <a:solidFill>
                  <a:srgbClr val="00B050"/>
                </a:solidFill>
              </a:rPr>
              <a:t>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B556A3-9827-4A15-97E9-762E9E78BDCE}"/>
              </a:ext>
            </a:extLst>
          </p:cNvPr>
          <p:cNvSpPr txBox="1"/>
          <p:nvPr/>
        </p:nvSpPr>
        <p:spPr>
          <a:xfrm>
            <a:off x="4339555" y="4006556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주석을 사용할 수 </a:t>
            </a:r>
            <a:r>
              <a:rPr lang="ko-KR" altLang="en-US" sz="1400" dirty="0">
                <a:solidFill>
                  <a:srgbClr val="00B050"/>
                </a:solidFill>
              </a:rPr>
              <a:t>없다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185E7F-5509-4DAF-A4F1-67B05671275A}"/>
              </a:ext>
            </a:extLst>
          </p:cNvPr>
          <p:cNvCxnSpPr>
            <a:cxnSpLocks/>
          </p:cNvCxnSpPr>
          <p:nvPr/>
        </p:nvCxnSpPr>
        <p:spPr>
          <a:xfrm flipV="1">
            <a:off x="8288072" y="-44368"/>
            <a:ext cx="0" cy="685799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93245E-89A7-4A6C-969A-AD5103877C4D}"/>
              </a:ext>
            </a:extLst>
          </p:cNvPr>
          <p:cNvSpPr txBox="1"/>
          <p:nvPr/>
        </p:nvSpPr>
        <p:spPr>
          <a:xfrm>
            <a:off x="9146802" y="0"/>
            <a:ext cx="235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55555"/>
                </a:solidFill>
                <a:latin typeface="Noto Sans Demilight"/>
              </a:rPr>
              <a:t>YAML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CC498-6FEB-4A6E-9F91-728FE4626770}"/>
              </a:ext>
            </a:extLst>
          </p:cNvPr>
          <p:cNvSpPr txBox="1"/>
          <p:nvPr/>
        </p:nvSpPr>
        <p:spPr>
          <a:xfrm>
            <a:off x="8371225" y="1518860"/>
            <a:ext cx="35153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>
                <a:solidFill>
                  <a:srgbClr val="00B050"/>
                </a:solidFill>
              </a:rPr>
              <a:t>사람이 보기 좋게</a:t>
            </a:r>
            <a:r>
              <a:rPr lang="en-US" altLang="ko-KR" sz="1400" dirty="0"/>
              <a:t>’</a:t>
            </a:r>
            <a:r>
              <a:rPr lang="ko-KR" altLang="en-US" sz="1400" dirty="0"/>
              <a:t> 작성하는 것이 주 목적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16B27-21FA-4049-A9AF-78FB03971A2D}"/>
              </a:ext>
            </a:extLst>
          </p:cNvPr>
          <p:cNvSpPr txBox="1"/>
          <p:nvPr/>
        </p:nvSpPr>
        <p:spPr>
          <a:xfrm>
            <a:off x="8376532" y="2140784"/>
            <a:ext cx="3815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50"/>
                </a:solidFill>
              </a:rPr>
              <a:t>줄바꿈과</a:t>
            </a:r>
            <a:r>
              <a:rPr lang="ko-KR" altLang="en-US" sz="1400" dirty="0">
                <a:solidFill>
                  <a:srgbClr val="00B050"/>
                </a:solidFill>
              </a:rPr>
              <a:t> 탭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들여쓰기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r>
              <a:rPr lang="ko-KR" altLang="en-US" sz="1400" dirty="0"/>
              <a:t>을 구분자로 사용한다</a:t>
            </a:r>
            <a:r>
              <a:rPr lang="en-US" altLang="ko-KR" sz="14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8F0206-D2F4-48D0-9764-CBDF4BAE16AE}"/>
              </a:ext>
            </a:extLst>
          </p:cNvPr>
          <p:cNvSpPr txBox="1"/>
          <p:nvPr/>
        </p:nvSpPr>
        <p:spPr>
          <a:xfrm>
            <a:off x="8371226" y="2762708"/>
            <a:ext cx="435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상속</a:t>
            </a:r>
            <a:r>
              <a:rPr lang="ko-KR" altLang="en-US" sz="1400" dirty="0"/>
              <a:t>을 사용해 데이터를 효율적으로 </a:t>
            </a:r>
            <a:endParaRPr lang="en-US" altLang="ko-KR" sz="1400" dirty="0"/>
          </a:p>
          <a:p>
            <a:r>
              <a:rPr lang="ko-KR" altLang="en-US" sz="1400" dirty="0"/>
              <a:t>관리할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7101ED-F226-4A66-9477-9A6ECF75B633}"/>
              </a:ext>
            </a:extLst>
          </p:cNvPr>
          <p:cNvSpPr txBox="1"/>
          <p:nvPr/>
        </p:nvSpPr>
        <p:spPr>
          <a:xfrm>
            <a:off x="8371225" y="3384631"/>
            <a:ext cx="550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Alias</a:t>
            </a:r>
            <a:r>
              <a:rPr lang="ko-KR" altLang="en-US" sz="1400" dirty="0"/>
              <a:t>는 </a:t>
            </a:r>
            <a:r>
              <a:rPr lang="ko-KR" altLang="en-US" sz="1400" dirty="0">
                <a:solidFill>
                  <a:srgbClr val="00B050"/>
                </a:solidFill>
              </a:rPr>
              <a:t>같은 디렉토리</a:t>
            </a:r>
            <a:r>
              <a:rPr lang="ko-KR" altLang="en-US" sz="1400" dirty="0"/>
              <a:t> 내에서 </a:t>
            </a:r>
            <a:r>
              <a:rPr lang="ko-KR" altLang="en-US" sz="1400" dirty="0">
                <a:solidFill>
                  <a:srgbClr val="00B050"/>
                </a:solidFill>
              </a:rPr>
              <a:t>접근이 가능</a:t>
            </a:r>
            <a:r>
              <a:rPr lang="ko-KR" altLang="en-US" sz="1400" dirty="0"/>
              <a:t>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B71CF-1D71-44E4-A309-70B99059DD9E}"/>
              </a:ext>
            </a:extLst>
          </p:cNvPr>
          <p:cNvSpPr txBox="1"/>
          <p:nvPr/>
        </p:nvSpPr>
        <p:spPr>
          <a:xfrm>
            <a:off x="8371225" y="4006554"/>
            <a:ext cx="729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</a:t>
            </a:r>
            <a:r>
              <a:rPr lang="ko-KR" altLang="en-US" sz="1400" dirty="0">
                <a:solidFill>
                  <a:srgbClr val="00B050"/>
                </a:solidFill>
              </a:rPr>
              <a:t>편의를 목적</a:t>
            </a:r>
            <a:r>
              <a:rPr lang="ko-KR" altLang="en-US" sz="1400" dirty="0"/>
              <a:t>으로 하기때문에 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00B050"/>
                </a:solidFill>
              </a:rPr>
              <a:t>설정파일에 주로 사용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43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272518-C09F-4CA2-A7A8-9B444EEC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4" y="1857808"/>
            <a:ext cx="5660236" cy="314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B6A3F-AFCD-4D32-90F9-15A3D6531D27}"/>
              </a:ext>
            </a:extLst>
          </p:cNvPr>
          <p:cNvSpPr txBox="1"/>
          <p:nvPr/>
        </p:nvSpPr>
        <p:spPr>
          <a:xfrm flipH="1">
            <a:off x="7005382" y="4292306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rgbClr val="555555"/>
                </a:solidFill>
                <a:effectLst/>
                <a:latin typeface="Noto Sans Demilight"/>
              </a:rPr>
              <a:t>No Enter</a:t>
            </a:r>
            <a:endParaRPr lang="en-US" altLang="ko-KR" sz="16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1026" name="Picture 2" descr="레빗(revit)에서 [enter] 키 사용법 : 네이버 블로그">
            <a:extLst>
              <a:ext uri="{FF2B5EF4-FFF2-40B4-BE49-F238E27FC236}">
                <a16:creationId xmlns:a16="http://schemas.microsoft.com/office/drawing/2014/main" id="{2B13CE88-1308-4C8C-9142-13D28ED0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729" y="2337944"/>
            <a:ext cx="3418160" cy="163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83C3BA-73A9-4385-94DB-3667E6F79E57}"/>
              </a:ext>
            </a:extLst>
          </p:cNvPr>
          <p:cNvGrpSpPr/>
          <p:nvPr/>
        </p:nvGrpSpPr>
        <p:grpSpPr>
          <a:xfrm>
            <a:off x="8338589" y="2048908"/>
            <a:ext cx="2084439" cy="2084439"/>
            <a:chOff x="6508955" y="619432"/>
            <a:chExt cx="1641987" cy="164198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89A28FB-6202-40A5-A698-11EA5946B483}"/>
                </a:ext>
              </a:extLst>
            </p:cNvPr>
            <p:cNvCxnSpPr/>
            <p:nvPr/>
          </p:nvCxnSpPr>
          <p:spPr>
            <a:xfrm flipV="1">
              <a:off x="6508955" y="619432"/>
              <a:ext cx="1632155" cy="16419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B7D61CC-4086-4115-9643-A57D84088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13871" y="614516"/>
              <a:ext cx="1632155" cy="16419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C13243-D9D9-46E3-9603-CA1F58E2BE4D}"/>
              </a:ext>
            </a:extLst>
          </p:cNvPr>
          <p:cNvSpPr txBox="1"/>
          <p:nvPr/>
        </p:nvSpPr>
        <p:spPr>
          <a:xfrm>
            <a:off x="4857520" y="54077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다음을 상상해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1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7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0A3B96-70D5-4CEA-85AB-3DA7A606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9" y="1972366"/>
            <a:ext cx="5258540" cy="2913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528719-0EF4-4355-90F2-690032A8A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73" y="1972366"/>
            <a:ext cx="5274548" cy="2913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2C22C9-B904-4662-9ACD-CC579CA13A31}"/>
              </a:ext>
            </a:extLst>
          </p:cNvPr>
          <p:cNvSpPr txBox="1"/>
          <p:nvPr/>
        </p:nvSpPr>
        <p:spPr>
          <a:xfrm>
            <a:off x="2478958" y="502428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장보기 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4E8E0-FB50-4097-BA83-E65D6770545E}"/>
              </a:ext>
            </a:extLst>
          </p:cNvPr>
          <p:cNvSpPr txBox="1"/>
          <p:nvPr/>
        </p:nvSpPr>
        <p:spPr>
          <a:xfrm>
            <a:off x="8440749" y="5024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뉴스기사</a:t>
            </a:r>
          </a:p>
        </p:txBody>
      </p:sp>
    </p:spTree>
    <p:extLst>
      <p:ext uri="{BB962C8B-B14F-4D97-AF65-F5344CB8AC3E}">
        <p14:creationId xmlns:p14="http://schemas.microsoft.com/office/powerpoint/2010/main" val="4021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87BD7D-366B-4CE0-A8C0-4DA8EDDF5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" b="6793"/>
          <a:stretch/>
        </p:blipFill>
        <p:spPr>
          <a:xfrm>
            <a:off x="3297416" y="89105"/>
            <a:ext cx="5597167" cy="5859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6766EC-145E-439F-A220-0DA6857A7F35}"/>
              </a:ext>
            </a:extLst>
          </p:cNvPr>
          <p:cNvSpPr txBox="1"/>
          <p:nvPr/>
        </p:nvSpPr>
        <p:spPr>
          <a:xfrm>
            <a:off x="4892786" y="622717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그렇다면 </a:t>
            </a:r>
            <a:r>
              <a:rPr lang="ko-KR" altLang="en-US" dirty="0"/>
              <a:t>이런 표는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18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tro to File I/O">
            <a:extLst>
              <a:ext uri="{FF2B5EF4-FFF2-40B4-BE49-F238E27FC236}">
                <a16:creationId xmlns:a16="http://schemas.microsoft.com/office/drawing/2014/main" id="{E2E78E55-600A-4EF8-BAAE-6BD3C6AD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495550"/>
            <a:ext cx="54768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F12A6-16B3-4463-B924-DE80C35A70C2}"/>
              </a:ext>
            </a:extLst>
          </p:cNvPr>
          <p:cNvSpPr txBox="1"/>
          <p:nvPr/>
        </p:nvSpPr>
        <p:spPr>
          <a:xfrm>
            <a:off x="4068040" y="478831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알다시피 데이터는 </a:t>
            </a:r>
            <a:r>
              <a:rPr lang="ko-KR" altLang="en-US" b="1" dirty="0">
                <a:solidFill>
                  <a:srgbClr val="FF0000"/>
                </a:solidFill>
              </a:rPr>
              <a:t>한 줄</a:t>
            </a:r>
            <a:r>
              <a:rPr lang="ko-KR" altLang="en-US" dirty="0"/>
              <a:t>로 통신</a:t>
            </a:r>
          </a:p>
        </p:txBody>
      </p:sp>
    </p:spTree>
    <p:extLst>
      <p:ext uri="{BB962C8B-B14F-4D97-AF65-F5344CB8AC3E}">
        <p14:creationId xmlns:p14="http://schemas.microsoft.com/office/powerpoint/2010/main" val="308407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A44014-C8C7-44A4-BC95-B40589240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" b="6793"/>
          <a:stretch/>
        </p:blipFill>
        <p:spPr>
          <a:xfrm>
            <a:off x="3281363" y="138269"/>
            <a:ext cx="5597167" cy="58594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B3298D-5695-40A2-9C4B-50D74B4B57F1}"/>
              </a:ext>
            </a:extLst>
          </p:cNvPr>
          <p:cNvSpPr/>
          <p:nvPr/>
        </p:nvSpPr>
        <p:spPr>
          <a:xfrm>
            <a:off x="3281363" y="138269"/>
            <a:ext cx="435232" cy="58594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6B92B7-1AA1-40D0-8038-1C93C0D70E21}"/>
              </a:ext>
            </a:extLst>
          </p:cNvPr>
          <p:cNvSpPr/>
          <p:nvPr/>
        </p:nvSpPr>
        <p:spPr>
          <a:xfrm>
            <a:off x="4328498" y="1632157"/>
            <a:ext cx="961258" cy="61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37D44-DA1D-4826-A5B8-336C5251A591}"/>
              </a:ext>
            </a:extLst>
          </p:cNvPr>
          <p:cNvSpPr/>
          <p:nvPr/>
        </p:nvSpPr>
        <p:spPr>
          <a:xfrm>
            <a:off x="5896743" y="4232789"/>
            <a:ext cx="1978896" cy="1686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8A22-8B50-43B3-8D2F-A4E04E218E47}"/>
              </a:ext>
            </a:extLst>
          </p:cNvPr>
          <p:cNvSpPr txBox="1"/>
          <p:nvPr/>
        </p:nvSpPr>
        <p:spPr>
          <a:xfrm>
            <a:off x="3058125" y="6284963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이러한 데이터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전송하기위해 필요한 양식이 바로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B8433C-EF33-402B-A795-87525C194C77}"/>
              </a:ext>
            </a:extLst>
          </p:cNvPr>
          <p:cNvSpPr/>
          <p:nvPr/>
        </p:nvSpPr>
        <p:spPr>
          <a:xfrm>
            <a:off x="3746093" y="138269"/>
            <a:ext cx="961258" cy="549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6546410" y="2644170"/>
            <a:ext cx="4750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555555"/>
                </a:solidFill>
                <a:latin typeface="Noto Sans Demilight"/>
              </a:rPr>
              <a:t>J S O N</a:t>
            </a:r>
            <a:endParaRPr lang="en-US" altLang="ko-KR" sz="96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0CAD92-B903-4618-80E0-9CFB4A16DD8A}"/>
              </a:ext>
            </a:extLst>
          </p:cNvPr>
          <p:cNvCxnSpPr>
            <a:cxnSpLocks/>
          </p:cNvCxnSpPr>
          <p:nvPr/>
        </p:nvCxnSpPr>
        <p:spPr>
          <a:xfrm flipV="1">
            <a:off x="3720573" y="0"/>
            <a:ext cx="4322214" cy="685800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DEC7E9-D37A-4CCF-AB84-1227C7FB93C9}"/>
              </a:ext>
            </a:extLst>
          </p:cNvPr>
          <p:cNvSpPr txBox="1"/>
          <p:nvPr/>
        </p:nvSpPr>
        <p:spPr>
          <a:xfrm flipH="1">
            <a:off x="687322" y="2558864"/>
            <a:ext cx="4750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Noto Sans Demilight"/>
              </a:rPr>
              <a:t>X M L</a:t>
            </a:r>
            <a:endParaRPr lang="en-US" altLang="ko-KR" sz="96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CA4417-95A1-4DAD-85E0-8F341AF1348B}"/>
              </a:ext>
            </a:extLst>
          </p:cNvPr>
          <p:cNvSpPr txBox="1"/>
          <p:nvPr/>
        </p:nvSpPr>
        <p:spPr>
          <a:xfrm flipH="1">
            <a:off x="0" y="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X M L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</a:t>
            </a:r>
            <a:r>
              <a:rPr lang="en-US" altLang="ko-KR" sz="2400" b="0" i="0" dirty="0" err="1">
                <a:solidFill>
                  <a:srgbClr val="202122"/>
                </a:solidFill>
                <a:effectLst/>
                <a:latin typeface="Noto Sans Demilight"/>
              </a:rPr>
              <a:t>eXtensible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 Markup Language)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E245F-15E0-4075-8C52-61B459C98CC5}"/>
              </a:ext>
            </a:extLst>
          </p:cNvPr>
          <p:cNvSpPr txBox="1"/>
          <p:nvPr/>
        </p:nvSpPr>
        <p:spPr>
          <a:xfrm>
            <a:off x="285136" y="1690062"/>
            <a:ext cx="40410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</a:rPr>
              <a:t>&lt;shop&gt;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&lt;name&gt;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올리브영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&lt;/name&gt;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&lt;location&gt;</a:t>
            </a:r>
          </a:p>
          <a:p>
            <a:r>
              <a:rPr lang="en-US" altLang="ko-KR" sz="2000" dirty="0"/>
              <a:t>		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서울시 강남구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&lt;/location&gt;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화장솜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폼클렌징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&lt;item&gt;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마스크팩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&lt;/item&gt;</a:t>
            </a:r>
          </a:p>
          <a:p>
            <a:r>
              <a:rPr lang="en-US" altLang="ko-KR" sz="2000" dirty="0">
                <a:solidFill>
                  <a:schemeClr val="accent5"/>
                </a:solidFill>
              </a:rPr>
              <a:t>&lt;/shop&gt;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686258-3A95-480D-B0CA-995924C5D544}"/>
              </a:ext>
            </a:extLst>
          </p:cNvPr>
          <p:cNvCxnSpPr>
            <a:cxnSpLocks/>
          </p:cNvCxnSpPr>
          <p:nvPr/>
        </p:nvCxnSpPr>
        <p:spPr>
          <a:xfrm flipH="1" flipV="1">
            <a:off x="2325330" y="2164277"/>
            <a:ext cx="3465870" cy="65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3BF93B-2EDF-473D-A328-B0FB53C260C6}"/>
              </a:ext>
            </a:extLst>
          </p:cNvPr>
          <p:cNvCxnSpPr>
            <a:cxnSpLocks/>
          </p:cNvCxnSpPr>
          <p:nvPr/>
        </p:nvCxnSpPr>
        <p:spPr>
          <a:xfrm flipH="1">
            <a:off x="2585885" y="2821858"/>
            <a:ext cx="3205315" cy="314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64E045-7504-4ABD-8FD5-406A74533816}"/>
              </a:ext>
            </a:extLst>
          </p:cNvPr>
          <p:cNvSpPr txBox="1"/>
          <p:nvPr/>
        </p:nvSpPr>
        <p:spPr>
          <a:xfrm>
            <a:off x="5791200" y="2637192"/>
            <a:ext cx="50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&lt;tag&gt;&lt;/tag&gt;</a:t>
            </a:r>
            <a:r>
              <a:rPr lang="ko-KR" altLang="en-US" sz="2000" dirty="0"/>
              <a:t>로 데이터가 구분된다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9447C-974C-45FD-BA97-540F2466D6E4}"/>
              </a:ext>
            </a:extLst>
          </p:cNvPr>
          <p:cNvSpPr txBox="1"/>
          <p:nvPr/>
        </p:nvSpPr>
        <p:spPr>
          <a:xfrm>
            <a:off x="5825611" y="3136490"/>
            <a:ext cx="587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여는</a:t>
            </a:r>
            <a:r>
              <a:rPr lang="en-US" altLang="ko-KR" sz="2000" dirty="0">
                <a:solidFill>
                  <a:srgbClr val="FF0000"/>
                </a:solidFill>
              </a:rPr>
              <a:t>&lt;tag&gt; </a:t>
            </a:r>
            <a:r>
              <a:rPr lang="ko-KR" altLang="en-US" sz="2000" dirty="0">
                <a:solidFill>
                  <a:srgbClr val="FF0000"/>
                </a:solidFill>
              </a:rPr>
              <a:t>닫는</a:t>
            </a:r>
            <a:r>
              <a:rPr lang="en-US" altLang="ko-KR" sz="2000" dirty="0">
                <a:solidFill>
                  <a:srgbClr val="FF0000"/>
                </a:solidFill>
              </a:rPr>
              <a:t>&lt;/tag&gt;</a:t>
            </a:r>
            <a:r>
              <a:rPr lang="ko-KR" altLang="en-US" sz="2000" dirty="0">
                <a:solidFill>
                  <a:srgbClr val="FF0000"/>
                </a:solidFill>
              </a:rPr>
              <a:t>사이에</a:t>
            </a:r>
            <a:r>
              <a:rPr lang="ko-KR" altLang="en-US" sz="2000" dirty="0"/>
              <a:t> 데이터가 들어간다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D8DD6-08F3-43B9-88D7-3305B16D8A83}"/>
              </a:ext>
            </a:extLst>
          </p:cNvPr>
          <p:cNvSpPr txBox="1"/>
          <p:nvPr/>
        </p:nvSpPr>
        <p:spPr>
          <a:xfrm>
            <a:off x="5825611" y="3635788"/>
            <a:ext cx="6184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여는</a:t>
            </a:r>
            <a:r>
              <a:rPr lang="en-US" altLang="ko-KR" sz="2000" dirty="0"/>
              <a:t>&lt;tag&gt;</a:t>
            </a:r>
            <a:r>
              <a:rPr lang="ko-KR" altLang="en-US" sz="2000" dirty="0"/>
              <a:t>닫는</a:t>
            </a:r>
            <a:r>
              <a:rPr lang="en-US" altLang="ko-KR" sz="2000" dirty="0"/>
              <a:t>&lt;/tag&gt;</a:t>
            </a:r>
            <a:r>
              <a:rPr lang="ko-KR" altLang="en-US" sz="2000" dirty="0"/>
              <a:t>는 대소문자까지 같아야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99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F2AE9-6A8F-4029-8D89-B735A772D43C}"/>
              </a:ext>
            </a:extLst>
          </p:cNvPr>
          <p:cNvSpPr txBox="1"/>
          <p:nvPr/>
        </p:nvSpPr>
        <p:spPr>
          <a:xfrm>
            <a:off x="3318385" y="1206428"/>
            <a:ext cx="555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Demilight"/>
              </a:rPr>
              <a:t>XML</a:t>
            </a:r>
            <a:r>
              <a:rPr lang="ko-KR" altLang="en-US" sz="2000" dirty="0"/>
              <a:t>형식으로 웹을 표현할 수 있도록 만든 것이 </a:t>
            </a:r>
            <a:endParaRPr lang="en-US" altLang="ko-KR" sz="2000" dirty="0"/>
          </a:p>
          <a:p>
            <a:pPr algn="ctr"/>
            <a:r>
              <a:rPr lang="en-US" altLang="ko-KR" sz="2000" dirty="0">
                <a:latin typeface="Noto Sans Demilight"/>
              </a:rPr>
              <a:t>HTML</a:t>
            </a:r>
            <a:r>
              <a:rPr lang="en-US" altLang="ko-KR" sz="2000" dirty="0"/>
              <a:t>(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Noto Sans Demilight"/>
              </a:rPr>
              <a:t>Hypertext Markup Language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A49FB-9175-408E-BE2B-CB366EFF0E51}"/>
              </a:ext>
            </a:extLst>
          </p:cNvPr>
          <p:cNvSpPr txBox="1"/>
          <p:nvPr/>
        </p:nvSpPr>
        <p:spPr>
          <a:xfrm flipH="1">
            <a:off x="0" y="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X M L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(</a:t>
            </a:r>
            <a:r>
              <a:rPr lang="en-US" altLang="ko-KR" sz="2400" b="0" i="0" dirty="0" err="1">
                <a:solidFill>
                  <a:srgbClr val="202122"/>
                </a:solidFill>
                <a:effectLst/>
                <a:latin typeface="Noto Sans Demilight"/>
              </a:rPr>
              <a:t>eXtensible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Noto Sans Demilight"/>
              </a:rPr>
              <a:t> Markup Language)</a:t>
            </a:r>
            <a:endParaRPr lang="en-US" altLang="ko-KR" sz="2400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58196E-5EE7-447B-80BD-18ACFE2DD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4531"/>
          <a:stretch/>
        </p:blipFill>
        <p:spPr>
          <a:xfrm>
            <a:off x="3093574" y="2209034"/>
            <a:ext cx="6004852" cy="4489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C7438A-41B2-471D-8EF3-B0E252698D58}"/>
              </a:ext>
            </a:extLst>
          </p:cNvPr>
          <p:cNvSpPr txBox="1"/>
          <p:nvPr/>
        </p:nvSpPr>
        <p:spPr>
          <a:xfrm>
            <a:off x="9608101" y="2467472"/>
            <a:ext cx="2182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참조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하이퍼링크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통해 독자가 한 문서에서 다른 문서로 즉시 접근할 수 </a:t>
            </a:r>
            <a:endParaRPr lang="en-US" altLang="ko-KR" sz="1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있는 텍스트이다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15B015-EA1B-4557-970B-55737B88DAE7}"/>
              </a:ext>
            </a:extLst>
          </p:cNvPr>
          <p:cNvSpPr/>
          <p:nvPr/>
        </p:nvSpPr>
        <p:spPr>
          <a:xfrm>
            <a:off x="9669060" y="1914314"/>
            <a:ext cx="2067386" cy="1686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C0ACE-2652-4162-9020-B8E5A6C0E03F}"/>
              </a:ext>
            </a:extLst>
          </p:cNvPr>
          <p:cNvSpPr txBox="1"/>
          <p:nvPr/>
        </p:nvSpPr>
        <p:spPr>
          <a:xfrm>
            <a:off x="10240163" y="1979316"/>
            <a:ext cx="925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202124"/>
                </a:solidFill>
                <a:effectLst/>
                <a:latin typeface="Noto Sans Demilight"/>
              </a:rPr>
              <a:t>Hypertext</a:t>
            </a:r>
            <a:endParaRPr lang="ko-KR" altLang="en-US" sz="14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5D3912-1574-4EC1-B9C1-481E999DBDE5}"/>
              </a:ext>
            </a:extLst>
          </p:cNvPr>
          <p:cNvCxnSpPr/>
          <p:nvPr/>
        </p:nvCxnSpPr>
        <p:spPr>
          <a:xfrm>
            <a:off x="4923692" y="1914314"/>
            <a:ext cx="10148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0A5284-A778-4ED1-BC54-83DFE609779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38576" y="1920852"/>
            <a:ext cx="3730484" cy="83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BB9633-E44F-4CCF-B66A-9A77A5C193E6}"/>
              </a:ext>
            </a:extLst>
          </p:cNvPr>
          <p:cNvCxnSpPr>
            <a:cxnSpLocks/>
          </p:cNvCxnSpPr>
          <p:nvPr/>
        </p:nvCxnSpPr>
        <p:spPr>
          <a:xfrm>
            <a:off x="6096000" y="1927654"/>
            <a:ext cx="17819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5C595E-1FB6-4FCD-B843-5C544734D4C9}"/>
              </a:ext>
            </a:extLst>
          </p:cNvPr>
          <p:cNvCxnSpPr>
            <a:cxnSpLocks/>
          </p:cNvCxnSpPr>
          <p:nvPr/>
        </p:nvCxnSpPr>
        <p:spPr>
          <a:xfrm>
            <a:off x="6941810" y="1914314"/>
            <a:ext cx="2612132" cy="28887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E1D435-73A2-43AD-BF9C-D127A6714174}"/>
              </a:ext>
            </a:extLst>
          </p:cNvPr>
          <p:cNvSpPr txBox="1"/>
          <p:nvPr/>
        </p:nvSpPr>
        <p:spPr>
          <a:xfrm>
            <a:off x="9628420" y="4453932"/>
            <a:ext cx="21962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태그 등을 이용하여</a:t>
            </a:r>
            <a:endParaRPr lang="en-US" altLang="ko-KR" sz="1400" dirty="0"/>
          </a:p>
          <a:p>
            <a:pPr algn="ctr"/>
            <a:r>
              <a:rPr lang="ko-KR" altLang="en-US" sz="1400" dirty="0"/>
              <a:t>문서나 데이터의 구조를 명기하는 언어의 한 가지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일반적으로는 데이터를 기술하는 정도로만 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사용되기 때문에 </a:t>
            </a:r>
            <a:endParaRPr lang="en-US" altLang="ko-KR" sz="1400" dirty="0"/>
          </a:p>
          <a:p>
            <a:pPr algn="ctr"/>
            <a:r>
              <a:rPr lang="ko-KR" altLang="en-US" sz="1400" dirty="0"/>
              <a:t>프로그래밍 언어와는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구분됨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8D0E10-FF99-4211-93C2-4E1CC5434901}"/>
              </a:ext>
            </a:extLst>
          </p:cNvPr>
          <p:cNvSpPr/>
          <p:nvPr/>
        </p:nvSpPr>
        <p:spPr>
          <a:xfrm>
            <a:off x="9669060" y="4153705"/>
            <a:ext cx="2067386" cy="2331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6F29A-0DD5-4918-8973-FA735DA9CBAA}"/>
              </a:ext>
            </a:extLst>
          </p:cNvPr>
          <p:cNvSpPr txBox="1"/>
          <p:nvPr/>
        </p:nvSpPr>
        <p:spPr>
          <a:xfrm>
            <a:off x="9944236" y="4188674"/>
            <a:ext cx="154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202124"/>
                </a:solidFill>
                <a:effectLst/>
                <a:latin typeface="Noto Sans Demilight"/>
              </a:rPr>
              <a:t>Markup Language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64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5" grpId="1" animBg="1"/>
      <p:bldP spid="16" grpId="0"/>
      <p:bldP spid="16" grpId="1"/>
      <p:bldP spid="30" grpId="0"/>
      <p:bldP spid="31" grpId="0" animBg="1"/>
      <p:bldP spid="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10720</TotalTime>
  <Words>1002</Words>
  <Application>Microsoft Office PowerPoint</Application>
  <PresentationFormat>와이드스크린</PresentationFormat>
  <Paragraphs>194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Apple SD Gothic Neo</vt:lpstr>
      <vt:lpstr>Arial Unicode MS</vt:lpstr>
      <vt:lpstr>Noto Sans Demilight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47</cp:revision>
  <dcterms:created xsi:type="dcterms:W3CDTF">2021-08-07T08:11:24Z</dcterms:created>
  <dcterms:modified xsi:type="dcterms:W3CDTF">2021-09-14T11:54:09Z</dcterms:modified>
</cp:coreProperties>
</file>