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445" r:id="rId3"/>
    <p:sldId id="473" r:id="rId4"/>
    <p:sldId id="468" r:id="rId5"/>
    <p:sldId id="465" r:id="rId6"/>
    <p:sldId id="469" r:id="rId7"/>
    <p:sldId id="479" r:id="rId8"/>
    <p:sldId id="472" r:id="rId9"/>
    <p:sldId id="475" r:id="rId10"/>
    <p:sldId id="483" r:id="rId11"/>
    <p:sldId id="471" r:id="rId12"/>
    <p:sldId id="470" r:id="rId13"/>
    <p:sldId id="476" r:id="rId14"/>
    <p:sldId id="484" r:id="rId15"/>
    <p:sldId id="481" r:id="rId16"/>
    <p:sldId id="477" r:id="rId17"/>
    <p:sldId id="478" r:id="rId18"/>
    <p:sldId id="480" r:id="rId19"/>
    <p:sldId id="462" r:id="rId20"/>
    <p:sldId id="491" r:id="rId21"/>
    <p:sldId id="488" r:id="rId22"/>
    <p:sldId id="492" r:id="rId23"/>
    <p:sldId id="486" r:id="rId24"/>
    <p:sldId id="487" r:id="rId25"/>
    <p:sldId id="485" r:id="rId26"/>
    <p:sldId id="46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F3F81C"/>
    <a:srgbClr val="EEA410"/>
    <a:srgbClr val="CC99FF"/>
    <a:srgbClr val="EBF1E9"/>
    <a:srgbClr val="70AD47"/>
    <a:srgbClr val="FFFFFF"/>
    <a:srgbClr val="D5E3CF"/>
    <a:srgbClr val="FFFF53"/>
    <a:srgbClr val="9D79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87" autoAdjust="0"/>
    <p:restoredTop sz="84014" autoAdjust="0"/>
  </p:normalViewPr>
  <p:slideViewPr>
    <p:cSldViewPr snapToGrid="0">
      <p:cViewPr varScale="1">
        <p:scale>
          <a:sx n="95" d="100"/>
          <a:sy n="95" d="100"/>
        </p:scale>
        <p:origin x="73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61F7F-188C-47E3-9DF6-9513D5ED2543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9910B-CB21-4D5A-ADEE-477EC1207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97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709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361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068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분산형 데이터베이스를 이용한다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도메인이 워낙 많기 때문에 전 세계 모든 도메인 정보를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갖고있는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DNS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서버는 없다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394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80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계층형 구조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216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895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14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703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246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4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8527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일단 서버를 여러 개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만든당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203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그러면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리졸버가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도메인정보를 여러 개 선택해서 돌려주거나 아니면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랜덤하게 하나를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리턴한다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자연스럽게 서버의 부하가 분산되게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하는거다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로드밸런서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없이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로드밸런싱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비스무리하게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할 수 있다는 거다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672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7375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다중화 구성 방식</a:t>
            </a:r>
            <a:endParaRPr lang="en-US" altLang="ko-KR" sz="1200" dirty="0"/>
          </a:p>
          <a:p>
            <a:r>
              <a:rPr lang="en-US" altLang="ko-KR" sz="1200" dirty="0"/>
              <a:t>DNS Server</a:t>
            </a:r>
            <a:r>
              <a:rPr lang="ko-KR" altLang="en-US" sz="1200" dirty="0"/>
              <a:t>에 실시간으로 서버 상태를 확인 할 수 있는 칼럼이나 함수를 추가해서 서버상태를 확인해 우회루트를 제공하거나 에러를 전송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가중치 편성방식</a:t>
            </a:r>
            <a:endParaRPr lang="en-US" altLang="ko-KR" sz="1200" dirty="0"/>
          </a:p>
          <a:p>
            <a:r>
              <a:rPr lang="ko-KR" altLang="en-US" sz="1200" dirty="0"/>
              <a:t>웹 서버에 가중치를 가미해서 분산 비율을 변경</a:t>
            </a:r>
            <a:endParaRPr lang="en-US" altLang="ko-KR" sz="1200" dirty="0"/>
          </a:p>
          <a:p>
            <a:r>
              <a:rPr lang="ko-KR" altLang="en-US" sz="1200" dirty="0"/>
              <a:t>처리능력이 높은 서버를 가중치가 높게 설정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최소 연결방식</a:t>
            </a:r>
            <a:endParaRPr lang="en-US" altLang="ko-KR" sz="1200" dirty="0"/>
          </a:p>
          <a:p>
            <a:r>
              <a:rPr lang="ko-KR" altLang="en-US" sz="1200" dirty="0"/>
              <a:t>접속 클라이언트 수가 가장 적은 서버 선택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777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6243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https://www.youtube.com/watch?v=5rBzHoR4F2A</a:t>
            </a:r>
          </a:p>
          <a:p>
            <a:r>
              <a:rPr lang="en-US" altLang="ko-KR" dirty="0"/>
              <a:t>https://www.youtube.com/watch?v=iM07I1X7qkg</a:t>
            </a:r>
          </a:p>
          <a:p>
            <a:r>
              <a:rPr lang="en-US" altLang="ko-KR" dirty="0"/>
              <a:t>https://peemangit.tistory.com/52</a:t>
            </a:r>
          </a:p>
          <a:p>
            <a:r>
              <a:rPr lang="en-US" altLang="ko-KR" dirty="0"/>
              <a:t>http://dailusia.blog.fc2.com/blog-entry-362.html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24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914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462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857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7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926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163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44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3DB4F-DF40-444B-852A-401233B60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8BBBB2-E20B-420C-BABA-4893F4832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EF509-3466-46C7-BF6F-0B2EEDA7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0F11B-4409-4BE3-9742-3A2A7BDA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D30F0-854E-4FD4-83D5-D0E7AAF6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47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96021-01A1-4B0B-AD92-42A86D3C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9E0A62-3B1A-485F-9FF6-224662E7B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D1242-ED7F-4CB7-AAE8-CDDB63C4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A3844-769E-44AC-AB67-C957B5EB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BF359-A35C-49BB-86C5-EC099B26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7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FE3743-DC1C-4752-815C-853E77164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9B7A0A-1922-4282-939C-43BEFF4C9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8A160-7053-400A-BB15-735A01BC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65A06-A7C9-402E-8C34-CFD33BA2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369AC-BB50-487D-B7A5-706AB03C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5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D893D-97C0-44E9-AD9E-836EBD2F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CD1AB-C70E-4C66-A315-263EE773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96E8E-0A8C-4F36-8C8E-6C655013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ED353-C392-4A04-8DA2-B74594CE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9C580-BD7C-4AC8-93D4-E346C8F4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0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CD107-93DE-4309-B8D6-CE41DF44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3F506-2AD2-4ACC-A3CA-3AB437D9C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3D4D0-A442-4DFF-8026-390AA608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90518-3CD2-46E1-9841-692F238A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80CD3-D93B-4830-80D1-223EBBDA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86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C2800-B881-4892-AC0D-F72C81A0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A63D9-6A21-4021-9259-490570309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C33091-83AC-4078-B55A-889694C3A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CA5741-1677-493F-90A6-E7CEE603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8AA03-8EBF-42C1-9A8B-5896496D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8600E5-AD8B-43E4-94FD-DFB07EA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E781C-2968-4A19-A829-CEEC4D9D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E612C-5DE6-4253-A38A-36768227C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C9EA72-0B87-4B0B-93A2-9A89949B3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5F57B1-DF85-4EF3-A70D-0404BB2C3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945929-1DAA-4EC2-9E59-9878EDB6A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3D4E0A-9011-4071-B54B-BCE5316B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35EAEB-F513-4DDC-B2AA-D4656572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DC6795-9091-4BD3-9158-158FAEF2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03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3043-588C-4743-BB6F-CD722A0A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B32A92-9791-48AD-95AD-69781A48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4A9E1F-AEFE-4A7D-A08C-F5F54219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406E0A-7FA3-4A84-8CCF-43B3C45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4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30147-E9D8-402D-89B6-C7F117C5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6247CE-5E70-4D20-93A4-3FFD666B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36E0E7-3A2E-410F-BD4A-58C826AB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648C8-DF0D-4486-A4BE-98ADB07E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4371A-25D2-422E-9624-3AFA4162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C5E44A-10A3-4277-9A88-99B478A9D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52F7C-AB4C-4F0C-8099-85FA8AA8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9B0914-0160-4DA6-80A7-006E29A8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F561D-A21D-4012-8BAD-086DA4C2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14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F1227-E92D-4AA7-881B-FF72EFED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34816D-70F1-49B2-A997-D63309529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229139-4646-4BB7-B9B5-84448339A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A72E0-D5CA-4319-A31B-7E9A8402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60441E-D1BB-414F-8C74-5F1FDB53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1A2F67-67EC-4FC3-A317-D394BC31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3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A6B318-2C03-4025-A1C3-E33CDCAE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F9F51-3C24-4DAA-969A-13B958057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ABCE9-8269-4769-A137-57B10BDD2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784E-BF06-43A2-B140-CABFA9B20D3E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4CE2C-C6CD-4826-9DFA-F17EFE17E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758C9-FA8A-469C-8D91-AEEA43684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F9F9-1FBA-4698-A0FB-084FEBACA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656" y="1122363"/>
            <a:ext cx="9314688" cy="2387600"/>
          </a:xfrm>
        </p:spPr>
        <p:txBody>
          <a:bodyPr/>
          <a:lstStyle/>
          <a:p>
            <a:r>
              <a:rPr lang="en-US" altLang="ko-KR" b="1" dirty="0"/>
              <a:t>Round-Robin DNS 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0D411F-CFF1-459A-ABA9-8F3D65AA1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9855" y="2303654"/>
            <a:ext cx="4858138" cy="531422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백엔드</a:t>
            </a:r>
            <a:r>
              <a:rPr lang="ko-KR" altLang="en-US" sz="2000" dirty="0"/>
              <a:t> 면접 대비 </a:t>
            </a:r>
            <a:r>
              <a:rPr lang="en-US" altLang="ko-KR" sz="2000" dirty="0"/>
              <a:t>CS</a:t>
            </a:r>
            <a:r>
              <a:rPr lang="ko-KR" altLang="en-US" sz="2000" dirty="0"/>
              <a:t>스터디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6839F34-2808-4881-A05C-18ECEAE40E1D}"/>
              </a:ext>
            </a:extLst>
          </p:cNvPr>
          <p:cNvSpPr txBox="1">
            <a:spLocks/>
          </p:cNvSpPr>
          <p:nvPr/>
        </p:nvSpPr>
        <p:spPr>
          <a:xfrm>
            <a:off x="9762931" y="6326578"/>
            <a:ext cx="2429069" cy="5314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600" dirty="0"/>
              <a:t>오류 지적 환영</a:t>
            </a:r>
            <a:endParaRPr lang="en-US" altLang="ko-KR" sz="1600" dirty="0"/>
          </a:p>
          <a:p>
            <a:pPr algn="r"/>
            <a:r>
              <a:rPr lang="en-US" altLang="ko-KR" sz="1600" dirty="0"/>
              <a:t>20210917 </a:t>
            </a:r>
            <a:r>
              <a:rPr lang="ko-KR" altLang="en-US" sz="1600" dirty="0"/>
              <a:t>박예진</a:t>
            </a:r>
          </a:p>
        </p:txBody>
      </p:sp>
    </p:spTree>
    <p:extLst>
      <p:ext uri="{BB962C8B-B14F-4D97-AF65-F5344CB8AC3E}">
        <p14:creationId xmlns:p14="http://schemas.microsoft.com/office/powerpoint/2010/main" val="419512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8E36DD2-9C3C-4070-974A-457EE311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252" y="2395123"/>
            <a:ext cx="8272172" cy="918894"/>
          </a:xfrm>
        </p:spPr>
        <p:txBody>
          <a:bodyPr>
            <a:noAutofit/>
          </a:bodyPr>
          <a:lstStyle/>
          <a:p>
            <a:r>
              <a:rPr lang="en-US" altLang="ko-KR" sz="6000" b="1" dirty="0"/>
              <a:t>Domain Name Space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A220626-C76A-4110-813B-884508F3B0BE}"/>
              </a:ext>
            </a:extLst>
          </p:cNvPr>
          <p:cNvSpPr txBox="1">
            <a:spLocks/>
          </p:cNvSpPr>
          <p:nvPr/>
        </p:nvSpPr>
        <p:spPr>
          <a:xfrm>
            <a:off x="1268252" y="3222967"/>
            <a:ext cx="8461901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DNS</a:t>
            </a:r>
            <a:r>
              <a:rPr lang="ko-KR" altLang="en-US" sz="2400" b="1" dirty="0"/>
              <a:t>가 저장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관리하는 계층적 구조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4134464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>
            <a:extLst>
              <a:ext uri="{FF2B5EF4-FFF2-40B4-BE49-F238E27FC236}">
                <a16:creationId xmlns:a16="http://schemas.microsoft.com/office/drawing/2014/main" id="{53BC6636-57C1-492A-AC8A-D2CC2B9F8AF4}"/>
              </a:ext>
            </a:extLst>
          </p:cNvPr>
          <p:cNvSpPr txBox="1">
            <a:spLocks/>
          </p:cNvSpPr>
          <p:nvPr/>
        </p:nvSpPr>
        <p:spPr>
          <a:xfrm>
            <a:off x="2403231" y="2766218"/>
            <a:ext cx="73855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800" b="1" dirty="0"/>
              <a:t>google.co.kr.</a:t>
            </a:r>
            <a:endParaRPr lang="ko-KR" altLang="en-US" sz="88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607A3C-8684-4348-A97A-991F10042E6A}"/>
              </a:ext>
            </a:extLst>
          </p:cNvPr>
          <p:cNvSpPr/>
          <p:nvPr/>
        </p:nvSpPr>
        <p:spPr>
          <a:xfrm>
            <a:off x="9038493" y="4125457"/>
            <a:ext cx="351692" cy="187996"/>
          </a:xfrm>
          <a:prstGeom prst="rect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7D02AB-A700-4D8B-80D1-1CFA3043841B}"/>
              </a:ext>
            </a:extLst>
          </p:cNvPr>
          <p:cNvSpPr/>
          <p:nvPr/>
        </p:nvSpPr>
        <p:spPr>
          <a:xfrm>
            <a:off x="8042031" y="4125884"/>
            <a:ext cx="937846" cy="187996"/>
          </a:xfrm>
          <a:prstGeom prst="rect">
            <a:avLst/>
          </a:prstGeom>
          <a:solidFill>
            <a:srgbClr val="EEA4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E227D-DF3C-4CEF-8CFE-66EA96B8DFBE}"/>
              </a:ext>
            </a:extLst>
          </p:cNvPr>
          <p:cNvSpPr/>
          <p:nvPr/>
        </p:nvSpPr>
        <p:spPr>
          <a:xfrm>
            <a:off x="2520460" y="4126097"/>
            <a:ext cx="3681047" cy="1875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91431E-F7AC-47B7-B63F-B3F8BB620363}"/>
              </a:ext>
            </a:extLst>
          </p:cNvPr>
          <p:cNvSpPr/>
          <p:nvPr/>
        </p:nvSpPr>
        <p:spPr>
          <a:xfrm>
            <a:off x="6494584" y="4125884"/>
            <a:ext cx="1254370" cy="187569"/>
          </a:xfrm>
          <a:prstGeom prst="rect">
            <a:avLst/>
          </a:prstGeom>
          <a:solidFill>
            <a:srgbClr val="F3F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12D23D-DD7A-4AF5-90AB-2A4F8EFEC110}"/>
              </a:ext>
            </a:extLst>
          </p:cNvPr>
          <p:cNvSpPr txBox="1"/>
          <p:nvPr/>
        </p:nvSpPr>
        <p:spPr>
          <a:xfrm>
            <a:off x="8890147" y="4313453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5B5B"/>
                </a:solidFill>
              </a:rPr>
              <a:t>root</a:t>
            </a:r>
            <a:endParaRPr lang="ko-KR" altLang="en-US" b="1" dirty="0">
              <a:solidFill>
                <a:srgbClr val="FF5B5B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1D76B7-44CC-46BD-8A9F-B5003FAFF2A8}"/>
              </a:ext>
            </a:extLst>
          </p:cNvPr>
          <p:cNvSpPr txBox="1"/>
          <p:nvPr/>
        </p:nvSpPr>
        <p:spPr>
          <a:xfrm>
            <a:off x="7989817" y="4313453"/>
            <a:ext cx="10422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EEA410"/>
                </a:solidFill>
              </a:rPr>
              <a:t>Top</a:t>
            </a:r>
          </a:p>
          <a:p>
            <a:pPr algn="ctr"/>
            <a:r>
              <a:rPr lang="en-US" altLang="ko-KR" b="1" dirty="0">
                <a:solidFill>
                  <a:srgbClr val="EEA410"/>
                </a:solidFill>
              </a:rPr>
              <a:t>Level</a:t>
            </a:r>
          </a:p>
          <a:p>
            <a:pPr algn="ctr"/>
            <a:r>
              <a:rPr lang="en-US" altLang="ko-KR" b="1" dirty="0">
                <a:solidFill>
                  <a:srgbClr val="EEA410"/>
                </a:solidFill>
              </a:rPr>
              <a:t>Domain</a:t>
            </a:r>
            <a:endParaRPr lang="ko-KR" altLang="en-US" b="1" dirty="0">
              <a:solidFill>
                <a:srgbClr val="EEA41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5B5126-3DC6-4A22-BD16-1CCC59A33B17}"/>
              </a:ext>
            </a:extLst>
          </p:cNvPr>
          <p:cNvSpPr txBox="1"/>
          <p:nvPr/>
        </p:nvSpPr>
        <p:spPr>
          <a:xfrm>
            <a:off x="6600632" y="4313453"/>
            <a:ext cx="10422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Second</a:t>
            </a:r>
          </a:p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Level</a:t>
            </a:r>
          </a:p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Domain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56DDC4-BE44-4999-A71A-010912A7D3D8}"/>
              </a:ext>
            </a:extLst>
          </p:cNvPr>
          <p:cNvSpPr txBox="1"/>
          <p:nvPr/>
        </p:nvSpPr>
        <p:spPr>
          <a:xfrm>
            <a:off x="3318710" y="4313453"/>
            <a:ext cx="2378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Third Level Domain</a:t>
            </a:r>
          </a:p>
          <a:p>
            <a:pPr algn="ctr"/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/Sub Domain</a:t>
            </a:r>
            <a:endParaRPr lang="ko-KR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F920AD81-5F66-451C-8CBC-393DDA54627F}"/>
              </a:ext>
            </a:extLst>
          </p:cNvPr>
          <p:cNvSpPr/>
          <p:nvPr/>
        </p:nvSpPr>
        <p:spPr>
          <a:xfrm flipH="1">
            <a:off x="2520460" y="2444510"/>
            <a:ext cx="6869725" cy="421744"/>
          </a:xfrm>
          <a:prstGeom prst="rightArrow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818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90D16FA-E904-4A64-8439-F92F11A09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343" y="581796"/>
            <a:ext cx="8415314" cy="5162512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F79807A1-BDCE-4A90-9625-3B073259302B}"/>
              </a:ext>
            </a:extLst>
          </p:cNvPr>
          <p:cNvSpPr txBox="1">
            <a:spLocks/>
          </p:cNvSpPr>
          <p:nvPr/>
        </p:nvSpPr>
        <p:spPr>
          <a:xfrm>
            <a:off x="3544194" y="5744782"/>
            <a:ext cx="4858138" cy="53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https://peemangit.tistory.com/52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838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914" y="2969553"/>
            <a:ext cx="827217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Name Server</a:t>
            </a:r>
          </a:p>
        </p:txBody>
      </p:sp>
    </p:spTree>
    <p:extLst>
      <p:ext uri="{BB962C8B-B14F-4D97-AF65-F5344CB8AC3E}">
        <p14:creationId xmlns:p14="http://schemas.microsoft.com/office/powerpoint/2010/main" val="3126692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8E36DD2-9C3C-4070-974A-457EE311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252" y="2395123"/>
            <a:ext cx="8272172" cy="918894"/>
          </a:xfrm>
        </p:spPr>
        <p:txBody>
          <a:bodyPr>
            <a:noAutofit/>
          </a:bodyPr>
          <a:lstStyle/>
          <a:p>
            <a:r>
              <a:rPr lang="en-US" altLang="ko-KR" sz="6000" b="1" dirty="0"/>
              <a:t>Name Server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A220626-C76A-4110-813B-884508F3B0BE}"/>
              </a:ext>
            </a:extLst>
          </p:cNvPr>
          <p:cNvSpPr txBox="1">
            <a:spLocks/>
          </p:cNvSpPr>
          <p:nvPr/>
        </p:nvSpPr>
        <p:spPr>
          <a:xfrm>
            <a:off x="1268252" y="3222967"/>
            <a:ext cx="8461901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/>
              <a:t>문자열로 표현된 도메인 이름을 </a:t>
            </a:r>
            <a:r>
              <a:rPr lang="en-US" altLang="ko-KR" sz="2400" b="1" dirty="0"/>
              <a:t>IP</a:t>
            </a:r>
            <a:r>
              <a:rPr lang="ko-KR" altLang="en-US" sz="2400" b="1" dirty="0"/>
              <a:t>주소로 </a:t>
            </a:r>
            <a:r>
              <a:rPr lang="ko-KR" altLang="en-US" sz="2400" b="1" dirty="0" err="1"/>
              <a:t>변환시켜주기</a:t>
            </a:r>
            <a:r>
              <a:rPr lang="ko-KR" altLang="en-US" sz="2400" b="1" dirty="0"/>
              <a:t> 위한 정보를 가지고 있는 서버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658328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D48CF75-4B52-4433-890E-2AC2D29F0455}"/>
              </a:ext>
            </a:extLst>
          </p:cNvPr>
          <p:cNvSpPr/>
          <p:nvPr/>
        </p:nvSpPr>
        <p:spPr>
          <a:xfrm>
            <a:off x="4953837" y="2512088"/>
            <a:ext cx="1142163" cy="189913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resolver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AAE28D-D4D2-495D-9A06-14BFB698F616}"/>
              </a:ext>
            </a:extLst>
          </p:cNvPr>
          <p:cNvSpPr/>
          <p:nvPr/>
        </p:nvSpPr>
        <p:spPr>
          <a:xfrm>
            <a:off x="937846" y="820615"/>
            <a:ext cx="2743200" cy="107852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DNS</a:t>
            </a:r>
          </a:p>
          <a:p>
            <a:pPr algn="ctr"/>
            <a:r>
              <a:rPr lang="en-US" altLang="ko-KR" dirty="0"/>
              <a:t>Root name server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3AEA652-63AE-428C-94B1-129D2FC31FA0}"/>
              </a:ext>
            </a:extLst>
          </p:cNvPr>
          <p:cNvSpPr/>
          <p:nvPr/>
        </p:nvSpPr>
        <p:spPr>
          <a:xfrm>
            <a:off x="937846" y="2922395"/>
            <a:ext cx="2743200" cy="107852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Top level Domain Server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E65C349-32DE-4909-AF09-10999084307F}"/>
              </a:ext>
            </a:extLst>
          </p:cNvPr>
          <p:cNvSpPr/>
          <p:nvPr/>
        </p:nvSpPr>
        <p:spPr>
          <a:xfrm>
            <a:off x="937846" y="4958862"/>
            <a:ext cx="2743200" cy="10785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Authoritative 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Name Server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C004B89-356F-4330-AF82-65D056941A62}"/>
              </a:ext>
            </a:extLst>
          </p:cNvPr>
          <p:cNvCxnSpPr>
            <a:cxnSpLocks/>
          </p:cNvCxnSpPr>
          <p:nvPr/>
        </p:nvCxnSpPr>
        <p:spPr>
          <a:xfrm rot="10800000">
            <a:off x="3681046" y="1160585"/>
            <a:ext cx="2064100" cy="1351504"/>
          </a:xfrm>
          <a:prstGeom prst="bentConnector3">
            <a:avLst>
              <a:gd name="adj1" fmla="val 588"/>
            </a:avLst>
          </a:prstGeom>
          <a:ln>
            <a:solidFill>
              <a:srgbClr val="FF5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7D4C7786-D05D-47CA-9B81-DBABF0607FC8}"/>
              </a:ext>
            </a:extLst>
          </p:cNvPr>
          <p:cNvCxnSpPr>
            <a:cxnSpLocks/>
          </p:cNvCxnSpPr>
          <p:nvPr/>
        </p:nvCxnSpPr>
        <p:spPr>
          <a:xfrm rot="10800000">
            <a:off x="3681046" y="1496247"/>
            <a:ext cx="1691474" cy="1015842"/>
          </a:xfrm>
          <a:prstGeom prst="bentConnector3">
            <a:avLst>
              <a:gd name="adj1" fmla="val 99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20A3B479-A5A1-439E-9912-49ECFD79194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81046" y="4411224"/>
            <a:ext cx="2064100" cy="1351504"/>
          </a:xfrm>
          <a:prstGeom prst="bentConnector3">
            <a:avLst>
              <a:gd name="adj1" fmla="val 588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883F124F-B093-4F20-9CAA-299B0E0903D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96118" y="4411224"/>
            <a:ext cx="1691474" cy="1015842"/>
          </a:xfrm>
          <a:prstGeom prst="bentConnector3">
            <a:avLst>
              <a:gd name="adj1" fmla="val 99"/>
            </a:avLst>
          </a:prstGeom>
          <a:ln>
            <a:solidFill>
              <a:srgbClr val="FF5B5B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78E126B-30C2-4124-83B0-AE50EF98682B}"/>
              </a:ext>
            </a:extLst>
          </p:cNvPr>
          <p:cNvCxnSpPr>
            <a:cxnSpLocks/>
          </p:cNvCxnSpPr>
          <p:nvPr/>
        </p:nvCxnSpPr>
        <p:spPr>
          <a:xfrm flipH="1">
            <a:off x="3696117" y="3188677"/>
            <a:ext cx="1257720" cy="0"/>
          </a:xfrm>
          <a:prstGeom prst="straightConnector1">
            <a:avLst/>
          </a:prstGeom>
          <a:ln>
            <a:solidFill>
              <a:srgbClr val="FF5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3669277-4D3D-4D19-A4F4-5D965D70236F}"/>
              </a:ext>
            </a:extLst>
          </p:cNvPr>
          <p:cNvCxnSpPr>
            <a:cxnSpLocks/>
          </p:cNvCxnSpPr>
          <p:nvPr/>
        </p:nvCxnSpPr>
        <p:spPr>
          <a:xfrm>
            <a:off x="3696117" y="3610708"/>
            <a:ext cx="1257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3D70317-7294-4454-A8DD-867908738681}"/>
              </a:ext>
            </a:extLst>
          </p:cNvPr>
          <p:cNvGrpSpPr/>
          <p:nvPr/>
        </p:nvGrpSpPr>
        <p:grpSpPr>
          <a:xfrm>
            <a:off x="6096000" y="2000586"/>
            <a:ext cx="5799378" cy="2856827"/>
            <a:chOff x="6096000" y="2000586"/>
            <a:chExt cx="5799378" cy="285682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538A843-02A9-47D9-B1CA-C7F83602CB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12"/>
            <a:stretch/>
          </p:blipFill>
          <p:spPr>
            <a:xfrm>
              <a:off x="6096000" y="2000586"/>
              <a:ext cx="5799378" cy="2856827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559A641-531C-4677-9B30-B252112D783A}"/>
                </a:ext>
              </a:extLst>
            </p:cNvPr>
            <p:cNvSpPr/>
            <p:nvPr/>
          </p:nvSpPr>
          <p:spPr>
            <a:xfrm>
              <a:off x="6119446" y="2922395"/>
              <a:ext cx="1224000" cy="184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125.209.222.1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35C8ADC-F9D7-406C-A947-98ACF70A3858}"/>
                </a:ext>
              </a:extLst>
            </p:cNvPr>
            <p:cNvSpPr/>
            <p:nvPr/>
          </p:nvSpPr>
          <p:spPr>
            <a:xfrm>
              <a:off x="6271844" y="3705684"/>
              <a:ext cx="1224000" cy="184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naver.com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069FD9E3-6430-41FD-A6D7-4A7DBAB78CED}"/>
              </a:ext>
            </a:extLst>
          </p:cNvPr>
          <p:cNvSpPr txBox="1"/>
          <p:nvPr/>
        </p:nvSpPr>
        <p:spPr>
          <a:xfrm>
            <a:off x="3792106" y="829263"/>
            <a:ext cx="1174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naver.com</a:t>
            </a:r>
            <a:endParaRPr lang="ko-KR" altLang="en-US" sz="16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A1A87C-564F-41B6-B585-FA41F3A4616F}"/>
              </a:ext>
            </a:extLst>
          </p:cNvPr>
          <p:cNvSpPr txBox="1"/>
          <p:nvPr/>
        </p:nvSpPr>
        <p:spPr>
          <a:xfrm>
            <a:off x="3762992" y="2871897"/>
            <a:ext cx="1174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naver.com</a:t>
            </a:r>
            <a:endParaRPr lang="ko-KR" altLang="en-US" sz="16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BC95EA-8C26-4109-B4A9-043F219F2C95}"/>
              </a:ext>
            </a:extLst>
          </p:cNvPr>
          <p:cNvSpPr txBox="1"/>
          <p:nvPr/>
        </p:nvSpPr>
        <p:spPr>
          <a:xfrm>
            <a:off x="3807376" y="5087067"/>
            <a:ext cx="1174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naver.com</a:t>
            </a:r>
            <a:endParaRPr lang="ko-KR" altLang="en-US" sz="16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0E5DB2-8328-4961-9606-2EC0D59B7DC3}"/>
              </a:ext>
            </a:extLst>
          </p:cNvPr>
          <p:cNvSpPr txBox="1"/>
          <p:nvPr/>
        </p:nvSpPr>
        <p:spPr>
          <a:xfrm>
            <a:off x="3792106" y="1496946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.com DNS</a:t>
            </a:r>
            <a:endParaRPr lang="ko-KR" altLang="en-US" sz="16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43B138-515C-4C7E-9F15-EC311B7A985C}"/>
              </a:ext>
            </a:extLst>
          </p:cNvPr>
          <p:cNvSpPr txBox="1"/>
          <p:nvPr/>
        </p:nvSpPr>
        <p:spPr>
          <a:xfrm>
            <a:off x="3792106" y="3581142"/>
            <a:ext cx="1213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naver.com</a:t>
            </a:r>
          </a:p>
          <a:p>
            <a:r>
              <a:rPr lang="en-US" altLang="ko-KR" sz="1600" b="1" dirty="0"/>
              <a:t>DNS</a:t>
            </a:r>
            <a:endParaRPr lang="ko-KR" altLang="en-US" sz="1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80D7767-89BB-44EA-A1AD-A7468BDB4D3C}"/>
              </a:ext>
            </a:extLst>
          </p:cNvPr>
          <p:cNvSpPr txBox="1"/>
          <p:nvPr/>
        </p:nvSpPr>
        <p:spPr>
          <a:xfrm>
            <a:off x="3792106" y="5762908"/>
            <a:ext cx="1771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125.209.222.142</a:t>
            </a:r>
            <a:endParaRPr lang="ko-KR" altLang="en-US" sz="1600" b="1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0703055-D4BC-49C5-936B-CABFCA805B4F}"/>
              </a:ext>
            </a:extLst>
          </p:cNvPr>
          <p:cNvSpPr/>
          <p:nvPr/>
        </p:nvSpPr>
        <p:spPr>
          <a:xfrm>
            <a:off x="703385" y="468923"/>
            <a:ext cx="5568458" cy="5931877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FAA3BA-9F20-460F-BF91-140EF76B544D}"/>
              </a:ext>
            </a:extLst>
          </p:cNvPr>
          <p:cNvSpPr txBox="1"/>
          <p:nvPr/>
        </p:nvSpPr>
        <p:spPr>
          <a:xfrm>
            <a:off x="6224081" y="357592"/>
            <a:ext cx="1016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DNS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13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914" y="2969553"/>
            <a:ext cx="827217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Resolver</a:t>
            </a:r>
          </a:p>
        </p:txBody>
      </p:sp>
    </p:spTree>
    <p:extLst>
      <p:ext uri="{BB962C8B-B14F-4D97-AF65-F5344CB8AC3E}">
        <p14:creationId xmlns:p14="http://schemas.microsoft.com/office/powerpoint/2010/main" val="3074958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8E36DD2-9C3C-4070-974A-457EE311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252" y="2395123"/>
            <a:ext cx="8272172" cy="918894"/>
          </a:xfrm>
        </p:spPr>
        <p:txBody>
          <a:bodyPr>
            <a:noAutofit/>
          </a:bodyPr>
          <a:lstStyle/>
          <a:p>
            <a:r>
              <a:rPr lang="en-US" altLang="ko-KR" sz="6000" b="1" dirty="0"/>
              <a:t>Resolver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A220626-C76A-4110-813B-884508F3B0BE}"/>
              </a:ext>
            </a:extLst>
          </p:cNvPr>
          <p:cNvSpPr txBox="1">
            <a:spLocks/>
          </p:cNvSpPr>
          <p:nvPr/>
        </p:nvSpPr>
        <p:spPr>
          <a:xfrm>
            <a:off x="1268252" y="3222967"/>
            <a:ext cx="8461901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DNS </a:t>
            </a:r>
            <a:r>
              <a:rPr lang="ko-KR" altLang="en-US" sz="2400" b="1" dirty="0"/>
              <a:t>클라이언트의 요청을 네임 서버로 전달하고 </a:t>
            </a:r>
            <a:endParaRPr lang="en-US" altLang="ko-KR" sz="2400" b="1" dirty="0"/>
          </a:p>
          <a:p>
            <a:r>
              <a:rPr lang="ko-KR" altLang="en-US" sz="2400" b="1" dirty="0"/>
              <a:t>네임 서버로부터 정보를 받아 클라이언트에게 제공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363465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D48CF75-4B52-4433-890E-2AC2D29F0455}"/>
              </a:ext>
            </a:extLst>
          </p:cNvPr>
          <p:cNvSpPr/>
          <p:nvPr/>
        </p:nvSpPr>
        <p:spPr>
          <a:xfrm>
            <a:off x="4953837" y="2512088"/>
            <a:ext cx="1142163" cy="189913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resolver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AAE28D-D4D2-495D-9A06-14BFB698F616}"/>
              </a:ext>
            </a:extLst>
          </p:cNvPr>
          <p:cNvSpPr/>
          <p:nvPr/>
        </p:nvSpPr>
        <p:spPr>
          <a:xfrm>
            <a:off x="937846" y="820615"/>
            <a:ext cx="2743200" cy="107852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DNS</a:t>
            </a:r>
          </a:p>
          <a:p>
            <a:pPr algn="ctr"/>
            <a:r>
              <a:rPr lang="en-US" altLang="ko-KR" dirty="0"/>
              <a:t>Root name server</a:t>
            </a:r>
            <a:endParaRPr lang="ko-KR" altLang="en-US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C004B89-356F-4330-AF82-65D056941A62}"/>
              </a:ext>
            </a:extLst>
          </p:cNvPr>
          <p:cNvCxnSpPr>
            <a:cxnSpLocks/>
          </p:cNvCxnSpPr>
          <p:nvPr/>
        </p:nvCxnSpPr>
        <p:spPr>
          <a:xfrm rot="10800000">
            <a:off x="3681046" y="1160585"/>
            <a:ext cx="2064100" cy="1351504"/>
          </a:xfrm>
          <a:prstGeom prst="bentConnector3">
            <a:avLst>
              <a:gd name="adj1" fmla="val 588"/>
            </a:avLst>
          </a:prstGeom>
          <a:ln>
            <a:solidFill>
              <a:srgbClr val="FF5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7D4C7786-D05D-47CA-9B81-DBABF0607FC8}"/>
              </a:ext>
            </a:extLst>
          </p:cNvPr>
          <p:cNvCxnSpPr>
            <a:cxnSpLocks/>
          </p:cNvCxnSpPr>
          <p:nvPr/>
        </p:nvCxnSpPr>
        <p:spPr>
          <a:xfrm rot="10800000">
            <a:off x="3681046" y="1496247"/>
            <a:ext cx="1691474" cy="1015842"/>
          </a:xfrm>
          <a:prstGeom prst="bentConnector3">
            <a:avLst>
              <a:gd name="adj1" fmla="val 99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20A3B479-A5A1-439E-9912-49ECFD79194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81046" y="4411224"/>
            <a:ext cx="2064100" cy="1351504"/>
          </a:xfrm>
          <a:prstGeom prst="bentConnector3">
            <a:avLst>
              <a:gd name="adj1" fmla="val 588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883F124F-B093-4F20-9CAA-299B0E0903D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96118" y="4411224"/>
            <a:ext cx="1691474" cy="1015842"/>
          </a:xfrm>
          <a:prstGeom prst="bentConnector3">
            <a:avLst>
              <a:gd name="adj1" fmla="val 99"/>
            </a:avLst>
          </a:prstGeom>
          <a:ln>
            <a:solidFill>
              <a:srgbClr val="FF5B5B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78E126B-30C2-4124-83B0-AE50EF98682B}"/>
              </a:ext>
            </a:extLst>
          </p:cNvPr>
          <p:cNvCxnSpPr>
            <a:cxnSpLocks/>
          </p:cNvCxnSpPr>
          <p:nvPr/>
        </p:nvCxnSpPr>
        <p:spPr>
          <a:xfrm flipH="1">
            <a:off x="3696117" y="3188677"/>
            <a:ext cx="1257720" cy="0"/>
          </a:xfrm>
          <a:prstGeom prst="straightConnector1">
            <a:avLst/>
          </a:prstGeom>
          <a:ln>
            <a:solidFill>
              <a:srgbClr val="FF5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3669277-4D3D-4D19-A4F4-5D965D70236F}"/>
              </a:ext>
            </a:extLst>
          </p:cNvPr>
          <p:cNvCxnSpPr>
            <a:cxnSpLocks/>
          </p:cNvCxnSpPr>
          <p:nvPr/>
        </p:nvCxnSpPr>
        <p:spPr>
          <a:xfrm>
            <a:off x="3696117" y="3610708"/>
            <a:ext cx="1257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3D70317-7294-4454-A8DD-867908738681}"/>
              </a:ext>
            </a:extLst>
          </p:cNvPr>
          <p:cNvGrpSpPr/>
          <p:nvPr/>
        </p:nvGrpSpPr>
        <p:grpSpPr>
          <a:xfrm>
            <a:off x="6096000" y="2000586"/>
            <a:ext cx="5799378" cy="2856827"/>
            <a:chOff x="6096000" y="2000586"/>
            <a:chExt cx="5799378" cy="285682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538A843-02A9-47D9-B1CA-C7F83602CB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12"/>
            <a:stretch/>
          </p:blipFill>
          <p:spPr>
            <a:xfrm>
              <a:off x="6096000" y="2000586"/>
              <a:ext cx="5799378" cy="2856827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559A641-531C-4677-9B30-B252112D783A}"/>
                </a:ext>
              </a:extLst>
            </p:cNvPr>
            <p:cNvSpPr/>
            <p:nvPr/>
          </p:nvSpPr>
          <p:spPr>
            <a:xfrm>
              <a:off x="6119446" y="2922395"/>
              <a:ext cx="1224000" cy="184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125.209.222.1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35C8ADC-F9D7-406C-A947-98ACF70A3858}"/>
                </a:ext>
              </a:extLst>
            </p:cNvPr>
            <p:cNvSpPr/>
            <p:nvPr/>
          </p:nvSpPr>
          <p:spPr>
            <a:xfrm>
              <a:off x="6271844" y="3705684"/>
              <a:ext cx="1224000" cy="184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naver.com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069FD9E3-6430-41FD-A6D7-4A7DBAB78CED}"/>
              </a:ext>
            </a:extLst>
          </p:cNvPr>
          <p:cNvSpPr txBox="1"/>
          <p:nvPr/>
        </p:nvSpPr>
        <p:spPr>
          <a:xfrm>
            <a:off x="3792106" y="829263"/>
            <a:ext cx="1174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naver.com</a:t>
            </a:r>
            <a:endParaRPr lang="ko-KR" altLang="en-US" sz="16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A1A87C-564F-41B6-B585-FA41F3A4616F}"/>
              </a:ext>
            </a:extLst>
          </p:cNvPr>
          <p:cNvSpPr txBox="1"/>
          <p:nvPr/>
        </p:nvSpPr>
        <p:spPr>
          <a:xfrm>
            <a:off x="3762992" y="2871897"/>
            <a:ext cx="1174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naver.com</a:t>
            </a:r>
            <a:endParaRPr lang="ko-KR" altLang="en-US" sz="16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BC95EA-8C26-4109-B4A9-043F219F2C95}"/>
              </a:ext>
            </a:extLst>
          </p:cNvPr>
          <p:cNvSpPr txBox="1"/>
          <p:nvPr/>
        </p:nvSpPr>
        <p:spPr>
          <a:xfrm>
            <a:off x="3807376" y="5087067"/>
            <a:ext cx="1174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naver.com</a:t>
            </a:r>
            <a:endParaRPr lang="ko-KR" altLang="en-US" sz="1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80D7767-89BB-44EA-A1AD-A7468BDB4D3C}"/>
              </a:ext>
            </a:extLst>
          </p:cNvPr>
          <p:cNvSpPr txBox="1"/>
          <p:nvPr/>
        </p:nvSpPr>
        <p:spPr>
          <a:xfrm>
            <a:off x="3792106" y="5762908"/>
            <a:ext cx="1771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125.209.222.142</a:t>
            </a:r>
            <a:endParaRPr lang="ko-KR" altLang="en-US" sz="1600" b="1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0703055-D4BC-49C5-936B-CABFCA805B4F}"/>
              </a:ext>
            </a:extLst>
          </p:cNvPr>
          <p:cNvSpPr/>
          <p:nvPr/>
        </p:nvSpPr>
        <p:spPr>
          <a:xfrm>
            <a:off x="703385" y="468923"/>
            <a:ext cx="5568458" cy="5931877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FAA3BA-9F20-460F-BF91-140EF76B544D}"/>
              </a:ext>
            </a:extLst>
          </p:cNvPr>
          <p:cNvSpPr txBox="1"/>
          <p:nvPr/>
        </p:nvSpPr>
        <p:spPr>
          <a:xfrm>
            <a:off x="6224081" y="357592"/>
            <a:ext cx="1016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DNS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725289-289E-4833-A137-20C4ADCA391D}"/>
              </a:ext>
            </a:extLst>
          </p:cNvPr>
          <p:cNvSpPr/>
          <p:nvPr/>
        </p:nvSpPr>
        <p:spPr>
          <a:xfrm>
            <a:off x="937846" y="2922395"/>
            <a:ext cx="2743200" cy="107852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Top level Domain Server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5167A6-8489-4916-9FEB-B6436C74B627}"/>
              </a:ext>
            </a:extLst>
          </p:cNvPr>
          <p:cNvSpPr/>
          <p:nvPr/>
        </p:nvSpPr>
        <p:spPr>
          <a:xfrm>
            <a:off x="937846" y="4958862"/>
            <a:ext cx="2743200" cy="10785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Authoritative 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Name Server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79195E-5D71-4E94-B694-DA0D1475E6C8}"/>
              </a:ext>
            </a:extLst>
          </p:cNvPr>
          <p:cNvSpPr txBox="1"/>
          <p:nvPr/>
        </p:nvSpPr>
        <p:spPr>
          <a:xfrm>
            <a:off x="3792106" y="3581142"/>
            <a:ext cx="1213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naver.com</a:t>
            </a:r>
          </a:p>
          <a:p>
            <a:r>
              <a:rPr lang="en-US" altLang="ko-KR" sz="1600" b="1" dirty="0"/>
              <a:t>DNS</a:t>
            </a:r>
            <a:endParaRPr lang="ko-KR" altLang="en-US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C18B36-7200-416F-BD83-AB57AED4F018}"/>
              </a:ext>
            </a:extLst>
          </p:cNvPr>
          <p:cNvSpPr txBox="1"/>
          <p:nvPr/>
        </p:nvSpPr>
        <p:spPr>
          <a:xfrm>
            <a:off x="3792106" y="1496946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.com DNS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56427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820" y="2969553"/>
            <a:ext cx="7556360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Round-Robin DNS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3066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4443" y="2969553"/>
            <a:ext cx="6701590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DNS</a:t>
            </a:r>
            <a:br>
              <a:rPr lang="en-US" altLang="ko-KR" sz="6000" b="1" dirty="0"/>
            </a:br>
            <a:r>
              <a:rPr lang="en-US" altLang="ko-KR" sz="3200" b="1" dirty="0"/>
              <a:t>(Domain Name System)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79800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8E36DD2-9C3C-4070-974A-457EE311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52" y="401223"/>
            <a:ext cx="8272172" cy="918894"/>
          </a:xfrm>
        </p:spPr>
        <p:txBody>
          <a:bodyPr>
            <a:noAutofit/>
          </a:bodyPr>
          <a:lstStyle/>
          <a:p>
            <a:r>
              <a:rPr lang="en-US" altLang="ko-KR" sz="6000" b="1" dirty="0"/>
              <a:t>Round-Robin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A220626-C76A-4110-813B-884508F3B0BE}"/>
              </a:ext>
            </a:extLst>
          </p:cNvPr>
          <p:cNvSpPr txBox="1">
            <a:spLocks/>
          </p:cNvSpPr>
          <p:nvPr/>
        </p:nvSpPr>
        <p:spPr>
          <a:xfrm>
            <a:off x="379252" y="1320117"/>
            <a:ext cx="8461901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/>
              <a:t>프로세스들 사이에 우선순위를 두지 않고</a:t>
            </a:r>
            <a:r>
              <a:rPr lang="en-US" altLang="ko-KR" sz="2400" b="1" dirty="0"/>
              <a:t>, </a:t>
            </a:r>
          </a:p>
          <a:p>
            <a:r>
              <a:rPr lang="ko-KR" altLang="en-US" sz="2400" b="1" dirty="0"/>
              <a:t>순서대로 시간단위로 </a:t>
            </a:r>
            <a:r>
              <a:rPr lang="en-US" altLang="ko-KR" sz="2400" b="1" dirty="0"/>
              <a:t>CPU</a:t>
            </a:r>
            <a:r>
              <a:rPr lang="ko-KR" altLang="en-US" sz="2400" b="1" dirty="0"/>
              <a:t>를 할당하는 방식</a:t>
            </a:r>
            <a:endParaRPr lang="en-US" altLang="ko-KR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902E31-D302-405A-9F2A-15B6AC186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4" y="2239011"/>
            <a:ext cx="11339673" cy="4412202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201502A7-17C9-4501-A0AF-EF52E6E3E492}"/>
              </a:ext>
            </a:extLst>
          </p:cNvPr>
          <p:cNvSpPr txBox="1">
            <a:spLocks/>
          </p:cNvSpPr>
          <p:nvPr/>
        </p:nvSpPr>
        <p:spPr>
          <a:xfrm>
            <a:off x="6860788" y="5728291"/>
            <a:ext cx="4858138" cy="53142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</a:rPr>
              <a:t>https://ko.wikipedia.org/wiki/%EB%9D%BC%EC%9A%B4%EB%93%9C_%EB%A1%9C%EB%B9%88_%EC%8A%A4%EC%BC%80%EC%A4%84%EB%A7%81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902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7F9A75-2461-4029-9F5B-FBE04FFD2A59}"/>
              </a:ext>
            </a:extLst>
          </p:cNvPr>
          <p:cNvSpPr txBox="1"/>
          <p:nvPr/>
        </p:nvSpPr>
        <p:spPr>
          <a:xfrm>
            <a:off x="6795850" y="3903901"/>
            <a:ext cx="115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네이버 서버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803D9B-F380-4335-9FA8-9801C0885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849" y="2750899"/>
            <a:ext cx="1153002" cy="11530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A79F1A-6367-4502-8CFA-F860ECD6ED15}"/>
              </a:ext>
            </a:extLst>
          </p:cNvPr>
          <p:cNvSpPr txBox="1"/>
          <p:nvPr/>
        </p:nvSpPr>
        <p:spPr>
          <a:xfrm>
            <a:off x="9032401" y="3903901"/>
            <a:ext cx="115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네이버 서버</a:t>
            </a:r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2E3C95-1C77-4530-91DC-B7D8FD544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400" y="2750899"/>
            <a:ext cx="1153002" cy="11530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C495E6-AE44-4A68-BC6C-289F63B3FDCC}"/>
              </a:ext>
            </a:extLst>
          </p:cNvPr>
          <p:cNvSpPr txBox="1"/>
          <p:nvPr/>
        </p:nvSpPr>
        <p:spPr>
          <a:xfrm>
            <a:off x="4559299" y="3903901"/>
            <a:ext cx="115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네이버 서버</a:t>
            </a:r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03CDD55-8911-415B-962E-23E6FC07A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298" y="2750899"/>
            <a:ext cx="1153002" cy="11530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2A53A2-A7F2-474F-96FD-295D4182B30C}"/>
              </a:ext>
            </a:extLst>
          </p:cNvPr>
          <p:cNvSpPr txBox="1"/>
          <p:nvPr/>
        </p:nvSpPr>
        <p:spPr>
          <a:xfrm>
            <a:off x="2322747" y="3903901"/>
            <a:ext cx="115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네이버 서버</a:t>
            </a:r>
            <a:endParaRPr lang="ko-KR" altLang="en-US" sz="12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D607D01-B4F7-49C2-880C-4741C84EC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746" y="2750899"/>
            <a:ext cx="1153002" cy="11530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156618-A293-47AB-9D8E-03C420702963}"/>
              </a:ext>
            </a:extLst>
          </p:cNvPr>
          <p:cNvSpPr txBox="1"/>
          <p:nvPr/>
        </p:nvSpPr>
        <p:spPr>
          <a:xfrm>
            <a:off x="2130220" y="2471300"/>
            <a:ext cx="1538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125.209.222.141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C7C307-F523-4892-B077-21B3F0709891}"/>
              </a:ext>
            </a:extLst>
          </p:cNvPr>
          <p:cNvSpPr txBox="1"/>
          <p:nvPr/>
        </p:nvSpPr>
        <p:spPr>
          <a:xfrm>
            <a:off x="4366772" y="2471300"/>
            <a:ext cx="1538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125.209.222.142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DDAAFE-4C3C-47E2-8F47-A83DAD05D857}"/>
              </a:ext>
            </a:extLst>
          </p:cNvPr>
          <p:cNvSpPr txBox="1"/>
          <p:nvPr/>
        </p:nvSpPr>
        <p:spPr>
          <a:xfrm>
            <a:off x="6603323" y="2471300"/>
            <a:ext cx="1538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223.130.195.200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66A5D-459D-450F-90C4-77E4CF5FCC5E}"/>
              </a:ext>
            </a:extLst>
          </p:cNvPr>
          <p:cNvSpPr txBox="1"/>
          <p:nvPr/>
        </p:nvSpPr>
        <p:spPr>
          <a:xfrm>
            <a:off x="8839874" y="2471300"/>
            <a:ext cx="1538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223.130.195.95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77604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9BDB6663-C051-4E99-9C9A-8DABE6C95B35}"/>
              </a:ext>
            </a:extLst>
          </p:cNvPr>
          <p:cNvSpPr/>
          <p:nvPr/>
        </p:nvSpPr>
        <p:spPr>
          <a:xfrm>
            <a:off x="3208574" y="3134451"/>
            <a:ext cx="1543347" cy="522514"/>
          </a:xfrm>
          <a:prstGeom prst="rightArrow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EC0A76-EBE7-40BC-9433-1BA6E9A7643B}"/>
              </a:ext>
            </a:extLst>
          </p:cNvPr>
          <p:cNvSpPr txBox="1"/>
          <p:nvPr/>
        </p:nvSpPr>
        <p:spPr>
          <a:xfrm>
            <a:off x="10200801" y="1655416"/>
            <a:ext cx="115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네이버 서버</a:t>
            </a:r>
            <a:endParaRPr lang="ko-KR" altLang="en-US" sz="12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61794FF-5205-4250-BBAE-547150BCA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00" y="502414"/>
            <a:ext cx="1153002" cy="11530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2153CC-CBFA-4C3C-958F-994C66A7B394}"/>
              </a:ext>
            </a:extLst>
          </p:cNvPr>
          <p:cNvSpPr txBox="1"/>
          <p:nvPr/>
        </p:nvSpPr>
        <p:spPr>
          <a:xfrm>
            <a:off x="10200801" y="3257209"/>
            <a:ext cx="115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네이버 서버</a:t>
            </a:r>
            <a:endParaRPr lang="ko-KR" altLang="en-US" sz="12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5A1FF4D-D411-47E8-B9A5-922F7A585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00" y="2104207"/>
            <a:ext cx="1153002" cy="11530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2B6F229-F278-429B-88E7-2FE37A8AA3D0}"/>
              </a:ext>
            </a:extLst>
          </p:cNvPr>
          <p:cNvSpPr txBox="1"/>
          <p:nvPr/>
        </p:nvSpPr>
        <p:spPr>
          <a:xfrm>
            <a:off x="10200801" y="4859002"/>
            <a:ext cx="115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네이버 서버</a:t>
            </a:r>
            <a:endParaRPr lang="ko-KR" altLang="en-US" sz="12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49FB333-03E6-4A17-95F1-E5E9C2F4E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00" y="3706000"/>
            <a:ext cx="1153002" cy="11530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AA0EF2-4994-4398-8DFB-C111C354733A}"/>
              </a:ext>
            </a:extLst>
          </p:cNvPr>
          <p:cNvSpPr txBox="1"/>
          <p:nvPr/>
        </p:nvSpPr>
        <p:spPr>
          <a:xfrm>
            <a:off x="10200801" y="6422170"/>
            <a:ext cx="115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네이버 서버</a:t>
            </a:r>
            <a:endParaRPr lang="ko-KR" altLang="en-US" sz="12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6BEF183-89B8-48BD-88E7-AE74AA148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00" y="5269168"/>
            <a:ext cx="1153002" cy="1153002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A01C2C12-76C7-47AE-A9C5-16C4DD343BF4}"/>
              </a:ext>
            </a:extLst>
          </p:cNvPr>
          <p:cNvSpPr/>
          <p:nvPr/>
        </p:nvSpPr>
        <p:spPr>
          <a:xfrm rot="19787096">
            <a:off x="6556544" y="2029475"/>
            <a:ext cx="3918773" cy="522514"/>
          </a:xfrm>
          <a:prstGeom prst="rightArrow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CA85DF7-5AA3-4266-815A-4F757F42AD6E}"/>
              </a:ext>
            </a:extLst>
          </p:cNvPr>
          <p:cNvSpPr/>
          <p:nvPr/>
        </p:nvSpPr>
        <p:spPr>
          <a:xfrm rot="1812904" flipV="1">
            <a:off x="6544916" y="4306011"/>
            <a:ext cx="3918773" cy="522514"/>
          </a:xfrm>
          <a:prstGeom prst="rightArrow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D0CBB432-1AF8-44F1-BAED-A82B67D881C1}"/>
              </a:ext>
            </a:extLst>
          </p:cNvPr>
          <p:cNvSpPr/>
          <p:nvPr/>
        </p:nvSpPr>
        <p:spPr>
          <a:xfrm rot="709777" flipV="1">
            <a:off x="6338386" y="3546317"/>
            <a:ext cx="3901082" cy="522514"/>
          </a:xfrm>
          <a:prstGeom prst="rightArrow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80438D7F-A68C-4179-B39F-EE75D03716D0}"/>
              </a:ext>
            </a:extLst>
          </p:cNvPr>
          <p:cNvSpPr/>
          <p:nvPr/>
        </p:nvSpPr>
        <p:spPr>
          <a:xfrm rot="20890223">
            <a:off x="6308005" y="2875200"/>
            <a:ext cx="3901082" cy="522514"/>
          </a:xfrm>
          <a:prstGeom prst="rightArrow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625486-2A41-4891-95BA-76D7EC9BBFDC}"/>
              </a:ext>
            </a:extLst>
          </p:cNvPr>
          <p:cNvSpPr/>
          <p:nvPr/>
        </p:nvSpPr>
        <p:spPr>
          <a:xfrm>
            <a:off x="414859" y="2572385"/>
            <a:ext cx="3263900" cy="17132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/>
              <a:t>Resolver</a:t>
            </a:r>
            <a:endParaRPr lang="ko-KR" altLang="en-US" sz="48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CE7D44C-27B1-4CC6-9991-59F485B332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121" y="2382615"/>
            <a:ext cx="2239876" cy="223987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491B640-91C0-43AB-B754-C8AD74CCCC23}"/>
              </a:ext>
            </a:extLst>
          </p:cNvPr>
          <p:cNvSpPr txBox="1"/>
          <p:nvPr/>
        </p:nvSpPr>
        <p:spPr>
          <a:xfrm>
            <a:off x="4897764" y="4235748"/>
            <a:ext cx="115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클라이언트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9DFCFC-49D1-44CB-B554-F366541E72BD}"/>
              </a:ext>
            </a:extLst>
          </p:cNvPr>
          <p:cNvSpPr txBox="1"/>
          <p:nvPr/>
        </p:nvSpPr>
        <p:spPr>
          <a:xfrm rot="19807635">
            <a:off x="7519901" y="1935026"/>
            <a:ext cx="1538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125.209.222.141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F9813A-971C-4597-AE10-6C4A0D218200}"/>
              </a:ext>
            </a:extLst>
          </p:cNvPr>
          <p:cNvSpPr txBox="1"/>
          <p:nvPr/>
        </p:nvSpPr>
        <p:spPr>
          <a:xfrm rot="20907553">
            <a:off x="7895824" y="2643927"/>
            <a:ext cx="1538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125.209.222.142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AA12C6-8AC9-43C0-A0FE-07DB6E1E98A4}"/>
              </a:ext>
            </a:extLst>
          </p:cNvPr>
          <p:cNvSpPr txBox="1"/>
          <p:nvPr/>
        </p:nvSpPr>
        <p:spPr>
          <a:xfrm rot="709380">
            <a:off x="7974858" y="3503043"/>
            <a:ext cx="1538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223.130.195.200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6C375B-873A-4912-A6F9-B410E077BF2A}"/>
              </a:ext>
            </a:extLst>
          </p:cNvPr>
          <p:cNvSpPr txBox="1"/>
          <p:nvPr/>
        </p:nvSpPr>
        <p:spPr>
          <a:xfrm rot="1811212">
            <a:off x="7850778" y="4221258"/>
            <a:ext cx="1538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223.130.195.95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80259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9BDB6663-C051-4E99-9C9A-8DABE6C95B35}"/>
              </a:ext>
            </a:extLst>
          </p:cNvPr>
          <p:cNvSpPr/>
          <p:nvPr/>
        </p:nvSpPr>
        <p:spPr>
          <a:xfrm>
            <a:off x="2660353" y="3208424"/>
            <a:ext cx="1543347" cy="522514"/>
          </a:xfrm>
          <a:prstGeom prst="rightArrow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EC0A76-EBE7-40BC-9433-1BA6E9A7643B}"/>
              </a:ext>
            </a:extLst>
          </p:cNvPr>
          <p:cNvSpPr txBox="1"/>
          <p:nvPr/>
        </p:nvSpPr>
        <p:spPr>
          <a:xfrm>
            <a:off x="10200801" y="1655416"/>
            <a:ext cx="115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네이버 서버</a:t>
            </a:r>
            <a:endParaRPr lang="ko-KR" altLang="en-US" sz="12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61794FF-5205-4250-BBAE-547150BCA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00" y="502414"/>
            <a:ext cx="1153002" cy="11530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CE7D44C-27B1-4CC6-9991-59F485B332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06" y="2414270"/>
            <a:ext cx="2239876" cy="22398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2153CC-CBFA-4C3C-958F-994C66A7B394}"/>
              </a:ext>
            </a:extLst>
          </p:cNvPr>
          <p:cNvSpPr txBox="1"/>
          <p:nvPr/>
        </p:nvSpPr>
        <p:spPr>
          <a:xfrm>
            <a:off x="10200801" y="3257209"/>
            <a:ext cx="115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네이버 서버</a:t>
            </a:r>
            <a:endParaRPr lang="ko-KR" altLang="en-US" sz="12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5A1FF4D-D411-47E8-B9A5-922F7A585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00" y="2104207"/>
            <a:ext cx="1153002" cy="11530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2B6F229-F278-429B-88E7-2FE37A8AA3D0}"/>
              </a:ext>
            </a:extLst>
          </p:cNvPr>
          <p:cNvSpPr txBox="1"/>
          <p:nvPr/>
        </p:nvSpPr>
        <p:spPr>
          <a:xfrm>
            <a:off x="10200801" y="4859002"/>
            <a:ext cx="115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네이버 서버</a:t>
            </a:r>
            <a:endParaRPr lang="ko-KR" altLang="en-US" sz="12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49FB333-03E6-4A17-95F1-E5E9C2F4E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00" y="3706000"/>
            <a:ext cx="1153002" cy="11530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AA0EF2-4994-4398-8DFB-C111C354733A}"/>
              </a:ext>
            </a:extLst>
          </p:cNvPr>
          <p:cNvSpPr txBox="1"/>
          <p:nvPr/>
        </p:nvSpPr>
        <p:spPr>
          <a:xfrm>
            <a:off x="10200801" y="6422170"/>
            <a:ext cx="115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네이버 서버</a:t>
            </a:r>
            <a:endParaRPr lang="ko-KR" altLang="en-US" sz="12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6BEF183-89B8-48BD-88E7-AE74AA148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00" y="5269168"/>
            <a:ext cx="1153002" cy="1153002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A01C2C12-76C7-47AE-A9C5-16C4DD343BF4}"/>
              </a:ext>
            </a:extLst>
          </p:cNvPr>
          <p:cNvSpPr/>
          <p:nvPr/>
        </p:nvSpPr>
        <p:spPr>
          <a:xfrm rot="19787096">
            <a:off x="6556543" y="2029476"/>
            <a:ext cx="3918773" cy="522514"/>
          </a:xfrm>
          <a:prstGeom prst="rightArrow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CA85DF7-5AA3-4266-815A-4F757F42AD6E}"/>
              </a:ext>
            </a:extLst>
          </p:cNvPr>
          <p:cNvSpPr/>
          <p:nvPr/>
        </p:nvSpPr>
        <p:spPr>
          <a:xfrm rot="1812904" flipV="1">
            <a:off x="6544916" y="4306011"/>
            <a:ext cx="3918773" cy="522514"/>
          </a:xfrm>
          <a:prstGeom prst="rightArrow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D0CBB432-1AF8-44F1-BAED-A82B67D881C1}"/>
              </a:ext>
            </a:extLst>
          </p:cNvPr>
          <p:cNvSpPr/>
          <p:nvPr/>
        </p:nvSpPr>
        <p:spPr>
          <a:xfrm rot="709777" flipV="1">
            <a:off x="6338386" y="3546317"/>
            <a:ext cx="3901082" cy="522514"/>
          </a:xfrm>
          <a:prstGeom prst="rightArrow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80438D7F-A68C-4179-B39F-EE75D03716D0}"/>
              </a:ext>
            </a:extLst>
          </p:cNvPr>
          <p:cNvSpPr/>
          <p:nvPr/>
        </p:nvSpPr>
        <p:spPr>
          <a:xfrm rot="20890223">
            <a:off x="6308005" y="2875200"/>
            <a:ext cx="3901082" cy="522514"/>
          </a:xfrm>
          <a:prstGeom prst="rightArrow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625486-2A41-4891-95BA-76D7EC9BBFDC}"/>
              </a:ext>
            </a:extLst>
          </p:cNvPr>
          <p:cNvSpPr/>
          <p:nvPr/>
        </p:nvSpPr>
        <p:spPr>
          <a:xfrm>
            <a:off x="4203700" y="2539093"/>
            <a:ext cx="3263900" cy="17132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/>
              <a:t>Load balancer</a:t>
            </a:r>
            <a:endParaRPr lang="ko-KR" altLang="en-US" sz="48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D23895-22C8-480F-9CCD-B2F71C7D81B7}"/>
              </a:ext>
            </a:extLst>
          </p:cNvPr>
          <p:cNvSpPr txBox="1"/>
          <p:nvPr/>
        </p:nvSpPr>
        <p:spPr>
          <a:xfrm>
            <a:off x="1286530" y="4324648"/>
            <a:ext cx="115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클라이언트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81615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6074841-244A-4250-B77F-8773A602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52" y="1771359"/>
            <a:ext cx="9526748" cy="918894"/>
          </a:xfrm>
        </p:spPr>
        <p:txBody>
          <a:bodyPr>
            <a:noAutofit/>
          </a:bodyPr>
          <a:lstStyle/>
          <a:p>
            <a:r>
              <a:rPr lang="en-US" altLang="ko-KR" sz="6000" b="1" dirty="0"/>
              <a:t>Round-Robin DNS </a:t>
            </a:r>
            <a:r>
              <a:rPr lang="ko-KR" altLang="en-US" sz="6000" b="1" dirty="0"/>
              <a:t>장단점</a:t>
            </a:r>
            <a:endParaRPr lang="en-US" altLang="ko-KR" sz="6000" b="1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4B398B8-1F7A-4A4C-AA4C-05F0FF6B29E7}"/>
              </a:ext>
            </a:extLst>
          </p:cNvPr>
          <p:cNvSpPr txBox="1">
            <a:spLocks/>
          </p:cNvSpPr>
          <p:nvPr/>
        </p:nvSpPr>
        <p:spPr>
          <a:xfrm>
            <a:off x="379252" y="2690253"/>
            <a:ext cx="8461901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/>
              <a:t>장점</a:t>
            </a:r>
            <a:endParaRPr lang="en-US" altLang="ko-KR" sz="2400" b="1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4717FFB-EA68-479E-8C6E-EC7466448A57}"/>
              </a:ext>
            </a:extLst>
          </p:cNvPr>
          <p:cNvSpPr txBox="1">
            <a:spLocks/>
          </p:cNvSpPr>
          <p:nvPr/>
        </p:nvSpPr>
        <p:spPr>
          <a:xfrm>
            <a:off x="379252" y="3987117"/>
            <a:ext cx="8461901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/>
              <a:t>단점</a:t>
            </a:r>
            <a:endParaRPr lang="en-US" altLang="ko-KR" sz="2400" b="1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1A6F43F-22BC-4F60-9665-447D8BF6293D}"/>
              </a:ext>
            </a:extLst>
          </p:cNvPr>
          <p:cNvSpPr txBox="1">
            <a:spLocks/>
          </p:cNvSpPr>
          <p:nvPr/>
        </p:nvSpPr>
        <p:spPr>
          <a:xfrm>
            <a:off x="379252" y="3334142"/>
            <a:ext cx="8461901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적은 비용으로 구현 가능</a:t>
            </a:r>
            <a:r>
              <a:rPr lang="en-US" altLang="ko-KR" sz="2000" dirty="0"/>
              <a:t>(</a:t>
            </a:r>
            <a:r>
              <a:rPr lang="ko-KR" altLang="en-US" sz="2000" dirty="0"/>
              <a:t>로드 </a:t>
            </a:r>
            <a:r>
              <a:rPr lang="ko-KR" altLang="en-US" sz="2000" dirty="0" err="1"/>
              <a:t>밸런서가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필요없으니까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DD68C67D-F5BE-4C1D-998A-653AD3E83B92}"/>
              </a:ext>
            </a:extLst>
          </p:cNvPr>
          <p:cNvSpPr txBox="1">
            <a:spLocks/>
          </p:cNvSpPr>
          <p:nvPr/>
        </p:nvSpPr>
        <p:spPr>
          <a:xfrm>
            <a:off x="379252" y="4379352"/>
            <a:ext cx="8461901" cy="1932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HA </a:t>
            </a:r>
            <a:r>
              <a:rPr lang="ko-KR" altLang="en-US" sz="2000" dirty="0"/>
              <a:t>용도로 적합하지 않음</a:t>
            </a:r>
            <a:endParaRPr lang="en-US" altLang="ko-KR" sz="2000" dirty="0"/>
          </a:p>
          <a:p>
            <a:r>
              <a:rPr lang="en-US" altLang="ko-KR" sz="2000" dirty="0"/>
              <a:t>-&gt;</a:t>
            </a:r>
            <a:r>
              <a:rPr lang="ko-KR" altLang="en-US" sz="2000" dirty="0"/>
              <a:t>다중화 구성 방식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균등하게 분산되지 않음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가중치 편성 방식</a:t>
            </a:r>
            <a:r>
              <a:rPr lang="en-US" altLang="ko-KR" sz="2000" dirty="0"/>
              <a:t>, </a:t>
            </a:r>
            <a:r>
              <a:rPr lang="ko-KR" altLang="en-US" sz="2000" dirty="0"/>
              <a:t>최소 연결 방식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21053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82C319F-05B0-4880-B2A8-F6B279D86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232" y="377146"/>
            <a:ext cx="7823535" cy="2869637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688D6AB-982D-4AAC-9DF9-5EDF25C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232" y="3611218"/>
            <a:ext cx="7823535" cy="283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00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83B42-7D3C-48C8-B53D-B85C120FB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563" y="2969553"/>
            <a:ext cx="1778874" cy="918894"/>
          </a:xfrm>
        </p:spPr>
        <p:txBody>
          <a:bodyPr>
            <a:noAutofit/>
          </a:bodyPr>
          <a:lstStyle/>
          <a:p>
            <a:r>
              <a:rPr lang="ko-KR" altLang="en-US" sz="6000" b="1" dirty="0" err="1"/>
              <a:t>끄읕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128681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4443" y="2969553"/>
            <a:ext cx="6701590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DNS </a:t>
            </a:r>
            <a:r>
              <a:rPr lang="ko-KR" altLang="en-US" sz="6000" b="1" dirty="0"/>
              <a:t>등장 배경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0284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2663D2B-B204-493D-B3D2-C4BAC76D7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39" y="2125316"/>
            <a:ext cx="2607367" cy="2607367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87A8D38-8D39-47CF-AF45-D84DD4ABF47E}"/>
              </a:ext>
            </a:extLst>
          </p:cNvPr>
          <p:cNvSpPr/>
          <p:nvPr/>
        </p:nvSpPr>
        <p:spPr>
          <a:xfrm>
            <a:off x="4677507" y="3167743"/>
            <a:ext cx="3308329" cy="522514"/>
          </a:xfrm>
          <a:prstGeom prst="rightArrow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C8BBF-919B-462A-A18B-430EC72203A2}"/>
              </a:ext>
            </a:extLst>
          </p:cNvPr>
          <p:cNvSpPr txBox="1"/>
          <p:nvPr/>
        </p:nvSpPr>
        <p:spPr>
          <a:xfrm>
            <a:off x="5230218" y="2887965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125.209.222.142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81244B9-FD14-4EB4-AD28-84939EDD5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836" y="2125316"/>
            <a:ext cx="2607367" cy="260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8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2663D2B-B204-493D-B3D2-C4BAC76D7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41" y="653323"/>
            <a:ext cx="2607367" cy="26073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8C40D8E-B83E-437A-92F7-C0B4A1C3FB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837" y="1032604"/>
            <a:ext cx="1848807" cy="1848807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87A8D38-8D39-47CF-AF45-D84DD4ABF47E}"/>
              </a:ext>
            </a:extLst>
          </p:cNvPr>
          <p:cNvSpPr/>
          <p:nvPr/>
        </p:nvSpPr>
        <p:spPr>
          <a:xfrm>
            <a:off x="4677507" y="1695749"/>
            <a:ext cx="3308329" cy="522514"/>
          </a:xfrm>
          <a:prstGeom prst="rightArrow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C8BBF-919B-462A-A18B-430EC72203A2}"/>
              </a:ext>
            </a:extLst>
          </p:cNvPr>
          <p:cNvSpPr txBox="1"/>
          <p:nvPr/>
        </p:nvSpPr>
        <p:spPr>
          <a:xfrm>
            <a:off x="5402570" y="1490539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125.209.222.142</a:t>
            </a:r>
            <a:endParaRPr lang="ko-KR" altLang="en-US" sz="1800" dirty="0"/>
          </a:p>
        </p:txBody>
      </p:sp>
      <p:sp>
        <p:nvSpPr>
          <p:cNvPr id="14" name="사각형: 모서리가 접힌 도형 13">
            <a:extLst>
              <a:ext uri="{FF2B5EF4-FFF2-40B4-BE49-F238E27FC236}">
                <a16:creationId xmlns:a16="http://schemas.microsoft.com/office/drawing/2014/main" id="{A54F8C4C-2148-43C8-ACAE-DA5DEEF3B208}"/>
              </a:ext>
            </a:extLst>
          </p:cNvPr>
          <p:cNvSpPr/>
          <p:nvPr/>
        </p:nvSpPr>
        <p:spPr>
          <a:xfrm>
            <a:off x="2084644" y="4325637"/>
            <a:ext cx="1640307" cy="1457010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554061-C454-4AB4-B795-957ED4D1DE8B}"/>
              </a:ext>
            </a:extLst>
          </p:cNvPr>
          <p:cNvSpPr txBox="1"/>
          <p:nvPr/>
        </p:nvSpPr>
        <p:spPr>
          <a:xfrm>
            <a:off x="2587243" y="5782647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hosts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11B5E50A-0869-480C-B0B1-B7032E66850B}"/>
              </a:ext>
            </a:extLst>
          </p:cNvPr>
          <p:cNvSpPr/>
          <p:nvPr/>
        </p:nvSpPr>
        <p:spPr>
          <a:xfrm rot="16200000">
            <a:off x="2354378" y="3284885"/>
            <a:ext cx="1558991" cy="522514"/>
          </a:xfrm>
          <a:prstGeom prst="rightArrow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FB0E2A-6A79-41FA-9A51-3DB6EC3EC564}"/>
              </a:ext>
            </a:extLst>
          </p:cNvPr>
          <p:cNvSpPr txBox="1"/>
          <p:nvPr/>
        </p:nvSpPr>
        <p:spPr>
          <a:xfrm rot="5400000">
            <a:off x="2461762" y="3809393"/>
            <a:ext cx="185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125.209.222.142</a:t>
            </a:r>
            <a:endParaRPr lang="ko-KR" altLang="en-US" sz="1200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B9113E29-CC04-45D0-A7B6-A39F4C5C9FA1}"/>
              </a:ext>
            </a:extLst>
          </p:cNvPr>
          <p:cNvSpPr/>
          <p:nvPr/>
        </p:nvSpPr>
        <p:spPr>
          <a:xfrm rot="5400000" flipV="1">
            <a:off x="1845904" y="3284885"/>
            <a:ext cx="1558991" cy="522514"/>
          </a:xfrm>
          <a:prstGeom prst="rightArrow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46A49A-AF44-418A-89D5-0119A4C6B338}"/>
              </a:ext>
            </a:extLst>
          </p:cNvPr>
          <p:cNvSpPr txBox="1"/>
          <p:nvPr/>
        </p:nvSpPr>
        <p:spPr>
          <a:xfrm rot="16200000">
            <a:off x="1782175" y="3169180"/>
            <a:ext cx="1163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naver.com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4288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87A8D38-8D39-47CF-AF45-D84DD4ABF47E}"/>
              </a:ext>
            </a:extLst>
          </p:cNvPr>
          <p:cNvSpPr/>
          <p:nvPr/>
        </p:nvSpPr>
        <p:spPr>
          <a:xfrm>
            <a:off x="4677507" y="1528876"/>
            <a:ext cx="3308329" cy="522514"/>
          </a:xfrm>
          <a:prstGeom prst="rightArrow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C8BBF-919B-462A-A18B-430EC72203A2}"/>
              </a:ext>
            </a:extLst>
          </p:cNvPr>
          <p:cNvSpPr txBox="1"/>
          <p:nvPr/>
        </p:nvSpPr>
        <p:spPr>
          <a:xfrm>
            <a:off x="5230218" y="1249098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125.209.222.142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81244B9-FD14-4EB4-AD28-84939EDD5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836" y="486449"/>
            <a:ext cx="2607367" cy="26073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165328-5108-4072-8B51-ACB035EED154}"/>
              </a:ext>
            </a:extLst>
          </p:cNvPr>
          <p:cNvSpPr txBox="1"/>
          <p:nvPr/>
        </p:nvSpPr>
        <p:spPr>
          <a:xfrm>
            <a:off x="2070139" y="5985050"/>
            <a:ext cx="2163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200" b="1" dirty="0"/>
              <a:t>SRI-NIC</a:t>
            </a:r>
          </a:p>
          <a:p>
            <a:pPr algn="dist"/>
            <a:r>
              <a:rPr lang="en-US" altLang="ko-KR" sz="1200" dirty="0"/>
              <a:t>Standard Research Institute</a:t>
            </a:r>
          </a:p>
          <a:p>
            <a:pPr algn="dist"/>
            <a:r>
              <a:rPr lang="en-US" altLang="ko-KR" sz="1200" dirty="0"/>
              <a:t>-network information center</a:t>
            </a:r>
            <a:endParaRPr lang="ko-KR" altLang="en-US" sz="1200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F3668EB-3C62-4F6F-8A99-3E33B7AE9AD6}"/>
              </a:ext>
            </a:extLst>
          </p:cNvPr>
          <p:cNvSpPr/>
          <p:nvPr/>
        </p:nvSpPr>
        <p:spPr>
          <a:xfrm rot="16200000">
            <a:off x="2397380" y="3109207"/>
            <a:ext cx="1558991" cy="522514"/>
          </a:xfrm>
          <a:prstGeom prst="rightArrow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42E2E1-EC52-4BFD-A7AB-E8DF089D59B2}"/>
              </a:ext>
            </a:extLst>
          </p:cNvPr>
          <p:cNvSpPr txBox="1"/>
          <p:nvPr/>
        </p:nvSpPr>
        <p:spPr>
          <a:xfrm rot="5400000">
            <a:off x="2504764" y="3633715"/>
            <a:ext cx="185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125.209.222.142</a:t>
            </a:r>
            <a:endParaRPr lang="ko-KR" altLang="en-US" sz="1200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57DAB92F-596E-45B6-BEA7-8A4AFD5BAE89}"/>
              </a:ext>
            </a:extLst>
          </p:cNvPr>
          <p:cNvSpPr/>
          <p:nvPr/>
        </p:nvSpPr>
        <p:spPr>
          <a:xfrm rot="5400000" flipV="1">
            <a:off x="1888906" y="3109207"/>
            <a:ext cx="1558991" cy="522514"/>
          </a:xfrm>
          <a:prstGeom prst="rightArrow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F7EB55-DA85-4F79-B249-CAFA956AC8DB}"/>
              </a:ext>
            </a:extLst>
          </p:cNvPr>
          <p:cNvSpPr txBox="1"/>
          <p:nvPr/>
        </p:nvSpPr>
        <p:spPr>
          <a:xfrm rot="16200000">
            <a:off x="1825177" y="2993502"/>
            <a:ext cx="1163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naver.com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663D2B-B204-493D-B3D2-C4BAC76D7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39" y="486449"/>
            <a:ext cx="2607367" cy="26073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8C40D8E-B83E-437A-92F7-C0B4A1C3FB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39" y="4136243"/>
            <a:ext cx="1848807" cy="184880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7EEC614E-1A89-43FF-8677-E1CB003ACDD6}"/>
              </a:ext>
            </a:extLst>
          </p:cNvPr>
          <p:cNvGrpSpPr/>
          <p:nvPr/>
        </p:nvGrpSpPr>
        <p:grpSpPr>
          <a:xfrm>
            <a:off x="274789" y="4528040"/>
            <a:ext cx="1640307" cy="1826342"/>
            <a:chOff x="274789" y="4528040"/>
            <a:chExt cx="1640307" cy="1826342"/>
          </a:xfrm>
        </p:grpSpPr>
        <p:sp>
          <p:nvSpPr>
            <p:cNvPr id="18" name="사각형: 모서리가 접힌 도형 17">
              <a:extLst>
                <a:ext uri="{FF2B5EF4-FFF2-40B4-BE49-F238E27FC236}">
                  <a16:creationId xmlns:a16="http://schemas.microsoft.com/office/drawing/2014/main" id="{74B504E5-69E4-4131-8D29-7191E876A89C}"/>
                </a:ext>
              </a:extLst>
            </p:cNvPr>
            <p:cNvSpPr/>
            <p:nvPr/>
          </p:nvSpPr>
          <p:spPr>
            <a:xfrm>
              <a:off x="274789" y="4528040"/>
              <a:ext cx="1640307" cy="1457010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745F89-EA67-4F0D-9F6E-DF7DB3A892E1}"/>
                </a:ext>
              </a:extLst>
            </p:cNvPr>
            <p:cNvSpPr txBox="1"/>
            <p:nvPr/>
          </p:nvSpPr>
          <p:spPr>
            <a:xfrm>
              <a:off x="777388" y="5985050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hosts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820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D48CF75-4B52-4433-890E-2AC2D29F0455}"/>
              </a:ext>
            </a:extLst>
          </p:cNvPr>
          <p:cNvSpPr/>
          <p:nvPr/>
        </p:nvSpPr>
        <p:spPr>
          <a:xfrm>
            <a:off x="4953837" y="2512088"/>
            <a:ext cx="1142163" cy="189913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resolver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AAE28D-D4D2-495D-9A06-14BFB698F616}"/>
              </a:ext>
            </a:extLst>
          </p:cNvPr>
          <p:cNvSpPr/>
          <p:nvPr/>
        </p:nvSpPr>
        <p:spPr>
          <a:xfrm>
            <a:off x="937846" y="820615"/>
            <a:ext cx="2743200" cy="107852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DNS</a:t>
            </a:r>
          </a:p>
          <a:p>
            <a:pPr algn="ctr"/>
            <a:r>
              <a:rPr lang="en-US" altLang="ko-KR" dirty="0"/>
              <a:t>Root name server</a:t>
            </a:r>
            <a:endParaRPr lang="ko-KR" altLang="en-US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C004B89-356F-4330-AF82-65D056941A62}"/>
              </a:ext>
            </a:extLst>
          </p:cNvPr>
          <p:cNvCxnSpPr>
            <a:cxnSpLocks/>
          </p:cNvCxnSpPr>
          <p:nvPr/>
        </p:nvCxnSpPr>
        <p:spPr>
          <a:xfrm rot="10800000">
            <a:off x="3681046" y="1160585"/>
            <a:ext cx="2064100" cy="1351504"/>
          </a:xfrm>
          <a:prstGeom prst="bentConnector3">
            <a:avLst>
              <a:gd name="adj1" fmla="val 588"/>
            </a:avLst>
          </a:prstGeom>
          <a:ln>
            <a:solidFill>
              <a:srgbClr val="FF5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7D4C7786-D05D-47CA-9B81-DBABF0607FC8}"/>
              </a:ext>
            </a:extLst>
          </p:cNvPr>
          <p:cNvCxnSpPr>
            <a:cxnSpLocks/>
          </p:cNvCxnSpPr>
          <p:nvPr/>
        </p:nvCxnSpPr>
        <p:spPr>
          <a:xfrm rot="10800000">
            <a:off x="3681046" y="1496247"/>
            <a:ext cx="1691474" cy="1015842"/>
          </a:xfrm>
          <a:prstGeom prst="bentConnector3">
            <a:avLst>
              <a:gd name="adj1" fmla="val 99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20A3B479-A5A1-439E-9912-49ECFD79194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81046" y="4411224"/>
            <a:ext cx="2064100" cy="1351504"/>
          </a:xfrm>
          <a:prstGeom prst="bentConnector3">
            <a:avLst>
              <a:gd name="adj1" fmla="val 588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883F124F-B093-4F20-9CAA-299B0E0903D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96118" y="4411224"/>
            <a:ext cx="1691474" cy="1015842"/>
          </a:xfrm>
          <a:prstGeom prst="bentConnector3">
            <a:avLst>
              <a:gd name="adj1" fmla="val 99"/>
            </a:avLst>
          </a:prstGeom>
          <a:ln>
            <a:solidFill>
              <a:srgbClr val="FF5B5B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78E126B-30C2-4124-83B0-AE50EF98682B}"/>
              </a:ext>
            </a:extLst>
          </p:cNvPr>
          <p:cNvCxnSpPr>
            <a:cxnSpLocks/>
          </p:cNvCxnSpPr>
          <p:nvPr/>
        </p:nvCxnSpPr>
        <p:spPr>
          <a:xfrm flipH="1">
            <a:off x="3696117" y="3188677"/>
            <a:ext cx="1257720" cy="0"/>
          </a:xfrm>
          <a:prstGeom prst="straightConnector1">
            <a:avLst/>
          </a:prstGeom>
          <a:ln>
            <a:solidFill>
              <a:srgbClr val="FF5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3669277-4D3D-4D19-A4F4-5D965D70236F}"/>
              </a:ext>
            </a:extLst>
          </p:cNvPr>
          <p:cNvCxnSpPr>
            <a:cxnSpLocks/>
          </p:cNvCxnSpPr>
          <p:nvPr/>
        </p:nvCxnSpPr>
        <p:spPr>
          <a:xfrm>
            <a:off x="3696117" y="3610708"/>
            <a:ext cx="1257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3D70317-7294-4454-A8DD-867908738681}"/>
              </a:ext>
            </a:extLst>
          </p:cNvPr>
          <p:cNvGrpSpPr/>
          <p:nvPr/>
        </p:nvGrpSpPr>
        <p:grpSpPr>
          <a:xfrm>
            <a:off x="6096000" y="2000586"/>
            <a:ext cx="5799378" cy="2856827"/>
            <a:chOff x="6096000" y="2000586"/>
            <a:chExt cx="5799378" cy="285682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538A843-02A9-47D9-B1CA-C7F83602CB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12"/>
            <a:stretch/>
          </p:blipFill>
          <p:spPr>
            <a:xfrm>
              <a:off x="6096000" y="2000586"/>
              <a:ext cx="5799378" cy="2856827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559A641-531C-4677-9B30-B252112D783A}"/>
                </a:ext>
              </a:extLst>
            </p:cNvPr>
            <p:cNvSpPr/>
            <p:nvPr/>
          </p:nvSpPr>
          <p:spPr>
            <a:xfrm>
              <a:off x="6119446" y="2922395"/>
              <a:ext cx="1224000" cy="184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125.209.222.1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35C8ADC-F9D7-406C-A947-98ACF70A3858}"/>
                </a:ext>
              </a:extLst>
            </p:cNvPr>
            <p:cNvSpPr/>
            <p:nvPr/>
          </p:nvSpPr>
          <p:spPr>
            <a:xfrm>
              <a:off x="6271844" y="3705684"/>
              <a:ext cx="1224000" cy="184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naver.com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069FD9E3-6430-41FD-A6D7-4A7DBAB78CED}"/>
              </a:ext>
            </a:extLst>
          </p:cNvPr>
          <p:cNvSpPr txBox="1"/>
          <p:nvPr/>
        </p:nvSpPr>
        <p:spPr>
          <a:xfrm>
            <a:off x="3792106" y="829263"/>
            <a:ext cx="1174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naver.com</a:t>
            </a:r>
            <a:endParaRPr lang="ko-KR" altLang="en-US" sz="16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A1A87C-564F-41B6-B585-FA41F3A4616F}"/>
              </a:ext>
            </a:extLst>
          </p:cNvPr>
          <p:cNvSpPr txBox="1"/>
          <p:nvPr/>
        </p:nvSpPr>
        <p:spPr>
          <a:xfrm>
            <a:off x="3762992" y="2871897"/>
            <a:ext cx="1174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naver.com</a:t>
            </a:r>
            <a:endParaRPr lang="ko-KR" altLang="en-US" sz="16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BC95EA-8C26-4109-B4A9-043F219F2C95}"/>
              </a:ext>
            </a:extLst>
          </p:cNvPr>
          <p:cNvSpPr txBox="1"/>
          <p:nvPr/>
        </p:nvSpPr>
        <p:spPr>
          <a:xfrm>
            <a:off x="3807376" y="5087067"/>
            <a:ext cx="1174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naver.com</a:t>
            </a:r>
            <a:endParaRPr lang="ko-KR" altLang="en-US" sz="1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80D7767-89BB-44EA-A1AD-A7468BDB4D3C}"/>
              </a:ext>
            </a:extLst>
          </p:cNvPr>
          <p:cNvSpPr txBox="1"/>
          <p:nvPr/>
        </p:nvSpPr>
        <p:spPr>
          <a:xfrm>
            <a:off x="3792106" y="5762908"/>
            <a:ext cx="1771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125.209.222.142</a:t>
            </a:r>
            <a:endParaRPr lang="ko-KR" altLang="en-US" sz="1600" b="1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0703055-D4BC-49C5-936B-CABFCA805B4F}"/>
              </a:ext>
            </a:extLst>
          </p:cNvPr>
          <p:cNvSpPr/>
          <p:nvPr/>
        </p:nvSpPr>
        <p:spPr>
          <a:xfrm>
            <a:off x="703385" y="468923"/>
            <a:ext cx="5568458" cy="5931877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FAA3BA-9F20-460F-BF91-140EF76B544D}"/>
              </a:ext>
            </a:extLst>
          </p:cNvPr>
          <p:cNvSpPr txBox="1"/>
          <p:nvPr/>
        </p:nvSpPr>
        <p:spPr>
          <a:xfrm>
            <a:off x="6224081" y="357592"/>
            <a:ext cx="1016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DNS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0077D58-1A5B-49DE-98CB-C3D5EAE31574}"/>
              </a:ext>
            </a:extLst>
          </p:cNvPr>
          <p:cNvSpPr/>
          <p:nvPr/>
        </p:nvSpPr>
        <p:spPr>
          <a:xfrm>
            <a:off x="937846" y="2922395"/>
            <a:ext cx="2743200" cy="107852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Top level Domain Server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C9A88B-277A-4756-976E-62FD1CB1F2E5}"/>
              </a:ext>
            </a:extLst>
          </p:cNvPr>
          <p:cNvSpPr/>
          <p:nvPr/>
        </p:nvSpPr>
        <p:spPr>
          <a:xfrm>
            <a:off x="937846" y="4958862"/>
            <a:ext cx="2743200" cy="10785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Authoritative 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Name Server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73B40C-166D-490A-A514-B72536492E2F}"/>
              </a:ext>
            </a:extLst>
          </p:cNvPr>
          <p:cNvSpPr txBox="1"/>
          <p:nvPr/>
        </p:nvSpPr>
        <p:spPr>
          <a:xfrm>
            <a:off x="3792106" y="3581142"/>
            <a:ext cx="1213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naver.com</a:t>
            </a:r>
          </a:p>
          <a:p>
            <a:r>
              <a:rPr lang="en-US" altLang="ko-KR" sz="1600" b="1" dirty="0"/>
              <a:t>DNS</a:t>
            </a:r>
            <a:endParaRPr lang="ko-KR" altLang="en-US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A3C9A5-96CC-47BE-93ED-56B10C6D015B}"/>
              </a:ext>
            </a:extLst>
          </p:cNvPr>
          <p:cNvSpPr txBox="1"/>
          <p:nvPr/>
        </p:nvSpPr>
        <p:spPr>
          <a:xfrm>
            <a:off x="3792106" y="1496946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.com DNS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62275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4268306-6C02-4D36-90A1-E2DD7213859E}"/>
              </a:ext>
            </a:extLst>
          </p:cNvPr>
          <p:cNvSpPr/>
          <p:nvPr/>
        </p:nvSpPr>
        <p:spPr>
          <a:xfrm>
            <a:off x="8335108" y="3715790"/>
            <a:ext cx="3329354" cy="10077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Domain Name Space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21F113-8AA5-4785-8C2B-29565727ACD0}"/>
              </a:ext>
            </a:extLst>
          </p:cNvPr>
          <p:cNvSpPr/>
          <p:nvPr/>
        </p:nvSpPr>
        <p:spPr>
          <a:xfrm>
            <a:off x="4501662" y="3738808"/>
            <a:ext cx="3329354" cy="10077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Name Server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CCCB29-25F9-4630-91BA-B5AC7E9B6FA2}"/>
              </a:ext>
            </a:extLst>
          </p:cNvPr>
          <p:cNvSpPr/>
          <p:nvPr/>
        </p:nvSpPr>
        <p:spPr>
          <a:xfrm>
            <a:off x="703385" y="3715790"/>
            <a:ext cx="3329354" cy="10077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Resolver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539B37D-9AB7-4C90-B471-EFC056379B91}"/>
              </a:ext>
            </a:extLst>
          </p:cNvPr>
          <p:cNvCxnSpPr>
            <a:cxnSpLocks/>
          </p:cNvCxnSpPr>
          <p:nvPr/>
        </p:nvCxnSpPr>
        <p:spPr>
          <a:xfrm>
            <a:off x="2356339" y="3294185"/>
            <a:ext cx="76434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F22BB1E-0BF8-41CE-94D6-59A695884875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2368061" y="3305908"/>
            <a:ext cx="1" cy="409882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216359-3659-483E-A131-BF818F4ECD04}"/>
              </a:ext>
            </a:extLst>
          </p:cNvPr>
          <p:cNvCxnSpPr>
            <a:stCxn id="2" idx="0"/>
          </p:cNvCxnSpPr>
          <p:nvPr/>
        </p:nvCxnSpPr>
        <p:spPr>
          <a:xfrm flipV="1">
            <a:off x="9999785" y="3294185"/>
            <a:ext cx="0" cy="42160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A9DCF26-BBBB-4ABB-B28E-7884306D85BD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166339" y="3024126"/>
            <a:ext cx="11723" cy="714682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2">
            <a:extLst>
              <a:ext uri="{FF2B5EF4-FFF2-40B4-BE49-F238E27FC236}">
                <a16:creationId xmlns:a16="http://schemas.microsoft.com/office/drawing/2014/main" id="{53BC6636-57C1-492A-AC8A-D2CC2B9F8AF4}"/>
              </a:ext>
            </a:extLst>
          </p:cNvPr>
          <p:cNvSpPr txBox="1">
            <a:spLocks/>
          </p:cNvSpPr>
          <p:nvPr/>
        </p:nvSpPr>
        <p:spPr>
          <a:xfrm>
            <a:off x="3446585" y="1698563"/>
            <a:ext cx="5439508" cy="13255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 dirty="0"/>
              <a:t>DNS </a:t>
            </a:r>
            <a:r>
              <a:rPr lang="ko-KR" altLang="en-US" sz="3600" b="1" dirty="0"/>
              <a:t>구성요소</a:t>
            </a:r>
          </a:p>
        </p:txBody>
      </p:sp>
    </p:spTree>
    <p:extLst>
      <p:ext uri="{BB962C8B-B14F-4D97-AF65-F5344CB8AC3E}">
        <p14:creationId xmlns:p14="http://schemas.microsoft.com/office/powerpoint/2010/main" val="869002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914" y="2969553"/>
            <a:ext cx="827217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Domain Name Space</a:t>
            </a:r>
          </a:p>
        </p:txBody>
      </p:sp>
    </p:spTree>
    <p:extLst>
      <p:ext uri="{BB962C8B-B14F-4D97-AF65-F5344CB8AC3E}">
        <p14:creationId xmlns:p14="http://schemas.microsoft.com/office/powerpoint/2010/main" val="158179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5569</TotalTime>
  <Words>537</Words>
  <Application>Microsoft Office PowerPoint</Application>
  <PresentationFormat>와이드스크린</PresentationFormat>
  <Paragraphs>173</Paragraphs>
  <Slides>26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-apple-system</vt:lpstr>
      <vt:lpstr>맑은 고딕</vt:lpstr>
      <vt:lpstr>Arial</vt:lpstr>
      <vt:lpstr>Office 테마</vt:lpstr>
      <vt:lpstr>Round-Robin DNS </vt:lpstr>
      <vt:lpstr>DNS (Domain Name System)</vt:lpstr>
      <vt:lpstr>DNS 등장 배경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Domain Name Space</vt:lpstr>
      <vt:lpstr>Domain Name Space</vt:lpstr>
      <vt:lpstr>PowerPoint 프레젠테이션</vt:lpstr>
      <vt:lpstr>PowerPoint 프레젠테이션</vt:lpstr>
      <vt:lpstr>Name Server</vt:lpstr>
      <vt:lpstr>Name Server</vt:lpstr>
      <vt:lpstr>PowerPoint 프레젠테이션</vt:lpstr>
      <vt:lpstr>Resolver</vt:lpstr>
      <vt:lpstr>Resolver</vt:lpstr>
      <vt:lpstr>PowerPoint 프레젠테이션</vt:lpstr>
      <vt:lpstr>Round-Robin DNS</vt:lpstr>
      <vt:lpstr>Round-Robin</vt:lpstr>
      <vt:lpstr>PowerPoint 프레젠테이션</vt:lpstr>
      <vt:lpstr>PowerPoint 프레젠테이션</vt:lpstr>
      <vt:lpstr>PowerPoint 프레젠테이션</vt:lpstr>
      <vt:lpstr>Round-Robin DNS 장단점</vt:lpstr>
      <vt:lpstr>PowerPoint 프레젠테이션</vt:lpstr>
      <vt:lpstr>끄읕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자바의 입출력</dc:title>
  <dc:creator>박예진</dc:creator>
  <cp:lastModifiedBy>박예진</cp:lastModifiedBy>
  <cp:revision>182</cp:revision>
  <dcterms:created xsi:type="dcterms:W3CDTF">2021-08-08T03:37:08Z</dcterms:created>
  <dcterms:modified xsi:type="dcterms:W3CDTF">2021-09-17T11:27:52Z</dcterms:modified>
</cp:coreProperties>
</file>