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74" r:id="rId2"/>
    <p:sldId id="282" r:id="rId3"/>
    <p:sldId id="311" r:id="rId4"/>
    <p:sldId id="312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9" r:id="rId14"/>
    <p:sldId id="321" r:id="rId15"/>
    <p:sldId id="328" r:id="rId16"/>
    <p:sldId id="331" r:id="rId17"/>
    <p:sldId id="322" r:id="rId18"/>
    <p:sldId id="323" r:id="rId19"/>
    <p:sldId id="324" r:id="rId20"/>
    <p:sldId id="325" r:id="rId21"/>
    <p:sldId id="326" r:id="rId22"/>
    <p:sldId id="327" r:id="rId23"/>
    <p:sldId id="332" r:id="rId24"/>
    <p:sldId id="333" r:id="rId25"/>
    <p:sldId id="334" r:id="rId26"/>
    <p:sldId id="273" r:id="rId27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AFABA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/>
    <p:restoredTop sz="81600"/>
  </p:normalViewPr>
  <p:slideViewPr>
    <p:cSldViewPr snapToGrid="0" snapToObjects="1">
      <p:cViewPr varScale="1">
        <p:scale>
          <a:sx n="115" d="100"/>
          <a:sy n="115" d="100"/>
        </p:scale>
        <p:origin x="272" y="208"/>
      </p:cViewPr>
      <p:guideLst/>
    </p:cSldViewPr>
  </p:slideViewPr>
  <p:notesTextViewPr>
    <p:cViewPr>
      <p:scale>
        <a:sx n="125" d="100"/>
        <a:sy n="125" d="100"/>
      </p:scale>
      <p:origin x="0" y="-3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JOIN</a:t>
            </a:r>
            <a:r>
              <a:rPr kumimoji="1" lang="ko-KR" altLang="en-US" dirty="0"/>
              <a:t> 조건을 걸지 않으면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테이블에 대한 모든 데이터를 가져오는 현상이 </a:t>
            </a:r>
            <a:r>
              <a:rPr kumimoji="1" lang="ko-KR" altLang="en-US" dirty="0" err="1"/>
              <a:t>카티션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프로덕트이다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앞의 예제에서 </a:t>
            </a:r>
            <a:r>
              <a:rPr kumimoji="1" lang="en-US" altLang="ko-KR" dirty="0"/>
              <a:t>on</a:t>
            </a:r>
            <a:r>
              <a:rPr kumimoji="1" lang="ko-KR" altLang="en-US" dirty="0"/>
              <a:t>절을 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176</a:t>
            </a:r>
            <a:r>
              <a:rPr kumimoji="1" lang="ko-KR" altLang="en-US" dirty="0"/>
              <a:t>개의 데이터가 </a:t>
            </a:r>
            <a:r>
              <a:rPr kumimoji="1" lang="ko-KR" altLang="en-US" dirty="0" err="1"/>
              <a:t>리턴되는데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데이터는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 err="1"/>
              <a:t>카티션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프로덕트는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ANSI </a:t>
            </a:r>
            <a:r>
              <a:rPr kumimoji="1" lang="ko-KR" altLang="en-US" dirty="0"/>
              <a:t>표준에서 </a:t>
            </a:r>
            <a:r>
              <a:rPr kumimoji="1" lang="en-US" altLang="ko-KR" dirty="0"/>
              <a:t>CROSS JOIN</a:t>
            </a:r>
            <a:r>
              <a:rPr kumimoji="1" lang="ko-KR" altLang="en-US" dirty="0"/>
              <a:t>이라고 부른다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76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song</a:t>
            </a:r>
            <a:r>
              <a:rPr kumimoji="1" lang="ko-KR" altLang="en-US" dirty="0"/>
              <a:t> 테이블에는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컬럼과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있고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 err="1"/>
              <a:t>girl_group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테이블에는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컬럼과 </a:t>
            </a:r>
            <a:r>
              <a:rPr kumimoji="1" lang="en-US" altLang="ko-KR" dirty="0"/>
              <a:t>11</a:t>
            </a:r>
            <a:r>
              <a:rPr kumimoji="1" lang="ko-KR" altLang="en-US" dirty="0"/>
              <a:t>개의 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앞에서 </a:t>
            </a:r>
            <a:r>
              <a:rPr kumimoji="1" lang="en-US" altLang="ko-KR" dirty="0"/>
              <a:t>JOIN </a:t>
            </a:r>
            <a:r>
              <a:rPr kumimoji="1" lang="ko-KR" altLang="en-US" dirty="0"/>
              <a:t>조건을 주지 않은 것의 결과는</a:t>
            </a:r>
            <a:endParaRPr kumimoji="1" lang="en-US" altLang="ko-KR" dirty="0"/>
          </a:p>
          <a:p>
            <a:r>
              <a:rPr kumimoji="1" lang="en-US" altLang="ko-KR" dirty="0"/>
              <a:t>7</a:t>
            </a:r>
            <a:r>
              <a:rPr kumimoji="1" lang="ko-KR" altLang="en-US" dirty="0"/>
              <a:t>개의 컬럼과 </a:t>
            </a:r>
            <a:r>
              <a:rPr kumimoji="1" lang="en-US" altLang="ko-KR" dirty="0"/>
              <a:t>176</a:t>
            </a:r>
            <a:r>
              <a:rPr kumimoji="1" lang="ko-KR" altLang="en-US" dirty="0"/>
              <a:t>개의 데이터를 갖고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이걸 통해서 </a:t>
            </a:r>
            <a:r>
              <a:rPr kumimoji="1" lang="ko-KR" altLang="en-US" dirty="0" err="1"/>
              <a:t>카티션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프로덕트의</a:t>
            </a:r>
            <a:r>
              <a:rPr kumimoji="1" lang="ko-KR" altLang="en-US" dirty="0"/>
              <a:t> 결과값을 알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 테이블의 </a:t>
            </a:r>
            <a:r>
              <a:rPr kumimoji="1" lang="ko-KR" altLang="en-US" dirty="0" err="1"/>
              <a:t>컬럼수를</a:t>
            </a:r>
            <a:r>
              <a:rPr kumimoji="1" lang="ko-KR" altLang="en-US" dirty="0"/>
              <a:t> 더한 값이 결과값의 </a:t>
            </a:r>
            <a:r>
              <a:rPr kumimoji="1" lang="ko-KR" altLang="en-US" dirty="0" err="1"/>
              <a:t>컬럼수이고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두 테이블의 행 값을 곱한 값이 결과값의 행 값이다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값을 보면 포미닛과 </a:t>
            </a:r>
            <a:r>
              <a:rPr kumimoji="1" lang="en-US" altLang="ko-KR" dirty="0"/>
              <a:t>Tell Me</a:t>
            </a:r>
            <a:r>
              <a:rPr kumimoji="1" lang="ko-KR" altLang="en-US" dirty="0"/>
              <a:t>라는 데이터의 상관관계가 전혀 없기 때문에 이런 의미가 없는 데이터들이 생기게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결과적으로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조인 결과가 의미를 가지려면 조인할 때 조건을 지정해야 한다는 것이다</a:t>
            </a:r>
            <a:r>
              <a:rPr kumimoji="1" lang="en-US" altLang="ko-KR" dirty="0"/>
              <a:t>..!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20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일반적으로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을 할 때는 </a:t>
            </a:r>
            <a:r>
              <a:rPr kumimoji="1" lang="en-US" altLang="ko-KR" dirty="0"/>
              <a:t>WHERE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JOIN </a:t>
            </a:r>
            <a:r>
              <a:rPr kumimoji="1" lang="ko-KR" altLang="en-US" dirty="0"/>
              <a:t>조건이 주어지는데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WHERE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ON</a:t>
            </a:r>
            <a:r>
              <a:rPr kumimoji="1" lang="ko-KR" altLang="en-US" dirty="0"/>
              <a:t>에는 이런 차이가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WHERE</a:t>
            </a:r>
            <a:r>
              <a:rPr kumimoji="1" lang="ko-KR" altLang="en-US" dirty="0"/>
              <a:t>는 두 테이블이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을 한 이후에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WHERE </a:t>
            </a:r>
            <a:r>
              <a:rPr kumimoji="1" lang="ko-KR" altLang="en-US" dirty="0" err="1"/>
              <a:t>조건절로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필터링이</a:t>
            </a:r>
            <a:r>
              <a:rPr kumimoji="1" lang="ko-KR" altLang="en-US" dirty="0"/>
              <a:t> 이뤄지는데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을 하기 전에 </a:t>
            </a:r>
            <a:r>
              <a:rPr kumimoji="1" lang="ko-KR" altLang="en-US" dirty="0" err="1"/>
              <a:t>필터링이</a:t>
            </a:r>
            <a:r>
              <a:rPr kumimoji="1" lang="ko-KR" altLang="en-US" dirty="0"/>
              <a:t> 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ON </a:t>
            </a:r>
            <a:r>
              <a:rPr kumimoji="1" lang="ko-KR" altLang="en-US" dirty="0"/>
              <a:t>조건으로 </a:t>
            </a:r>
            <a:r>
              <a:rPr kumimoji="1" lang="ko-KR" altLang="en-US" dirty="0" err="1"/>
              <a:t>필터링이</a:t>
            </a:r>
            <a:r>
              <a:rPr kumimoji="1" lang="ko-KR" altLang="en-US" dirty="0"/>
              <a:t> 된 </a:t>
            </a:r>
            <a:r>
              <a:rPr kumimoji="1" lang="ko-KR" altLang="en-US" dirty="0" err="1"/>
              <a:t>레코들간에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이 이뤄진다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431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다시 </a:t>
            </a:r>
            <a:r>
              <a:rPr kumimoji="1" lang="en-US" altLang="ko-KR" dirty="0"/>
              <a:t>INNER JOIN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돌아와서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일반적으로 그냥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이라고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 JOIN</a:t>
            </a:r>
            <a:r>
              <a:rPr kumimoji="1" lang="ko-KR" altLang="en-US" dirty="0"/>
              <a:t>을 의미한다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32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560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FULL OUTER JOIN</a:t>
            </a:r>
            <a:r>
              <a:rPr kumimoji="1" lang="ko-KR" altLang="en-US" dirty="0"/>
              <a:t>은 조인되는 테이블들의 데이터가 모두 검색되는 조인이다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MySQL</a:t>
            </a:r>
            <a:r>
              <a:rPr kumimoji="1" lang="ko-KR" altLang="en-US" dirty="0"/>
              <a:t>에서는 지원하지 않는다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269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LEFT JOIN</a:t>
            </a:r>
            <a:r>
              <a:rPr kumimoji="1" lang="ko-KR" altLang="en-US" dirty="0"/>
              <a:t>은 왼쪽 테이블을 기준으로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보여준다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0662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girl_group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테이블을 기준으로 </a:t>
            </a:r>
            <a:r>
              <a:rPr kumimoji="1" lang="en-US" altLang="ko-KR" dirty="0"/>
              <a:t>song </a:t>
            </a:r>
            <a:r>
              <a:rPr kumimoji="1" lang="ko-KR" altLang="en-US" dirty="0"/>
              <a:t>테이블과 </a:t>
            </a:r>
            <a:r>
              <a:rPr kumimoji="1" lang="en-US" altLang="ko-KR" dirty="0"/>
              <a:t>left join</a:t>
            </a:r>
            <a:r>
              <a:rPr kumimoji="1" lang="ko-KR" altLang="en-US" dirty="0"/>
              <a:t>을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아래와 같은 결과가 나온다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원래의 </a:t>
            </a:r>
            <a:r>
              <a:rPr kumimoji="1" lang="en-US" altLang="ko-KR" dirty="0" err="1"/>
              <a:t>girl_group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테이블에서 애프터스쿨과 포미닛의 </a:t>
            </a:r>
            <a:r>
              <a:rPr kumimoji="1" lang="ko-KR" altLang="en-US" dirty="0" err="1"/>
              <a:t>히트송은</a:t>
            </a:r>
            <a:r>
              <a:rPr kumimoji="1" lang="ko-KR" altLang="en-US" dirty="0"/>
              <a:t> 없다고 뜨는데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왼쪽 테이블을 기준으로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했기 </a:t>
            </a:r>
            <a:r>
              <a:rPr kumimoji="1" lang="ko-KR" altLang="en-US" dirty="0" err="1"/>
              <a:t>떄문에</a:t>
            </a:r>
            <a:r>
              <a:rPr kumimoji="1" lang="ko-KR" altLang="en-US" dirty="0"/>
              <a:t> 결과 테이블에서 애프터스쿨과 포미닛의 곡 정보는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값인 상태로 보여지게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988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inner join</a:t>
            </a:r>
            <a:r>
              <a:rPr kumimoji="1" lang="ko-KR" altLang="en-US" dirty="0"/>
              <a:t>과 비교해보면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inner join</a:t>
            </a:r>
            <a:r>
              <a:rPr kumimoji="1" lang="ko-KR" altLang="en-US" dirty="0"/>
              <a:t>은 겹치는 부분이 있어야 결과로 나오는데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left join</a:t>
            </a:r>
            <a:r>
              <a:rPr kumimoji="1" lang="ko-KR" altLang="en-US" dirty="0"/>
              <a:t>은 겹치는 값이 없더라도 일단 왼쪽 테이블에 있는 데이터는 모두 보여준다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841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RIGHT JOIN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LEFT JOIN</a:t>
            </a:r>
            <a:r>
              <a:rPr kumimoji="1" lang="ko-KR" altLang="en-US" dirty="0"/>
              <a:t>의 반대로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할 테이블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오른쪽 테이블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기준으로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하는 것이다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298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JOIN</a:t>
            </a:r>
            <a:r>
              <a:rPr kumimoji="1" lang="ko-KR" altLang="en-US" dirty="0"/>
              <a:t>은 두 개 이상의 테이블을 연결해서 데이터를 검색하는 방법이다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테이블이 두 개로 나눠졌을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하나의 테이블에서 정보를 가져와서 다른 테이블에 붙이는 기능이라고 생각하면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9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LEFT JOIN</a:t>
            </a:r>
            <a:r>
              <a:rPr kumimoji="1" lang="ko-KR" altLang="en-US" dirty="0"/>
              <a:t>과 반대의 결과가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LEFT JOIN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girl_group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테이블을 기준으로 데이터를 보여준다면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RIGHT JOIN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song</a:t>
            </a:r>
            <a:r>
              <a:rPr kumimoji="1" lang="ko-KR" altLang="en-US" dirty="0"/>
              <a:t> 테이블을 기준으로 데이터를 보여준다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song </a:t>
            </a:r>
            <a:r>
              <a:rPr kumimoji="1" lang="ko-KR" altLang="en-US" dirty="0"/>
              <a:t>테이블의 데이터는 일단 모두 보여주고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겹치는 값이 있을 경우에는 같이 보여주고 없을 때는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로 보여준다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14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SELF JOIN</a:t>
            </a:r>
            <a:r>
              <a:rPr kumimoji="1" lang="ko-KR" altLang="en-US" dirty="0"/>
              <a:t>은 자기 자신과 자기 자신을 조인한다는 의미로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하나의 테이블을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복사해서 조인하는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자신이 가진 컬럼을 다양하게 변형시켜 활용할 때 자주 사용한다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63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957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pearlluck.tistory.com</a:t>
            </a:r>
            <a:r>
              <a:rPr kumimoji="1" lang="en-US" altLang="ko-KR" dirty="0"/>
              <a:t>/46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futurists.tistory.com</a:t>
            </a:r>
            <a:r>
              <a:rPr kumimoji="1" lang="en-US" altLang="ko-KR" dirty="0"/>
              <a:t>/17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gent.tistory.com</a:t>
            </a:r>
            <a:r>
              <a:rPr kumimoji="1" lang="en-US" altLang="ko-KR" dirty="0"/>
              <a:t>/376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brunch.co.kr</a:t>
            </a:r>
            <a:r>
              <a:rPr kumimoji="1" lang="en-US" altLang="ko-KR" dirty="0"/>
              <a:t>/@dan-</a:t>
            </a:r>
            <a:r>
              <a:rPr kumimoji="1" lang="en-US" altLang="ko-KR" dirty="0" err="1"/>
              <a:t>kim</a:t>
            </a:r>
            <a:r>
              <a:rPr kumimoji="1" lang="en-US" altLang="ko-KR" dirty="0"/>
              <a:t>/27</a:t>
            </a:r>
          </a:p>
          <a:p>
            <a:r>
              <a:rPr kumimoji="1" lang="en-US" altLang="ko-KR" dirty="0"/>
              <a:t>https://gbs1995.tistory.com/59</a:t>
            </a:r>
          </a:p>
          <a:p>
            <a:r>
              <a:rPr kumimoji="1" lang="en-US" altLang="ko-KR" dirty="0"/>
              <a:t>https://itprogramming119.tistory.com/entry/Oracle-Cartesian-Product%EC%B9%B4%ED%8B%B0%EC%85%98%EA%B3%B1-%EC%A0%95%EB%A6%AC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haenny.tistory.com</a:t>
            </a:r>
            <a:r>
              <a:rPr kumimoji="1" lang="en-US" altLang="ko-KR" dirty="0"/>
              <a:t>/34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blog.leocat.kr</a:t>
            </a:r>
            <a:r>
              <a:rPr kumimoji="1" lang="en-US" altLang="ko-KR" dirty="0"/>
              <a:t>/notes/2017/07/28/</a:t>
            </a:r>
            <a:r>
              <a:rPr kumimoji="1" lang="en-US" altLang="ko-KR" dirty="0" err="1"/>
              <a:t>sql</a:t>
            </a:r>
            <a:r>
              <a:rPr kumimoji="1" lang="en-US" altLang="ko-KR" dirty="0"/>
              <a:t>-join-on-vs-where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developyo.tistory.com</a:t>
            </a:r>
            <a:r>
              <a:rPr kumimoji="1" lang="en-US" altLang="ko-KR" dirty="0"/>
              <a:t>/121</a:t>
            </a:r>
          </a:p>
          <a:p>
            <a:r>
              <a:rPr kumimoji="1" lang="en-US" altLang="ko-KR" dirty="0"/>
              <a:t>SSAFY DB JOIN </a:t>
            </a:r>
            <a:r>
              <a:rPr kumimoji="1" lang="ko-KR" altLang="en-US" dirty="0"/>
              <a:t>자료 </a:t>
            </a:r>
            <a:r>
              <a:rPr kumimoji="1" lang="en-US" altLang="ko-KR" dirty="0"/>
              <a:t>(DB02_MySQL_Join_Subquery.pdf)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seeminglyjs.tistory.com</a:t>
            </a:r>
            <a:r>
              <a:rPr kumimoji="1" lang="en-US" altLang="ko-KR"/>
              <a:t>/270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orders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users</a:t>
            </a:r>
            <a:r>
              <a:rPr kumimoji="1" lang="ko-KR" altLang="en-US" dirty="0"/>
              <a:t> 테이블이 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orders</a:t>
            </a:r>
            <a:r>
              <a:rPr kumimoji="1" lang="ko-KR" altLang="en-US" dirty="0"/>
              <a:t>에는 </a:t>
            </a:r>
            <a:r>
              <a:rPr kumimoji="1" lang="en-US" altLang="ko-KR" dirty="0" err="1"/>
              <a:t>user_id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외래키를</a:t>
            </a:r>
            <a:r>
              <a:rPr kumimoji="1" lang="ko-KR" altLang="en-US" dirty="0"/>
              <a:t> 갖고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두 테이블을 조인 시킬 때는 </a:t>
            </a:r>
            <a:r>
              <a:rPr kumimoji="1" lang="en-US" altLang="ko-KR" dirty="0" err="1"/>
              <a:t>user_id</a:t>
            </a:r>
            <a:r>
              <a:rPr kumimoji="1" lang="ko-KR" altLang="en-US" dirty="0"/>
              <a:t> 키로 조인해서 원하는 데이터를 뽑아올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90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JOIN</a:t>
            </a:r>
            <a:r>
              <a:rPr kumimoji="1" lang="ko-KR" altLang="en-US" dirty="0"/>
              <a:t>에는</a:t>
            </a:r>
            <a:endParaRPr kumimoji="1" lang="en-US" altLang="ko-KR" dirty="0"/>
          </a:p>
          <a:p>
            <a:r>
              <a:rPr kumimoji="1" lang="en-US" altLang="ko-KR" dirty="0"/>
              <a:t>INNER JOIN,</a:t>
            </a:r>
          </a:p>
          <a:p>
            <a:r>
              <a:rPr kumimoji="1" lang="en-US" altLang="ko-KR" dirty="0"/>
              <a:t>LEFT/RIGHT JOIN,</a:t>
            </a:r>
          </a:p>
          <a:p>
            <a:r>
              <a:rPr kumimoji="1" lang="en-US" altLang="ko-KR" dirty="0"/>
              <a:t>OUTER JOIN</a:t>
            </a:r>
            <a:r>
              <a:rPr kumimoji="1" lang="ko-KR" altLang="en-US" dirty="0"/>
              <a:t>이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오라클에는 </a:t>
            </a:r>
            <a:r>
              <a:rPr kumimoji="1" lang="en-US" altLang="ko-KR" dirty="0"/>
              <a:t>OUTER JOIN</a:t>
            </a:r>
            <a:r>
              <a:rPr kumimoji="1" lang="ko-KR" altLang="en-US" dirty="0"/>
              <a:t>이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MYSQL</a:t>
            </a:r>
            <a:r>
              <a:rPr kumimoji="1" lang="ko-KR" altLang="en-US" dirty="0"/>
              <a:t>은 없어서 </a:t>
            </a:r>
            <a:r>
              <a:rPr kumimoji="1" lang="en-US" altLang="ko-KR" dirty="0"/>
              <a:t>LEFT</a:t>
            </a:r>
            <a:r>
              <a:rPr kumimoji="1" lang="ko-KR" altLang="en-US" dirty="0"/>
              <a:t>조인과 </a:t>
            </a:r>
            <a:r>
              <a:rPr kumimoji="1" lang="en-US" altLang="ko-KR" dirty="0"/>
              <a:t>RIGHT</a:t>
            </a:r>
            <a:r>
              <a:rPr kumimoji="1" lang="ko-KR" altLang="en-US" dirty="0"/>
              <a:t>조인을 사용한다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0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76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INNER JOIN</a:t>
            </a:r>
            <a:r>
              <a:rPr kumimoji="1" lang="ko-KR" altLang="en-US" dirty="0"/>
              <a:t>은 두 테이블의 중복된 값을 보여준다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01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예제 테이블이 있다고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song</a:t>
            </a:r>
            <a:r>
              <a:rPr kumimoji="1" lang="ko-KR" altLang="en-US" dirty="0"/>
              <a:t>은 노래의 제목과 가사를 가진 테이블이고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girl_group</a:t>
            </a:r>
            <a:r>
              <a:rPr kumimoji="1" lang="ko-KR" altLang="en-US" dirty="0"/>
              <a:t>은 걸그룹의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데뷔날짜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히트송</a:t>
            </a:r>
            <a:r>
              <a:rPr kumimoji="1" lang="ko-KR" altLang="en-US" dirty="0"/>
              <a:t> 아이디를 갖고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844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예제에서 </a:t>
            </a:r>
            <a:r>
              <a:rPr kumimoji="1" lang="en-US" altLang="ko-KR" dirty="0"/>
              <a:t>inner join</a:t>
            </a:r>
            <a:r>
              <a:rPr kumimoji="1" lang="ko-KR" altLang="en-US" dirty="0"/>
              <a:t>을 사용해서 걸그룹의 히트곡 제목을 가져오려면 어떻게 해야할까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5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girl_group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테이블과 </a:t>
            </a:r>
            <a:r>
              <a:rPr kumimoji="1" lang="en-US" altLang="ko-KR" dirty="0"/>
              <a:t>song </a:t>
            </a:r>
            <a:r>
              <a:rPr kumimoji="1" lang="ko-KR" altLang="en-US" dirty="0"/>
              <a:t>테이블을 </a:t>
            </a:r>
            <a:r>
              <a:rPr kumimoji="1" lang="en-US" altLang="ko-KR" dirty="0"/>
              <a:t>inner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join</a:t>
            </a:r>
            <a:r>
              <a:rPr kumimoji="1" lang="ko-KR" altLang="en-US" dirty="0"/>
              <a:t>해서 데이터를 가져올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on</a:t>
            </a:r>
            <a:r>
              <a:rPr kumimoji="1" lang="ko-KR" altLang="en-US" dirty="0"/>
              <a:t> 절에서 조인 조건을 걸어주면 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두 테이블 모두 노래의 </a:t>
            </a:r>
            <a:r>
              <a:rPr kumimoji="1" lang="en-US" altLang="ko-KR" dirty="0"/>
              <a:t>_id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있으므로 이 값을 사용해서 조건을 걸어준다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그런데 만약 이 때 </a:t>
            </a:r>
            <a:r>
              <a:rPr kumimoji="1" lang="en-US" altLang="ko-KR" dirty="0"/>
              <a:t>on</a:t>
            </a:r>
            <a:r>
              <a:rPr kumimoji="1" lang="ko-KR" altLang="en-US" dirty="0"/>
              <a:t>절로 조건을 걸지 않으면 어떻게 될까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4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708317" y="7749525"/>
            <a:ext cx="6317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JOIN</a:t>
            </a:r>
            <a:r>
              <a:rPr kumimoji="1" lang="ko-KR" altLang="en-US" sz="3200" b="1" dirty="0"/>
              <a:t>이란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INNER JOIN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+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Cartesian Product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OUTER JOIN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LEFT/RIGHT (OUTER) JOIN</a:t>
            </a:r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기타 </a:t>
            </a:r>
            <a:r>
              <a:rPr kumimoji="1" lang="en-US" altLang="ko-KR" sz="3200" b="1" dirty="0"/>
              <a:t>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2428981" y="3869077"/>
            <a:ext cx="7334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/>
              <a:t>JOIN (INNER JOIN &amp; OUTER JOIN)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INNER JOIN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33ADB1-5877-9347-8ED0-8C0BEA66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70621"/>
            <a:ext cx="3505200" cy="127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21F5C2-9A99-E84A-AC0F-F88111706CC4}"/>
              </a:ext>
            </a:extLst>
          </p:cNvPr>
          <p:cNvSpPr/>
          <p:nvPr/>
        </p:nvSpPr>
        <p:spPr>
          <a:xfrm>
            <a:off x="4343400" y="3775223"/>
            <a:ext cx="1187605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CEBAC1-2668-4946-9D82-4FA156E1C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094" y="5376564"/>
            <a:ext cx="4167812" cy="30710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8CBCC7-40DA-7842-BD33-1FAE258AD3ED}"/>
              </a:ext>
            </a:extLst>
          </p:cNvPr>
          <p:cNvSpPr/>
          <p:nvPr/>
        </p:nvSpPr>
        <p:spPr>
          <a:xfrm>
            <a:off x="4354551" y="4081346"/>
            <a:ext cx="2949498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917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BC6CB0-FFCD-AB45-AA5F-9E591B9B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93" y="2230244"/>
            <a:ext cx="3130013" cy="1208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9665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* </a:t>
            </a:r>
            <a:r>
              <a:rPr kumimoji="1" lang="en-US" altLang="ko-KR" sz="4000" b="1" dirty="0"/>
              <a:t>Cartesian Product (</a:t>
            </a:r>
            <a:r>
              <a:rPr kumimoji="1" lang="ko-KR" altLang="en-US" sz="4000" b="1" dirty="0" err="1"/>
              <a:t>카티션</a:t>
            </a:r>
            <a:r>
              <a:rPr kumimoji="1" lang="ko-KR" altLang="en-US" sz="4000" b="1" dirty="0"/>
              <a:t> 곱</a:t>
            </a:r>
            <a:r>
              <a:rPr kumimoji="1" lang="en-US" altLang="ko-KR" sz="4000" b="1" dirty="0"/>
              <a:t>) = Cross JOIN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21F5C2-9A99-E84A-AC0F-F88111706CC4}"/>
              </a:ext>
            </a:extLst>
          </p:cNvPr>
          <p:cNvSpPr/>
          <p:nvPr/>
        </p:nvSpPr>
        <p:spPr>
          <a:xfrm>
            <a:off x="4530993" y="3435572"/>
            <a:ext cx="2940324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85E56-74F7-CC40-B98A-5403A7DCA676}"/>
              </a:ext>
            </a:extLst>
          </p:cNvPr>
          <p:cNvSpPr txBox="1"/>
          <p:nvPr/>
        </p:nvSpPr>
        <p:spPr>
          <a:xfrm>
            <a:off x="7471317" y="3353676"/>
            <a:ext cx="2042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on</a:t>
            </a: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이 없다면</a:t>
            </a:r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39578-7D03-6049-A9E8-6DC86245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819" y="4163005"/>
            <a:ext cx="6680361" cy="51468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E076C3-6F2D-4746-B541-22FA1A41B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513" y="9500331"/>
            <a:ext cx="8032971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93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* </a:t>
            </a:r>
            <a:r>
              <a:rPr kumimoji="1" lang="en-US" altLang="ko-KR" sz="4000" b="1" dirty="0"/>
              <a:t>Cartesian Product (</a:t>
            </a:r>
            <a:r>
              <a:rPr kumimoji="1" lang="ko-KR" altLang="en-US" sz="4000" b="1" dirty="0" err="1"/>
              <a:t>카티션</a:t>
            </a:r>
            <a:r>
              <a:rPr kumimoji="1" lang="ko-KR" altLang="en-US" sz="4000" b="1" dirty="0"/>
              <a:t> 곱</a:t>
            </a:r>
            <a:r>
              <a:rPr kumimoji="1" lang="en-US" altLang="ko-KR" sz="4000" b="1" dirty="0"/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958F890-7B79-4F4F-B141-6D192073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9" y="3100540"/>
            <a:ext cx="5307800" cy="51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AC7221-B08E-1F44-B383-761C24D6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3205"/>
            <a:ext cx="5325688" cy="4103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6FEEC5-EB61-504C-BF53-5408DD0E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226" y="7608474"/>
            <a:ext cx="6460125" cy="3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8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* WHERE</a:t>
            </a:r>
            <a:r>
              <a:rPr kumimoji="1" lang="ko-KR" altLang="en-US" sz="4000" b="1" dirty="0"/>
              <a:t>와 </a:t>
            </a:r>
            <a:r>
              <a:rPr kumimoji="1" lang="en-US" altLang="ko-KR" sz="4000" b="1" dirty="0"/>
              <a:t>ON</a:t>
            </a:r>
            <a:r>
              <a:rPr kumimoji="1" lang="ko-KR" altLang="en-US" sz="4000" b="1" dirty="0"/>
              <a:t>의 차이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0C3AB-2ACA-D846-B07E-B5161343800E}"/>
              </a:ext>
            </a:extLst>
          </p:cNvPr>
          <p:cNvSpPr txBox="1"/>
          <p:nvPr/>
        </p:nvSpPr>
        <p:spPr>
          <a:xfrm>
            <a:off x="3743432" y="341919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>
                <a:latin typeface="+mn-ea"/>
              </a:rPr>
              <a:t>JOIN</a:t>
            </a:r>
            <a:r>
              <a:rPr kumimoji="1" lang="ko-KR" altLang="en-US" sz="3200" b="1" dirty="0">
                <a:latin typeface="+mn-ea"/>
              </a:rPr>
              <a:t>하는 </a:t>
            </a:r>
            <a:r>
              <a:rPr kumimoji="1" lang="ko-KR" altLang="en-US" sz="3200" b="1" dirty="0">
                <a:solidFill>
                  <a:srgbClr val="FF0000"/>
                </a:solidFill>
                <a:latin typeface="+mn-ea"/>
              </a:rPr>
              <a:t>범위</a:t>
            </a:r>
            <a:r>
              <a:rPr kumimoji="1" lang="ko-KR" altLang="en-US" sz="3200" b="1" dirty="0">
                <a:latin typeface="+mn-ea"/>
              </a:rPr>
              <a:t>가 다르다</a:t>
            </a:r>
            <a:endParaRPr kumimoji="1" lang="en-US" altLang="ko-KR" sz="32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C5C5-B44B-9043-9680-BE6481A252DF}"/>
              </a:ext>
            </a:extLst>
          </p:cNvPr>
          <p:cNvSpPr txBox="1"/>
          <p:nvPr/>
        </p:nvSpPr>
        <p:spPr>
          <a:xfrm>
            <a:off x="730428" y="4696189"/>
            <a:ext cx="53655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>
                <a:latin typeface="+mn-ea"/>
              </a:rPr>
              <a:t>WHERE</a:t>
            </a:r>
          </a:p>
          <a:p>
            <a:pPr algn="ctr"/>
            <a:endParaRPr kumimoji="1" lang="en-US" altLang="ko-KR" sz="3200" b="1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JOIN</a:t>
            </a:r>
            <a:r>
              <a:rPr kumimoji="1" lang="ko-KR" altLang="en-US" sz="2400" b="1" dirty="0">
                <a:latin typeface="+mn-ea"/>
              </a:rPr>
              <a:t>을 한 후 </a:t>
            </a:r>
            <a:r>
              <a:rPr kumimoji="1" lang="ko-KR" altLang="en-US" sz="2400" b="1" dirty="0" err="1">
                <a:latin typeface="+mn-ea"/>
              </a:rPr>
              <a:t>필터링</a:t>
            </a:r>
            <a:endParaRPr kumimoji="1" lang="en-US" altLang="ko-KR" sz="2400" b="1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=</a:t>
            </a:r>
          </a:p>
          <a:p>
            <a:pPr algn="ctr"/>
            <a:r>
              <a:rPr kumimoji="1" lang="en-US" altLang="ko-KR" sz="2400" b="1" dirty="0">
                <a:latin typeface="+mn-ea"/>
              </a:rPr>
              <a:t>JOIN</a:t>
            </a:r>
            <a:r>
              <a:rPr kumimoji="1" lang="ko-KR" altLang="en-US" sz="2400" b="1" dirty="0">
                <a:latin typeface="+mn-ea"/>
              </a:rPr>
              <a:t>을 한 결과에서</a:t>
            </a:r>
            <a:endParaRPr kumimoji="1" lang="en-US" altLang="ko-KR" sz="2400" b="1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WHERE </a:t>
            </a:r>
            <a:r>
              <a:rPr kumimoji="1" lang="ko-KR" altLang="en-US" sz="2400" b="1" dirty="0" err="1">
                <a:latin typeface="+mn-ea"/>
              </a:rPr>
              <a:t>조건절로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ko-KR" altLang="en-US" sz="2400" b="1" dirty="0" err="1">
                <a:latin typeface="+mn-ea"/>
              </a:rPr>
              <a:t>필터링이</a:t>
            </a:r>
            <a:r>
              <a:rPr kumimoji="1" lang="ko-KR" altLang="en-US" sz="2400" b="1" dirty="0">
                <a:latin typeface="+mn-ea"/>
              </a:rPr>
              <a:t> 이뤄진다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36136-B810-6744-81B0-4618F5842E39}"/>
              </a:ext>
            </a:extLst>
          </p:cNvPr>
          <p:cNvSpPr txBox="1"/>
          <p:nvPr/>
        </p:nvSpPr>
        <p:spPr>
          <a:xfrm>
            <a:off x="6449817" y="4696188"/>
            <a:ext cx="51058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>
                <a:latin typeface="+mn-ea"/>
              </a:rPr>
              <a:t>ON</a:t>
            </a:r>
          </a:p>
          <a:p>
            <a:pPr algn="ctr"/>
            <a:endParaRPr kumimoji="1" lang="en-US" altLang="ko-KR" sz="3200" b="1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JOIN</a:t>
            </a:r>
            <a:r>
              <a:rPr kumimoji="1" lang="ko-KR" altLang="en-US" sz="2400" b="1" dirty="0">
                <a:latin typeface="+mn-ea"/>
              </a:rPr>
              <a:t>을 하기 전 </a:t>
            </a:r>
            <a:r>
              <a:rPr kumimoji="1" lang="ko-KR" altLang="en-US" sz="2400" b="1" dirty="0" err="1">
                <a:latin typeface="+mn-ea"/>
              </a:rPr>
              <a:t>필터링</a:t>
            </a:r>
            <a:endParaRPr kumimoji="1" lang="en-US" altLang="ko-KR" sz="2400" b="1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=</a:t>
            </a:r>
          </a:p>
          <a:p>
            <a:pPr algn="ctr"/>
            <a:r>
              <a:rPr kumimoji="1" lang="en-US" altLang="ko-KR" sz="2400" b="1" dirty="0">
                <a:latin typeface="+mn-ea"/>
              </a:rPr>
              <a:t>ON</a:t>
            </a:r>
            <a:r>
              <a:rPr kumimoji="1" lang="ko-KR" altLang="en-US" sz="2400" b="1" dirty="0">
                <a:latin typeface="+mn-ea"/>
              </a:rPr>
              <a:t> 조건으로 </a:t>
            </a:r>
            <a:r>
              <a:rPr kumimoji="1" lang="ko-KR" altLang="en-US" sz="2400" b="1" dirty="0" err="1">
                <a:latin typeface="+mn-ea"/>
              </a:rPr>
              <a:t>필터링이</a:t>
            </a:r>
            <a:r>
              <a:rPr kumimoji="1" lang="ko-KR" altLang="en-US" sz="2400" b="1" dirty="0">
                <a:latin typeface="+mn-ea"/>
              </a:rPr>
              <a:t> 된 </a:t>
            </a:r>
            <a:r>
              <a:rPr kumimoji="1" lang="ko-KR" altLang="en-US" sz="2400" b="1" dirty="0" err="1">
                <a:latin typeface="+mn-ea"/>
              </a:rPr>
              <a:t>레코들간</a:t>
            </a:r>
            <a:endParaRPr kumimoji="1" lang="en-US" altLang="ko-KR" sz="2400" b="1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JOIN</a:t>
            </a:r>
            <a:r>
              <a:rPr kumimoji="1" lang="ko-KR" altLang="en-US" sz="2400" b="1" dirty="0">
                <a:latin typeface="+mn-ea"/>
              </a:rPr>
              <a:t>이 이뤄진다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41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INNER JOIN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11B09-D469-BF4B-988F-5C098A8C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17" y="5054039"/>
            <a:ext cx="3632200" cy="1282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5C9DBC-6B73-1042-9C2F-6F9018D5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23" y="4965139"/>
            <a:ext cx="3543300" cy="1371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DFA759-1C14-BA42-9495-AB2978D608DF}"/>
              </a:ext>
            </a:extLst>
          </p:cNvPr>
          <p:cNvSpPr/>
          <p:nvPr/>
        </p:nvSpPr>
        <p:spPr>
          <a:xfrm>
            <a:off x="1459317" y="5673087"/>
            <a:ext cx="2365551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857497-B7CA-FD48-BDC0-B914A36AD9FD}"/>
              </a:ext>
            </a:extLst>
          </p:cNvPr>
          <p:cNvSpPr/>
          <p:nvPr/>
        </p:nvSpPr>
        <p:spPr>
          <a:xfrm>
            <a:off x="6822224" y="5628637"/>
            <a:ext cx="1764216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312AE-10E7-544A-A58F-AF35470C81DB}"/>
              </a:ext>
            </a:extLst>
          </p:cNvPr>
          <p:cNvSpPr txBox="1"/>
          <p:nvPr/>
        </p:nvSpPr>
        <p:spPr>
          <a:xfrm>
            <a:off x="5778118" y="551754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7304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58372" y="504593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OUTER JOIN</a:t>
            </a:r>
          </a:p>
        </p:txBody>
      </p:sp>
    </p:spTree>
    <p:extLst>
      <p:ext uri="{BB962C8B-B14F-4D97-AF65-F5344CB8AC3E}">
        <p14:creationId xmlns:p14="http://schemas.microsoft.com/office/powerpoint/2010/main" val="405120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203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(FULL) OUTER JOIN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2298337" y="3140413"/>
            <a:ext cx="7595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u="sng" dirty="0">
                <a:latin typeface="+mn-ea"/>
              </a:rPr>
              <a:t>합집합</a:t>
            </a:r>
            <a:endParaRPr kumimoji="1" lang="en-US" altLang="ko-KR" sz="2400" b="1" u="sng" dirty="0">
              <a:latin typeface="+mn-ea"/>
            </a:endParaRPr>
          </a:p>
          <a:p>
            <a:pPr algn="ctr"/>
            <a:endParaRPr kumimoji="1" lang="en-US" altLang="ko-KR" sz="2400" b="1" u="sng" dirty="0">
              <a:latin typeface="+mn-ea"/>
            </a:endParaRPr>
          </a:p>
          <a:p>
            <a:pPr algn="ctr"/>
            <a:r>
              <a:rPr kumimoji="1" lang="en-US" altLang="ko-KR" sz="2400" b="1" dirty="0">
                <a:latin typeface="+mn-ea"/>
              </a:rPr>
              <a:t>A </a:t>
            </a:r>
            <a:r>
              <a:rPr kumimoji="1" lang="ko-KR" altLang="en-US" sz="2400" b="1" dirty="0">
                <a:latin typeface="+mn-ea"/>
              </a:rPr>
              <a:t>테이블과 </a:t>
            </a:r>
            <a:r>
              <a:rPr kumimoji="1" lang="en-US" altLang="ko-KR" sz="2400" b="1" dirty="0">
                <a:latin typeface="+mn-ea"/>
              </a:rPr>
              <a:t>B </a:t>
            </a:r>
            <a:r>
              <a:rPr kumimoji="1" lang="ko-KR" altLang="en-US" sz="2400" b="1" dirty="0">
                <a:latin typeface="+mn-ea"/>
              </a:rPr>
              <a:t>테이블이 가진 데이터가 모두 검색된다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pic>
        <p:nvPicPr>
          <p:cNvPr id="15362" name="Picture 2" descr="JOIN">
            <a:extLst>
              <a:ext uri="{FF2B5EF4-FFF2-40B4-BE49-F238E27FC236}">
                <a16:creationId xmlns:a16="http://schemas.microsoft.com/office/drawing/2014/main" id="{96F41D1B-A26B-9B41-8568-5CC5E9BD9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05" y="4901929"/>
            <a:ext cx="54229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F6B46-CDD8-354A-B331-6C507DC73EA0}"/>
              </a:ext>
            </a:extLst>
          </p:cNvPr>
          <p:cNvSpPr txBox="1"/>
          <p:nvPr/>
        </p:nvSpPr>
        <p:spPr>
          <a:xfrm>
            <a:off x="4816656" y="8734609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MySQL</a:t>
            </a: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은 지원 </a:t>
            </a:r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70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002653" y="5045938"/>
            <a:ext cx="6186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 LEFT/RIGHT (OUTER) JOIN</a:t>
            </a:r>
          </a:p>
        </p:txBody>
      </p:sp>
    </p:spTree>
    <p:extLst>
      <p:ext uri="{BB962C8B-B14F-4D97-AF65-F5344CB8AC3E}">
        <p14:creationId xmlns:p14="http://schemas.microsoft.com/office/powerpoint/2010/main" val="226770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LEFT JOIN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1660338" y="3140413"/>
            <a:ext cx="8871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u="sng" dirty="0">
                <a:latin typeface="+mn-ea"/>
              </a:rPr>
              <a:t>기준 테이블의 값 </a:t>
            </a:r>
            <a:r>
              <a:rPr kumimoji="1" lang="en-US" altLang="ko-KR" sz="2400" b="1" u="sng" dirty="0">
                <a:latin typeface="+mn-ea"/>
              </a:rPr>
              <a:t>+</a:t>
            </a:r>
            <a:r>
              <a:rPr kumimoji="1" lang="ko-KR" altLang="en-US" sz="2400" b="1" u="sng" dirty="0">
                <a:latin typeface="+mn-ea"/>
              </a:rPr>
              <a:t> </a:t>
            </a:r>
            <a:r>
              <a:rPr kumimoji="1" lang="en-US" altLang="ko-KR" sz="2400" b="1" u="sng" dirty="0">
                <a:latin typeface="+mn-ea"/>
              </a:rPr>
              <a:t>JOIN</a:t>
            </a:r>
            <a:r>
              <a:rPr kumimoji="1" lang="ko-KR" altLang="en-US" sz="2400" b="1" u="sng" dirty="0">
                <a:latin typeface="+mn-ea"/>
              </a:rPr>
              <a:t>할 테이블과 기준 테이블의 중복된 값</a:t>
            </a:r>
            <a:endParaRPr kumimoji="1" lang="en-US" altLang="ko-KR" sz="2400" b="1" u="sng" dirty="0">
              <a:latin typeface="+mn-ea"/>
            </a:endParaRPr>
          </a:p>
          <a:p>
            <a:pPr algn="ctr"/>
            <a:endParaRPr kumimoji="1" lang="en-US" altLang="ko-KR" sz="2400" b="1" u="sng" dirty="0">
              <a:latin typeface="+mn-ea"/>
            </a:endParaRPr>
          </a:p>
          <a:p>
            <a:pPr algn="ctr"/>
            <a:r>
              <a:rPr kumimoji="1" lang="ko-KR" altLang="en-US" sz="2400" b="1" dirty="0">
                <a:latin typeface="+mn-ea"/>
              </a:rPr>
              <a:t>왼쪽 테이블을 기준으로 </a:t>
            </a:r>
            <a:r>
              <a:rPr kumimoji="1" lang="en-US" altLang="ko-KR" sz="2400" b="1" dirty="0">
                <a:latin typeface="+mn-ea"/>
              </a:rPr>
              <a:t>JOIN</a:t>
            </a:r>
            <a:r>
              <a:rPr kumimoji="1" lang="ko-KR" altLang="en-US" sz="2400" b="1" dirty="0">
                <a:latin typeface="+mn-ea"/>
              </a:rPr>
              <a:t>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pic>
        <p:nvPicPr>
          <p:cNvPr id="9218" name="Picture 2" descr="JOIN">
            <a:extLst>
              <a:ext uri="{FF2B5EF4-FFF2-40B4-BE49-F238E27FC236}">
                <a16:creationId xmlns:a16="http://schemas.microsoft.com/office/drawing/2014/main" id="{9F3FF581-1230-2844-ABF3-1E7F1A57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29952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1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LEFT JOIN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621CD1-9F57-6944-92E4-48D988CF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2065237"/>
            <a:ext cx="3086100" cy="1282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B2346C-33FC-8A42-A756-0E10CE6F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3990181"/>
            <a:ext cx="8940800" cy="2819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EB1F19-0208-6A4D-B998-4496383C1AA3}"/>
              </a:ext>
            </a:extLst>
          </p:cNvPr>
          <p:cNvSpPr/>
          <p:nvPr/>
        </p:nvSpPr>
        <p:spPr>
          <a:xfrm>
            <a:off x="4538081" y="2684285"/>
            <a:ext cx="2431431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4E297B-9E13-B74B-8EF3-5284550B4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81" y="7188722"/>
            <a:ext cx="2920246" cy="2049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42AFFE-59DD-CD46-8746-6C06922FD651}"/>
              </a:ext>
            </a:extLst>
          </p:cNvPr>
          <p:cNvSpPr txBox="1"/>
          <p:nvPr/>
        </p:nvSpPr>
        <p:spPr>
          <a:xfrm>
            <a:off x="7458327" y="7982783"/>
            <a:ext cx="168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err="1">
                <a:solidFill>
                  <a:srgbClr val="FF0000"/>
                </a:solidFill>
                <a:latin typeface="+mn-ea"/>
              </a:rPr>
              <a:t>girl_group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59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5076329" y="5045938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JOIN 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38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LEFT JOIN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vs INNER JOIN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621CD1-9F57-6944-92E4-48D988CF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25" y="3793676"/>
            <a:ext cx="3086100" cy="1282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B2346C-33FC-8A42-A756-0E10CE6F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94" y="5399881"/>
            <a:ext cx="5448455" cy="17181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EB1F19-0208-6A4D-B998-4496383C1AA3}"/>
              </a:ext>
            </a:extLst>
          </p:cNvPr>
          <p:cNvSpPr/>
          <p:nvPr/>
        </p:nvSpPr>
        <p:spPr>
          <a:xfrm>
            <a:off x="1571856" y="4412724"/>
            <a:ext cx="2431431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A93187-0CD0-434B-8B5F-3C07E9993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944" y="3806376"/>
            <a:ext cx="3505200" cy="127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FE532-4ADE-9D40-915B-98B511446F4E}"/>
              </a:ext>
            </a:extLst>
          </p:cNvPr>
          <p:cNvSpPr/>
          <p:nvPr/>
        </p:nvSpPr>
        <p:spPr>
          <a:xfrm>
            <a:off x="7114944" y="4410978"/>
            <a:ext cx="1187605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585941-E4F2-D546-A4BE-9C9E98F42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904" y="5378792"/>
            <a:ext cx="3189742" cy="23503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31B12-9BC6-C949-8FB7-440B21BD51E7}"/>
              </a:ext>
            </a:extLst>
          </p:cNvPr>
          <p:cNvSpPr/>
          <p:nvPr/>
        </p:nvSpPr>
        <p:spPr>
          <a:xfrm>
            <a:off x="399120" y="6811879"/>
            <a:ext cx="5421429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1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RIGHT JOIN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1457558" y="3140413"/>
            <a:ext cx="9276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u="sng" dirty="0">
                <a:latin typeface="+mn-ea"/>
              </a:rPr>
              <a:t>JOIN</a:t>
            </a:r>
            <a:r>
              <a:rPr kumimoji="1" lang="ko-KR" altLang="en-US" sz="2400" b="1" u="sng" dirty="0">
                <a:latin typeface="+mn-ea"/>
              </a:rPr>
              <a:t>할 테이블의 값 </a:t>
            </a:r>
            <a:r>
              <a:rPr kumimoji="1" lang="en-US" altLang="ko-KR" sz="2400" b="1" u="sng" dirty="0">
                <a:latin typeface="+mn-ea"/>
              </a:rPr>
              <a:t>+</a:t>
            </a:r>
            <a:r>
              <a:rPr kumimoji="1" lang="ko-KR" altLang="en-US" sz="2400" b="1" u="sng" dirty="0">
                <a:latin typeface="+mn-ea"/>
              </a:rPr>
              <a:t> </a:t>
            </a:r>
            <a:r>
              <a:rPr kumimoji="1" lang="en-US" altLang="ko-KR" sz="2400" b="1" u="sng" dirty="0">
                <a:latin typeface="+mn-ea"/>
              </a:rPr>
              <a:t>JOIN</a:t>
            </a:r>
            <a:r>
              <a:rPr kumimoji="1" lang="ko-KR" altLang="en-US" sz="2400" b="1" u="sng" dirty="0">
                <a:latin typeface="+mn-ea"/>
              </a:rPr>
              <a:t>할 테이블과 기준 테이블의 중복된 값</a:t>
            </a:r>
            <a:endParaRPr kumimoji="1" lang="en-US" altLang="ko-KR" sz="2400" b="1" u="sng" dirty="0">
              <a:latin typeface="+mn-ea"/>
            </a:endParaRPr>
          </a:p>
          <a:p>
            <a:pPr algn="ctr"/>
            <a:endParaRPr kumimoji="1" lang="en-US" altLang="ko-KR" sz="2400" b="1" u="sng" dirty="0">
              <a:latin typeface="+mn-ea"/>
            </a:endParaRPr>
          </a:p>
          <a:p>
            <a:pPr algn="ctr"/>
            <a:r>
              <a:rPr kumimoji="1" lang="ko-KR" altLang="en-US" sz="2400" b="1" dirty="0">
                <a:latin typeface="+mn-ea"/>
              </a:rPr>
              <a:t>오른쪽 테이블을 기준으로 </a:t>
            </a:r>
            <a:r>
              <a:rPr kumimoji="1" lang="en-US" altLang="ko-KR" sz="2400" b="1" dirty="0">
                <a:latin typeface="+mn-ea"/>
              </a:rPr>
              <a:t>JOIN</a:t>
            </a:r>
            <a:r>
              <a:rPr kumimoji="1" lang="ko-KR" altLang="en-US" sz="2400" b="1" dirty="0">
                <a:latin typeface="+mn-ea"/>
              </a:rPr>
              <a:t>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pic>
        <p:nvPicPr>
          <p:cNvPr id="12290" name="Picture 2" descr="JOIN">
            <a:extLst>
              <a:ext uri="{FF2B5EF4-FFF2-40B4-BE49-F238E27FC236}">
                <a16:creationId xmlns:a16="http://schemas.microsoft.com/office/drawing/2014/main" id="{0AFBFFD6-26CC-1046-9ED5-4AA39440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5039110"/>
            <a:ext cx="52959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3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RIGHT JOIN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82B93-91B8-6B40-BD9A-F48D8510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1770312"/>
            <a:ext cx="29845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F420F-0AE4-0F46-A167-972A2999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" y="3313364"/>
            <a:ext cx="8775700" cy="3860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B291F2-D1DD-7B4C-A8BF-FEA3A18984B4}"/>
              </a:ext>
            </a:extLst>
          </p:cNvPr>
          <p:cNvSpPr/>
          <p:nvPr/>
        </p:nvSpPr>
        <p:spPr>
          <a:xfrm>
            <a:off x="4603750" y="2357610"/>
            <a:ext cx="2431431" cy="306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4AEFCC-AA90-DC4C-A127-C7C7142F4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532" y="7498016"/>
            <a:ext cx="3685866" cy="28804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E7A4F-EC92-7E4E-B370-3956553D92F3}"/>
              </a:ext>
            </a:extLst>
          </p:cNvPr>
          <p:cNvSpPr txBox="1"/>
          <p:nvPr/>
        </p:nvSpPr>
        <p:spPr>
          <a:xfrm>
            <a:off x="7828825" y="8707418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song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305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681991" y="5045938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5. </a:t>
            </a:r>
            <a:r>
              <a:rPr kumimoji="1" lang="ko-KR" altLang="en-US" sz="4000" b="1" dirty="0"/>
              <a:t>기타 </a:t>
            </a:r>
            <a:r>
              <a:rPr kumimoji="1" lang="en-US" altLang="ko-KR" sz="4000" b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4905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SELF JOIN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4460787" y="2732508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u="sng" dirty="0">
                <a:latin typeface="+mn-ea"/>
              </a:rPr>
              <a:t>같은 </a:t>
            </a:r>
            <a:r>
              <a:rPr kumimoji="1" lang="ko-KR" altLang="en-US" sz="2400" b="1" u="sng" dirty="0" err="1">
                <a:latin typeface="+mn-ea"/>
              </a:rPr>
              <a:t>테이블끼리</a:t>
            </a:r>
            <a:r>
              <a:rPr kumimoji="1" lang="ko-KR" altLang="en-US" sz="2400" b="1" u="sng" dirty="0">
                <a:latin typeface="+mn-ea"/>
              </a:rPr>
              <a:t> </a:t>
            </a:r>
            <a:r>
              <a:rPr kumimoji="1" lang="en-US" altLang="ko-KR" sz="2400" b="1" u="sng" dirty="0">
                <a:latin typeface="+mn-ea"/>
              </a:rPr>
              <a:t>JOIN</a:t>
            </a:r>
            <a:endParaRPr kumimoji="1" lang="en-US" altLang="ko-KR" sz="2400" b="1" dirty="0">
              <a:latin typeface="+mn-ea"/>
            </a:endParaRPr>
          </a:p>
        </p:txBody>
      </p:sp>
      <p:pic>
        <p:nvPicPr>
          <p:cNvPr id="16386" name="Picture 2" descr="JOIN">
            <a:extLst>
              <a:ext uri="{FF2B5EF4-FFF2-40B4-BE49-F238E27FC236}">
                <a16:creationId xmlns:a16="http://schemas.microsoft.com/office/drawing/2014/main" id="{2A0B6132-8380-6A42-AED8-1F332B89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4290936"/>
            <a:ext cx="444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5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SELF JOIN</a:t>
            </a:r>
            <a:r>
              <a:rPr kumimoji="1" lang="ko-KR" altLang="en-US" sz="4000" b="1" dirty="0"/>
              <a:t> 예제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0A9A0-C456-434B-9161-17C77B2F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9" y="2575526"/>
            <a:ext cx="2514600" cy="965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E7C922-0FD9-6345-BF70-47EF8716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17" y="7125335"/>
            <a:ext cx="3919964" cy="2197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E5A267-DFC1-0149-B6B1-35362297C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97" y="3943098"/>
            <a:ext cx="9772805" cy="2733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4C8EE-51DC-7143-8964-51BF3087A3FE}"/>
              </a:ext>
            </a:extLst>
          </p:cNvPr>
          <p:cNvSpPr txBox="1"/>
          <p:nvPr/>
        </p:nvSpPr>
        <p:spPr>
          <a:xfrm>
            <a:off x="3887647" y="1840864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err="1">
                <a:latin typeface="+mn-ea"/>
              </a:rPr>
              <a:t>mgr</a:t>
            </a:r>
            <a:r>
              <a:rPr kumimoji="1" lang="ko-KR" altLang="en-US" sz="2400" b="1" dirty="0">
                <a:latin typeface="+mn-ea"/>
              </a:rPr>
              <a:t>의 이름을 </a:t>
            </a:r>
            <a:r>
              <a:rPr kumimoji="1" lang="ko-KR" altLang="en-US" sz="2400" b="1" dirty="0" err="1">
                <a:latin typeface="+mn-ea"/>
              </a:rPr>
              <a:t>알고싶을</a:t>
            </a:r>
            <a:r>
              <a:rPr kumimoji="1" lang="ko-KR" altLang="en-US" sz="2400" b="1" dirty="0">
                <a:latin typeface="+mn-ea"/>
              </a:rPr>
              <a:t> 때</a:t>
            </a:r>
            <a:endParaRPr kumimoji="1" lang="en-US" altLang="ko-KR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54DE29-053B-3649-B9F6-61A9167E5200}"/>
              </a:ext>
            </a:extLst>
          </p:cNvPr>
          <p:cNvSpPr/>
          <p:nvPr/>
        </p:nvSpPr>
        <p:spPr>
          <a:xfrm>
            <a:off x="4838699" y="2899317"/>
            <a:ext cx="1187605" cy="311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454E2-AD8E-3D44-AB0B-D075F10AAF33}"/>
              </a:ext>
            </a:extLst>
          </p:cNvPr>
          <p:cNvSpPr/>
          <p:nvPr/>
        </p:nvSpPr>
        <p:spPr>
          <a:xfrm>
            <a:off x="5827441" y="2569778"/>
            <a:ext cx="1187605" cy="311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F4DB9-1351-DC49-8EED-9C77ABB703AE}"/>
              </a:ext>
            </a:extLst>
          </p:cNvPr>
          <p:cNvSpPr txBox="1"/>
          <p:nvPr/>
        </p:nvSpPr>
        <p:spPr>
          <a:xfrm>
            <a:off x="8208381" y="8145804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emp</a:t>
            </a:r>
            <a:endParaRPr kumimoji="1"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7CB94F-C1A0-2249-A2B7-F5E2AC8D0F13}"/>
              </a:ext>
            </a:extLst>
          </p:cNvPr>
          <p:cNvSpPr/>
          <p:nvPr/>
        </p:nvSpPr>
        <p:spPr>
          <a:xfrm>
            <a:off x="2999677" y="3943097"/>
            <a:ext cx="479503" cy="2733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80B31-1843-B043-AE8F-1B8A2E03770B}"/>
              </a:ext>
            </a:extLst>
          </p:cNvPr>
          <p:cNvSpPr/>
          <p:nvPr/>
        </p:nvSpPr>
        <p:spPr>
          <a:xfrm>
            <a:off x="6103433" y="3943096"/>
            <a:ext cx="1144860" cy="2733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80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JOIN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1346953" y="4645828"/>
            <a:ext cx="9498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>
                <a:latin typeface="+mn-ea"/>
              </a:rPr>
              <a:t>JOIN</a:t>
            </a:r>
          </a:p>
          <a:p>
            <a:pPr algn="ctr"/>
            <a:endParaRPr kumimoji="1" lang="en-US" altLang="ko-KR" sz="3200" b="1" dirty="0">
              <a:latin typeface="+mn-ea"/>
            </a:endParaRPr>
          </a:p>
          <a:p>
            <a:pPr algn="ctr"/>
            <a:r>
              <a:rPr kumimoji="1" lang="ko-KR" altLang="en-US" sz="2800" b="1" dirty="0">
                <a:latin typeface="+mn-ea"/>
              </a:rPr>
              <a:t>둘 이상의 테이블을 연결해서 데이터를 검색하는 방법</a:t>
            </a:r>
            <a:endParaRPr kumimoji="1" lang="en-US" altLang="ko-KR" sz="2800" b="1" dirty="0">
              <a:latin typeface="+mn-ea"/>
            </a:endParaRPr>
          </a:p>
          <a:p>
            <a:pPr algn="ctr"/>
            <a:endParaRPr kumimoji="1" lang="en-US" altLang="ko-KR" sz="2800" b="1" dirty="0">
              <a:latin typeface="+mn-ea"/>
            </a:endParaRPr>
          </a:p>
          <a:p>
            <a:pPr algn="ctr"/>
            <a:r>
              <a:rPr kumimoji="1" lang="ko-KR" altLang="en-US" sz="2400" b="1" dirty="0">
                <a:latin typeface="+mn-ea"/>
              </a:rPr>
              <a:t>일반적으로 조인 조건을 포함하는 </a:t>
            </a:r>
            <a:r>
              <a:rPr kumimoji="1" lang="en-US" altLang="ko-KR" sz="2400" b="1" dirty="0">
                <a:latin typeface="+mn-ea"/>
              </a:rPr>
              <a:t>WHERE/ON</a:t>
            </a:r>
            <a:r>
              <a:rPr kumimoji="1" lang="ko-KR" altLang="en-US" sz="2400" b="1" dirty="0">
                <a:latin typeface="+mn-ea"/>
              </a:rPr>
              <a:t> 절을 작성해야 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52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JOIN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739A41-2AF8-B84E-B63C-3063F4E3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53" y="4804467"/>
            <a:ext cx="9077093" cy="186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DC9378-70E9-8E45-9FFB-C41622E34274}"/>
              </a:ext>
            </a:extLst>
          </p:cNvPr>
          <p:cNvSpPr txBox="1"/>
          <p:nvPr/>
        </p:nvSpPr>
        <p:spPr>
          <a:xfrm>
            <a:off x="2334392" y="3976755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latin typeface="+mn-ea"/>
              </a:rPr>
              <a:t>JOIN </a:t>
            </a:r>
            <a:r>
              <a:rPr kumimoji="1" lang="ko-KR" altLang="en-US" sz="2400" b="1" dirty="0">
                <a:latin typeface="+mn-ea"/>
              </a:rPr>
              <a:t>조건은 주로 각 테이블의 </a:t>
            </a:r>
            <a:r>
              <a:rPr kumimoji="1" lang="en-US" altLang="ko-KR" sz="2400" b="1" dirty="0">
                <a:latin typeface="+mn-ea"/>
              </a:rPr>
              <a:t>PK </a:t>
            </a:r>
            <a:r>
              <a:rPr kumimoji="1" lang="ko-KR" altLang="en-US" sz="2400" b="1" dirty="0">
                <a:latin typeface="+mn-ea"/>
              </a:rPr>
              <a:t>및 </a:t>
            </a:r>
            <a:r>
              <a:rPr kumimoji="1" lang="en-US" altLang="ko-KR" sz="2400" b="1" dirty="0">
                <a:latin typeface="+mn-ea"/>
              </a:rPr>
              <a:t>FK</a:t>
            </a:r>
            <a:r>
              <a:rPr kumimoji="1" lang="ko-KR" altLang="en-US" sz="2400" b="1" dirty="0">
                <a:latin typeface="+mn-ea"/>
              </a:rPr>
              <a:t>로 구성된다</a:t>
            </a:r>
            <a:r>
              <a:rPr kumimoji="1" lang="en-US" altLang="ko-KR" sz="2400" b="1" dirty="0">
                <a:latin typeface="+mn-ea"/>
              </a:rPr>
              <a:t>.</a:t>
            </a:r>
            <a:endParaRPr kumimoji="1"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80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JOIN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B JOIN 정리(INNER/LEFT/RIGHT/OUTER)">
            <a:extLst>
              <a:ext uri="{FF2B5EF4-FFF2-40B4-BE49-F238E27FC236}">
                <a16:creationId xmlns:a16="http://schemas.microsoft.com/office/drawing/2014/main" id="{3C599740-49DE-344B-8004-063D8372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01888"/>
            <a:ext cx="76200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B6F99-A286-BC42-A7B4-D44B0D7CB7EF}"/>
              </a:ext>
            </a:extLst>
          </p:cNvPr>
          <p:cNvSpPr txBox="1"/>
          <p:nvPr/>
        </p:nvSpPr>
        <p:spPr>
          <a:xfrm>
            <a:off x="5263079" y="3430345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INNER JOIN</a:t>
            </a:r>
            <a:endParaRPr kumimoji="1"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B7D88-1518-594C-9294-63B9AFDFA565}"/>
              </a:ext>
            </a:extLst>
          </p:cNvPr>
          <p:cNvSpPr txBox="1"/>
          <p:nvPr/>
        </p:nvSpPr>
        <p:spPr>
          <a:xfrm>
            <a:off x="508280" y="5199033"/>
            <a:ext cx="142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LEFT JOIN</a:t>
            </a:r>
            <a:endParaRPr kumimoji="1"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48E55-56A3-C343-8F9C-2DD249115E41}"/>
              </a:ext>
            </a:extLst>
          </p:cNvPr>
          <p:cNvSpPr txBox="1"/>
          <p:nvPr/>
        </p:nvSpPr>
        <p:spPr>
          <a:xfrm>
            <a:off x="10033909" y="5199033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RIGHT JOIN</a:t>
            </a:r>
            <a:endParaRPr kumimoji="1"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D3B27-7928-0F41-A340-3F2876AD1D95}"/>
              </a:ext>
            </a:extLst>
          </p:cNvPr>
          <p:cNvSpPr txBox="1"/>
          <p:nvPr/>
        </p:nvSpPr>
        <p:spPr>
          <a:xfrm>
            <a:off x="5240636" y="848060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  <a:latin typeface="+mn-ea"/>
              </a:rPr>
              <a:t>OUTER JOIN</a:t>
            </a:r>
            <a:endParaRPr kumimoji="1"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90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342956" y="5045938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INNER JOIN ?</a:t>
            </a:r>
          </a:p>
        </p:txBody>
      </p:sp>
    </p:spTree>
    <p:extLst>
      <p:ext uri="{BB962C8B-B14F-4D97-AF65-F5344CB8AC3E}">
        <p14:creationId xmlns:p14="http://schemas.microsoft.com/office/powerpoint/2010/main" val="19400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INNER JOIN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09CA-F73D-C64A-AE91-A4BA9E632BB3}"/>
              </a:ext>
            </a:extLst>
          </p:cNvPr>
          <p:cNvSpPr txBox="1"/>
          <p:nvPr/>
        </p:nvSpPr>
        <p:spPr>
          <a:xfrm>
            <a:off x="393163" y="2808398"/>
            <a:ext cx="11405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u="sng" dirty="0">
                <a:latin typeface="+mn-ea"/>
              </a:rPr>
              <a:t>교집합</a:t>
            </a:r>
            <a:endParaRPr kumimoji="1" lang="en-US" altLang="ko-KR" sz="2400" b="1" u="sng" dirty="0">
              <a:latin typeface="+mn-ea"/>
            </a:endParaRPr>
          </a:p>
          <a:p>
            <a:pPr algn="ctr"/>
            <a:endParaRPr kumimoji="1" lang="en-US" altLang="ko-KR" sz="2400" b="1" dirty="0">
              <a:latin typeface="+mn-ea"/>
            </a:endParaRPr>
          </a:p>
          <a:p>
            <a:pPr algn="ctr"/>
            <a:r>
              <a:rPr kumimoji="1" lang="ko-KR" altLang="en-US" sz="2400" b="1" dirty="0">
                <a:latin typeface="+mn-ea"/>
              </a:rPr>
              <a:t>두 테이블의 중복된 값을 보여준다</a:t>
            </a:r>
            <a:r>
              <a:rPr kumimoji="1" lang="en-US" altLang="ko-KR" sz="2400" b="1" dirty="0">
                <a:latin typeface="+mn-ea"/>
              </a:rPr>
              <a:t>.</a:t>
            </a:r>
          </a:p>
          <a:p>
            <a:pPr algn="ctr"/>
            <a:r>
              <a:rPr kumimoji="1" lang="ko-KR" altLang="en-US" sz="2400" b="1" dirty="0">
                <a:latin typeface="+mn-ea"/>
              </a:rPr>
              <a:t>동등 </a:t>
            </a:r>
            <a:r>
              <a:rPr kumimoji="1" lang="ko-KR" altLang="en-US" sz="2400" b="1" dirty="0" err="1">
                <a:latin typeface="+mn-ea"/>
              </a:rPr>
              <a:t>조인이라고도</a:t>
            </a:r>
            <a:r>
              <a:rPr kumimoji="1" lang="ko-KR" altLang="en-US" sz="2400" b="1" dirty="0">
                <a:latin typeface="+mn-ea"/>
              </a:rPr>
              <a:t> 하며</a:t>
            </a:r>
            <a:r>
              <a:rPr kumimoji="1" lang="en-US" altLang="ko-KR" sz="2400" b="1" dirty="0">
                <a:latin typeface="+mn-ea"/>
              </a:rPr>
              <a:t>,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N</a:t>
            </a:r>
            <a:r>
              <a:rPr kumimoji="1" lang="ko-KR" altLang="en-US" sz="2400" b="1" dirty="0">
                <a:latin typeface="+mn-ea"/>
              </a:rPr>
              <a:t>개의 테이블 조인</a:t>
            </a:r>
            <a:r>
              <a:rPr kumimoji="1" lang="en-US" altLang="ko-KR" sz="2400" b="1" dirty="0">
                <a:latin typeface="+mn-ea"/>
              </a:rPr>
              <a:t> </a:t>
            </a:r>
            <a:r>
              <a:rPr kumimoji="1" lang="ko-KR" altLang="en-US" sz="2400" b="1" dirty="0">
                <a:latin typeface="+mn-ea"/>
              </a:rPr>
              <a:t>시</a:t>
            </a:r>
            <a:r>
              <a:rPr kumimoji="1" lang="en-US" altLang="ko-KR" sz="2400" b="1" dirty="0">
                <a:latin typeface="+mn-ea"/>
              </a:rPr>
              <a:t>,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-US" altLang="ko-KR" sz="2400" b="1" dirty="0">
                <a:latin typeface="+mn-ea"/>
              </a:rPr>
              <a:t>N – 1</a:t>
            </a:r>
            <a:r>
              <a:rPr kumimoji="1" lang="ko-KR" altLang="en-US" sz="2400" b="1" dirty="0">
                <a:latin typeface="+mn-ea"/>
              </a:rPr>
              <a:t>개의 조인 조건이 필요하다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  <p:pic>
        <p:nvPicPr>
          <p:cNvPr id="2050" name="Picture 2" descr="JOIN">
            <a:extLst>
              <a:ext uri="{FF2B5EF4-FFF2-40B4-BE49-F238E27FC236}">
                <a16:creationId xmlns:a16="http://schemas.microsoft.com/office/drawing/2014/main" id="{0DC9B9BC-67FA-3F4B-AC87-0F2FD99F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15" y="4748257"/>
            <a:ext cx="5025368" cy="34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9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INNER JOIN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75B14E-2C69-B745-B1FC-4498B0D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56" y="2041175"/>
            <a:ext cx="7693687" cy="75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55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INNER JOIN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75B14E-2C69-B745-B1FC-4498B0D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56" y="2041175"/>
            <a:ext cx="7693687" cy="75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2885</TotalTime>
  <Words>1057</Words>
  <Application>Microsoft Macintosh PowerPoint</Application>
  <PresentationFormat>사용자 지정</PresentationFormat>
  <Paragraphs>175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1281</cp:revision>
  <dcterms:created xsi:type="dcterms:W3CDTF">2021-08-10T06:12:25Z</dcterms:created>
  <dcterms:modified xsi:type="dcterms:W3CDTF">2021-09-17T08:28:33Z</dcterms:modified>
</cp:coreProperties>
</file>