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274" r:id="rId2"/>
    <p:sldId id="282" r:id="rId3"/>
    <p:sldId id="311" r:id="rId4"/>
    <p:sldId id="315" r:id="rId5"/>
    <p:sldId id="316" r:id="rId6"/>
    <p:sldId id="317" r:id="rId7"/>
    <p:sldId id="319" r:id="rId8"/>
    <p:sldId id="318" r:id="rId9"/>
    <p:sldId id="321" r:id="rId10"/>
    <p:sldId id="320" r:id="rId11"/>
    <p:sldId id="322" r:id="rId12"/>
    <p:sldId id="341" r:id="rId13"/>
    <p:sldId id="34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3" r:id="rId23"/>
    <p:sldId id="331" r:id="rId24"/>
    <p:sldId id="332" r:id="rId25"/>
    <p:sldId id="334" r:id="rId26"/>
    <p:sldId id="335" r:id="rId27"/>
    <p:sldId id="336" r:id="rId28"/>
    <p:sldId id="337" r:id="rId29"/>
    <p:sldId id="338" r:id="rId30"/>
    <p:sldId id="340" r:id="rId31"/>
    <p:sldId id="273" r:id="rId3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9797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80880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MMU</a:t>
            </a:r>
            <a:r>
              <a:rPr kumimoji="1" lang="ko-KR" altLang="en-US" b="0" dirty="0"/>
              <a:t>가 물리 주소 확인을 위해 메모리를 매번 갔다 와야 하는데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좀 더 효율적으로 하는 방법</a:t>
            </a:r>
            <a:r>
              <a:rPr kumimoji="1" lang="en-US" altLang="ko-KR" b="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78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TLB</a:t>
            </a:r>
            <a:r>
              <a:rPr kumimoji="1" lang="ko-KR" altLang="en-US" b="0" dirty="0" err="1"/>
              <a:t>를</a:t>
            </a:r>
            <a:r>
              <a:rPr kumimoji="1" lang="ko-KR" altLang="en-US" b="0" dirty="0"/>
              <a:t> 사용한다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en-US" altLang="ko-KR" b="0" dirty="0"/>
              <a:t>TLB</a:t>
            </a:r>
            <a:r>
              <a:rPr kumimoji="1" lang="ko-KR" altLang="en-US" b="0" dirty="0"/>
              <a:t>는 최근 물리 주소로 변환된 가상 주소 정보를 저장해서</a:t>
            </a:r>
            <a:endParaRPr kumimoji="1" lang="en-US" altLang="ko-KR" b="0" dirty="0"/>
          </a:p>
          <a:p>
            <a:r>
              <a:rPr kumimoji="1" lang="ko-KR" altLang="en-US" b="0" dirty="0"/>
              <a:t>페이지 정보를 </a:t>
            </a:r>
            <a:r>
              <a:rPr kumimoji="1" lang="ko-KR" altLang="en-US" b="0" dirty="0" err="1"/>
              <a:t>캐시하도록</a:t>
            </a:r>
            <a:r>
              <a:rPr kumimoji="1" lang="ko-KR" altLang="en-US" b="0" dirty="0"/>
              <a:t> 하는 하드웨어이다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113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앞에서 설명했듯이</a:t>
            </a:r>
            <a:r>
              <a:rPr kumimoji="1" lang="en-US" altLang="ko-KR" b="0" dirty="0"/>
              <a:t>,</a:t>
            </a:r>
          </a:p>
          <a:p>
            <a:r>
              <a:rPr kumimoji="1" lang="ko-KR" altLang="en-US" b="0" dirty="0"/>
              <a:t>하나의 프로세스에서 특정 시간 동안 쓰는 메모리 영역은 일부분이기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일부분만 실제 물리 메모리에 올려놓고 사용하는 것이 가상 메모리의 컨셉이다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그렇기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어느 정도의 사이즈만큼 메모리에 올릴 지에 대한 결정이 필요한데</a:t>
            </a:r>
            <a:r>
              <a:rPr kumimoji="1" lang="en-US" altLang="ko-KR" b="0" dirty="0"/>
              <a:t>,</a:t>
            </a:r>
          </a:p>
          <a:p>
            <a:r>
              <a:rPr kumimoji="1" lang="ko-KR" altLang="en-US" b="0" dirty="0"/>
              <a:t>이걸 페이지 단위로 다루는 게 </a:t>
            </a:r>
            <a:r>
              <a:rPr kumimoji="1" lang="ko-KR" altLang="en-US" b="0" dirty="0" err="1"/>
              <a:t>페이징</a:t>
            </a:r>
            <a:r>
              <a:rPr kumimoji="1" lang="ko-KR" altLang="en-US" b="0" dirty="0"/>
              <a:t> 시스템이다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 err="1"/>
              <a:t>페이징은</a:t>
            </a:r>
            <a:r>
              <a:rPr kumimoji="1" lang="ko-KR" altLang="en-US" b="0" dirty="0"/>
              <a:t> 크기가 동일한 페이지 단위로 가상 주소 공간과 그것에 매칭되는 물리 주소 공간을 관리한다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350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리눅스에서 사용되는 </a:t>
            </a:r>
            <a:r>
              <a:rPr kumimoji="1" lang="ko-KR" altLang="en-US" b="0" dirty="0" err="1"/>
              <a:t>페이징</a:t>
            </a:r>
            <a:r>
              <a:rPr kumimoji="1" lang="ko-KR" altLang="en-US" b="0" dirty="0"/>
              <a:t> 기법이다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프로세스의 정보를 갖고 있는 </a:t>
            </a:r>
            <a:r>
              <a:rPr kumimoji="1" lang="en-US" altLang="ko-KR" b="0" dirty="0"/>
              <a:t>PCB</a:t>
            </a:r>
            <a:r>
              <a:rPr kumimoji="1" lang="ko-KR" altLang="en-US" b="0" dirty="0"/>
              <a:t>에는 </a:t>
            </a:r>
            <a:r>
              <a:rPr kumimoji="1" lang="en-US" altLang="ko-KR" b="0" dirty="0"/>
              <a:t>Page Table </a:t>
            </a:r>
            <a:r>
              <a:rPr kumimoji="1" lang="ko-KR" altLang="en-US" b="0" dirty="0"/>
              <a:t>구조체를 가리키는 주소가 들어있고</a:t>
            </a:r>
            <a:r>
              <a:rPr kumimoji="1" lang="en-US" altLang="ko-KR" b="0" dirty="0"/>
              <a:t>,</a:t>
            </a:r>
          </a:p>
          <a:p>
            <a:r>
              <a:rPr kumimoji="1" lang="en-US" altLang="ko-KR" b="0" dirty="0"/>
              <a:t>Page Table</a:t>
            </a:r>
            <a:r>
              <a:rPr kumimoji="1" lang="ko-KR" altLang="en-US" b="0" dirty="0"/>
              <a:t>에는 가상 주소와 물리 주소 간의 매핑 정보가 있다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CPU</a:t>
            </a:r>
            <a:r>
              <a:rPr kumimoji="1" lang="ko-KR" altLang="en-US" b="0" dirty="0"/>
              <a:t>가 어떤 가상 주소를 참조하게 되면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그 가상 주소가 몇 페이지인지를 알 수 있고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이를 통해 </a:t>
            </a:r>
            <a:r>
              <a:rPr kumimoji="1" lang="en-US" altLang="ko-KR" b="0" dirty="0"/>
              <a:t>Page Table</a:t>
            </a:r>
            <a:r>
              <a:rPr kumimoji="1" lang="ko-KR" altLang="en-US" b="0" dirty="0"/>
              <a:t>에서 해당 페이지의 실제 물리 메모리 주소를 알아낼 수 있는 구조이다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 err="1"/>
              <a:t>페이징</a:t>
            </a:r>
            <a:r>
              <a:rPr kumimoji="1" lang="ko-KR" altLang="en-US" b="0" dirty="0"/>
              <a:t> 테이블은 물리 주소에 있는 페이지 번호와 해당 페이지의 </a:t>
            </a:r>
            <a:r>
              <a:rPr kumimoji="1" lang="ko-KR" altLang="en-US" b="0" u="sng" dirty="0"/>
              <a:t>첫 물리 주소 정보</a:t>
            </a:r>
            <a:r>
              <a:rPr kumimoji="1" lang="ko-KR" altLang="en-US" b="0" dirty="0"/>
              <a:t>를 매핑한 표이다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6677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logical memory = </a:t>
            </a:r>
            <a:r>
              <a:rPr kumimoji="1" lang="ko-KR" altLang="en-US" b="0" dirty="0"/>
              <a:t>논리 메모리 </a:t>
            </a:r>
            <a:r>
              <a:rPr kumimoji="1" lang="en-US" altLang="ko-KR" b="0" dirty="0"/>
              <a:t>=</a:t>
            </a:r>
            <a:r>
              <a:rPr kumimoji="1" lang="ko-KR" altLang="en-US" b="0" dirty="0"/>
              <a:t> 가상 메모리</a:t>
            </a:r>
            <a:endParaRPr kumimoji="1" lang="en-US" altLang="ko-KR" b="0" dirty="0"/>
          </a:p>
          <a:p>
            <a:r>
              <a:rPr kumimoji="1" lang="en-US" altLang="ko-KR" b="0" dirty="0"/>
              <a:t>page table</a:t>
            </a:r>
            <a:r>
              <a:rPr kumimoji="1" lang="ko-KR" altLang="en-US" b="0" dirty="0"/>
              <a:t>은 </a:t>
            </a:r>
            <a:r>
              <a:rPr kumimoji="1" lang="en-US" altLang="ko-KR" b="0" dirty="0"/>
              <a:t>valid-invalid</a:t>
            </a:r>
            <a:r>
              <a:rPr kumimoji="1" lang="ko-KR" altLang="en-US" b="0" dirty="0"/>
              <a:t> 비트를 사용해서 해당 페이지가 실제 물리 메모리에 </a:t>
            </a:r>
            <a:r>
              <a:rPr kumimoji="1" lang="ko-KR" altLang="en-US" b="0" dirty="0" err="1"/>
              <a:t>적재되어있는</a:t>
            </a:r>
            <a:r>
              <a:rPr kumimoji="1" lang="ko-KR" altLang="en-US" b="0" dirty="0"/>
              <a:t> 상태인지 구분해준다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endParaRPr kumimoji="1" lang="en-US" altLang="ko-KR" b="0" dirty="0"/>
          </a:p>
          <a:p>
            <a:r>
              <a:rPr kumimoji="1" lang="ko-KR" altLang="en-US" b="0" dirty="0"/>
              <a:t>* 보통 가상 메모리에 있는 페이지가 물리 메모리에 적재 됐을 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물리 메모리에 적재된 걸 페이지 프레임이라고 부른다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564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가상 주소 </a:t>
            </a:r>
            <a:r>
              <a:rPr kumimoji="1" lang="en-US" altLang="ko-KR" b="0" dirty="0"/>
              <a:t>v</a:t>
            </a:r>
            <a:r>
              <a:rPr kumimoji="1" lang="ko-KR" altLang="en-US" b="0" dirty="0"/>
              <a:t>는 </a:t>
            </a:r>
            <a:r>
              <a:rPr kumimoji="1" lang="en-US" altLang="ko-KR" b="0" dirty="0"/>
              <a:t>p</a:t>
            </a:r>
            <a:r>
              <a:rPr kumimoji="1" lang="ko-KR" altLang="en-US" b="0" dirty="0"/>
              <a:t>와 </a:t>
            </a:r>
            <a:r>
              <a:rPr kumimoji="1" lang="en-US" altLang="ko-KR" b="0" dirty="0"/>
              <a:t>d</a:t>
            </a:r>
            <a:r>
              <a:rPr kumimoji="1" lang="ko-KR" altLang="en-US" b="0" dirty="0"/>
              <a:t>로 이루어진다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ex)</a:t>
            </a:r>
          </a:p>
          <a:p>
            <a:r>
              <a:rPr kumimoji="1" lang="ko-KR" altLang="en-US" b="0" dirty="0"/>
              <a:t>가상 주소의 </a:t>
            </a:r>
            <a:r>
              <a:rPr kumimoji="1" lang="en-US" altLang="ko-KR" b="0" dirty="0"/>
              <a:t>0</a:t>
            </a:r>
            <a:r>
              <a:rPr kumimoji="1" lang="ko-KR" altLang="en-US" b="0" dirty="0"/>
              <a:t>비트에서 </a:t>
            </a:r>
            <a:r>
              <a:rPr kumimoji="1" lang="en-US" altLang="ko-KR" b="0" dirty="0"/>
              <a:t>11</a:t>
            </a:r>
            <a:r>
              <a:rPr kumimoji="1" lang="ko-KR" altLang="en-US" b="0" dirty="0"/>
              <a:t>비트가 변위를 나타내고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12</a:t>
            </a:r>
            <a:r>
              <a:rPr kumimoji="1" lang="ko-KR" altLang="en-US" b="0" dirty="0"/>
              <a:t>비트 이상이 페이지 번호가 될 수 있다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 err="1"/>
              <a:t>페이징</a:t>
            </a:r>
            <a:r>
              <a:rPr kumimoji="1" lang="ko-KR" altLang="en-US" b="0" dirty="0"/>
              <a:t> 시스템은 이 가상 주소를 사용해 동작하는데</a:t>
            </a:r>
            <a:r>
              <a:rPr kumimoji="1" lang="en-US" altLang="ko-KR" b="0" dirty="0"/>
              <a:t>,</a:t>
            </a:r>
          </a:p>
          <a:p>
            <a:r>
              <a:rPr kumimoji="1" lang="ko-KR" altLang="en-US" b="0" dirty="0"/>
              <a:t>어떤 프로세스에서 특정한 가상 주소에 접근하려면</a:t>
            </a:r>
            <a:endParaRPr kumimoji="1" lang="en-US" altLang="ko-KR" b="0" dirty="0"/>
          </a:p>
          <a:p>
            <a:r>
              <a:rPr kumimoji="1" lang="ko-KR" altLang="en-US" b="0" dirty="0"/>
              <a:t>먼저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pPr marL="228600" indent="-228600">
              <a:buAutoNum type="arabicPeriod"/>
            </a:pPr>
            <a:r>
              <a:rPr kumimoji="1" lang="ko-KR" altLang="en-US" b="0" dirty="0"/>
              <a:t>해당 프로세스의 페이지 테이블에 가상 주소가 포함된 페이지 번호를 확인한다</a:t>
            </a:r>
            <a:r>
              <a:rPr kumimoji="1" lang="en-US" altLang="ko-KR" b="0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b="0" dirty="0"/>
              <a:t>있다면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페이지가 </a:t>
            </a:r>
            <a:r>
              <a:rPr kumimoji="1" lang="ko-KR" altLang="en-US" b="0" dirty="0" err="1"/>
              <a:t>맵핑된</a:t>
            </a:r>
            <a:r>
              <a:rPr kumimoji="1" lang="ko-KR" altLang="en-US" b="0" dirty="0"/>
              <a:t> 첫 물리 주소를 확인한다</a:t>
            </a:r>
            <a:r>
              <a:rPr kumimoji="1" lang="en-US" altLang="ko-KR" b="0" dirty="0"/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b="0" dirty="0"/>
              <a:t>p</a:t>
            </a:r>
            <a:r>
              <a:rPr kumimoji="1" lang="ko-KR" altLang="en-US" b="0" dirty="0"/>
              <a:t>와 </a:t>
            </a:r>
            <a:r>
              <a:rPr kumimoji="1" lang="en-US" altLang="ko-KR" b="0" dirty="0"/>
              <a:t>d</a:t>
            </a:r>
            <a:r>
              <a:rPr kumimoji="1" lang="ko-KR" altLang="en-US" b="0" dirty="0"/>
              <a:t>로 물리 주소를 계산한다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192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aspect</a:t>
            </a:r>
            <a:r>
              <a:rPr kumimoji="1" lang="ko-KR" altLang="en-US" b="0" dirty="0"/>
              <a:t>라는 부분에 접근하기 위해서는</a:t>
            </a:r>
            <a:endParaRPr kumimoji="1" lang="en-US" altLang="ko-KR" b="0" dirty="0"/>
          </a:p>
          <a:p>
            <a:r>
              <a:rPr kumimoji="1" lang="ko-KR" altLang="en-US" b="0" dirty="0"/>
              <a:t>해당 페이지인 </a:t>
            </a:r>
            <a:r>
              <a:rPr kumimoji="1" lang="en-US" altLang="ko-KR" b="0" dirty="0"/>
              <a:t>page3</a:t>
            </a:r>
            <a:r>
              <a:rPr kumimoji="1" lang="ko-KR" altLang="en-US" b="0" dirty="0"/>
              <a:t>을 페이지 테이블에서 찾아낸다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-&gt;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000000Ah</a:t>
            </a:r>
            <a:r>
              <a:rPr kumimoji="1" lang="ko-KR" altLang="en-US" b="0" dirty="0"/>
              <a:t>라는 </a:t>
            </a:r>
            <a:r>
              <a:rPr kumimoji="1" lang="en-US" altLang="ko-KR" b="0" dirty="0"/>
              <a:t>page3</a:t>
            </a:r>
            <a:r>
              <a:rPr kumimoji="1" lang="ko-KR" altLang="en-US" b="0" dirty="0"/>
              <a:t>의 가상 주소를 가짐</a:t>
            </a:r>
            <a:endParaRPr kumimoji="1" lang="en-US" altLang="ko-KR" b="0" dirty="0"/>
          </a:p>
          <a:p>
            <a:r>
              <a:rPr kumimoji="1" lang="ko-KR" altLang="en-US" b="0" dirty="0"/>
              <a:t>해당하는 물리 주소를 확인한다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(1000h)</a:t>
            </a:r>
          </a:p>
          <a:p>
            <a:r>
              <a:rPr kumimoji="1" lang="ko-KR" altLang="en-US" b="0" dirty="0"/>
              <a:t>첫 물리 주소와 변위를 사용해 해당하는 페이지의 물리 주소를 찾아낼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6937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이렇게 필요한 페이지만 메모리에 적재해서 사용하기 때문에 </a:t>
            </a:r>
            <a:r>
              <a:rPr kumimoji="1" lang="ko-KR" altLang="en-US" b="0" u="sng" dirty="0"/>
              <a:t>요구 </a:t>
            </a:r>
            <a:r>
              <a:rPr kumimoji="1" lang="ko-KR" altLang="en-US" b="0" u="sng" dirty="0" err="1"/>
              <a:t>페이징</a:t>
            </a:r>
            <a:r>
              <a:rPr kumimoji="1" lang="ko-KR" altLang="en-US" b="0" dirty="0" err="1"/>
              <a:t>이라고</a:t>
            </a:r>
            <a:r>
              <a:rPr kumimoji="1" lang="ko-KR" altLang="en-US" b="0" dirty="0"/>
              <a:t> 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실행 중에 필요한 시점에서만 메모리로 적재하는 방식으로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r>
              <a:rPr kumimoji="1" lang="ko-KR" altLang="en-US" b="0" dirty="0"/>
              <a:t>미리 프로세스와 관련된 모든 데이터를 메모리에 올려놓고 실행하는 방식인 </a:t>
            </a:r>
            <a:r>
              <a:rPr kumimoji="1" lang="ko-KR" altLang="en-US" b="0" u="sng" dirty="0"/>
              <a:t>선행 </a:t>
            </a:r>
            <a:r>
              <a:rPr kumimoji="1" lang="ko-KR" altLang="en-US" b="0" u="sng" dirty="0" err="1"/>
              <a:t>페이징과</a:t>
            </a:r>
            <a:r>
              <a:rPr kumimoji="1" lang="ko-KR" altLang="en-US" b="0" u="sng" dirty="0"/>
              <a:t> 반대</a:t>
            </a:r>
            <a:r>
              <a:rPr kumimoji="1" lang="ko-KR" altLang="en-US" b="0" dirty="0"/>
              <a:t>되는 개념이다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2838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필요한 페이지만 메모리에 적재해서 사용하는 방식이기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더 이상 필요하지 않은 페이지 프레임은 다시 저장매체에 저장해야 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이 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필요한 게 </a:t>
            </a:r>
            <a:r>
              <a:rPr kumimoji="1" lang="ko-KR" altLang="en-US" b="0" u="sng" dirty="0"/>
              <a:t>페이지 교체 알고리즘</a:t>
            </a:r>
            <a:r>
              <a:rPr kumimoji="1" lang="ko-KR" altLang="en-US" b="0" dirty="0"/>
              <a:t>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2692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폴트 </a:t>
            </a:r>
            <a:r>
              <a:rPr kumimoji="1" lang="ko-KR" altLang="en-US" b="0" dirty="0" err="1"/>
              <a:t>인터럽트란</a:t>
            </a:r>
            <a:r>
              <a:rPr kumimoji="1" lang="ko-KR" altLang="en-US" b="0" dirty="0"/>
              <a:t> 어떤 페이지가 실제 물리 메모리에 없을 때 발생한다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페이지 폴트가 발생하면 운영체제가 해당 페이지를 물리 메모리에 올리는데</a:t>
            </a:r>
            <a:r>
              <a:rPr kumimoji="1" lang="en-US" altLang="ko-KR" b="0" dirty="0"/>
              <a:t>,</a:t>
            </a:r>
          </a:p>
          <a:p>
            <a:r>
              <a:rPr kumimoji="1" lang="ko-KR" altLang="en-US" b="0" dirty="0"/>
              <a:t>그렇기 때문에 페이지 폴트가 자주 발생하면 페이지를 물리 메모리에 올리는 일이 자주 발생되고</a:t>
            </a:r>
            <a:r>
              <a:rPr kumimoji="1" lang="en-US" altLang="ko-KR" b="0" dirty="0"/>
              <a:t>,</a:t>
            </a:r>
          </a:p>
          <a:p>
            <a:r>
              <a:rPr kumimoji="1" lang="ko-KR" altLang="en-US" b="0" dirty="0"/>
              <a:t>프로그램의 반응 속도가 느려질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125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1" dirty="0"/>
              <a:t>가상 메모리 등장 배경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0" dirty="0"/>
              <a:t>CPU</a:t>
            </a:r>
            <a:r>
              <a:rPr kumimoji="1" lang="ko-KR" altLang="en-US" b="0" dirty="0"/>
              <a:t>가 실행하려는 프로세스의 크기가 </a:t>
            </a:r>
            <a:r>
              <a:rPr kumimoji="1" lang="en-US" altLang="ko-KR" b="0" dirty="0"/>
              <a:t>2GB</a:t>
            </a:r>
            <a:r>
              <a:rPr kumimoji="1" lang="ko-KR" altLang="en-US" b="0" dirty="0"/>
              <a:t>인데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주기억</a:t>
            </a:r>
            <a:r>
              <a:rPr kumimoji="1" lang="ko-KR" altLang="en-US" b="0" dirty="0"/>
              <a:t> 장치의 크기는 </a:t>
            </a:r>
            <a:r>
              <a:rPr kumimoji="1" lang="en-US" altLang="ko-KR" b="0" dirty="0"/>
              <a:t>256MB</a:t>
            </a:r>
            <a:r>
              <a:rPr kumimoji="1" lang="ko-KR" altLang="en-US" b="0" dirty="0"/>
              <a:t> 밖에 되지 않는다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29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FIFO </a:t>
            </a:r>
            <a:r>
              <a:rPr kumimoji="1" lang="ko-KR" altLang="en-US" b="0" dirty="0"/>
              <a:t>알고리즘은 가장 먼저 들어온 페이지를 먼저 내보낸다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FIFO </a:t>
            </a:r>
            <a:r>
              <a:rPr kumimoji="1" lang="ko-KR" altLang="en-US" b="0" dirty="0"/>
              <a:t>알고리즘은 페이지 프레임의 수가 적을수록 페이지 폴트가 더 많이 일어나게 된다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(</a:t>
            </a:r>
            <a:r>
              <a:rPr kumimoji="1" lang="ko-KR" altLang="en-US" b="0" dirty="0"/>
              <a:t>계속 교체해줘야 하기 때문에</a:t>
            </a:r>
            <a:r>
              <a:rPr kumimoji="1" lang="en-US" altLang="ko-KR" b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6908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OPT</a:t>
            </a:r>
            <a:r>
              <a:rPr kumimoji="1" lang="ko-KR" altLang="en-US" b="0" dirty="0"/>
              <a:t> 알고리즘은 앞으로 가장 사용하지 않을 페이지를 우선적으로 내보내는 알고리즘이다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en-US" altLang="ko-KR" b="0" dirty="0"/>
              <a:t>FIFO</a:t>
            </a:r>
            <a:r>
              <a:rPr kumimoji="1" lang="ko-KR" altLang="en-US" b="0" dirty="0"/>
              <a:t>에 비해서 페이지 결함이 일어날 횟수는 더 적지만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r>
              <a:rPr kumimoji="1" lang="ko-KR" altLang="en-US" b="0" dirty="0"/>
              <a:t>앞으로도 사용이 잘 되지 않을 것이라는 보장이 없으므로 실질적으로 수행하기에는 어렵다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191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LRU</a:t>
            </a:r>
            <a:r>
              <a:rPr kumimoji="1" lang="ko-KR" altLang="en-US" b="0" dirty="0"/>
              <a:t> 알고리즘은 최근에 사용하지 않은 페이지를 가장 먼저 내보내는 알고리즘이다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최근에 사용되지 않으면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나중에도 사용되지 않을 것이라는 아이디어로부터 온 알고리즘인데</a:t>
            </a:r>
            <a:r>
              <a:rPr kumimoji="1" lang="en-US" altLang="ko-KR" b="0" dirty="0"/>
              <a:t>,</a:t>
            </a:r>
          </a:p>
          <a:p>
            <a:r>
              <a:rPr kumimoji="1" lang="en-US" altLang="ko-KR" b="0" dirty="0"/>
              <a:t>OPT</a:t>
            </a:r>
            <a:r>
              <a:rPr kumimoji="1" lang="ko-KR" altLang="en-US" b="0" dirty="0"/>
              <a:t>의 경우와 다르게 </a:t>
            </a:r>
            <a:r>
              <a:rPr kumimoji="1" lang="en-US" altLang="ko-KR" b="0" dirty="0"/>
              <a:t>LRU</a:t>
            </a:r>
            <a:r>
              <a:rPr kumimoji="1" lang="ko-KR" altLang="en-US" b="0" dirty="0"/>
              <a:t>는 과거를 보고 판단하기 때문에 실질적으로 사용 가능한 알고리즘이라고 할 수 있다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가장 많이 쓰이는 알고리즘이다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0276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LFU</a:t>
            </a:r>
            <a:r>
              <a:rPr kumimoji="1" lang="ko-KR" altLang="en-US" b="0" dirty="0"/>
              <a:t>는 가장 적게 사용된 페이지를 교체하는 알고리즘이다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en-US" altLang="ko-KR" b="0" dirty="0"/>
              <a:t>NUR</a:t>
            </a:r>
            <a:r>
              <a:rPr kumimoji="1" lang="ko-KR" altLang="en-US" b="0" dirty="0"/>
              <a:t>은 </a:t>
            </a:r>
            <a:r>
              <a:rPr kumimoji="1" lang="en-US" altLang="ko-KR" b="0" dirty="0"/>
              <a:t>LRU</a:t>
            </a:r>
            <a:r>
              <a:rPr kumimoji="1" lang="ko-KR" altLang="en-US" b="0" dirty="0"/>
              <a:t>와 마찬가지로 최근에 사용하지 않은 페이지부터 교체하는 방식인데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r>
              <a:rPr kumimoji="1" lang="en-US" altLang="ko-KR" b="0" dirty="0"/>
              <a:t>LRU</a:t>
            </a:r>
            <a:r>
              <a:rPr kumimoji="1" lang="ko-KR" altLang="en-US" b="0" dirty="0"/>
              <a:t>에서는 불러왔던 시간을 기록해야 했기 때문에 시간 오버헤드가 발생하는 문제가 있다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NUR</a:t>
            </a:r>
            <a:r>
              <a:rPr kumimoji="1" lang="ko-KR" altLang="en-US" b="0" dirty="0"/>
              <a:t>에서는 </a:t>
            </a:r>
            <a:r>
              <a:rPr kumimoji="1" lang="ko-KR" altLang="en-US" b="0" dirty="0" err="1"/>
              <a:t>참조비트와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변형비트를</a:t>
            </a:r>
            <a:r>
              <a:rPr kumimoji="1" lang="ko-KR" altLang="en-US" b="0" dirty="0"/>
              <a:t> 사용해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해당 페이지가 </a:t>
            </a:r>
            <a:r>
              <a:rPr kumimoji="1" lang="ko-KR" altLang="en-US" b="0" dirty="0" err="1"/>
              <a:t>호출되었는지와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변경되었는지를</a:t>
            </a:r>
            <a:r>
              <a:rPr kumimoji="1" lang="ko-KR" altLang="en-US" b="0" dirty="0"/>
              <a:t> 저장하고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 비트를 사용해 최근 사용여부를 판단한다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그렇기 때문에 시간 오버헤드를 줄일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627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스레싱은</a:t>
            </a:r>
            <a:r>
              <a:rPr kumimoji="1" lang="ko-KR" altLang="en-US" b="0" dirty="0"/>
              <a:t> 반복적으로 페이지 폴트가 발생해서 과도하게 페이지 교체 작업이 일어나기 때문에 실제로는 아무 일도 하지 못하는 상황을 뜻한다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 err="1"/>
              <a:t>스레싱이</a:t>
            </a:r>
            <a:r>
              <a:rPr kumimoji="1" lang="ko-KR" altLang="en-US" b="0" dirty="0"/>
              <a:t> 발생하면 프로그램은 수행하지 </a:t>
            </a:r>
            <a:r>
              <a:rPr kumimoji="1" lang="ko-KR" altLang="en-US" b="0" dirty="0" err="1"/>
              <a:t>못한채로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페이지 폴트와 페이지 교체만 반복적으로 수행된다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-&gt;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CPU </a:t>
            </a:r>
            <a:r>
              <a:rPr kumimoji="1" lang="ko-KR" altLang="en-US" b="0" dirty="0"/>
              <a:t>처리율 저하</a:t>
            </a:r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3290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세그멘테이션</a:t>
            </a:r>
            <a:r>
              <a:rPr kumimoji="1" lang="ko-KR" altLang="en-US" b="0" dirty="0"/>
              <a:t> 기법은 가상 메모리를 서로 크기가 다른 단위인 세그먼트로 분할하는 방법이다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 err="1"/>
              <a:t>페이징</a:t>
            </a:r>
            <a:r>
              <a:rPr kumimoji="1" lang="ko-KR" altLang="en-US" b="0" dirty="0"/>
              <a:t> 기법과 마찬가지로 </a:t>
            </a:r>
            <a:r>
              <a:rPr kumimoji="1" lang="ko-KR" altLang="en-US" b="0" dirty="0" err="1"/>
              <a:t>세그멘테이션</a:t>
            </a:r>
            <a:r>
              <a:rPr kumimoji="1" lang="ko-KR" altLang="en-US" b="0" dirty="0"/>
              <a:t> 기법은 세그먼트 테이블을 사용해 가상 주소와 물리 주소를 매핑한다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573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m.blog.naver.com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PostView.naver?isHttpsRedirect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true&amp;blogId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kywpcm&amp;logNo</a:t>
            </a:r>
            <a:r>
              <a:rPr kumimoji="1" lang="en-US" altLang="ko-KR" dirty="0"/>
              <a:t>=30168638211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=p1CTX5L_loc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lvJERadRnSU</a:t>
            </a:r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gamedevlog.tistory.com</a:t>
            </a:r>
            <a:r>
              <a:rPr kumimoji="1" lang="en-US" altLang="ko-KR" dirty="0"/>
              <a:t>/85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velog.io</a:t>
            </a:r>
            <a:r>
              <a:rPr kumimoji="1" lang="en-US" altLang="ko-KR" dirty="0"/>
              <a:t>/@gimtommang11/%EA%B0%80%EC%83%81%EB%A9%94%EB%AA%A8%EB%A6%AC</a:t>
            </a:r>
          </a:p>
          <a:p>
            <a:r>
              <a:rPr kumimoji="1" lang="en-US" altLang="ko-KR" dirty="0"/>
              <a:t>https://itstory07.tistory.com/800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libertegrace.tistory.com</a:t>
            </a:r>
            <a:r>
              <a:rPr kumimoji="1" lang="en-US" altLang="ko-KR" dirty="0"/>
              <a:t>/entry/%EC%9A%B4%EC%98%81%EC%B2%B4%EC%A0%9C-%EA%B0%80%EC%83%81-%EB%A9%94%EB%AA%A8%EB%A6%AC%EC%9D%98-%EC%9D%B4%ED%95%B4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technicalneers.com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Blog_archives</a:t>
            </a:r>
            <a:r>
              <a:rPr kumimoji="1" lang="en-US" altLang="ko-KR" dirty="0"/>
              <a:t>/1325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slidesplayer.org</a:t>
            </a:r>
            <a:r>
              <a:rPr kumimoji="1" lang="en-US" altLang="ko-KR" dirty="0"/>
              <a:t>/slide/16735506/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daeguowl.tistory.com</a:t>
            </a:r>
            <a:r>
              <a:rPr kumimoji="1" lang="en-US" altLang="ko-KR" dirty="0"/>
              <a:t>/100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beforb.tistory.com</a:t>
            </a:r>
            <a:r>
              <a:rPr kumimoji="1" lang="en-US" altLang="ko-KR" dirty="0"/>
              <a:t>/5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frontalnh.github.io</a:t>
            </a:r>
            <a:r>
              <a:rPr kumimoji="1" lang="en-US" altLang="ko-KR" dirty="0"/>
              <a:t>/2018/04/04/%EC%9A%B4%EC%98%81%EC%B2%B4%EC%A0%9C-%EA%B0%80%EC%83%81-%EB%A9%94%EB%AA%A8%EB%A6%AC%EB%9E%80-%EB%AC%B4%EC%97%87%EC%9D%B8%EA%B0%80/</a:t>
            </a:r>
          </a:p>
          <a:p>
            <a:r>
              <a:rPr kumimoji="1" lang="en-US" altLang="ko-KR" dirty="0"/>
              <a:t>https://empty-</a:t>
            </a:r>
            <a:r>
              <a:rPr kumimoji="1" lang="en-US" altLang="ko-KR" dirty="0" err="1"/>
              <a:t>cloud.tistory.com</a:t>
            </a:r>
            <a:r>
              <a:rPr kumimoji="1" lang="en-US" altLang="ko-KR" dirty="0"/>
              <a:t>/73</a:t>
            </a:r>
          </a:p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cappleblog.co.kr</a:t>
            </a:r>
            <a:r>
              <a:rPr kumimoji="1" lang="en-US" altLang="ko-KR" dirty="0"/>
              <a:t>/247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=TX6MOFjzs4c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www.fun-coding.org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virtualmemory.html</a:t>
            </a:r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maihon.oopy.io</a:t>
            </a:r>
            <a:r>
              <a:rPr kumimoji="1" lang="en-US" altLang="ko-KR" dirty="0"/>
              <a:t>/study/</a:t>
            </a:r>
            <a:r>
              <a:rPr kumimoji="1" lang="en-US" altLang="ko-KR" dirty="0" err="1"/>
              <a:t>os</a:t>
            </a:r>
            <a:r>
              <a:rPr kumimoji="1" lang="en-US" altLang="ko-KR" dirty="0"/>
              <a:t>/paging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velog.io</a:t>
            </a:r>
            <a:r>
              <a:rPr kumimoji="1" lang="en-US" altLang="ko-KR" dirty="0"/>
              <a:t>/@underlier12/OS-26-%ED%8E%98%EC%9D%B4%EC%A7%95-%EC%8B%9C%EC%8A%A4%ED%85%9C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velog.io</a:t>
            </a:r>
            <a:r>
              <a:rPr kumimoji="1" lang="en-US" altLang="ko-KR" dirty="0"/>
              <a:t>/@gndan4/OS-%EA%B0%80%EC%83%81-%EB%A9%94%EB%AA%A8%EB%A6%AC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liveyourit.tistory.com</a:t>
            </a:r>
            <a:r>
              <a:rPr kumimoji="1" lang="en-US" altLang="ko-KR" dirty="0"/>
              <a:t>/235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1" dirty="0"/>
              <a:t>가상 메모리 등장 배경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0" dirty="0"/>
              <a:t>이걸 해결하기 위해 하드디스크의 일부분을 확장해서 주기억장치처럼 사용한다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47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1" dirty="0"/>
              <a:t>가상 메모리 등장 배경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0" dirty="0"/>
              <a:t>이렇게 </a:t>
            </a:r>
            <a:r>
              <a:rPr kumimoji="1" lang="ko-KR" altLang="en-US" b="0" dirty="0" err="1"/>
              <a:t>사용하는걸</a:t>
            </a:r>
            <a:r>
              <a:rPr kumimoji="1" lang="ko-KR" altLang="en-US" b="0" dirty="0"/>
              <a:t> 가상 메모리라고 한다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endParaRPr kumimoji="1" lang="en-US" altLang="ko-KR" b="0" dirty="0"/>
          </a:p>
          <a:p>
            <a:r>
              <a:rPr kumimoji="1" lang="ko-KR" altLang="en-US" b="0" dirty="0"/>
              <a:t>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CPU</a:t>
            </a:r>
            <a:r>
              <a:rPr kumimoji="1" lang="ko-KR" altLang="en-US" b="0" dirty="0"/>
              <a:t>에서는 하나의 프로세스만 처리하는 게 아니라 여러 프로세스를 사용하는데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컴퓨터는 </a:t>
            </a:r>
            <a:r>
              <a:rPr kumimoji="1" lang="ko-KR" altLang="en-US" b="0" dirty="0" err="1"/>
              <a:t>폰노이만</a:t>
            </a:r>
            <a:r>
              <a:rPr kumimoji="1" lang="ko-KR" altLang="en-US" b="0" dirty="0"/>
              <a:t> 구조로 되어있기 때문에 실행되는 프로세스가 메모리에 올라와야 하는 구조이다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-&gt;</a:t>
            </a:r>
            <a:r>
              <a:rPr kumimoji="1" lang="ko-KR" altLang="en-US" b="0" dirty="0"/>
              <a:t> 메모리 부족 현상이 일어날 수 있는 것</a:t>
            </a:r>
            <a:endParaRPr kumimoji="1" lang="en-US" altLang="ko-KR" b="0" dirty="0"/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주기억장치가 충분하지 않아서 다른 기억 장치에 가상의 메모리 공간을 사용해 실제 메모리를 보조해주는 역할을 하는걸 가상 메모리라고 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631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프로세스에서 사용되는 부분만 물리 메모리에 로드하고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사용되지 않는 부분은 가상 메모리에 있는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563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가상 메모리의 기본 아이디어는</a:t>
            </a:r>
            <a:endParaRPr kumimoji="1" lang="en-US" altLang="ko-KR" b="0" dirty="0"/>
          </a:p>
          <a:p>
            <a:r>
              <a:rPr kumimoji="1" lang="ko-KR" altLang="en-US" b="0" dirty="0"/>
              <a:t>프로세스는 가상 주소를 사용하고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데이터를 읽고 쓸 때 물리 주소로 변환해주면 된다는 것이다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가상 주소는 프로세스가 참조하는 주소이고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물리 주소는 실제 메모리 주소이다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75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가상 주소를 물리 주소로 바꿔야 하는데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 역할을 </a:t>
            </a:r>
            <a:r>
              <a:rPr kumimoji="1" lang="ko-KR" altLang="en-US" b="0" dirty="0" err="1"/>
              <a:t>해주는걸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MMU(Memory Management Unit)</a:t>
            </a:r>
            <a:r>
              <a:rPr kumimoji="1" lang="ko-KR" altLang="en-US" b="0" dirty="0"/>
              <a:t>이라고 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00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MMU</a:t>
            </a:r>
            <a:r>
              <a:rPr kumimoji="1" lang="ko-KR" altLang="en-US" b="0" dirty="0"/>
              <a:t>는 가상 주소 메모리 접근이 필요할 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해당 주소를 물리 </a:t>
            </a:r>
            <a:r>
              <a:rPr kumimoji="1" lang="ko-KR" altLang="en-US" b="0" dirty="0" err="1"/>
              <a:t>주소값으로</a:t>
            </a:r>
            <a:r>
              <a:rPr kumimoji="1" lang="ko-KR" altLang="en-US" b="0" dirty="0"/>
              <a:t> 변환해주는 하드웨어 장치이다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가상 메모리 방식은</a:t>
            </a:r>
            <a:endParaRPr kumimoji="1" lang="en-US" altLang="ko-KR" b="0" dirty="0"/>
          </a:p>
          <a:p>
            <a:r>
              <a:rPr kumimoji="1" lang="en-US" altLang="ko-KR" b="0" dirty="0"/>
              <a:t>CPU</a:t>
            </a:r>
            <a:r>
              <a:rPr kumimoji="1" lang="ko-KR" altLang="en-US" b="0" dirty="0"/>
              <a:t>는 가상 메모리를 다루고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가상 메모리의 가상 주소에 접근 할 때 </a:t>
            </a:r>
            <a:r>
              <a:rPr kumimoji="1" lang="en-US" altLang="ko-KR" b="0" dirty="0"/>
              <a:t>MMU </a:t>
            </a:r>
            <a:r>
              <a:rPr kumimoji="1" lang="ko-KR" altLang="en-US" b="0" dirty="0"/>
              <a:t>하드웨어를 통해 물리 주소로 변환되어 물리 메모리에 접근하는 구조이다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* 참고</a:t>
            </a:r>
            <a:r>
              <a:rPr kumimoji="1" lang="en-US" altLang="ko-KR" b="0" dirty="0"/>
              <a:t>)</a:t>
            </a:r>
            <a:r>
              <a:rPr kumimoji="1" lang="ko-KR" altLang="en-US" b="0" dirty="0"/>
              <a:t> 하드웨어 장치를 이용해야 주소 변환이 빠르기 때문에 별도의 하드웨어 장치인 </a:t>
            </a:r>
            <a:r>
              <a:rPr kumimoji="1" lang="en-US" altLang="ko-KR" b="0" dirty="0"/>
              <a:t>MMU</a:t>
            </a:r>
            <a:r>
              <a:rPr kumimoji="1" lang="ko-KR" altLang="en-US" b="0" dirty="0" err="1"/>
              <a:t>를</a:t>
            </a:r>
            <a:r>
              <a:rPr kumimoji="1" lang="ko-KR" altLang="en-US" b="0" dirty="0"/>
              <a:t> 사용하는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283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708317" y="7469109"/>
            <a:ext cx="64363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ko-KR" altLang="en-US" sz="3200" b="1" dirty="0"/>
              <a:t>가상 </a:t>
            </a:r>
            <a:r>
              <a:rPr kumimoji="1" lang="ko-KR" altLang="en-US" sz="3200" b="1" dirty="0" err="1"/>
              <a:t>메모리란</a:t>
            </a:r>
            <a:r>
              <a:rPr kumimoji="1" lang="en-US" altLang="ko-KR" sz="3200" b="1" dirty="0"/>
              <a:t>?</a:t>
            </a:r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가상 주소와 물리 주소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 err="1"/>
              <a:t>페이징</a:t>
            </a:r>
            <a:r>
              <a:rPr kumimoji="1" lang="ko-KR" altLang="en-US" sz="3200" b="1" dirty="0"/>
              <a:t> 시스템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페이지 교체 알고리즘 </a:t>
            </a:r>
            <a:r>
              <a:rPr kumimoji="1" lang="en-US" altLang="ko-KR" sz="3200" b="1" dirty="0"/>
              <a:t>+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스레싱</a:t>
            </a:r>
            <a:endParaRPr kumimoji="1" lang="en-US" altLang="ko-KR" sz="3200" b="1" dirty="0"/>
          </a:p>
          <a:p>
            <a:r>
              <a:rPr kumimoji="1" lang="en-US" altLang="ko-KR" sz="3200" b="1" dirty="0"/>
              <a:t>+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세그멘테이션</a:t>
            </a:r>
            <a:r>
              <a:rPr kumimoji="1" lang="ko-KR" altLang="en-US" sz="3200" b="1" dirty="0"/>
              <a:t> 기법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4663568" y="3869077"/>
            <a:ext cx="2864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/>
              <a:t>가상 메모리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주소와 물리 주소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2154070" y="4293296"/>
            <a:ext cx="7883890" cy="2213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latin typeface="+mn-ea"/>
              </a:rPr>
              <a:t>가상 주소를 어떻게 물리 주소로 바꾸지</a:t>
            </a:r>
            <a:r>
              <a:rPr kumimoji="1" lang="en-US" altLang="ko-KR" sz="3200" b="1" dirty="0">
                <a:latin typeface="+mn-ea"/>
              </a:rPr>
              <a:t>?</a:t>
            </a:r>
          </a:p>
          <a:p>
            <a:pPr algn="ctr">
              <a:lnSpc>
                <a:spcPct val="150000"/>
              </a:lnSpc>
            </a:pP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FF0000"/>
                </a:solidFill>
                <a:latin typeface="+mn-ea"/>
              </a:rPr>
              <a:t>MMU(Memory Management Unit) </a:t>
            </a:r>
            <a:r>
              <a:rPr kumimoji="1" lang="ko-KR" altLang="en-US" sz="3200" b="1" dirty="0">
                <a:solidFill>
                  <a:srgbClr val="FF0000"/>
                </a:solidFill>
                <a:latin typeface="+mn-ea"/>
              </a:rPr>
              <a:t>사용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19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주소와 물리 주소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2137243" y="2793590"/>
            <a:ext cx="7917552" cy="2606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200" b="1" dirty="0">
                <a:latin typeface="+mn-ea"/>
              </a:rPr>
              <a:t>MMU(Memory Management Unit)</a:t>
            </a:r>
          </a:p>
          <a:p>
            <a:pPr algn="ctr">
              <a:lnSpc>
                <a:spcPct val="150000"/>
              </a:lnSpc>
            </a:pP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가상 주소 메모리 접근이 필요할 때</a:t>
            </a:r>
            <a:r>
              <a:rPr kumimoji="1" lang="en-US" altLang="ko-KR" sz="24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해당 주소를 물리 </a:t>
            </a:r>
            <a:r>
              <a:rPr kumimoji="1" lang="ko-KR" altLang="en-US" sz="2400" b="1" dirty="0" err="1">
                <a:latin typeface="+mn-ea"/>
              </a:rPr>
              <a:t>주소값으로</a:t>
            </a:r>
            <a:r>
              <a:rPr kumimoji="1" lang="ko-KR" altLang="en-US" sz="2400" b="1" dirty="0">
                <a:latin typeface="+mn-ea"/>
              </a:rPr>
              <a:t> 변환해주는 하드웨어 장치</a:t>
            </a:r>
            <a:endParaRPr kumimoji="1" lang="en-US" altLang="ko-KR" sz="2800" b="1" dirty="0"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C4DD99-6CC7-AD4A-8D03-591232277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28" y="6571747"/>
            <a:ext cx="8010144" cy="19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3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주소와 물리 주소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1162619" y="2793590"/>
            <a:ext cx="9866804" cy="5376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200" b="1" dirty="0">
                <a:latin typeface="+mn-ea"/>
              </a:rPr>
              <a:t>MMU(Memory Management Unit)</a:t>
            </a:r>
          </a:p>
          <a:p>
            <a:pPr algn="ctr">
              <a:lnSpc>
                <a:spcPct val="150000"/>
              </a:lnSpc>
            </a:pP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가상 주소 메모리 접근이 필요할 때</a:t>
            </a:r>
            <a:r>
              <a:rPr kumimoji="1" lang="en-US" altLang="ko-KR" sz="24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해당 주소를 물리 </a:t>
            </a:r>
            <a:r>
              <a:rPr kumimoji="1" lang="ko-KR" altLang="en-US" sz="2400" b="1" dirty="0" err="1">
                <a:latin typeface="+mn-ea"/>
              </a:rPr>
              <a:t>주소값으로</a:t>
            </a:r>
            <a:r>
              <a:rPr kumimoji="1" lang="ko-KR" altLang="en-US" sz="2400" b="1" dirty="0">
                <a:latin typeface="+mn-ea"/>
              </a:rPr>
              <a:t> 변환해주는 하드웨어 장치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-&gt;</a:t>
            </a: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그럼 매번 </a:t>
            </a:r>
            <a:r>
              <a:rPr kumimoji="1" lang="en-US" altLang="ko-KR" sz="2400" b="1" dirty="0">
                <a:latin typeface="+mn-ea"/>
              </a:rPr>
              <a:t>MMU</a:t>
            </a:r>
            <a:r>
              <a:rPr kumimoji="1" lang="ko-KR" altLang="en-US" sz="2400" b="1" dirty="0">
                <a:latin typeface="+mn-ea"/>
              </a:rPr>
              <a:t>가 물리 주소 확인을 위해 메모리를 갔다 와야 하는데</a:t>
            </a:r>
            <a:r>
              <a:rPr kumimoji="1" lang="en-US" altLang="ko-KR" sz="24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좀 더 효율적으로 할 순 없을까</a:t>
            </a:r>
            <a:r>
              <a:rPr kumimoji="1" lang="en-US" altLang="ko-KR" sz="2400" b="1" dirty="0">
                <a:latin typeface="+mn-ea"/>
              </a:rPr>
              <a:t>?</a:t>
            </a:r>
            <a:endParaRPr kumimoji="1"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782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주소와 물리 주소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2390525" y="2208374"/>
            <a:ext cx="7411003" cy="2606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FF0000"/>
                </a:solidFill>
                <a:latin typeface="+mn-ea"/>
              </a:rPr>
              <a:t>TLB (Translation </a:t>
            </a:r>
            <a:r>
              <a:rPr kumimoji="1" lang="en-US" altLang="ko-KR" sz="3200" b="1" dirty="0" err="1">
                <a:solidFill>
                  <a:srgbClr val="FF0000"/>
                </a:solidFill>
                <a:latin typeface="+mn-ea"/>
              </a:rPr>
              <a:t>Lookingside</a:t>
            </a:r>
            <a:r>
              <a:rPr kumimoji="1" lang="en-US" altLang="ko-KR" sz="3200" b="1" dirty="0">
                <a:solidFill>
                  <a:srgbClr val="FF0000"/>
                </a:solidFill>
                <a:latin typeface="+mn-ea"/>
              </a:rPr>
              <a:t> Buffer)</a:t>
            </a:r>
          </a:p>
          <a:p>
            <a:pPr algn="ctr">
              <a:lnSpc>
                <a:spcPct val="150000"/>
              </a:lnSpc>
            </a:pP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최근 물리 주소로 변환된 가상 주소 정보를 저장하여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페이지 정보를 </a:t>
            </a:r>
            <a:r>
              <a:rPr kumimoji="1" lang="ko-KR" altLang="en-US" sz="2400" b="1" dirty="0" err="1">
                <a:solidFill>
                  <a:srgbClr val="FF0000"/>
                </a:solidFill>
                <a:latin typeface="+mn-ea"/>
              </a:rPr>
              <a:t>캐시</a:t>
            </a:r>
            <a:r>
              <a:rPr kumimoji="1" lang="ko-KR" altLang="en-US" sz="2400" b="1" dirty="0" err="1">
                <a:latin typeface="+mn-ea"/>
              </a:rPr>
              <a:t>할</a:t>
            </a:r>
            <a:r>
              <a:rPr kumimoji="1" lang="ko-KR" altLang="en-US" sz="2400" b="1" dirty="0">
                <a:latin typeface="+mn-ea"/>
              </a:rPr>
              <a:t> 수 있는 하드웨어</a:t>
            </a:r>
            <a:endParaRPr kumimoji="1" lang="en-US" altLang="ko-KR" sz="2000" b="1" dirty="0">
              <a:latin typeface="+mn-ea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9C2C8FA-BC1E-7045-B9CD-8D8B01EF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18" y="5504561"/>
            <a:ext cx="6852763" cy="41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0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407877" y="5045938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기법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69761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340307" y="3542737"/>
            <a:ext cx="11511485" cy="3714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 err="1">
                <a:latin typeface="+mn-ea"/>
              </a:rPr>
              <a:t>페이징</a:t>
            </a: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u="sng" dirty="0">
                <a:latin typeface="+mn-ea"/>
              </a:rPr>
              <a:t>크기가 동일</a:t>
            </a:r>
            <a:r>
              <a:rPr kumimoji="1" lang="ko-KR" altLang="en-US" sz="2400" b="1" dirty="0">
                <a:latin typeface="+mn-ea"/>
              </a:rPr>
              <a:t>한 </a:t>
            </a:r>
            <a:r>
              <a:rPr kumimoji="1" lang="ko-KR" altLang="en-US" sz="2400" b="1" u="sng" dirty="0">
                <a:latin typeface="+mn-ea"/>
              </a:rPr>
              <a:t>페이지</a:t>
            </a:r>
            <a:r>
              <a:rPr kumimoji="1" lang="ko-KR" altLang="en-US" sz="2400" b="1" dirty="0">
                <a:latin typeface="+mn-ea"/>
              </a:rPr>
              <a:t> 단위로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가상 주소 공간과 이에 매칭되는 물리 주소 공간을 관리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u="sng" dirty="0">
                <a:latin typeface="+mn-ea"/>
              </a:rPr>
              <a:t>페이지 번호</a:t>
            </a:r>
            <a:r>
              <a:rPr kumimoji="1" lang="ko-KR" altLang="en-US" sz="2400" b="1" dirty="0">
                <a:latin typeface="+mn-ea"/>
              </a:rPr>
              <a:t>를 기반으로 가상 주소와 물리 주소의 매핑 정보를 기록하고 사용한다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65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351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기법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예시 </a:t>
            </a:r>
            <a:r>
              <a:rPr kumimoji="1" lang="en-US" altLang="ko-KR" sz="4000" b="1" dirty="0"/>
              <a:t>(</a:t>
            </a:r>
            <a:r>
              <a:rPr kumimoji="1" lang="ko-KR" altLang="en-US" sz="4000" b="1" dirty="0"/>
              <a:t>리눅스</a:t>
            </a:r>
            <a:r>
              <a:rPr kumimoji="1" lang="en-US" altLang="ko-KR" sz="4000" b="1" dirty="0"/>
              <a:t>)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79D21E-0C2A-BA40-9A21-02CD6E0A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04" y="2194560"/>
            <a:ext cx="7827391" cy="739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88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09B62A2-9E00-D545-BC6A-9ABDEA5D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24" y="2979726"/>
            <a:ext cx="7966752" cy="59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5E643-084A-9A40-BB93-0742EF1D39C5}"/>
              </a:ext>
            </a:extLst>
          </p:cNvPr>
          <p:cNvSpPr txBox="1"/>
          <p:nvPr/>
        </p:nvSpPr>
        <p:spPr>
          <a:xfrm>
            <a:off x="2872201" y="1844973"/>
            <a:ext cx="644759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프로세스가 </a:t>
            </a:r>
            <a:r>
              <a:rPr kumimoji="1" lang="en-US" altLang="ko-KR" sz="2400" b="1" dirty="0">
                <a:latin typeface="+mn-ea"/>
              </a:rPr>
              <a:t>3</a:t>
            </a:r>
            <a:r>
              <a:rPr kumimoji="1" lang="ko-KR" altLang="en-US" sz="2400" b="1" dirty="0">
                <a:latin typeface="+mn-ea"/>
              </a:rPr>
              <a:t>개의 페이지만 사용할 때의 상황</a:t>
            </a:r>
            <a:endParaRPr kumimoji="1" lang="en-US" altLang="ko-KR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EC2AE-994A-244A-91E5-2CE9AACA0B1B}"/>
              </a:ext>
            </a:extLst>
          </p:cNvPr>
          <p:cNvSpPr txBox="1"/>
          <p:nvPr/>
        </p:nvSpPr>
        <p:spPr>
          <a:xfrm>
            <a:off x="663073" y="5254561"/>
            <a:ext cx="1107996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페이지</a:t>
            </a:r>
            <a:endParaRPr kumimoji="1" lang="en-US" altLang="ko-KR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F584DC-D41D-C647-A84E-5A7DE2E34431}"/>
              </a:ext>
            </a:extLst>
          </p:cNvPr>
          <p:cNvCxnSpPr>
            <a:stCxn id="7" idx="3"/>
          </p:cNvCxnSpPr>
          <p:nvPr/>
        </p:nvCxnSpPr>
        <p:spPr>
          <a:xfrm>
            <a:off x="1771069" y="5542044"/>
            <a:ext cx="557603" cy="736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59113E-F4B3-0742-AB2E-01D2BA9421FA}"/>
              </a:ext>
            </a:extLst>
          </p:cNvPr>
          <p:cNvSpPr txBox="1"/>
          <p:nvPr/>
        </p:nvSpPr>
        <p:spPr>
          <a:xfrm>
            <a:off x="7067259" y="9373398"/>
            <a:ext cx="225254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페이지</a:t>
            </a:r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프레임</a:t>
            </a:r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ko-KR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FD4844-249F-0249-870E-220DAD53323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339584" y="8766048"/>
            <a:ext cx="853945" cy="607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B70FDC-A697-AC4F-AEDF-224152C78FEC}"/>
              </a:ext>
            </a:extLst>
          </p:cNvPr>
          <p:cNvSpPr txBox="1"/>
          <p:nvPr/>
        </p:nvSpPr>
        <p:spPr>
          <a:xfrm>
            <a:off x="6205728" y="2547528"/>
            <a:ext cx="142058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latin typeface="+mn-ea"/>
              </a:rPr>
              <a:t>물리 메모리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774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5E643-084A-9A40-BB93-0742EF1D39C5}"/>
              </a:ext>
            </a:extLst>
          </p:cNvPr>
          <p:cNvSpPr txBox="1"/>
          <p:nvPr/>
        </p:nvSpPr>
        <p:spPr>
          <a:xfrm>
            <a:off x="1576173" y="5807373"/>
            <a:ext cx="9039654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p : </a:t>
            </a:r>
            <a:r>
              <a:rPr kumimoji="1" lang="ko-KR" altLang="en-US" sz="2400" b="1" dirty="0">
                <a:latin typeface="+mn-ea"/>
              </a:rPr>
              <a:t>가상 메모리 페이지</a:t>
            </a:r>
            <a:endParaRPr kumimoji="1"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d : p </a:t>
            </a:r>
            <a:r>
              <a:rPr kumimoji="1" lang="ko-KR" altLang="en-US" sz="2400" b="1" dirty="0">
                <a:latin typeface="+mn-ea"/>
              </a:rPr>
              <a:t>안에서 참조하는 위치 </a:t>
            </a:r>
            <a:r>
              <a:rPr kumimoji="1" lang="en-US" altLang="ko-KR" sz="2400" b="1" dirty="0">
                <a:latin typeface="+mn-ea"/>
              </a:rPr>
              <a:t>=</a:t>
            </a:r>
            <a:r>
              <a:rPr kumimoji="1" lang="ko-KR" altLang="en-US" sz="2400" b="1" dirty="0">
                <a:latin typeface="+mn-ea"/>
              </a:rPr>
              <a:t> 페이지 </a:t>
            </a:r>
            <a:r>
              <a:rPr kumimoji="1" lang="ko-KR" altLang="en-US" sz="2400" b="1" dirty="0" err="1">
                <a:latin typeface="+mn-ea"/>
              </a:rPr>
              <a:t>처음으로부터</a:t>
            </a:r>
            <a:r>
              <a:rPr kumimoji="1" lang="ko-KR" altLang="en-US" sz="2400" b="1" dirty="0">
                <a:latin typeface="+mn-ea"/>
              </a:rPr>
              <a:t> 떨어진 위치</a:t>
            </a:r>
            <a:endParaRPr kumimoji="1" lang="en-US" altLang="ko-KR" sz="2400" b="1" dirty="0">
              <a:latin typeface="+mn-ea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F9180CC-063B-D749-BBBC-995FC577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5694"/>
            <a:ext cx="12192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765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기법 </a:t>
            </a:r>
            <a:r>
              <a:rPr kumimoji="1" lang="en-US" altLang="ko-KR" sz="4000" b="1" dirty="0"/>
              <a:t>-</a:t>
            </a:r>
            <a:r>
              <a:rPr kumimoji="1" lang="ko-KR" altLang="en-US" sz="4000" b="1" dirty="0"/>
              <a:t> 예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3E38F3F-69DD-0942-9FDC-305994E5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04" y="2803271"/>
            <a:ext cx="10997184" cy="551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1D4D2D6-443E-7F46-8F6B-49BA13E90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793" y="8528562"/>
            <a:ext cx="2245519" cy="33894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8B00B3F-5640-CF4A-8130-E810C2A0E5FF}"/>
              </a:ext>
            </a:extLst>
          </p:cNvPr>
          <p:cNvCxnSpPr>
            <a:cxnSpLocks/>
          </p:cNvCxnSpPr>
          <p:nvPr/>
        </p:nvCxnSpPr>
        <p:spPr>
          <a:xfrm flipH="1" flipV="1">
            <a:off x="6291071" y="6778752"/>
            <a:ext cx="35481" cy="174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1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032774" y="5045938"/>
            <a:ext cx="4126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</a:t>
            </a:r>
            <a:r>
              <a:rPr kumimoji="1" lang="ko-KR" altLang="en-US" sz="4000" b="1" dirty="0"/>
              <a:t> 가상 </a:t>
            </a:r>
            <a:r>
              <a:rPr kumimoji="1" lang="ko-KR" altLang="en-US" sz="4000" b="1" dirty="0" err="1"/>
              <a:t>메모리란</a:t>
            </a:r>
            <a:r>
              <a:rPr kumimoji="1"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기법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요구 </a:t>
            </a:r>
            <a:r>
              <a:rPr kumimoji="1" lang="ko-KR" altLang="en-US" sz="4000" b="1" dirty="0" err="1"/>
              <a:t>페이징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09B62A2-9E00-D545-BC6A-9ABDEA5D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80" y="4351818"/>
            <a:ext cx="6698440" cy="50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5E643-084A-9A40-BB93-0742EF1D39C5}"/>
              </a:ext>
            </a:extLst>
          </p:cNvPr>
          <p:cNvSpPr txBox="1"/>
          <p:nvPr/>
        </p:nvSpPr>
        <p:spPr>
          <a:xfrm>
            <a:off x="3169563" y="1844973"/>
            <a:ext cx="5852884" cy="1843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필요한 페이지만 메모리에 적재해서 사용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latin typeface="+mn-ea"/>
              </a:rPr>
              <a:t>요구 </a:t>
            </a:r>
            <a:r>
              <a:rPr kumimoji="1" lang="ko-KR" altLang="en-US" sz="3200" b="1" dirty="0" err="1">
                <a:latin typeface="+mn-ea"/>
              </a:rPr>
              <a:t>페이징</a:t>
            </a:r>
            <a:endParaRPr kumimoji="1"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998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기법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요구 </a:t>
            </a:r>
            <a:r>
              <a:rPr kumimoji="1" lang="ko-KR" altLang="en-US" sz="4000" b="1" dirty="0" err="1"/>
              <a:t>페이징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5E643-084A-9A40-BB93-0742EF1D39C5}"/>
              </a:ext>
            </a:extLst>
          </p:cNvPr>
          <p:cNvSpPr txBox="1"/>
          <p:nvPr/>
        </p:nvSpPr>
        <p:spPr>
          <a:xfrm>
            <a:off x="3169563" y="1844973"/>
            <a:ext cx="5852884" cy="1843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필요한 페이지만 메모리에 적재해서 사용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latin typeface="+mn-ea"/>
              </a:rPr>
              <a:t>요구 </a:t>
            </a:r>
            <a:r>
              <a:rPr kumimoji="1" lang="ko-KR" altLang="en-US" sz="3200" b="1" dirty="0" err="1">
                <a:latin typeface="+mn-ea"/>
              </a:rPr>
              <a:t>페이징</a:t>
            </a:r>
            <a:endParaRPr kumimoji="1"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D4118-4BE4-7D4F-A743-4128ACE2D788}"/>
              </a:ext>
            </a:extLst>
          </p:cNvPr>
          <p:cNvSpPr txBox="1"/>
          <p:nvPr/>
        </p:nvSpPr>
        <p:spPr>
          <a:xfrm>
            <a:off x="1010312" y="6031729"/>
            <a:ext cx="10171374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더 이상 필요하지 않은 페이지 프레임은 다시 저장매체에 저장해야 한다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D5CCA49-611B-B84A-B991-55642320863E}"/>
              </a:ext>
            </a:extLst>
          </p:cNvPr>
          <p:cNvSpPr/>
          <p:nvPr/>
        </p:nvSpPr>
        <p:spPr>
          <a:xfrm>
            <a:off x="5568077" y="4122654"/>
            <a:ext cx="1055845" cy="1475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2FE7CE27-93B8-4846-8F99-7080B5113189}"/>
              </a:ext>
            </a:extLst>
          </p:cNvPr>
          <p:cNvSpPr/>
          <p:nvPr/>
        </p:nvSpPr>
        <p:spPr>
          <a:xfrm>
            <a:off x="5568076" y="7040538"/>
            <a:ext cx="1055845" cy="1475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D6C27-214E-E04B-AB5B-A2218BBCD141}"/>
              </a:ext>
            </a:extLst>
          </p:cNvPr>
          <p:cNvSpPr txBox="1"/>
          <p:nvPr/>
        </p:nvSpPr>
        <p:spPr>
          <a:xfrm>
            <a:off x="3650461" y="8949613"/>
            <a:ext cx="4891083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solidFill>
                  <a:srgbClr val="FF0000"/>
                </a:solidFill>
                <a:latin typeface="+mn-ea"/>
              </a:rPr>
              <a:t>페이지 교체 알고리즘</a:t>
            </a:r>
            <a:r>
              <a:rPr kumimoji="1" lang="ko-KR" altLang="en-US" sz="2400" b="1" dirty="0">
                <a:latin typeface="+mn-ea"/>
              </a:rPr>
              <a:t> 필요</a:t>
            </a:r>
            <a:endParaRPr kumimoji="1"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50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402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* 페이지 폴트 인터럽트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5E643-084A-9A40-BB93-0742EF1D39C5}"/>
              </a:ext>
            </a:extLst>
          </p:cNvPr>
          <p:cNvSpPr txBox="1"/>
          <p:nvPr/>
        </p:nvSpPr>
        <p:spPr>
          <a:xfrm>
            <a:off x="648048" y="3450405"/>
            <a:ext cx="10895932" cy="389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어떤 페이지가 실제 물리 메모리에 없을 때 발생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page fault</a:t>
            </a:r>
            <a:r>
              <a:rPr kumimoji="1" lang="ko-KR" altLang="en-US" sz="2400" b="1" dirty="0">
                <a:latin typeface="+mn-ea"/>
              </a:rPr>
              <a:t>가 발생하면 운영체제가 해당 페이지를 물리 메모리에 올린다</a:t>
            </a:r>
            <a:r>
              <a:rPr kumimoji="1" lang="en-US" altLang="ko-KR" sz="24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-&gt;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페이지 폴트가 자주 발생하면</a:t>
            </a:r>
            <a:r>
              <a:rPr kumimoji="1" lang="en-US" altLang="ko-KR" sz="2400" b="1" dirty="0">
                <a:latin typeface="+mn-ea"/>
              </a:rPr>
              <a:t>,</a:t>
            </a:r>
            <a:r>
              <a:rPr kumimoji="1" lang="ko-KR" altLang="en-US" sz="2400" b="1" dirty="0">
                <a:latin typeface="+mn-ea"/>
              </a:rPr>
              <a:t> 페이지를 물리 메모리에 올리는 일이 자주 발생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-&gt;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프로그램 반응 속도가 느려질 수 있음</a:t>
            </a:r>
            <a:endParaRPr kumimoji="1"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074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324247" y="5045938"/>
            <a:ext cx="5543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4.</a:t>
            </a:r>
            <a:r>
              <a:rPr kumimoji="1" lang="ko-KR" altLang="en-US" sz="4000" b="1" dirty="0"/>
              <a:t> 페이지 교체 알고리즘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75348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6BFC29-CD5F-094D-84AB-C5606D1FE490}"/>
              </a:ext>
            </a:extLst>
          </p:cNvPr>
          <p:cNvSpPr txBox="1"/>
          <p:nvPr/>
        </p:nvSpPr>
        <p:spPr>
          <a:xfrm>
            <a:off x="3075003" y="2449216"/>
            <a:ext cx="6042039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First-In-First-Out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가장 먼저 들어온 페이지를 먼저 내보낸다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370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페이지 교체 알고리즘 </a:t>
            </a:r>
            <a:r>
              <a:rPr kumimoji="1" lang="en-US" altLang="ko-KR" sz="4000" b="1" dirty="0"/>
              <a:t>-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FIFO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F39685A-6DFC-0643-B230-F5C273457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81" y="3986340"/>
            <a:ext cx="8866638" cy="3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8534638-3B4F-6F43-9E5D-B44587CA9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81" y="3986340"/>
            <a:ext cx="8745695" cy="3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290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페이지 교체 알고리즘 </a:t>
            </a:r>
            <a:r>
              <a:rPr kumimoji="1" lang="en-US" altLang="ko-KR" sz="4000" b="1" dirty="0"/>
              <a:t>-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OPT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5E643-084A-9A40-BB93-0742EF1D39C5}"/>
              </a:ext>
            </a:extLst>
          </p:cNvPr>
          <p:cNvSpPr txBox="1"/>
          <p:nvPr/>
        </p:nvSpPr>
        <p:spPr>
          <a:xfrm>
            <a:off x="3477351" y="2205843"/>
            <a:ext cx="5237331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Optimal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앞으로 가장 사용하지 않을 페이지를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우선적으로 내보낸다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42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0B2EA9B7-F448-4248-9DA9-0991DCAE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80" y="3986340"/>
            <a:ext cx="8648237" cy="3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260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페이지 교체 알고리즘 </a:t>
            </a:r>
            <a:r>
              <a:rPr kumimoji="1" lang="en-US" altLang="ko-KR" sz="4000" b="1" dirty="0"/>
              <a:t>-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LRU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762A8-00EC-8648-AC96-13F70B29967F}"/>
              </a:ext>
            </a:extLst>
          </p:cNvPr>
          <p:cNvSpPr txBox="1"/>
          <p:nvPr/>
        </p:nvSpPr>
        <p:spPr>
          <a:xfrm>
            <a:off x="2404948" y="2674029"/>
            <a:ext cx="7382149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Least Recently Used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최근에 사용하지 않은 페이지를 가장 먼저 내보낸다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07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508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페이지 교체 알고리즘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LFU, NUR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762A8-00EC-8648-AC96-13F70B29967F}"/>
              </a:ext>
            </a:extLst>
          </p:cNvPr>
          <p:cNvSpPr txBox="1"/>
          <p:nvPr/>
        </p:nvSpPr>
        <p:spPr>
          <a:xfrm>
            <a:off x="658459" y="2988740"/>
            <a:ext cx="10875092" cy="482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200" b="1" dirty="0">
                <a:latin typeface="+mn-ea"/>
              </a:rPr>
              <a:t>LFU (Least Frequently Used)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가장 적게 사용된 페이지를 교체한다</a:t>
            </a:r>
            <a:r>
              <a:rPr kumimoji="1" lang="en-US" altLang="ko-KR" sz="24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3200" b="1" dirty="0">
                <a:latin typeface="+mn-ea"/>
              </a:rPr>
              <a:t>NUR (Not Used Recently)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LRU</a:t>
            </a:r>
            <a:r>
              <a:rPr kumimoji="1" lang="ko-KR" altLang="en-US" sz="2400" b="1" dirty="0">
                <a:latin typeface="+mn-ea"/>
              </a:rPr>
              <a:t>와 마찬가지로 최근에 사용하지 않은 페이지부터 교체하는 기법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-&gt;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-US" altLang="ko-KR" sz="2400" b="1" dirty="0">
                <a:latin typeface="+mn-ea"/>
              </a:rPr>
              <a:t>LRU</a:t>
            </a:r>
            <a:r>
              <a:rPr kumimoji="1" lang="ko-KR" altLang="en-US" sz="2400" b="1" dirty="0">
                <a:latin typeface="+mn-ea"/>
              </a:rPr>
              <a:t>는 불러왔던 시간을 기록해야 하기 때문에</a:t>
            </a:r>
            <a:r>
              <a:rPr kumimoji="1" lang="en-US" altLang="ko-KR" sz="2400" b="1" dirty="0">
                <a:latin typeface="+mn-ea"/>
              </a:rPr>
              <a:t>,</a:t>
            </a:r>
            <a:r>
              <a:rPr kumimoji="1" lang="ko-KR" altLang="en-US" sz="2400" b="1" dirty="0">
                <a:latin typeface="+mn-ea"/>
              </a:rPr>
              <a:t> 시간 오버헤드가 발생한다</a:t>
            </a:r>
            <a:r>
              <a:rPr kumimoji="1" lang="en-US" altLang="ko-KR" sz="24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-&gt;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-US" altLang="ko-KR" sz="2400" b="1" dirty="0">
                <a:latin typeface="+mn-ea"/>
              </a:rPr>
              <a:t>NUR</a:t>
            </a:r>
            <a:r>
              <a:rPr kumimoji="1" lang="ko-KR" altLang="en-US" sz="2400" b="1" dirty="0">
                <a:latin typeface="+mn-ea"/>
              </a:rPr>
              <a:t>은 </a:t>
            </a:r>
            <a:r>
              <a:rPr kumimoji="1" lang="ko-KR" altLang="en-US" sz="2400" b="1" dirty="0" err="1">
                <a:latin typeface="+mn-ea"/>
              </a:rPr>
              <a:t>참조비트와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ko-KR" altLang="en-US" sz="2400" b="1" dirty="0" err="1">
                <a:latin typeface="+mn-ea"/>
              </a:rPr>
              <a:t>변형비트를</a:t>
            </a:r>
            <a:r>
              <a:rPr kumimoji="1" lang="ko-KR" altLang="en-US" sz="2400" b="1" dirty="0">
                <a:latin typeface="+mn-ea"/>
              </a:rPr>
              <a:t> 사용해 최근 사용여부를 판단한다</a:t>
            </a:r>
            <a:r>
              <a:rPr kumimoji="1" lang="en-US" altLang="ko-KR" sz="24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-&gt;</a:t>
            </a:r>
            <a:r>
              <a:rPr kumimoji="1" lang="ko-KR" altLang="en-US" sz="2400" b="1" dirty="0">
                <a:latin typeface="+mn-ea"/>
              </a:rPr>
              <a:t> 시간 오버헤드 줄임</a:t>
            </a:r>
            <a:endParaRPr kumimoji="1"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5119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* </a:t>
            </a:r>
            <a:r>
              <a:rPr kumimoji="1" lang="ko-KR" altLang="en-US" sz="4000" b="1" dirty="0" err="1"/>
              <a:t>스레싱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762A8-00EC-8648-AC96-13F70B29967F}"/>
              </a:ext>
            </a:extLst>
          </p:cNvPr>
          <p:cNvSpPr txBox="1"/>
          <p:nvPr/>
        </p:nvSpPr>
        <p:spPr>
          <a:xfrm>
            <a:off x="1869530" y="2001188"/>
            <a:ext cx="8452956" cy="453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반복적으로 페이지 폴트가 발생해서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과도하게 페이지 교체 작업이 일어나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실제로는 아무 일도 하지 못하는 상황</a:t>
            </a: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-&gt;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프로그램은 수행하지 </a:t>
            </a:r>
            <a:r>
              <a:rPr kumimoji="1" lang="ko-KR" altLang="en-US" sz="2800" b="1" dirty="0" err="1">
                <a:latin typeface="+mn-ea"/>
              </a:rPr>
              <a:t>못한채로</a:t>
            </a: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페이지 폴트와 페이지 교체만 반복적으로 수행된다</a:t>
            </a:r>
            <a:r>
              <a:rPr kumimoji="1" lang="en-US" altLang="ko-KR" sz="2800" b="1" dirty="0">
                <a:latin typeface="+mn-ea"/>
              </a:rPr>
              <a:t>.</a:t>
            </a:r>
            <a:endParaRPr kumimoji="1" lang="en-US" altLang="ko-KR" sz="2000" b="1" dirty="0">
              <a:latin typeface="+mn-ea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12F81EB-BF63-754E-B8D3-685AC582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6893018"/>
            <a:ext cx="53467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89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708968" y="5045938"/>
            <a:ext cx="4774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+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기법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75181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메모리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9BD0B1-3872-BF4D-B638-B4EB16A2BFE9}"/>
              </a:ext>
            </a:extLst>
          </p:cNvPr>
          <p:cNvSpPr/>
          <p:nvPr/>
        </p:nvSpPr>
        <p:spPr>
          <a:xfrm>
            <a:off x="2255007" y="4011997"/>
            <a:ext cx="2083443" cy="15686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CPU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64FE8-2CC4-B94F-814D-D2820E1FBE22}"/>
              </a:ext>
            </a:extLst>
          </p:cNvPr>
          <p:cNvSpPr txBox="1"/>
          <p:nvPr/>
        </p:nvSpPr>
        <p:spPr>
          <a:xfrm>
            <a:off x="4338450" y="4611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048D54-5DB9-4541-BB6F-2E2D28D00A02}"/>
              </a:ext>
            </a:extLst>
          </p:cNvPr>
          <p:cNvSpPr/>
          <p:nvPr/>
        </p:nvSpPr>
        <p:spPr>
          <a:xfrm>
            <a:off x="7853550" y="4014928"/>
            <a:ext cx="2083443" cy="15686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Main Memory</a:t>
            </a:r>
          </a:p>
          <a:p>
            <a:pPr algn="ctr"/>
            <a:r>
              <a:rPr kumimoji="1" lang="en-US" altLang="ko-KR" b="1" dirty="0">
                <a:solidFill>
                  <a:srgbClr val="FF0000"/>
                </a:solidFill>
              </a:rPr>
              <a:t>256MB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2CCAD5-065C-BE41-B27A-040B93C79A67}"/>
              </a:ext>
            </a:extLst>
          </p:cNvPr>
          <p:cNvSpPr/>
          <p:nvPr/>
        </p:nvSpPr>
        <p:spPr>
          <a:xfrm>
            <a:off x="2255007" y="5782490"/>
            <a:ext cx="2083443" cy="7956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rgbClr val="0070C0"/>
                </a:solidFill>
              </a:rPr>
              <a:t>Process</a:t>
            </a:r>
          </a:p>
          <a:p>
            <a:pPr algn="ctr"/>
            <a:r>
              <a:rPr kumimoji="1" lang="en-US" altLang="ko-KR" b="1" dirty="0">
                <a:solidFill>
                  <a:srgbClr val="FF0000"/>
                </a:solidFill>
              </a:rPr>
              <a:t>2GB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82E6B7-D872-BE43-B87E-CD7639008A92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 flipV="1">
            <a:off x="4338450" y="4799259"/>
            <a:ext cx="3515100" cy="1381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곱하기 28">
            <a:extLst>
              <a:ext uri="{FF2B5EF4-FFF2-40B4-BE49-F238E27FC236}">
                <a16:creationId xmlns:a16="http://schemas.microsoft.com/office/drawing/2014/main" id="{77B970C4-FF9E-5B45-B71A-737882FDB350}"/>
              </a:ext>
            </a:extLst>
          </p:cNvPr>
          <p:cNvSpPr/>
          <p:nvPr/>
        </p:nvSpPr>
        <p:spPr>
          <a:xfrm>
            <a:off x="6215672" y="5192246"/>
            <a:ext cx="542544" cy="590244"/>
          </a:xfrm>
          <a:prstGeom prst="mathMultiply">
            <a:avLst>
              <a:gd name="adj1" fmla="val 10843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4528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403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1C891-E3A2-D34E-90AE-8EFF12487AE9}"/>
              </a:ext>
            </a:extLst>
          </p:cNvPr>
          <p:cNvSpPr txBox="1"/>
          <p:nvPr/>
        </p:nvSpPr>
        <p:spPr>
          <a:xfrm>
            <a:off x="2033080" y="2128465"/>
            <a:ext cx="8125942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가상 메모리를</a:t>
            </a: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u="sng" dirty="0">
                <a:latin typeface="+mn-ea"/>
              </a:rPr>
              <a:t>서로 크기가 다른</a:t>
            </a:r>
            <a:r>
              <a:rPr kumimoji="1" lang="ko-KR" altLang="en-US" sz="2800" b="1" dirty="0">
                <a:latin typeface="+mn-ea"/>
              </a:rPr>
              <a:t> 논리적 단위인 </a:t>
            </a:r>
            <a:r>
              <a:rPr kumimoji="1" lang="ko-KR" altLang="en-US" sz="2800" b="1" u="sng" dirty="0">
                <a:latin typeface="+mn-ea"/>
              </a:rPr>
              <a:t>세그먼트</a:t>
            </a:r>
            <a:r>
              <a:rPr kumimoji="1" lang="ko-KR" altLang="en-US" sz="2800" b="1" dirty="0">
                <a:latin typeface="+mn-ea"/>
              </a:rPr>
              <a:t>로 분할</a:t>
            </a:r>
            <a:endParaRPr kumimoji="1" lang="en-US" altLang="ko-KR" sz="2000" b="1" dirty="0">
              <a:latin typeface="+mn-ea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2DBC43A-CCF0-0847-AF93-87C9472A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4400343"/>
            <a:ext cx="9509760" cy="407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14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메모리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7C665-986A-1C4D-846D-297EB7C21259}"/>
              </a:ext>
            </a:extLst>
          </p:cNvPr>
          <p:cNvSpPr/>
          <p:nvPr/>
        </p:nvSpPr>
        <p:spPr>
          <a:xfrm>
            <a:off x="2247105" y="4011998"/>
            <a:ext cx="2083443" cy="15686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CPU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523D83-3DCE-B049-BC75-0886E1583AA1}"/>
              </a:ext>
            </a:extLst>
          </p:cNvPr>
          <p:cNvSpPr/>
          <p:nvPr/>
        </p:nvSpPr>
        <p:spPr>
          <a:xfrm>
            <a:off x="5760564" y="4014929"/>
            <a:ext cx="2083443" cy="15686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Main Memory</a:t>
            </a:r>
          </a:p>
          <a:p>
            <a:pPr algn="ctr"/>
            <a:r>
              <a:rPr kumimoji="1" lang="en-US" altLang="ko-KR" b="1" dirty="0">
                <a:solidFill>
                  <a:srgbClr val="FF0000"/>
                </a:solidFill>
              </a:rPr>
              <a:t>256MB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94D39-E1C3-CA4B-8829-2EFF8BFBC6F3}"/>
              </a:ext>
            </a:extLst>
          </p:cNvPr>
          <p:cNvSpPr/>
          <p:nvPr/>
        </p:nvSpPr>
        <p:spPr>
          <a:xfrm>
            <a:off x="2247105" y="5782491"/>
            <a:ext cx="2083443" cy="7956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rgbClr val="0070C0"/>
                </a:solidFill>
              </a:rPr>
              <a:t>Process</a:t>
            </a:r>
          </a:p>
          <a:p>
            <a:pPr algn="ctr"/>
            <a:r>
              <a:rPr kumimoji="1" lang="en-US" altLang="ko-KR" b="1" dirty="0">
                <a:solidFill>
                  <a:srgbClr val="FF0000"/>
                </a:solidFill>
              </a:rPr>
              <a:t>2GB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AF63D3-90C6-D149-92E8-B71A5F2FA065}"/>
              </a:ext>
            </a:extLst>
          </p:cNvPr>
          <p:cNvSpPr/>
          <p:nvPr/>
        </p:nvSpPr>
        <p:spPr>
          <a:xfrm>
            <a:off x="7931052" y="4011997"/>
            <a:ext cx="2083443" cy="15686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HDD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37D13-DF6B-8B4F-8CFC-A33AE318F336}"/>
              </a:ext>
            </a:extLst>
          </p:cNvPr>
          <p:cNvSpPr txBox="1"/>
          <p:nvPr/>
        </p:nvSpPr>
        <p:spPr>
          <a:xfrm>
            <a:off x="4568804" y="3057895"/>
            <a:ext cx="387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+mn-ea"/>
              </a:rPr>
              <a:t>해결</a:t>
            </a:r>
            <a:r>
              <a:rPr kumimoji="1" lang="en-US" altLang="ko-KR" sz="2400" b="1" dirty="0">
                <a:latin typeface="+mn-ea"/>
              </a:rPr>
              <a:t>)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-US" altLang="ko-KR" sz="2400" b="1" dirty="0">
                <a:latin typeface="+mn-ea"/>
              </a:rPr>
              <a:t>HDD</a:t>
            </a:r>
            <a:r>
              <a:rPr kumimoji="1" lang="ko-KR" altLang="en-US" sz="2400" b="1" dirty="0" err="1">
                <a:latin typeface="+mn-ea"/>
              </a:rPr>
              <a:t>를</a:t>
            </a:r>
            <a:r>
              <a:rPr kumimoji="1" lang="ko-KR" altLang="en-US" sz="2400" b="1" dirty="0">
                <a:latin typeface="+mn-ea"/>
              </a:rPr>
              <a:t> 가져다 쓰자</a:t>
            </a:r>
            <a:r>
              <a:rPr kumimoji="1" lang="en-US" altLang="ko-KR" sz="2400" b="1" dirty="0">
                <a:latin typeface="+mn-ea"/>
              </a:rPr>
              <a:t>!</a:t>
            </a:r>
            <a:endParaRPr kumimoji="1" lang="en-US" altLang="ko-KR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E6F967-8729-C348-88C8-29223544951A}"/>
              </a:ext>
            </a:extLst>
          </p:cNvPr>
          <p:cNvSpPr/>
          <p:nvPr/>
        </p:nvSpPr>
        <p:spPr>
          <a:xfrm>
            <a:off x="7931053" y="4015020"/>
            <a:ext cx="636290" cy="1565638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</a:rPr>
              <a:t>확장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500F4A4-191C-B547-8B8D-53B8116CE0FE}"/>
              </a:ext>
            </a:extLst>
          </p:cNvPr>
          <p:cNvCxnSpPr>
            <a:cxnSpLocks/>
          </p:cNvCxnSpPr>
          <p:nvPr/>
        </p:nvCxnSpPr>
        <p:spPr>
          <a:xfrm>
            <a:off x="5760564" y="5580658"/>
            <a:ext cx="0" cy="38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11F7B41-FDB8-A140-960C-D09A929C8716}"/>
              </a:ext>
            </a:extLst>
          </p:cNvPr>
          <p:cNvCxnSpPr>
            <a:cxnSpLocks/>
          </p:cNvCxnSpPr>
          <p:nvPr/>
        </p:nvCxnSpPr>
        <p:spPr>
          <a:xfrm>
            <a:off x="8654387" y="5580658"/>
            <a:ext cx="0" cy="38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D415EB-2F86-DD49-9FAD-7C6315CF2A8B}"/>
              </a:ext>
            </a:extLst>
          </p:cNvPr>
          <p:cNvCxnSpPr/>
          <p:nvPr/>
        </p:nvCxnSpPr>
        <p:spPr>
          <a:xfrm>
            <a:off x="5760564" y="5782491"/>
            <a:ext cx="2893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ED3F49D2-7CF7-A84A-9911-AFA570A814B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330548" y="5782491"/>
            <a:ext cx="2970527" cy="397833"/>
          </a:xfrm>
          <a:prstGeom prst="bentConnector3">
            <a:avLst>
              <a:gd name="adj1" fmla="val 100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메모리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6E5975-267B-1E42-B4B9-36F99150F7EC}"/>
              </a:ext>
            </a:extLst>
          </p:cNvPr>
          <p:cNvSpPr/>
          <p:nvPr/>
        </p:nvSpPr>
        <p:spPr>
          <a:xfrm>
            <a:off x="2247105" y="4011998"/>
            <a:ext cx="2083443" cy="1568661"/>
          </a:xfrm>
          <a:prstGeom prst="rect">
            <a:avLst/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rgbClr val="AFABAB"/>
                </a:solidFill>
              </a:rPr>
              <a:t>CPU</a:t>
            </a:r>
            <a:endParaRPr kumimoji="1" lang="en-US" altLang="ko-KR" b="1" dirty="0">
              <a:solidFill>
                <a:srgbClr val="AFABAB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B19C2D-CE43-004A-B2D5-23F5A131DDB9}"/>
              </a:ext>
            </a:extLst>
          </p:cNvPr>
          <p:cNvSpPr/>
          <p:nvPr/>
        </p:nvSpPr>
        <p:spPr>
          <a:xfrm>
            <a:off x="5760564" y="4014929"/>
            <a:ext cx="2083443" cy="1568661"/>
          </a:xfrm>
          <a:prstGeom prst="rect">
            <a:avLst/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rgbClr val="AFABAB"/>
                </a:solidFill>
              </a:rPr>
              <a:t>Main Memory</a:t>
            </a:r>
          </a:p>
          <a:p>
            <a:pPr algn="ctr"/>
            <a:r>
              <a:rPr kumimoji="1" lang="en-US" altLang="ko-KR" b="1" dirty="0">
                <a:solidFill>
                  <a:srgbClr val="AFABAB"/>
                </a:solidFill>
              </a:rPr>
              <a:t>256MB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7AD06C-BC10-2745-ADE3-1130CB8DF593}"/>
              </a:ext>
            </a:extLst>
          </p:cNvPr>
          <p:cNvSpPr/>
          <p:nvPr/>
        </p:nvSpPr>
        <p:spPr>
          <a:xfrm>
            <a:off x="2247105" y="5782491"/>
            <a:ext cx="2083443" cy="795666"/>
          </a:xfrm>
          <a:prstGeom prst="rect">
            <a:avLst/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rgbClr val="AFABAB"/>
                </a:solidFill>
              </a:rPr>
              <a:t>Process</a:t>
            </a:r>
          </a:p>
          <a:p>
            <a:pPr algn="ctr"/>
            <a:r>
              <a:rPr kumimoji="1" lang="en-US" altLang="ko-KR" b="1" dirty="0">
                <a:solidFill>
                  <a:srgbClr val="AFABAB"/>
                </a:solidFill>
              </a:rPr>
              <a:t>2GB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E291D9-640C-AB46-B9E2-1C8C2017FFA8}"/>
              </a:ext>
            </a:extLst>
          </p:cNvPr>
          <p:cNvSpPr/>
          <p:nvPr/>
        </p:nvSpPr>
        <p:spPr>
          <a:xfrm>
            <a:off x="7931052" y="4011997"/>
            <a:ext cx="2083443" cy="1568661"/>
          </a:xfrm>
          <a:prstGeom prst="rect">
            <a:avLst/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rgbClr val="AFABAB"/>
                </a:solidFill>
              </a:rPr>
              <a:t>HDD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73F24-DAA9-BC46-A6B5-81FDE961A908}"/>
              </a:ext>
            </a:extLst>
          </p:cNvPr>
          <p:cNvSpPr txBox="1"/>
          <p:nvPr/>
        </p:nvSpPr>
        <p:spPr>
          <a:xfrm>
            <a:off x="4568804" y="3057895"/>
            <a:ext cx="387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+mn-ea"/>
              </a:rPr>
              <a:t>해결</a:t>
            </a:r>
            <a:r>
              <a:rPr kumimoji="1" lang="en-US" altLang="ko-KR" sz="2400" b="1" dirty="0">
                <a:latin typeface="+mn-ea"/>
              </a:rPr>
              <a:t>)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-US" altLang="ko-KR" sz="2400" b="1" dirty="0">
                <a:latin typeface="+mn-ea"/>
              </a:rPr>
              <a:t>HDD</a:t>
            </a:r>
            <a:r>
              <a:rPr kumimoji="1" lang="ko-KR" altLang="en-US" sz="2400" b="1" dirty="0" err="1">
                <a:latin typeface="+mn-ea"/>
              </a:rPr>
              <a:t>를</a:t>
            </a:r>
            <a:r>
              <a:rPr kumimoji="1" lang="ko-KR" altLang="en-US" sz="2400" b="1" dirty="0">
                <a:latin typeface="+mn-ea"/>
              </a:rPr>
              <a:t> 가져다 쓰자</a:t>
            </a:r>
            <a:r>
              <a:rPr kumimoji="1" lang="en-US" altLang="ko-KR" sz="2400" b="1" dirty="0">
                <a:latin typeface="+mn-ea"/>
              </a:rPr>
              <a:t>!</a:t>
            </a:r>
            <a:endParaRPr kumimoji="1" lang="en-US" altLang="ko-KR" b="1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F94232-26C9-5741-9D80-380652BA99BD}"/>
              </a:ext>
            </a:extLst>
          </p:cNvPr>
          <p:cNvSpPr/>
          <p:nvPr/>
        </p:nvSpPr>
        <p:spPr>
          <a:xfrm>
            <a:off x="7931053" y="4015020"/>
            <a:ext cx="636290" cy="1565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확장</a:t>
            </a:r>
            <a:endParaRPr kumimoji="1"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06A54D0-5316-D44B-A7CC-C2E7EA64B7E1}"/>
              </a:ext>
            </a:extLst>
          </p:cNvPr>
          <p:cNvCxnSpPr>
            <a:cxnSpLocks/>
          </p:cNvCxnSpPr>
          <p:nvPr/>
        </p:nvCxnSpPr>
        <p:spPr>
          <a:xfrm>
            <a:off x="5760564" y="5580658"/>
            <a:ext cx="0" cy="381230"/>
          </a:xfrm>
          <a:prstGeom prst="line">
            <a:avLst/>
          </a:prstGeom>
          <a:ln w="381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86A600C-8999-4341-893A-D6FA731D6B55}"/>
              </a:ext>
            </a:extLst>
          </p:cNvPr>
          <p:cNvCxnSpPr>
            <a:cxnSpLocks/>
          </p:cNvCxnSpPr>
          <p:nvPr/>
        </p:nvCxnSpPr>
        <p:spPr>
          <a:xfrm>
            <a:off x="8654387" y="5580658"/>
            <a:ext cx="0" cy="381230"/>
          </a:xfrm>
          <a:prstGeom prst="line">
            <a:avLst/>
          </a:prstGeom>
          <a:ln w="381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AFAEE6B-56EF-1C4C-9A8B-4CCA67395AE6}"/>
              </a:ext>
            </a:extLst>
          </p:cNvPr>
          <p:cNvCxnSpPr/>
          <p:nvPr/>
        </p:nvCxnSpPr>
        <p:spPr>
          <a:xfrm>
            <a:off x="5760564" y="5782491"/>
            <a:ext cx="2893823" cy="0"/>
          </a:xfrm>
          <a:prstGeom prst="straightConnector1">
            <a:avLst/>
          </a:prstGeom>
          <a:ln>
            <a:solidFill>
              <a:srgbClr val="AFABA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5E0EE763-B1BB-B94C-8C9C-D268EE9EB40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330548" y="5782491"/>
            <a:ext cx="2970527" cy="397833"/>
          </a:xfrm>
          <a:prstGeom prst="bentConnector3">
            <a:avLst>
              <a:gd name="adj1" fmla="val 100105"/>
            </a:avLst>
          </a:prstGeom>
          <a:ln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7EF51D-2E14-634D-B6C3-250B4B4D5FBC}"/>
              </a:ext>
            </a:extLst>
          </p:cNvPr>
          <p:cNvSpPr txBox="1"/>
          <p:nvPr/>
        </p:nvSpPr>
        <p:spPr>
          <a:xfrm>
            <a:off x="7387423" y="63473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가상메모리</a:t>
            </a:r>
            <a:endParaRPr kumimoji="1" lang="en-US" altLang="ko-KR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2A36DE-86A2-7F43-B642-D5D43E5BE64A}"/>
              </a:ext>
            </a:extLst>
          </p:cNvPr>
          <p:cNvCxnSpPr>
            <a:stCxn id="31" idx="0"/>
            <a:endCxn id="26" idx="2"/>
          </p:cNvCxnSpPr>
          <p:nvPr/>
        </p:nvCxnSpPr>
        <p:spPr>
          <a:xfrm flipV="1">
            <a:off x="8249198" y="5580658"/>
            <a:ext cx="0" cy="766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메모리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B041B-40A6-0C48-86E6-1D059AB92DC1}"/>
              </a:ext>
            </a:extLst>
          </p:cNvPr>
          <p:cNvSpPr txBox="1"/>
          <p:nvPr/>
        </p:nvSpPr>
        <p:spPr>
          <a:xfrm>
            <a:off x="641627" y="3635070"/>
            <a:ext cx="10908756" cy="471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latin typeface="+mn-ea"/>
              </a:rPr>
              <a:t>가상 메모리</a:t>
            </a: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보조기억장치의 메모리를 사용해 주기억장치인 것처럼 사용</a:t>
            </a:r>
            <a:r>
              <a:rPr kumimoji="1" lang="en-US" altLang="ko-KR" sz="2400" b="1" dirty="0">
                <a:latin typeface="+mn-ea"/>
              </a:rPr>
              <a:t>(</a:t>
            </a:r>
            <a:r>
              <a:rPr kumimoji="1" lang="ko-KR" altLang="en-US" sz="2400" b="1" dirty="0">
                <a:latin typeface="+mn-ea"/>
              </a:rPr>
              <a:t>확장</a:t>
            </a:r>
            <a:r>
              <a:rPr kumimoji="1" lang="en-US" altLang="ko-KR" sz="2400" b="1" dirty="0">
                <a:latin typeface="+mn-ea"/>
              </a:rPr>
              <a:t>)</a:t>
            </a:r>
            <a:r>
              <a:rPr kumimoji="1" lang="ko-KR" altLang="en-US" sz="2400" b="1" dirty="0">
                <a:latin typeface="+mn-ea"/>
              </a:rPr>
              <a:t>하는 메모리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프로그램에 실제 메모리 주소가 아닌 </a:t>
            </a:r>
            <a:r>
              <a:rPr kumimoji="1" lang="ko-KR" altLang="en-US" sz="2400" b="1" u="sng" dirty="0">
                <a:latin typeface="+mn-ea"/>
              </a:rPr>
              <a:t>가상의 메모리 주소</a:t>
            </a:r>
            <a:r>
              <a:rPr kumimoji="1" lang="ko-KR" altLang="en-US" sz="2400" b="1" dirty="0">
                <a:latin typeface="+mn-ea"/>
              </a:rPr>
              <a:t>를 준다</a:t>
            </a:r>
            <a:r>
              <a:rPr kumimoji="1" lang="en-US" altLang="ko-KR" sz="24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-&gt;</a:t>
            </a:r>
            <a:r>
              <a:rPr kumimoji="1" lang="ko-KR" altLang="en-US" sz="2400" b="1" dirty="0">
                <a:latin typeface="+mn-ea"/>
              </a:rPr>
              <a:t> 프로세스 전체가 메모리 내에 올라오지 않아도 실행이 가능하다</a:t>
            </a:r>
            <a:r>
              <a:rPr kumimoji="1" lang="en-US" altLang="ko-KR" sz="24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u="sng" dirty="0">
                <a:latin typeface="+mn-ea"/>
              </a:rPr>
              <a:t>일부만 실제 물리 메모리에 올려놓는 것</a:t>
            </a:r>
            <a:endParaRPr kumimoji="1" lang="en-US" altLang="ko-KR" sz="2800" b="1" u="sng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266539" y="5045938"/>
            <a:ext cx="5658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</a:t>
            </a:r>
            <a:r>
              <a:rPr kumimoji="1" lang="ko-KR" altLang="en-US" sz="4000" b="1" dirty="0"/>
              <a:t> 가상 주소와 물리 주소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06825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주소와 물리 주소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454083" y="3594867"/>
            <a:ext cx="11283858" cy="3610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latin typeface="+mn-ea"/>
              </a:rPr>
              <a:t>가상 메모리의 기본 아이디어</a:t>
            </a: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프로세스는 가상 주소를 사용하고</a:t>
            </a:r>
            <a:r>
              <a:rPr kumimoji="1" lang="en-US" altLang="ko-KR" sz="2400" b="1" dirty="0">
                <a:latin typeface="+mn-ea"/>
              </a:rPr>
              <a:t>,</a:t>
            </a:r>
            <a:r>
              <a:rPr kumimoji="1" lang="ko-KR" altLang="en-US" sz="2400" b="1" dirty="0">
                <a:latin typeface="+mn-ea"/>
              </a:rPr>
              <a:t> 데이터를 읽고 쓸 때만 물리 주소로 바꿔준다</a:t>
            </a:r>
            <a:r>
              <a:rPr kumimoji="1" lang="en-US" altLang="ko-KR" sz="24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u="sng" dirty="0">
                <a:solidFill>
                  <a:srgbClr val="FF0000"/>
                </a:solidFill>
                <a:latin typeface="+mn-ea"/>
              </a:rPr>
              <a:t>가상 주소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-US" altLang="ko-KR" sz="2400" b="1" dirty="0">
                <a:latin typeface="+mn-ea"/>
              </a:rPr>
              <a:t>:</a:t>
            </a:r>
            <a:r>
              <a:rPr kumimoji="1" lang="ko-KR" altLang="en-US" sz="2400" b="1" dirty="0">
                <a:latin typeface="+mn-ea"/>
              </a:rPr>
              <a:t> 프로세스가 참조하는 주소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u="sng" dirty="0">
                <a:solidFill>
                  <a:srgbClr val="FF0000"/>
                </a:solidFill>
                <a:latin typeface="+mn-ea"/>
              </a:rPr>
              <a:t>물리 주소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-US" altLang="ko-KR" sz="2400" b="1" dirty="0">
                <a:latin typeface="+mn-ea"/>
              </a:rPr>
              <a:t>:</a:t>
            </a:r>
            <a:r>
              <a:rPr kumimoji="1" lang="ko-KR" altLang="en-US" sz="2400" b="1" dirty="0">
                <a:latin typeface="+mn-ea"/>
              </a:rPr>
              <a:t> 실제 메모리 주소</a:t>
            </a:r>
            <a:endParaRPr kumimoji="1"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8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가상 주소와 물리 주소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2267082" y="4293296"/>
            <a:ext cx="7657866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latin typeface="+mn-ea"/>
              </a:rPr>
              <a:t>가상 주소를 어떻게 물리 주소로 바꾸지</a:t>
            </a:r>
            <a:r>
              <a:rPr kumimoji="1" lang="en-US" altLang="ko-KR" sz="3200" b="1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047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3367</TotalTime>
  <Words>1950</Words>
  <Application>Microsoft Macintosh PowerPoint</Application>
  <PresentationFormat>사용자 지정</PresentationFormat>
  <Paragraphs>285</Paragraphs>
  <Slides>31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1463</cp:revision>
  <dcterms:created xsi:type="dcterms:W3CDTF">2021-08-10T06:12:25Z</dcterms:created>
  <dcterms:modified xsi:type="dcterms:W3CDTF">2021-09-24T08:22:02Z</dcterms:modified>
</cp:coreProperties>
</file>