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16" r:id="rId3"/>
    <p:sldId id="473" r:id="rId4"/>
    <p:sldId id="495" r:id="rId5"/>
    <p:sldId id="445" r:id="rId6"/>
    <p:sldId id="502" r:id="rId7"/>
    <p:sldId id="504" r:id="rId8"/>
    <p:sldId id="505" r:id="rId9"/>
    <p:sldId id="507" r:id="rId10"/>
    <p:sldId id="500" r:id="rId11"/>
    <p:sldId id="520" r:id="rId12"/>
    <p:sldId id="510" r:id="rId13"/>
    <p:sldId id="493" r:id="rId14"/>
    <p:sldId id="499" r:id="rId15"/>
    <p:sldId id="508" r:id="rId16"/>
    <p:sldId id="518" r:id="rId17"/>
    <p:sldId id="517" r:id="rId18"/>
    <p:sldId id="519" r:id="rId19"/>
    <p:sldId id="521" r:id="rId20"/>
    <p:sldId id="523" r:id="rId21"/>
    <p:sldId id="525" r:id="rId22"/>
    <p:sldId id="527" r:id="rId23"/>
    <p:sldId id="528" r:id="rId24"/>
    <p:sldId id="529" r:id="rId25"/>
    <p:sldId id="4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F81C"/>
    <a:srgbClr val="EEA410"/>
    <a:srgbClr val="CC99FF"/>
    <a:srgbClr val="EBF1E9"/>
    <a:srgbClr val="70AD47"/>
    <a:srgbClr val="FFFFFF"/>
    <a:srgbClr val="D5E3C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77153" autoAdjust="0"/>
  </p:normalViewPr>
  <p:slideViewPr>
    <p:cSldViewPr snapToGrid="0">
      <p:cViewPr varScale="1">
        <p:scale>
          <a:sx n="86" d="100"/>
          <a:sy n="86" d="100"/>
        </p:scale>
        <p:origin x="4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Index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 배경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데이터들은 아무런 순서가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조회를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할때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처음부터 끝까지 조회한다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방법은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full scan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 부른다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방법은 효율적이지 못하므로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인덱스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＂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사용하기 시작한다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6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9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90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이진 트리는 하나의 노드에 하나의 자료만 갖는다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트리는 하나의 노드에 여러 자료 값을 갖는다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기본적으로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Balanced tree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2. Root node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제외한 모든 노드는 적어도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m/2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개의 키를 가지고 있어야한다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왼쪽은 부모보다 작은 값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오른쪽은 부모보다 큰 값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4.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노드의 자료수가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개라면 자식수는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K+1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차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3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트리의 조건에다가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모든 리프 노드들이 연결리스트로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연결되어있다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리프 노드에 모든 키가 존재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19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6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8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이름 기준으로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index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생성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dirty="0"/>
              <a:t>Rid -&gt; </a:t>
            </a:r>
            <a:r>
              <a:rPr lang="ko-KR" altLang="en-US" sz="1200" b="1" dirty="0"/>
              <a:t>파일그룹번호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데이터페이지번호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데이터페이지오프셋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Ex)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1-2-1, 1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번파일그룹의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 데이터 페이지의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번째 데이터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7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5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6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5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 경우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9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보름이 추가 시 많은 연산을 필요로 함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98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auto increased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옵션으로준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일련번호라면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0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그냥 여기 추가됨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7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https://www.youtube.com/watch?v=NkZ6r6z2pBg</a:t>
            </a:r>
          </a:p>
          <a:p>
            <a:r>
              <a:rPr lang="en-US" altLang="ko-KR" dirty="0"/>
              <a:t>https://vladmihalcea.com/clustered-index/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Full Scan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막고 좀더 빠른 탐색이 가능해짐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논리적으로 물리적으로 테이블과 독립적이다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1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0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6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9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4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1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dirty="0"/>
              <a:t>Rid -&gt; </a:t>
            </a:r>
            <a:r>
              <a:rPr lang="ko-KR" altLang="en-US" sz="1200" b="1" dirty="0"/>
              <a:t>파일그룹번호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데이터페이지번호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데이터페이지오프셋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Ex)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1-2-1, 1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번파일그룹의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 데이터 페이지의 </a:t>
            </a:r>
            <a:r>
              <a:rPr lang="en-US" altLang="ko-KR" sz="1200" b="1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sz="1200" b="1" i="0" dirty="0">
                <a:solidFill>
                  <a:srgbClr val="222426"/>
                </a:solidFill>
                <a:effectLst/>
                <a:latin typeface="-apple-system"/>
              </a:rPr>
              <a:t>번째 데이터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931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20210924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62DB24C-571A-4A9E-B680-45ACF367FF66}"/>
              </a:ext>
            </a:extLst>
          </p:cNvPr>
          <p:cNvGraphicFramePr>
            <a:graphicFrameLocks noGrp="1"/>
          </p:cNvGraphicFramePr>
          <p:nvPr/>
        </p:nvGraphicFramePr>
        <p:xfrm>
          <a:off x="5232399" y="1637711"/>
          <a:ext cx="5892801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B393A7-CBAB-4001-B992-0615F3175984}"/>
              </a:ext>
            </a:extLst>
          </p:cNvPr>
          <p:cNvCxnSpPr/>
          <p:nvPr/>
        </p:nvCxnSpPr>
        <p:spPr>
          <a:xfrm>
            <a:off x="3234268" y="2556933"/>
            <a:ext cx="19981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974B4-F7C9-4312-A689-A84B65734E92}"/>
              </a:ext>
            </a:extLst>
          </p:cNvPr>
          <p:cNvCxnSpPr>
            <a:cxnSpLocks/>
          </p:cNvCxnSpPr>
          <p:nvPr/>
        </p:nvCxnSpPr>
        <p:spPr>
          <a:xfrm>
            <a:off x="3234268" y="3285067"/>
            <a:ext cx="19981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2AF6CA-DCF5-4143-B298-5BE7B9419DFD}"/>
              </a:ext>
            </a:extLst>
          </p:cNvPr>
          <p:cNvCxnSpPr>
            <a:cxnSpLocks/>
          </p:cNvCxnSpPr>
          <p:nvPr/>
        </p:nvCxnSpPr>
        <p:spPr>
          <a:xfrm>
            <a:off x="3234268" y="3962401"/>
            <a:ext cx="1998131" cy="11894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7B5B0D-72B7-47CE-900A-5A122E628C18}"/>
              </a:ext>
            </a:extLst>
          </p:cNvPr>
          <p:cNvCxnSpPr>
            <a:cxnSpLocks/>
          </p:cNvCxnSpPr>
          <p:nvPr/>
        </p:nvCxnSpPr>
        <p:spPr>
          <a:xfrm>
            <a:off x="3234268" y="4613717"/>
            <a:ext cx="1998131" cy="22650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3B20946-1401-4B8E-B8A1-4EB98E09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15994"/>
              </p:ext>
            </p:extLst>
          </p:nvPr>
        </p:nvGraphicFramePr>
        <p:xfrm>
          <a:off x="1066800" y="1925579"/>
          <a:ext cx="2167468" cy="300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16">
                  <a:extLst>
                    <a:ext uri="{9D8B030D-6E8A-4147-A177-3AD203B41FA5}">
                      <a16:colId xmlns:a16="http://schemas.microsoft.com/office/drawing/2014/main" val="1435852053"/>
                    </a:ext>
                  </a:extLst>
                </a:gridCol>
                <a:gridCol w="1133752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</a:tblGrid>
              <a:tr h="388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4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62DB24C-571A-4A9E-B680-45ACF367FF66}"/>
              </a:ext>
            </a:extLst>
          </p:cNvPr>
          <p:cNvGraphicFramePr>
            <a:graphicFrameLocks noGrp="1"/>
          </p:cNvGraphicFramePr>
          <p:nvPr/>
        </p:nvGraphicFramePr>
        <p:xfrm>
          <a:off x="5232399" y="1637711"/>
          <a:ext cx="5892801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8F6004D-8824-416B-B39F-F3B2187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31988"/>
              </p:ext>
            </p:extLst>
          </p:nvPr>
        </p:nvGraphicFramePr>
        <p:xfrm>
          <a:off x="5232398" y="5237842"/>
          <a:ext cx="5892801" cy="7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010-9999-9999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DC66E4-BA38-49FF-B9F5-F285F883757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234268" y="3916781"/>
            <a:ext cx="1998130" cy="171099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9589B0-C113-404F-A1BF-A530B115094D}"/>
              </a:ext>
            </a:extLst>
          </p:cNvPr>
          <p:cNvCxnSpPr/>
          <p:nvPr/>
        </p:nvCxnSpPr>
        <p:spPr>
          <a:xfrm>
            <a:off x="3234268" y="2556933"/>
            <a:ext cx="19981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9ECA88-E636-4215-8B83-B5633786FF33}"/>
              </a:ext>
            </a:extLst>
          </p:cNvPr>
          <p:cNvCxnSpPr>
            <a:cxnSpLocks/>
          </p:cNvCxnSpPr>
          <p:nvPr/>
        </p:nvCxnSpPr>
        <p:spPr>
          <a:xfrm>
            <a:off x="3234268" y="3285067"/>
            <a:ext cx="19981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6BB540-E46F-4E0F-97F8-9BF72E5C960B}"/>
              </a:ext>
            </a:extLst>
          </p:cNvPr>
          <p:cNvCxnSpPr>
            <a:cxnSpLocks/>
          </p:cNvCxnSpPr>
          <p:nvPr/>
        </p:nvCxnSpPr>
        <p:spPr>
          <a:xfrm flipV="1">
            <a:off x="3225593" y="4866307"/>
            <a:ext cx="2006805" cy="2913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C85605-CE65-4C35-9269-1113B2D59D9D}"/>
              </a:ext>
            </a:extLst>
          </p:cNvPr>
          <p:cNvCxnSpPr>
            <a:cxnSpLocks/>
          </p:cNvCxnSpPr>
          <p:nvPr/>
        </p:nvCxnSpPr>
        <p:spPr>
          <a:xfrm flipV="1">
            <a:off x="3234268" y="4098899"/>
            <a:ext cx="1998130" cy="5148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55B77C17-9955-4031-9C62-C6C5C258E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67656"/>
              </p:ext>
            </p:extLst>
          </p:nvPr>
        </p:nvGraphicFramePr>
        <p:xfrm>
          <a:off x="1075838" y="2518452"/>
          <a:ext cx="2167468" cy="300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16">
                  <a:extLst>
                    <a:ext uri="{9D8B030D-6E8A-4147-A177-3AD203B41FA5}">
                      <a16:colId xmlns:a16="http://schemas.microsoft.com/office/drawing/2014/main" val="1435852053"/>
                    </a:ext>
                  </a:extLst>
                </a:gridCol>
                <a:gridCol w="1133752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</a:tblGrid>
              <a:tr h="388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65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 err="1"/>
                        <a:t>번째줄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C57553E-EFE1-4926-AE5E-F460AF96B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8"/>
          <a:stretch/>
        </p:blipFill>
        <p:spPr>
          <a:xfrm>
            <a:off x="1049087" y="1904197"/>
            <a:ext cx="2202894" cy="1773937"/>
          </a:xfrm>
          <a:prstGeom prst="rect">
            <a:avLst/>
          </a:prstGeom>
        </p:spPr>
      </p:pic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BBA870A8-72F3-423C-A05C-111DC67C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54067"/>
              </p:ext>
            </p:extLst>
          </p:nvPr>
        </p:nvGraphicFramePr>
        <p:xfrm>
          <a:off x="1066800" y="3598954"/>
          <a:ext cx="2167468" cy="63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1435852053"/>
                    </a:ext>
                  </a:extLst>
                </a:gridCol>
                <a:gridCol w="1125052">
                  <a:extLst>
                    <a:ext uri="{9D8B030D-6E8A-4147-A177-3AD203B41FA5}">
                      <a16:colId xmlns:a16="http://schemas.microsoft.com/office/drawing/2014/main" val="1098690910"/>
                    </a:ext>
                  </a:extLst>
                </a:gridCol>
              </a:tblGrid>
              <a:tr h="635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번째줄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F986536-5F35-4640-8A4B-154F07F1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66" y="1427944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Non-</a:t>
            </a:r>
            <a:r>
              <a:rPr lang="en-US" altLang="ko-KR" sz="6000" b="1" dirty="0" err="1"/>
              <a:t>clusted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index</a:t>
            </a:r>
            <a:br>
              <a:rPr lang="en-US" altLang="ko-KR" sz="6000" b="1" dirty="0"/>
            </a:br>
            <a:endParaRPr lang="ko-KR" altLang="en-US" sz="32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6E1BBD-1018-4266-9E47-3E83E2E855A4}"/>
              </a:ext>
            </a:extLst>
          </p:cNvPr>
          <p:cNvSpPr txBox="1">
            <a:spLocks/>
          </p:cNvSpPr>
          <p:nvPr/>
        </p:nvSpPr>
        <p:spPr>
          <a:xfrm>
            <a:off x="3087085" y="2067978"/>
            <a:ext cx="5324786" cy="3508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/>
              <a:t>테이블당 여러 개 생성 가능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AutoNum type="arabicPeriod" startAt="2"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순서는 상관 없다</a:t>
            </a: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200000"/>
              </a:lnSpc>
              <a:buAutoNum type="arabicPeriod" startAt="2"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저장 장소가 필요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27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Index</a:t>
            </a:r>
            <a:r>
              <a:rPr lang="ko-KR" altLang="en-US" sz="6000" b="1" dirty="0"/>
              <a:t>의 자료구조</a:t>
            </a:r>
            <a:br>
              <a:rPr lang="en-US" altLang="ko-KR" sz="6000" b="1" dirty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046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5218F7-E793-4063-8F1A-E91DC96605C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181951" y="3443714"/>
            <a:ext cx="829115" cy="9531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AB2BF94-5D76-416B-8E99-1D586B4DE61F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127389" y="3429000"/>
            <a:ext cx="2597838" cy="9678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C9090D-E5BF-49B5-BC3F-29DE736F94B6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2105636" y="3443714"/>
            <a:ext cx="4336776" cy="9531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739EBC8D-CE7A-411B-92BC-A74358AD8D3F}"/>
              </a:ext>
            </a:extLst>
          </p:cNvPr>
          <p:cNvSpPr/>
          <p:nvPr/>
        </p:nvSpPr>
        <p:spPr>
          <a:xfrm>
            <a:off x="8720700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55480149-76EE-4938-8449-E1C3971BC4BE}"/>
              </a:ext>
            </a:extLst>
          </p:cNvPr>
          <p:cNvSpPr/>
          <p:nvPr/>
        </p:nvSpPr>
        <p:spPr>
          <a:xfrm>
            <a:off x="7444832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8EE6058C-1A38-4F53-9300-BB5598EC62E6}"/>
              </a:ext>
            </a:extLst>
          </p:cNvPr>
          <p:cNvSpPr/>
          <p:nvPr/>
        </p:nvSpPr>
        <p:spPr>
          <a:xfrm>
            <a:off x="5666138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순서도: 종속 처리 71">
            <a:extLst>
              <a:ext uri="{FF2B5EF4-FFF2-40B4-BE49-F238E27FC236}">
                <a16:creationId xmlns:a16="http://schemas.microsoft.com/office/drawing/2014/main" id="{2D8D5B78-2DEC-4FAA-8A41-AC0A88BBC471}"/>
              </a:ext>
            </a:extLst>
          </p:cNvPr>
          <p:cNvSpPr/>
          <p:nvPr/>
        </p:nvSpPr>
        <p:spPr>
          <a:xfrm>
            <a:off x="4390270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N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순서도: 종속 처리 72">
            <a:extLst>
              <a:ext uri="{FF2B5EF4-FFF2-40B4-BE49-F238E27FC236}">
                <a16:creationId xmlns:a16="http://schemas.microsoft.com/office/drawing/2014/main" id="{B528C2F9-A30C-4D99-86BA-46B5EA41B116}"/>
              </a:ext>
            </a:extLst>
          </p:cNvPr>
          <p:cNvSpPr/>
          <p:nvPr/>
        </p:nvSpPr>
        <p:spPr>
          <a:xfrm>
            <a:off x="2644385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순서도: 종속 처리 74">
            <a:extLst>
              <a:ext uri="{FF2B5EF4-FFF2-40B4-BE49-F238E27FC236}">
                <a16:creationId xmlns:a16="http://schemas.microsoft.com/office/drawing/2014/main" id="{D27F4E8B-5133-4E52-8CDC-50CEAD325505}"/>
              </a:ext>
            </a:extLst>
          </p:cNvPr>
          <p:cNvSpPr/>
          <p:nvPr/>
        </p:nvSpPr>
        <p:spPr>
          <a:xfrm>
            <a:off x="1368517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38" y="495233"/>
            <a:ext cx="27409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B tree</a:t>
            </a:r>
            <a:endParaRPr lang="ko-KR" altLang="en-US" sz="3200" b="1" dirty="0"/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0065AA91-DD11-4583-8258-7BF9566D319C}"/>
              </a:ext>
            </a:extLst>
          </p:cNvPr>
          <p:cNvSpPr/>
          <p:nvPr/>
        </p:nvSpPr>
        <p:spPr>
          <a:xfrm>
            <a:off x="5498343" y="1759897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444D3FF8-EB29-4866-8C7F-6C7A576B3B3D}"/>
              </a:ext>
            </a:extLst>
          </p:cNvPr>
          <p:cNvSpPr/>
          <p:nvPr/>
        </p:nvSpPr>
        <p:spPr>
          <a:xfrm>
            <a:off x="7626283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6F6B1BF-FAE2-4945-BF1D-F99A465BDBB9}"/>
              </a:ext>
            </a:extLst>
          </p:cNvPr>
          <p:cNvSpPr/>
          <p:nvPr/>
        </p:nvSpPr>
        <p:spPr>
          <a:xfrm>
            <a:off x="95326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B6604-7A2E-4698-AE01-5EDE14845257}"/>
              </a:ext>
            </a:extLst>
          </p:cNvPr>
          <p:cNvCxnSpPr>
            <a:cxnSpLocks/>
            <a:stCxn id="2" idx="1"/>
            <a:endCxn id="49" idx="0"/>
          </p:cNvCxnSpPr>
          <p:nvPr/>
        </p:nvCxnSpPr>
        <p:spPr>
          <a:xfrm flipH="1">
            <a:off x="4186789" y="2095799"/>
            <a:ext cx="1311554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C06E0-4153-4E6E-8C40-C7993F813316}"/>
              </a:ext>
            </a:extLst>
          </p:cNvPr>
          <p:cNvCxnSpPr>
            <a:cxnSpLocks/>
            <a:stCxn id="2" idx="3"/>
            <a:endCxn id="33" idx="0"/>
          </p:cNvCxnSpPr>
          <p:nvPr/>
        </p:nvCxnSpPr>
        <p:spPr>
          <a:xfrm>
            <a:off x="6972580" y="2095799"/>
            <a:ext cx="114954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734776-D8BD-4F1C-B711-04AE4BD0343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32445" y="3429000"/>
            <a:ext cx="2605705" cy="19651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493BA9B3-EC5C-43FD-A9CA-4EDA3A341977}"/>
              </a:ext>
            </a:extLst>
          </p:cNvPr>
          <p:cNvSpPr/>
          <p:nvPr/>
        </p:nvSpPr>
        <p:spPr>
          <a:xfrm>
            <a:off x="6350415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8420DBC2-9D45-4935-A7BA-526993CEF68A}"/>
              </a:ext>
            </a:extLst>
          </p:cNvPr>
          <p:cNvSpPr/>
          <p:nvPr/>
        </p:nvSpPr>
        <p:spPr>
          <a:xfrm>
            <a:off x="4725538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84FA99BC-CBDA-43E3-8BBF-1169D56159B5}"/>
              </a:ext>
            </a:extLst>
          </p:cNvPr>
          <p:cNvSpPr/>
          <p:nvPr/>
        </p:nvSpPr>
        <p:spPr>
          <a:xfrm>
            <a:off x="3449670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0B5ADCDB-5108-4E0D-BB78-3B1A494F559F}"/>
              </a:ext>
            </a:extLst>
          </p:cNvPr>
          <p:cNvSpPr/>
          <p:nvPr/>
        </p:nvSpPr>
        <p:spPr>
          <a:xfrm>
            <a:off x="1368517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81739DEF-E6D3-4729-91AE-6574B1570656}"/>
              </a:ext>
            </a:extLst>
          </p:cNvPr>
          <p:cNvSpPr/>
          <p:nvPr/>
        </p:nvSpPr>
        <p:spPr>
          <a:xfrm>
            <a:off x="2956438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26F505-1E8D-4D19-B313-4D54260486F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3693557" y="3429000"/>
            <a:ext cx="1122283" cy="19651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1EE541D7-59FF-44C0-A457-EB0D4534144D}"/>
              </a:ext>
            </a:extLst>
          </p:cNvPr>
          <p:cNvSpPr/>
          <p:nvPr/>
        </p:nvSpPr>
        <p:spPr>
          <a:xfrm>
            <a:off x="4229629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A147BF81-5F49-4478-B758-CDBE2A92EB55}"/>
              </a:ext>
            </a:extLst>
          </p:cNvPr>
          <p:cNvSpPr/>
          <p:nvPr/>
        </p:nvSpPr>
        <p:spPr>
          <a:xfrm>
            <a:off x="5817382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550C1-1C3A-44B0-AAD9-A99BC825881A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096000" y="3429000"/>
            <a:ext cx="458501" cy="19651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B6643FF1-1723-40EA-ADCE-1B66F8753AA7}"/>
              </a:ext>
            </a:extLst>
          </p:cNvPr>
          <p:cNvSpPr/>
          <p:nvPr/>
        </p:nvSpPr>
        <p:spPr>
          <a:xfrm>
            <a:off x="7090573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H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순서도: 종속 처리 84">
            <a:extLst>
              <a:ext uri="{FF2B5EF4-FFF2-40B4-BE49-F238E27FC236}">
                <a16:creationId xmlns:a16="http://schemas.microsoft.com/office/drawing/2014/main" id="{36F285F4-B2B1-4F91-B36F-C7193685722E}"/>
              </a:ext>
            </a:extLst>
          </p:cNvPr>
          <p:cNvSpPr/>
          <p:nvPr/>
        </p:nvSpPr>
        <p:spPr>
          <a:xfrm>
            <a:off x="11272436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순서도: 종속 처리 85">
            <a:extLst>
              <a:ext uri="{FF2B5EF4-FFF2-40B4-BE49-F238E27FC236}">
                <a16:creationId xmlns:a16="http://schemas.microsoft.com/office/drawing/2014/main" id="{3C1E8CE4-AC3B-420D-84F5-AA4CC8DBA05E}"/>
              </a:ext>
            </a:extLst>
          </p:cNvPr>
          <p:cNvSpPr/>
          <p:nvPr/>
        </p:nvSpPr>
        <p:spPr>
          <a:xfrm>
            <a:off x="9996568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0BB03C-2E7D-41F4-B865-24B2BB1DCA3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149192" y="4732773"/>
            <a:ext cx="29564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5218F7-E793-4063-8F1A-E91DC96605C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181951" y="3443714"/>
            <a:ext cx="829115" cy="9531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AB2BF94-5D76-416B-8E99-1D586B4DE61F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127389" y="3429000"/>
            <a:ext cx="2597838" cy="9678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C9090D-E5BF-49B5-BC3F-29DE736F94B6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2105636" y="3443714"/>
            <a:ext cx="4336776" cy="9531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739EBC8D-CE7A-411B-92BC-A74358AD8D3F}"/>
              </a:ext>
            </a:extLst>
          </p:cNvPr>
          <p:cNvSpPr/>
          <p:nvPr/>
        </p:nvSpPr>
        <p:spPr>
          <a:xfrm>
            <a:off x="8720700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55480149-76EE-4938-8449-E1C3971BC4BE}"/>
              </a:ext>
            </a:extLst>
          </p:cNvPr>
          <p:cNvSpPr/>
          <p:nvPr/>
        </p:nvSpPr>
        <p:spPr>
          <a:xfrm>
            <a:off x="7444832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8EE6058C-1A38-4F53-9300-BB5598EC62E6}"/>
              </a:ext>
            </a:extLst>
          </p:cNvPr>
          <p:cNvSpPr/>
          <p:nvPr/>
        </p:nvSpPr>
        <p:spPr>
          <a:xfrm>
            <a:off x="5666138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N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순서도: 종속 처리 71">
            <a:extLst>
              <a:ext uri="{FF2B5EF4-FFF2-40B4-BE49-F238E27FC236}">
                <a16:creationId xmlns:a16="http://schemas.microsoft.com/office/drawing/2014/main" id="{2D8D5B78-2DEC-4FAA-8A41-AC0A88BBC471}"/>
              </a:ext>
            </a:extLst>
          </p:cNvPr>
          <p:cNvSpPr/>
          <p:nvPr/>
        </p:nvSpPr>
        <p:spPr>
          <a:xfrm>
            <a:off x="4390270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순서도: 종속 처리 72">
            <a:extLst>
              <a:ext uri="{FF2B5EF4-FFF2-40B4-BE49-F238E27FC236}">
                <a16:creationId xmlns:a16="http://schemas.microsoft.com/office/drawing/2014/main" id="{B528C2F9-A30C-4D99-86BA-46B5EA41B116}"/>
              </a:ext>
            </a:extLst>
          </p:cNvPr>
          <p:cNvSpPr/>
          <p:nvPr/>
        </p:nvSpPr>
        <p:spPr>
          <a:xfrm>
            <a:off x="2644385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순서도: 종속 처리 74">
            <a:extLst>
              <a:ext uri="{FF2B5EF4-FFF2-40B4-BE49-F238E27FC236}">
                <a16:creationId xmlns:a16="http://schemas.microsoft.com/office/drawing/2014/main" id="{D27F4E8B-5133-4E52-8CDC-50CEAD325505}"/>
              </a:ext>
            </a:extLst>
          </p:cNvPr>
          <p:cNvSpPr/>
          <p:nvPr/>
        </p:nvSpPr>
        <p:spPr>
          <a:xfrm>
            <a:off x="1368517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J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652" y="495233"/>
            <a:ext cx="340100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B+ tree</a:t>
            </a:r>
            <a:endParaRPr lang="ko-KR" altLang="en-US" sz="3200" b="1" dirty="0"/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0065AA91-DD11-4583-8258-7BF9566D319C}"/>
              </a:ext>
            </a:extLst>
          </p:cNvPr>
          <p:cNvSpPr/>
          <p:nvPr/>
        </p:nvSpPr>
        <p:spPr>
          <a:xfrm>
            <a:off x="5498343" y="1759897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444D3FF8-EB29-4866-8C7F-6C7A576B3B3D}"/>
              </a:ext>
            </a:extLst>
          </p:cNvPr>
          <p:cNvSpPr/>
          <p:nvPr/>
        </p:nvSpPr>
        <p:spPr>
          <a:xfrm>
            <a:off x="7626283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6F6B1BF-FAE2-4945-BF1D-F99A465BDBB9}"/>
              </a:ext>
            </a:extLst>
          </p:cNvPr>
          <p:cNvSpPr/>
          <p:nvPr/>
        </p:nvSpPr>
        <p:spPr>
          <a:xfrm>
            <a:off x="95326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B6604-7A2E-4698-AE01-5EDE14845257}"/>
              </a:ext>
            </a:extLst>
          </p:cNvPr>
          <p:cNvCxnSpPr>
            <a:cxnSpLocks/>
            <a:stCxn id="2" idx="1"/>
            <a:endCxn id="49" idx="0"/>
          </p:cNvCxnSpPr>
          <p:nvPr/>
        </p:nvCxnSpPr>
        <p:spPr>
          <a:xfrm flipH="1">
            <a:off x="4186789" y="2095799"/>
            <a:ext cx="1311554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C06E0-4153-4E6E-8C40-C7993F813316}"/>
              </a:ext>
            </a:extLst>
          </p:cNvPr>
          <p:cNvCxnSpPr>
            <a:cxnSpLocks/>
            <a:stCxn id="2" idx="3"/>
            <a:endCxn id="33" idx="0"/>
          </p:cNvCxnSpPr>
          <p:nvPr/>
        </p:nvCxnSpPr>
        <p:spPr>
          <a:xfrm>
            <a:off x="6972580" y="2095799"/>
            <a:ext cx="114954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734776-D8BD-4F1C-B711-04AE4BD0343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32445" y="3429000"/>
            <a:ext cx="2605705" cy="19651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493BA9B3-EC5C-43FD-A9CA-4EDA3A341977}"/>
              </a:ext>
            </a:extLst>
          </p:cNvPr>
          <p:cNvSpPr/>
          <p:nvPr/>
        </p:nvSpPr>
        <p:spPr>
          <a:xfrm>
            <a:off x="6350415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8420DBC2-9D45-4935-A7BA-526993CEF68A}"/>
              </a:ext>
            </a:extLst>
          </p:cNvPr>
          <p:cNvSpPr/>
          <p:nvPr/>
        </p:nvSpPr>
        <p:spPr>
          <a:xfrm>
            <a:off x="4725538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84FA99BC-CBDA-43E3-8BBF-1169D56159B5}"/>
              </a:ext>
            </a:extLst>
          </p:cNvPr>
          <p:cNvSpPr/>
          <p:nvPr/>
        </p:nvSpPr>
        <p:spPr>
          <a:xfrm>
            <a:off x="3449670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0B5ADCDB-5108-4E0D-BB78-3B1A494F559F}"/>
              </a:ext>
            </a:extLst>
          </p:cNvPr>
          <p:cNvSpPr/>
          <p:nvPr/>
        </p:nvSpPr>
        <p:spPr>
          <a:xfrm>
            <a:off x="1368517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81739DEF-E6D3-4729-91AE-6574B1570656}"/>
              </a:ext>
            </a:extLst>
          </p:cNvPr>
          <p:cNvSpPr/>
          <p:nvPr/>
        </p:nvSpPr>
        <p:spPr>
          <a:xfrm>
            <a:off x="3686533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26F505-1E8D-4D19-B313-4D54260486F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423652" y="3429000"/>
            <a:ext cx="440324" cy="19651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1EE541D7-59FF-44C0-A457-EB0D4534144D}"/>
              </a:ext>
            </a:extLst>
          </p:cNvPr>
          <p:cNvSpPr/>
          <p:nvPr/>
        </p:nvSpPr>
        <p:spPr>
          <a:xfrm>
            <a:off x="4959724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A147BF81-5F49-4478-B758-CDBE2A92EB55}"/>
              </a:ext>
            </a:extLst>
          </p:cNvPr>
          <p:cNvSpPr/>
          <p:nvPr/>
        </p:nvSpPr>
        <p:spPr>
          <a:xfrm>
            <a:off x="7675482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550C1-1C3A-44B0-AAD9-A99BC825881A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096000" y="3443714"/>
            <a:ext cx="2316601" cy="195045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B6643FF1-1723-40EA-ADCE-1B66F8753AA7}"/>
              </a:ext>
            </a:extLst>
          </p:cNvPr>
          <p:cNvSpPr/>
          <p:nvPr/>
        </p:nvSpPr>
        <p:spPr>
          <a:xfrm>
            <a:off x="8948673" y="539417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순서도: 종속 처리 84">
            <a:extLst>
              <a:ext uri="{FF2B5EF4-FFF2-40B4-BE49-F238E27FC236}">
                <a16:creationId xmlns:a16="http://schemas.microsoft.com/office/drawing/2014/main" id="{36F285F4-B2B1-4F91-B36F-C7193685722E}"/>
              </a:ext>
            </a:extLst>
          </p:cNvPr>
          <p:cNvSpPr/>
          <p:nvPr/>
        </p:nvSpPr>
        <p:spPr>
          <a:xfrm>
            <a:off x="11272436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순서도: 종속 처리 85">
            <a:extLst>
              <a:ext uri="{FF2B5EF4-FFF2-40B4-BE49-F238E27FC236}">
                <a16:creationId xmlns:a16="http://schemas.microsoft.com/office/drawing/2014/main" id="{3C1E8CE4-AC3B-420D-84F5-AA4CC8DBA05E}"/>
              </a:ext>
            </a:extLst>
          </p:cNvPr>
          <p:cNvSpPr/>
          <p:nvPr/>
        </p:nvSpPr>
        <p:spPr>
          <a:xfrm>
            <a:off x="9996568" y="4396871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4228DA-6062-4E80-B39D-F80F8C7B97F8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2842754" y="5730072"/>
            <a:ext cx="84377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4FBCA2-E29F-4653-9F4E-7A16EFF05644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6433961" y="5730072"/>
            <a:ext cx="124152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299157-3BC5-444B-801A-8C6E692B6629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4118622" y="4732773"/>
            <a:ext cx="27164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40B81BDE-5166-4D5A-8DAF-99D18F98D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01067"/>
              </p:ext>
            </p:extLst>
          </p:nvPr>
        </p:nvGraphicFramePr>
        <p:xfrm>
          <a:off x="2032000" y="1278546"/>
          <a:ext cx="8127999" cy="43009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1088">
                  <a:extLst>
                    <a:ext uri="{9D8B030D-6E8A-4147-A177-3AD203B41FA5}">
                      <a16:colId xmlns:a16="http://schemas.microsoft.com/office/drawing/2014/main" val="2538342681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4067241489"/>
                    </a:ext>
                  </a:extLst>
                </a:gridCol>
                <a:gridCol w="2954527">
                  <a:extLst>
                    <a:ext uri="{9D8B030D-6E8A-4147-A177-3AD203B41FA5}">
                      <a16:colId xmlns:a16="http://schemas.microsoft.com/office/drawing/2014/main" val="377555952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StartLetter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English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Korean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959162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18885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Banana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바나나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80329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070739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9039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006168"/>
                  </a:ext>
                </a:extLst>
              </a:tr>
              <a:tr h="64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Giraffe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9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9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652" y="495233"/>
            <a:ext cx="340100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/>
              <a:t>Clustered Index</a:t>
            </a:r>
            <a:endParaRPr lang="ko-KR" altLang="en-US" sz="3200" b="1" dirty="0"/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0065AA91-DD11-4583-8258-7BF9566D319C}"/>
              </a:ext>
            </a:extLst>
          </p:cNvPr>
          <p:cNvSpPr/>
          <p:nvPr/>
        </p:nvSpPr>
        <p:spPr>
          <a:xfrm>
            <a:off x="5498343" y="1759897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444D3FF8-EB29-4866-8C7F-6C7A576B3B3D}"/>
              </a:ext>
            </a:extLst>
          </p:cNvPr>
          <p:cNvSpPr/>
          <p:nvPr/>
        </p:nvSpPr>
        <p:spPr>
          <a:xfrm>
            <a:off x="7626283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R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6F6B1BF-FAE2-4945-BF1D-F99A465BDBB9}"/>
              </a:ext>
            </a:extLst>
          </p:cNvPr>
          <p:cNvSpPr/>
          <p:nvPr/>
        </p:nvSpPr>
        <p:spPr>
          <a:xfrm>
            <a:off x="909365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B6604-7A2E-4698-AE01-5EDE14845257}"/>
              </a:ext>
            </a:extLst>
          </p:cNvPr>
          <p:cNvCxnSpPr>
            <a:cxnSpLocks/>
            <a:stCxn id="2" idx="1"/>
            <a:endCxn id="49" idx="0"/>
          </p:cNvCxnSpPr>
          <p:nvPr/>
        </p:nvCxnSpPr>
        <p:spPr>
          <a:xfrm flipH="1">
            <a:off x="4186789" y="2095799"/>
            <a:ext cx="1311554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C06E0-4153-4E6E-8C40-C7993F813316}"/>
              </a:ext>
            </a:extLst>
          </p:cNvPr>
          <p:cNvCxnSpPr>
            <a:cxnSpLocks/>
            <a:stCxn id="2" idx="3"/>
            <a:endCxn id="33" idx="0"/>
          </p:cNvCxnSpPr>
          <p:nvPr/>
        </p:nvCxnSpPr>
        <p:spPr>
          <a:xfrm>
            <a:off x="6972580" y="2095799"/>
            <a:ext cx="114954" cy="70194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734776-D8BD-4F1C-B711-04AE4BD0343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46484" y="3429000"/>
            <a:ext cx="1840012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493BA9B3-EC5C-43FD-A9CA-4EDA3A341977}"/>
              </a:ext>
            </a:extLst>
          </p:cNvPr>
          <p:cNvSpPr/>
          <p:nvPr/>
        </p:nvSpPr>
        <p:spPr>
          <a:xfrm>
            <a:off x="6350415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M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8420DBC2-9D45-4935-A7BA-526993CEF68A}"/>
              </a:ext>
            </a:extLst>
          </p:cNvPr>
          <p:cNvSpPr/>
          <p:nvPr/>
        </p:nvSpPr>
        <p:spPr>
          <a:xfrm>
            <a:off x="4725538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84FA99BC-CBDA-43E3-8BBF-1169D56159B5}"/>
              </a:ext>
            </a:extLst>
          </p:cNvPr>
          <p:cNvSpPr/>
          <p:nvPr/>
        </p:nvSpPr>
        <p:spPr>
          <a:xfrm>
            <a:off x="3449670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0B5ADCDB-5108-4E0D-BB78-3B1A494F559F}"/>
              </a:ext>
            </a:extLst>
          </p:cNvPr>
          <p:cNvSpPr/>
          <p:nvPr/>
        </p:nvSpPr>
        <p:spPr>
          <a:xfrm>
            <a:off x="2182556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81739DEF-E6D3-4729-91AE-6574B1570656}"/>
              </a:ext>
            </a:extLst>
          </p:cNvPr>
          <p:cNvSpPr/>
          <p:nvPr/>
        </p:nvSpPr>
        <p:spPr>
          <a:xfrm>
            <a:off x="4500572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26F505-1E8D-4D19-B313-4D54260486F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824192" y="3429000"/>
            <a:ext cx="413499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1EE541D7-59FF-44C0-A457-EB0D4534144D}"/>
              </a:ext>
            </a:extLst>
          </p:cNvPr>
          <p:cNvSpPr/>
          <p:nvPr/>
        </p:nvSpPr>
        <p:spPr>
          <a:xfrm>
            <a:off x="5773763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A147BF81-5F49-4478-B758-CDBE2A92EB55}"/>
              </a:ext>
            </a:extLst>
          </p:cNvPr>
          <p:cNvSpPr/>
          <p:nvPr/>
        </p:nvSpPr>
        <p:spPr>
          <a:xfrm>
            <a:off x="8489521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550C1-1C3A-44B0-AAD9-A99BC825881A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199775" y="3429000"/>
            <a:ext cx="3026865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B6643FF1-1723-40EA-ADCE-1B66F8753AA7}"/>
              </a:ext>
            </a:extLst>
          </p:cNvPr>
          <p:cNvSpPr/>
          <p:nvPr/>
        </p:nvSpPr>
        <p:spPr>
          <a:xfrm>
            <a:off x="9762712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4228DA-6062-4E80-B39D-F80F8C7B97F8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3656793" y="4762202"/>
            <a:ext cx="84377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4FBCA2-E29F-4653-9F4E-7A16EFF05644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7248000" y="4762202"/>
            <a:ext cx="124152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CD993-1C2D-4B37-8ECB-D7E7AC9A88F4}"/>
              </a:ext>
            </a:extLst>
          </p:cNvPr>
          <p:cNvSpPr/>
          <p:nvPr/>
        </p:nvSpPr>
        <p:spPr>
          <a:xfrm>
            <a:off x="1009887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65F32-7630-472F-A144-4398399268A6}"/>
              </a:ext>
            </a:extLst>
          </p:cNvPr>
          <p:cNvSpPr/>
          <p:nvPr/>
        </p:nvSpPr>
        <p:spPr>
          <a:xfrm>
            <a:off x="1009887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 옛한글"/>
              </a:rPr>
              <a:t>사과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AF1408-328E-473F-A5A1-2A34A7B22FDF}"/>
              </a:ext>
            </a:extLst>
          </p:cNvPr>
          <p:cNvSpPr/>
          <p:nvPr/>
        </p:nvSpPr>
        <p:spPr>
          <a:xfrm>
            <a:off x="2358054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Banana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71D093-11BF-4311-B9B6-07EF168E5062}"/>
              </a:ext>
            </a:extLst>
          </p:cNvPr>
          <p:cNvSpPr/>
          <p:nvPr/>
        </p:nvSpPr>
        <p:spPr>
          <a:xfrm>
            <a:off x="2358054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바나나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EFC917-3A9F-4915-AA2A-8DB40DE4DED1}"/>
              </a:ext>
            </a:extLst>
          </p:cNvPr>
          <p:cNvSpPr/>
          <p:nvPr/>
        </p:nvSpPr>
        <p:spPr>
          <a:xfrm>
            <a:off x="4601095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199309-E214-4E65-BC06-3E181562C290}"/>
              </a:ext>
            </a:extLst>
          </p:cNvPr>
          <p:cNvSpPr/>
          <p:nvPr/>
        </p:nvSpPr>
        <p:spPr>
          <a:xfrm>
            <a:off x="4601095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고양이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D2EE0F-F0E2-4D06-9425-5B6A741F2464}"/>
              </a:ext>
            </a:extLst>
          </p:cNvPr>
          <p:cNvSpPr/>
          <p:nvPr/>
        </p:nvSpPr>
        <p:spPr>
          <a:xfrm>
            <a:off x="6003331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191319-8ED6-43AC-BB19-333078705C6F}"/>
              </a:ext>
            </a:extLst>
          </p:cNvPr>
          <p:cNvSpPr/>
          <p:nvPr/>
        </p:nvSpPr>
        <p:spPr>
          <a:xfrm>
            <a:off x="6003331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1FE735-B275-4CE9-BD00-258E4AD9260C}"/>
              </a:ext>
            </a:extLst>
          </p:cNvPr>
          <p:cNvSpPr/>
          <p:nvPr/>
        </p:nvSpPr>
        <p:spPr>
          <a:xfrm>
            <a:off x="8638691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491959-5818-48CA-92C9-CD6960F8EDF0}"/>
              </a:ext>
            </a:extLst>
          </p:cNvPr>
          <p:cNvSpPr/>
          <p:nvPr/>
        </p:nvSpPr>
        <p:spPr>
          <a:xfrm>
            <a:off x="8638691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개구리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2FBD0F-C244-4DF4-A323-8E3F080AF8EB}"/>
              </a:ext>
            </a:extLst>
          </p:cNvPr>
          <p:cNvSpPr/>
          <p:nvPr/>
        </p:nvSpPr>
        <p:spPr>
          <a:xfrm>
            <a:off x="10006255" y="52161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Giraffe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5D0CA3-2B8F-4E57-80F5-733E4C5D77DA}"/>
              </a:ext>
            </a:extLst>
          </p:cNvPr>
          <p:cNvSpPr/>
          <p:nvPr/>
        </p:nvSpPr>
        <p:spPr>
          <a:xfrm>
            <a:off x="10006255" y="557953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기린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D823BB-1CB4-466A-B051-C78C1EEC4B54}"/>
              </a:ext>
            </a:extLst>
          </p:cNvPr>
          <p:cNvSpPr/>
          <p:nvPr/>
        </p:nvSpPr>
        <p:spPr>
          <a:xfrm>
            <a:off x="646176" y="4181365"/>
            <a:ext cx="10960608" cy="1914636"/>
          </a:xfrm>
          <a:prstGeom prst="rect">
            <a:avLst/>
          </a:prstGeom>
          <a:noFill/>
          <a:ln w="444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1E94C3-A371-4025-97B0-3D2514633A56}"/>
              </a:ext>
            </a:extLst>
          </p:cNvPr>
          <p:cNvSpPr/>
          <p:nvPr/>
        </p:nvSpPr>
        <p:spPr>
          <a:xfrm>
            <a:off x="452165" y="3841951"/>
            <a:ext cx="2071580" cy="3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5B5B"/>
                </a:solidFill>
              </a:rPr>
              <a:t>Heap/data page</a:t>
            </a:r>
            <a:endParaRPr lang="ko-KR" altLang="en-US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5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DD63863-78A2-400F-9AFB-57760C5FB0D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261609" y="3429000"/>
            <a:ext cx="1575496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06" y="495233"/>
            <a:ext cx="4802988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/>
              <a:t>Non-clustered Index</a:t>
            </a:r>
            <a:endParaRPr lang="ko-KR" altLang="en-US" sz="3200" b="1" dirty="0"/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0065AA91-DD11-4583-8258-7BF9566D319C}"/>
              </a:ext>
            </a:extLst>
          </p:cNvPr>
          <p:cNvSpPr/>
          <p:nvPr/>
        </p:nvSpPr>
        <p:spPr>
          <a:xfrm>
            <a:off x="5498343" y="1759897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바나나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6F6B1BF-FAE2-4945-BF1D-F99A465BDBB9}"/>
              </a:ext>
            </a:extLst>
          </p:cNvPr>
          <p:cNvSpPr/>
          <p:nvPr/>
        </p:nvSpPr>
        <p:spPr>
          <a:xfrm>
            <a:off x="909365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B6604-7A2E-4698-AE01-5EDE14845257}"/>
              </a:ext>
            </a:extLst>
          </p:cNvPr>
          <p:cNvCxnSpPr>
            <a:cxnSpLocks/>
            <a:stCxn id="2" idx="1"/>
            <a:endCxn id="49" idx="0"/>
          </p:cNvCxnSpPr>
          <p:nvPr/>
        </p:nvCxnSpPr>
        <p:spPr>
          <a:xfrm flipH="1">
            <a:off x="3350732" y="2095799"/>
            <a:ext cx="2147611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C06E0-4153-4E6E-8C40-C7993F813316}"/>
              </a:ext>
            </a:extLst>
          </p:cNvPr>
          <p:cNvCxnSpPr>
            <a:cxnSpLocks/>
            <a:stCxn id="2" idx="3"/>
            <a:endCxn id="33" idx="0"/>
          </p:cNvCxnSpPr>
          <p:nvPr/>
        </p:nvCxnSpPr>
        <p:spPr>
          <a:xfrm>
            <a:off x="6972580" y="2095799"/>
            <a:ext cx="1589191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734776-D8BD-4F1C-B711-04AE4BD03435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1646484" y="3429000"/>
            <a:ext cx="1704248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493BA9B3-EC5C-43FD-A9CA-4EDA3A341977}"/>
              </a:ext>
            </a:extLst>
          </p:cNvPr>
          <p:cNvSpPr/>
          <p:nvPr/>
        </p:nvSpPr>
        <p:spPr>
          <a:xfrm>
            <a:off x="7824652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바나나</a:t>
            </a:r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8420DBC2-9D45-4935-A7BA-526993CEF68A}"/>
              </a:ext>
            </a:extLst>
          </p:cNvPr>
          <p:cNvSpPr/>
          <p:nvPr/>
        </p:nvSpPr>
        <p:spPr>
          <a:xfrm>
            <a:off x="3889481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기린</a:t>
            </a: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84FA99BC-CBDA-43E3-8BBF-1169D56159B5}"/>
              </a:ext>
            </a:extLst>
          </p:cNvPr>
          <p:cNvSpPr/>
          <p:nvPr/>
        </p:nvSpPr>
        <p:spPr>
          <a:xfrm>
            <a:off x="2613613" y="279774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고양이</a:t>
            </a:r>
          </a:p>
        </p:txBody>
      </p: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0B5ADCDB-5108-4E0D-BB78-3B1A494F559F}"/>
              </a:ext>
            </a:extLst>
          </p:cNvPr>
          <p:cNvSpPr/>
          <p:nvPr/>
        </p:nvSpPr>
        <p:spPr>
          <a:xfrm>
            <a:off x="2182556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개구리</a:t>
            </a: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81739DEF-E6D3-4729-91AE-6574B1570656}"/>
              </a:ext>
            </a:extLst>
          </p:cNvPr>
          <p:cNvSpPr/>
          <p:nvPr/>
        </p:nvSpPr>
        <p:spPr>
          <a:xfrm>
            <a:off x="4139868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고양이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26F505-1E8D-4D19-B313-4D54260486F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020869" y="3429000"/>
            <a:ext cx="856118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1EE541D7-59FF-44C0-A457-EB0D4534144D}"/>
              </a:ext>
            </a:extLst>
          </p:cNvPr>
          <p:cNvSpPr/>
          <p:nvPr/>
        </p:nvSpPr>
        <p:spPr>
          <a:xfrm>
            <a:off x="6099986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기린</a:t>
            </a:r>
          </a:p>
        </p:txBody>
      </p: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A147BF81-5F49-4478-B758-CDBE2A92EB55}"/>
              </a:ext>
            </a:extLst>
          </p:cNvPr>
          <p:cNvSpPr/>
          <p:nvPr/>
        </p:nvSpPr>
        <p:spPr>
          <a:xfrm>
            <a:off x="8017528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사과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550C1-1C3A-44B0-AAD9-A99BC825881A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491765" y="4762202"/>
            <a:ext cx="27094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B6643FF1-1723-40EA-ADCE-1B66F8753AA7}"/>
              </a:ext>
            </a:extLst>
          </p:cNvPr>
          <p:cNvSpPr/>
          <p:nvPr/>
        </p:nvSpPr>
        <p:spPr>
          <a:xfrm>
            <a:off x="9762711" y="442630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바나나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4228DA-6062-4E80-B39D-F80F8C7B97F8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3656793" y="4762202"/>
            <a:ext cx="483075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4FBCA2-E29F-4653-9F4E-7A16EFF05644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7574223" y="4762202"/>
            <a:ext cx="443305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4525F6-8656-4A8E-BC4F-587B8C1DE93F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71015" y="3428404"/>
            <a:ext cx="783632" cy="9978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63F6EE-4AFD-4C9D-B343-0B91BBDF162B}"/>
              </a:ext>
            </a:extLst>
          </p:cNvPr>
          <p:cNvCxnSpPr>
            <a:cxnSpLocks/>
          </p:cNvCxnSpPr>
          <p:nvPr/>
        </p:nvCxnSpPr>
        <p:spPr>
          <a:xfrm>
            <a:off x="9244206" y="3428404"/>
            <a:ext cx="1255624" cy="9978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9C927-A7B1-4506-A1DB-0C38F998B71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614105" y="4762202"/>
            <a:ext cx="48588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981652-F1CD-4D1D-B7D7-85F671D19514}"/>
              </a:ext>
            </a:extLst>
          </p:cNvPr>
          <p:cNvSpPr/>
          <p:nvPr/>
        </p:nvSpPr>
        <p:spPr>
          <a:xfrm>
            <a:off x="5958029" y="4303775"/>
            <a:ext cx="1742040" cy="902209"/>
          </a:xfrm>
          <a:prstGeom prst="rect">
            <a:avLst/>
          </a:prstGeom>
          <a:noFill/>
          <a:ln w="444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1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0065AA91-DD11-4583-8258-7BF9566D319C}"/>
              </a:ext>
            </a:extLst>
          </p:cNvPr>
          <p:cNvSpPr/>
          <p:nvPr/>
        </p:nvSpPr>
        <p:spPr>
          <a:xfrm>
            <a:off x="5498343" y="1333177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444D3FF8-EB29-4866-8C7F-6C7A576B3B3D}"/>
              </a:ext>
            </a:extLst>
          </p:cNvPr>
          <p:cNvSpPr/>
          <p:nvPr/>
        </p:nvSpPr>
        <p:spPr>
          <a:xfrm>
            <a:off x="9100520" y="237102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96F6B1BF-FAE2-4945-BF1D-F99A465BDBB9}"/>
              </a:ext>
            </a:extLst>
          </p:cNvPr>
          <p:cNvSpPr/>
          <p:nvPr/>
        </p:nvSpPr>
        <p:spPr>
          <a:xfrm>
            <a:off x="909365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B6604-7A2E-4698-AE01-5EDE14845257}"/>
              </a:ext>
            </a:extLst>
          </p:cNvPr>
          <p:cNvCxnSpPr>
            <a:cxnSpLocks/>
            <a:stCxn id="2" idx="1"/>
            <a:endCxn id="49" idx="0"/>
          </p:cNvCxnSpPr>
          <p:nvPr/>
        </p:nvCxnSpPr>
        <p:spPr>
          <a:xfrm flipH="1">
            <a:off x="3350732" y="1669079"/>
            <a:ext cx="2147611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5C06E0-4153-4E6E-8C40-C7993F813316}"/>
              </a:ext>
            </a:extLst>
          </p:cNvPr>
          <p:cNvCxnSpPr>
            <a:cxnSpLocks/>
            <a:stCxn id="2" idx="3"/>
            <a:endCxn id="33" idx="0"/>
          </p:cNvCxnSpPr>
          <p:nvPr/>
        </p:nvCxnSpPr>
        <p:spPr>
          <a:xfrm>
            <a:off x="6972580" y="1669079"/>
            <a:ext cx="1589191" cy="701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734776-D8BD-4F1C-B711-04AE4BD03435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1646484" y="3002280"/>
            <a:ext cx="1704248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493BA9B3-EC5C-43FD-A9CA-4EDA3A341977}"/>
              </a:ext>
            </a:extLst>
          </p:cNvPr>
          <p:cNvSpPr/>
          <p:nvPr/>
        </p:nvSpPr>
        <p:spPr>
          <a:xfrm>
            <a:off x="7824652" y="237102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84FA99BC-CBDA-43E3-8BBF-1169D56159B5}"/>
              </a:ext>
            </a:extLst>
          </p:cNvPr>
          <p:cNvSpPr/>
          <p:nvPr/>
        </p:nvSpPr>
        <p:spPr>
          <a:xfrm>
            <a:off x="2613613" y="237102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순서도: 종속 처리 51">
            <a:extLst>
              <a:ext uri="{FF2B5EF4-FFF2-40B4-BE49-F238E27FC236}">
                <a16:creationId xmlns:a16="http://schemas.microsoft.com/office/drawing/2014/main" id="{0B5ADCDB-5108-4E0D-BB78-3B1A494F559F}"/>
              </a:ext>
            </a:extLst>
          </p:cNvPr>
          <p:cNvSpPr/>
          <p:nvPr/>
        </p:nvSpPr>
        <p:spPr>
          <a:xfrm>
            <a:off x="2182556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B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81739DEF-E6D3-4729-91AE-6574B1570656}"/>
              </a:ext>
            </a:extLst>
          </p:cNvPr>
          <p:cNvSpPr/>
          <p:nvPr/>
        </p:nvSpPr>
        <p:spPr>
          <a:xfrm>
            <a:off x="4500572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D26F505-1E8D-4D19-B313-4D54260486F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024448" y="3002280"/>
            <a:ext cx="1213243" cy="9973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1EE541D7-59FF-44C0-A457-EB0D4534144D}"/>
              </a:ext>
            </a:extLst>
          </p:cNvPr>
          <p:cNvSpPr/>
          <p:nvPr/>
        </p:nvSpPr>
        <p:spPr>
          <a:xfrm>
            <a:off x="5773763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순서도: 종속 처리 64">
            <a:extLst>
              <a:ext uri="{FF2B5EF4-FFF2-40B4-BE49-F238E27FC236}">
                <a16:creationId xmlns:a16="http://schemas.microsoft.com/office/drawing/2014/main" id="{A147BF81-5F49-4478-B758-CDBE2A92EB55}"/>
              </a:ext>
            </a:extLst>
          </p:cNvPr>
          <p:cNvSpPr/>
          <p:nvPr/>
        </p:nvSpPr>
        <p:spPr>
          <a:xfrm>
            <a:off x="8489521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F550C1-1C3A-44B0-AAD9-A99BC825881A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255258" y="3001684"/>
            <a:ext cx="3971382" cy="9978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B6643FF1-1723-40EA-ADCE-1B66F8753AA7}"/>
              </a:ext>
            </a:extLst>
          </p:cNvPr>
          <p:cNvSpPr/>
          <p:nvPr/>
        </p:nvSpPr>
        <p:spPr>
          <a:xfrm>
            <a:off x="9762712" y="3999580"/>
            <a:ext cx="1474237" cy="67180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4228DA-6062-4E80-B39D-F80F8C7B97F8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3656793" y="4335482"/>
            <a:ext cx="84377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4FBCA2-E29F-4653-9F4E-7A16EFF05644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7248000" y="4335482"/>
            <a:ext cx="124152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CD993-1C2D-4B37-8ECB-D7E7AC9A88F4}"/>
              </a:ext>
            </a:extLst>
          </p:cNvPr>
          <p:cNvSpPr/>
          <p:nvPr/>
        </p:nvSpPr>
        <p:spPr>
          <a:xfrm>
            <a:off x="1009887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65F32-7630-472F-A144-4398399268A6}"/>
              </a:ext>
            </a:extLst>
          </p:cNvPr>
          <p:cNvSpPr/>
          <p:nvPr/>
        </p:nvSpPr>
        <p:spPr>
          <a:xfrm>
            <a:off x="1009887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나눔바른고딕 옛한글"/>
              </a:rPr>
              <a:t>사과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AF1408-328E-473F-A5A1-2A34A7B22FDF}"/>
              </a:ext>
            </a:extLst>
          </p:cNvPr>
          <p:cNvSpPr/>
          <p:nvPr/>
        </p:nvSpPr>
        <p:spPr>
          <a:xfrm>
            <a:off x="2358054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Banana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71D093-11BF-4311-B9B6-07EF168E5062}"/>
              </a:ext>
            </a:extLst>
          </p:cNvPr>
          <p:cNvSpPr/>
          <p:nvPr/>
        </p:nvSpPr>
        <p:spPr>
          <a:xfrm>
            <a:off x="2358054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바나나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EFC917-3A9F-4915-AA2A-8DB40DE4DED1}"/>
              </a:ext>
            </a:extLst>
          </p:cNvPr>
          <p:cNvSpPr/>
          <p:nvPr/>
        </p:nvSpPr>
        <p:spPr>
          <a:xfrm>
            <a:off x="4601095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199309-E214-4E65-BC06-3E181562C290}"/>
              </a:ext>
            </a:extLst>
          </p:cNvPr>
          <p:cNvSpPr/>
          <p:nvPr/>
        </p:nvSpPr>
        <p:spPr>
          <a:xfrm>
            <a:off x="4601095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고양이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D2EE0F-F0E2-4D06-9425-5B6A741F2464}"/>
              </a:ext>
            </a:extLst>
          </p:cNvPr>
          <p:cNvSpPr/>
          <p:nvPr/>
        </p:nvSpPr>
        <p:spPr>
          <a:xfrm>
            <a:off x="6003331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191319-8ED6-43AC-BB19-333078705C6F}"/>
              </a:ext>
            </a:extLst>
          </p:cNvPr>
          <p:cNvSpPr/>
          <p:nvPr/>
        </p:nvSpPr>
        <p:spPr>
          <a:xfrm>
            <a:off x="6003331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1FE735-B275-4CE9-BD00-258E4AD9260C}"/>
              </a:ext>
            </a:extLst>
          </p:cNvPr>
          <p:cNvSpPr/>
          <p:nvPr/>
        </p:nvSpPr>
        <p:spPr>
          <a:xfrm>
            <a:off x="8638691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491959-5818-48CA-92C9-CD6960F8EDF0}"/>
              </a:ext>
            </a:extLst>
          </p:cNvPr>
          <p:cNvSpPr/>
          <p:nvPr/>
        </p:nvSpPr>
        <p:spPr>
          <a:xfrm>
            <a:off x="8638691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개구리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2FBD0F-C244-4DF4-A323-8E3F080AF8EB}"/>
              </a:ext>
            </a:extLst>
          </p:cNvPr>
          <p:cNvSpPr/>
          <p:nvPr/>
        </p:nvSpPr>
        <p:spPr>
          <a:xfrm>
            <a:off x="10006255" y="478939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Giraffe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5D0CA3-2B8F-4E57-80F5-733E4C5D77DA}"/>
              </a:ext>
            </a:extLst>
          </p:cNvPr>
          <p:cNvSpPr/>
          <p:nvPr/>
        </p:nvSpPr>
        <p:spPr>
          <a:xfrm>
            <a:off x="10006255" y="5152811"/>
            <a:ext cx="1273191" cy="301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나눔바른고딕 옛한글"/>
              </a:rPr>
              <a:t>기린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D823BB-1CB4-466A-B051-C78C1EEC4B54}"/>
              </a:ext>
            </a:extLst>
          </p:cNvPr>
          <p:cNvSpPr/>
          <p:nvPr/>
        </p:nvSpPr>
        <p:spPr>
          <a:xfrm>
            <a:off x="646176" y="3754645"/>
            <a:ext cx="10960608" cy="1914636"/>
          </a:xfrm>
          <a:prstGeom prst="rect">
            <a:avLst/>
          </a:prstGeom>
          <a:noFill/>
          <a:ln w="444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9690C6-B37D-4C4D-9775-2DBA0F85332A}"/>
              </a:ext>
            </a:extLst>
          </p:cNvPr>
          <p:cNvSpPr/>
          <p:nvPr/>
        </p:nvSpPr>
        <p:spPr>
          <a:xfrm>
            <a:off x="452165" y="3415231"/>
            <a:ext cx="2071580" cy="3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5B5B"/>
                </a:solidFill>
              </a:rPr>
              <a:t>Heap/data page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D2C64C-FFB9-4A30-BA64-1D2E8F3AA841}"/>
              </a:ext>
            </a:extLst>
          </p:cNvPr>
          <p:cNvSpPr/>
          <p:nvPr/>
        </p:nvSpPr>
        <p:spPr>
          <a:xfrm>
            <a:off x="9863881" y="3911566"/>
            <a:ext cx="1565159" cy="1629049"/>
          </a:xfrm>
          <a:prstGeom prst="rect">
            <a:avLst/>
          </a:prstGeom>
          <a:noFill/>
          <a:ln w="444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종속 처리 47">
            <a:extLst>
              <a:ext uri="{FF2B5EF4-FFF2-40B4-BE49-F238E27FC236}">
                <a16:creationId xmlns:a16="http://schemas.microsoft.com/office/drawing/2014/main" id="{8420DBC2-9D45-4935-A7BA-526993CEF68A}"/>
              </a:ext>
            </a:extLst>
          </p:cNvPr>
          <p:cNvSpPr/>
          <p:nvPr/>
        </p:nvSpPr>
        <p:spPr>
          <a:xfrm>
            <a:off x="3889481" y="2371026"/>
            <a:ext cx="1474237" cy="631254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9F85E61-DC9A-4D0B-B643-552ACC46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08" y="1010202"/>
            <a:ext cx="5282722" cy="48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추가적으로</a:t>
            </a:r>
            <a:r>
              <a:rPr lang="en-US" altLang="ko-KR" sz="6000" b="1" dirty="0"/>
              <a:t>..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181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45D0A40-D8BC-4915-9AF9-29F8E6DC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42826"/>
              </p:ext>
            </p:extLst>
          </p:nvPr>
        </p:nvGraphicFramePr>
        <p:xfrm>
          <a:off x="2462785" y="1125647"/>
          <a:ext cx="7904583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01">
                  <a:extLst>
                    <a:ext uri="{9D8B030D-6E8A-4147-A177-3AD203B41FA5}">
                      <a16:colId xmlns:a16="http://schemas.microsoft.com/office/drawing/2014/main" val="147653827"/>
                    </a:ext>
                  </a:extLst>
                </a:gridCol>
                <a:gridCol w="95178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56519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755206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frankie11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melon1124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010-4444-4444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00488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namsu22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sumin33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45D0A40-D8BC-4915-9AF9-29F8E6DCEF00}"/>
              </a:ext>
            </a:extLst>
          </p:cNvPr>
          <p:cNvGraphicFramePr>
            <a:graphicFrameLocks noGrp="1"/>
          </p:cNvGraphicFramePr>
          <p:nvPr/>
        </p:nvGraphicFramePr>
        <p:xfrm>
          <a:off x="2462785" y="1125647"/>
          <a:ext cx="7904583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401">
                  <a:extLst>
                    <a:ext uri="{9D8B030D-6E8A-4147-A177-3AD203B41FA5}">
                      <a16:colId xmlns:a16="http://schemas.microsoft.com/office/drawing/2014/main" val="147653827"/>
                    </a:ext>
                  </a:extLst>
                </a:gridCol>
                <a:gridCol w="95178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56519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755206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frankie11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melon1124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010-4444-4444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00488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namsu22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sumin33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59FCD72-C3DE-4624-B3EB-EB835A0AEDF4}"/>
              </a:ext>
            </a:extLst>
          </p:cNvPr>
          <p:cNvGraphicFramePr>
            <a:graphicFrameLocks noGrp="1"/>
          </p:cNvGraphicFramePr>
          <p:nvPr/>
        </p:nvGraphicFramePr>
        <p:xfrm>
          <a:off x="2462784" y="5314152"/>
          <a:ext cx="7904584" cy="7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990335229"/>
                    </a:ext>
                  </a:extLst>
                </a:gridCol>
                <a:gridCol w="950462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565189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75520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fullmoon44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010-9999-9999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CB918C28-45DB-42BB-9FC6-A9BF24C05C6E}"/>
              </a:ext>
            </a:extLst>
          </p:cNvPr>
          <p:cNvSpPr/>
          <p:nvPr/>
        </p:nvSpPr>
        <p:spPr>
          <a:xfrm rot="5400000">
            <a:off x="1676400" y="1865376"/>
            <a:ext cx="573024" cy="99974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0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45D0A40-D8BC-4915-9AF9-29F8E6DC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6489"/>
              </p:ext>
            </p:extLst>
          </p:nvPr>
        </p:nvGraphicFramePr>
        <p:xfrm>
          <a:off x="1316737" y="1125647"/>
          <a:ext cx="9050632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7">
                  <a:extLst>
                    <a:ext uri="{9D8B030D-6E8A-4147-A177-3AD203B41FA5}">
                      <a16:colId xmlns:a16="http://schemas.microsoft.com/office/drawing/2014/main" val="3609209735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147653827"/>
                    </a:ext>
                  </a:extLst>
                </a:gridCol>
                <a:gridCol w="1258359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434374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614700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frankie11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melon1124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010-4444-4444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00488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namsu22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sumin33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45D0A40-D8BC-4915-9AF9-29F8E6DCEF00}"/>
              </a:ext>
            </a:extLst>
          </p:cNvPr>
          <p:cNvGraphicFramePr>
            <a:graphicFrameLocks noGrp="1"/>
          </p:cNvGraphicFramePr>
          <p:nvPr/>
        </p:nvGraphicFramePr>
        <p:xfrm>
          <a:off x="1316737" y="1125647"/>
          <a:ext cx="9050632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7">
                  <a:extLst>
                    <a:ext uri="{9D8B030D-6E8A-4147-A177-3AD203B41FA5}">
                      <a16:colId xmlns:a16="http://schemas.microsoft.com/office/drawing/2014/main" val="3609209735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147653827"/>
                    </a:ext>
                  </a:extLst>
                </a:gridCol>
                <a:gridCol w="1258359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434374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614700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frankie11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melon1124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010-4444-4444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100488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namsu22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sumin33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F84620-5BA8-486D-B5C8-F7286924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53574"/>
              </p:ext>
            </p:extLst>
          </p:nvPr>
        </p:nvGraphicFramePr>
        <p:xfrm>
          <a:off x="1316737" y="4802088"/>
          <a:ext cx="9050633" cy="7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7">
                  <a:extLst>
                    <a:ext uri="{9D8B030D-6E8A-4147-A177-3AD203B41FA5}">
                      <a16:colId xmlns:a16="http://schemas.microsoft.com/office/drawing/2014/main" val="245049559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990335229"/>
                    </a:ext>
                  </a:extLst>
                </a:gridCol>
                <a:gridCol w="1271255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434035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614336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fullmoon44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010-9999-9999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9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96955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Index</a:t>
            </a:r>
            <a:r>
              <a:rPr lang="ko-KR" altLang="en-US" sz="6000" b="1" dirty="0"/>
              <a:t>란</a:t>
            </a:r>
            <a:r>
              <a:rPr lang="en-US" altLang="ko-KR" sz="6000" b="1" dirty="0"/>
              <a:t>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8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CBE8888-7F34-4159-95C6-38313D1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306349"/>
            <a:ext cx="11015866" cy="62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 err="1"/>
              <a:t>Clusted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index/</a:t>
            </a:r>
            <a:br>
              <a:rPr lang="en-US" altLang="ko-KR" sz="6000" b="1" dirty="0"/>
            </a:br>
            <a:r>
              <a:rPr lang="en-US" altLang="ko-KR" sz="6000" b="1" dirty="0"/>
              <a:t>non-</a:t>
            </a:r>
            <a:r>
              <a:rPr lang="en-US" altLang="ko-KR" sz="6000" b="1" dirty="0" err="1"/>
              <a:t>clusted</a:t>
            </a:r>
            <a:r>
              <a:rPr lang="en-US" altLang="ko-KR" sz="6000" b="1" dirty="0"/>
              <a:t> index</a:t>
            </a:r>
            <a:br>
              <a:rPr lang="en-US" altLang="ko-KR" sz="6000" b="1" dirty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80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62DB24C-571A-4A9E-B680-45ACF367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57318"/>
              </p:ext>
            </p:extLst>
          </p:nvPr>
        </p:nvGraphicFramePr>
        <p:xfrm>
          <a:off x="2803077" y="2346838"/>
          <a:ext cx="5892801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4F986536-5F35-4640-8A4B-154F07F1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66" y="1427944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 err="1"/>
              <a:t>Clusted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index</a:t>
            </a:r>
            <a:br>
              <a:rPr lang="en-US" altLang="ko-KR" sz="6000" b="1" dirty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760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62DB24C-571A-4A9E-B680-45ACF367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48944"/>
              </p:ext>
            </p:extLst>
          </p:nvPr>
        </p:nvGraphicFramePr>
        <p:xfrm>
          <a:off x="3149599" y="1152520"/>
          <a:ext cx="5892801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관악구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6119728A-87F0-4D13-B0FB-537F88EE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4493"/>
              </p:ext>
            </p:extLst>
          </p:nvPr>
        </p:nvGraphicFramePr>
        <p:xfrm>
          <a:off x="3149599" y="5183801"/>
          <a:ext cx="5892801" cy="7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010-9999-9999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1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62DB24C-571A-4A9E-B680-45ACF367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363"/>
              </p:ext>
            </p:extLst>
          </p:nvPr>
        </p:nvGraphicFramePr>
        <p:xfrm>
          <a:off x="3018085" y="2028003"/>
          <a:ext cx="5892801" cy="358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전화번호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53609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박예진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서울 관악구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010-0000-0000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26325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박재현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서울 양천구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010-1111-1111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310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이남수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010-2222-2222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505391"/>
                  </a:ext>
                </a:extLst>
              </a:tr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조수민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 양천구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010-3333-3333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6119728A-87F0-4D13-B0FB-537F88EE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20809"/>
              </p:ext>
            </p:extLst>
          </p:nvPr>
        </p:nvGraphicFramePr>
        <p:xfrm>
          <a:off x="3001567" y="3290428"/>
          <a:ext cx="5892801" cy="7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33985535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35575723"/>
                    </a:ext>
                  </a:extLst>
                </a:gridCol>
                <a:gridCol w="2455335">
                  <a:extLst>
                    <a:ext uri="{9D8B030D-6E8A-4147-A177-3AD203B41FA5}">
                      <a16:colId xmlns:a16="http://schemas.microsoft.com/office/drawing/2014/main" val="1458541323"/>
                    </a:ext>
                  </a:extLst>
                </a:gridCol>
              </a:tblGrid>
              <a:tr h="77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보름이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010-9999-9999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63743"/>
                  </a:ext>
                </a:extLst>
              </a:tr>
            </a:tbl>
          </a:graphicData>
        </a:graphic>
      </p:graphicFrame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FF50869-CF2B-44B1-8B47-9ADF35073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b="43348"/>
          <a:stretch/>
        </p:blipFill>
        <p:spPr>
          <a:xfrm>
            <a:off x="2877014" y="1204194"/>
            <a:ext cx="6049494" cy="20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F986536-5F35-4640-8A4B-154F07F1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66" y="1427944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 err="1"/>
              <a:t>Clusted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index</a:t>
            </a:r>
            <a:br>
              <a:rPr lang="en-US" altLang="ko-KR" sz="6000" b="1" dirty="0"/>
            </a:br>
            <a:endParaRPr lang="ko-KR" altLang="en-US" sz="32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C33052-C238-4C9B-BF52-D6EAC4F31B34}"/>
              </a:ext>
            </a:extLst>
          </p:cNvPr>
          <p:cNvSpPr txBox="1">
            <a:spLocks/>
          </p:cNvSpPr>
          <p:nvPr/>
        </p:nvSpPr>
        <p:spPr>
          <a:xfrm>
            <a:off x="3087085" y="2067978"/>
            <a:ext cx="5324786" cy="3508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/>
              <a:t>테이블당 한 개만 생성 가능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물리적으로 정렬</a:t>
            </a:r>
            <a:endParaRPr kumimoji="0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범위 검색 속도가 빠르다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삽입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시 심각한</a:t>
            </a: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속도 저하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802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694</Words>
  <Application>Microsoft Office PowerPoint</Application>
  <PresentationFormat>와이드스크린</PresentationFormat>
  <Paragraphs>397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-apple-system</vt:lpstr>
      <vt:lpstr>나눔바른고딕 옛한글</vt:lpstr>
      <vt:lpstr>맑은 고딕</vt:lpstr>
      <vt:lpstr>Arial</vt:lpstr>
      <vt:lpstr>Office 테마</vt:lpstr>
      <vt:lpstr>Index</vt:lpstr>
      <vt:lpstr>PowerPoint 프레젠테이션</vt:lpstr>
      <vt:lpstr>Index란?</vt:lpstr>
      <vt:lpstr>PowerPoint 프레젠테이션</vt:lpstr>
      <vt:lpstr>Clusted index/ non-clusted index </vt:lpstr>
      <vt:lpstr>Clusted index </vt:lpstr>
      <vt:lpstr>PowerPoint 프레젠테이션</vt:lpstr>
      <vt:lpstr>PowerPoint 프레젠테이션</vt:lpstr>
      <vt:lpstr>Clusted index </vt:lpstr>
      <vt:lpstr>PowerPoint 프레젠테이션</vt:lpstr>
      <vt:lpstr>PowerPoint 프레젠테이션</vt:lpstr>
      <vt:lpstr>Non-clusted index </vt:lpstr>
      <vt:lpstr>Index의 자료구조 </vt:lpstr>
      <vt:lpstr>B tree</vt:lpstr>
      <vt:lpstr>B+ tree</vt:lpstr>
      <vt:lpstr>PowerPoint 프레젠테이션</vt:lpstr>
      <vt:lpstr>Clustered Index</vt:lpstr>
      <vt:lpstr>Non-clustered Index</vt:lpstr>
      <vt:lpstr>PowerPoint 프레젠테이션</vt:lpstr>
      <vt:lpstr>추가적으로..</vt:lpstr>
      <vt:lpstr>PowerPoint 프레젠테이션</vt:lpstr>
      <vt:lpstr>PowerPoint 프레젠테이션</vt:lpstr>
      <vt:lpstr>PowerPoint 프레젠테이션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218</cp:revision>
  <dcterms:created xsi:type="dcterms:W3CDTF">2021-08-08T03:37:08Z</dcterms:created>
  <dcterms:modified xsi:type="dcterms:W3CDTF">2021-09-24T16:04:43Z</dcterms:modified>
</cp:coreProperties>
</file>