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11" r:id="rId3"/>
    <p:sldId id="497" r:id="rId4"/>
    <p:sldId id="464" r:id="rId5"/>
    <p:sldId id="515" r:id="rId6"/>
    <p:sldId id="516" r:id="rId7"/>
    <p:sldId id="512" r:id="rId8"/>
    <p:sldId id="523" r:id="rId9"/>
    <p:sldId id="496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14" r:id="rId18"/>
    <p:sldId id="531" r:id="rId19"/>
    <p:sldId id="53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1414" autoAdjust="0"/>
  </p:normalViewPr>
  <p:slideViewPr>
    <p:cSldViewPr snapToGrid="0">
      <p:cViewPr varScale="1">
        <p:scale>
          <a:sx n="46" d="100"/>
          <a:sy n="46" d="100"/>
        </p:scale>
        <p:origin x="4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28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2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0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0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3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2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9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3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7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8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ws-hyoh.tistory.com/113?category=768734" TargetMode="External"/><Relationship Id="rId13" Type="http://schemas.openxmlformats.org/officeDocument/2006/relationships/hyperlink" Target="https://m.blog.naver.com/xcripts/70122755291" TargetMode="External"/><Relationship Id="rId3" Type="http://schemas.openxmlformats.org/officeDocument/2006/relationships/hyperlink" Target="https://aws-hyoh.tistory.com/47?category=768734" TargetMode="External"/><Relationship Id="rId7" Type="http://schemas.openxmlformats.org/officeDocument/2006/relationships/hyperlink" Target="https://aws-hyoh.tistory.com/59?category=768734" TargetMode="External"/><Relationship Id="rId12" Type="http://schemas.openxmlformats.org/officeDocument/2006/relationships/hyperlink" Target="https://m.blog.naver.com/PostView.naver?isHttpsRedirect=true&amp;blogId=skinfosec2000&amp;logNo=22213587422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-hyoh.tistory.com/34?category=768734" TargetMode="External"/><Relationship Id="rId11" Type="http://schemas.openxmlformats.org/officeDocument/2006/relationships/hyperlink" Target="https://it-sunny-333.tistory.com/144" TargetMode="External"/><Relationship Id="rId5" Type="http://schemas.openxmlformats.org/officeDocument/2006/relationships/hyperlink" Target="https://aws-hyoh.tistory.com/38?category=768734" TargetMode="External"/><Relationship Id="rId15" Type="http://schemas.openxmlformats.org/officeDocument/2006/relationships/hyperlink" Target="https://sallas1.tistory.com/10?category=637864" TargetMode="External"/><Relationship Id="rId10" Type="http://schemas.openxmlformats.org/officeDocument/2006/relationships/hyperlink" Target="https://hanjungv.github.io/2017-11-07-1_CS_SSL/" TargetMode="External"/><Relationship Id="rId4" Type="http://schemas.openxmlformats.org/officeDocument/2006/relationships/hyperlink" Target="https://aws-hyoh.tistory.com/39?category=768734" TargetMode="External"/><Relationship Id="rId9" Type="http://schemas.openxmlformats.org/officeDocument/2006/relationships/hyperlink" Target="https://brunch.co.kr/@sangjinkang/38" TargetMode="External"/><Relationship Id="rId14" Type="http://schemas.openxmlformats.org/officeDocument/2006/relationships/hyperlink" Target="https://liveyourit.tistory.com/1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SSL</a:t>
            </a:r>
          </a:p>
          <a:p>
            <a:pPr algn="ctr"/>
            <a:r>
              <a:rPr lang="ko-KR" altLang="en-US" sz="2000" b="1" i="0" dirty="0">
                <a:effectLst/>
                <a:latin typeface="Noto Sans Demilight"/>
              </a:rPr>
              <a:t>부재 </a:t>
            </a:r>
            <a:r>
              <a:rPr lang="en-US" altLang="ko-KR" sz="2000" b="1" i="0" dirty="0">
                <a:effectLst/>
                <a:latin typeface="Noto Sans Demilight"/>
              </a:rPr>
              <a:t>: </a:t>
            </a:r>
            <a:r>
              <a:rPr lang="ko-KR" altLang="en-US" sz="2000" b="1" i="0" dirty="0">
                <a:effectLst/>
                <a:latin typeface="Noto Sans Demilight"/>
              </a:rPr>
              <a:t>서버를 신뢰할 수 없다</a:t>
            </a:r>
            <a:r>
              <a:rPr lang="en-US" altLang="ko-KR" sz="2000" b="1" i="0" dirty="0">
                <a:effectLst/>
                <a:latin typeface="Noto Sans Demi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8228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 err="1">
                <a:effectLst/>
                <a:latin typeface="Noto Sans Demilight"/>
              </a:rPr>
              <a:t>ClientHello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88CAC-ADE9-4B6C-900C-99190E6E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9" y="1244116"/>
            <a:ext cx="6853074" cy="5075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778663-B2EB-4F45-AF92-C5F5CAF192BA}"/>
              </a:ext>
            </a:extLst>
          </p:cNvPr>
          <p:cNvSpPr txBox="1"/>
          <p:nvPr/>
        </p:nvSpPr>
        <p:spPr>
          <a:xfrm>
            <a:off x="8088557" y="3445928"/>
            <a:ext cx="3549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SSL Protocol Version,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SessinID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사용가능한 </a:t>
            </a:r>
            <a:r>
              <a:rPr lang="en-US" altLang="ko-KR" dirty="0"/>
              <a:t>Cipher Suite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Ramdom</a:t>
            </a:r>
            <a:r>
              <a:rPr lang="en-US" altLang="ko-KR" dirty="0"/>
              <a:t> byte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을 서버에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1E8878-18FF-49DD-A842-46DD277D8311}"/>
              </a:ext>
            </a:extLst>
          </p:cNvPr>
          <p:cNvSpPr/>
          <p:nvPr/>
        </p:nvSpPr>
        <p:spPr>
          <a:xfrm>
            <a:off x="1047403" y="2500334"/>
            <a:ext cx="6167259" cy="364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34F97C-743B-4BC9-B310-E8CAEE4E241E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flipH="1">
            <a:off x="7214662" y="4323091"/>
            <a:ext cx="873895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8228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 err="1">
                <a:effectLst/>
                <a:latin typeface="Noto Sans Demilight"/>
              </a:rPr>
              <a:t>ClientHello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58FB3-7687-415A-8D25-1A64AF6D9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3" t="4051" r="7658" b="5943"/>
          <a:stretch/>
        </p:blipFill>
        <p:spPr>
          <a:xfrm>
            <a:off x="5124183" y="3934683"/>
            <a:ext cx="6197752" cy="270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8A3B17-AF51-4F32-8E26-A04849DEAC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8" t="51812" r="1686" b="1121"/>
          <a:stretch/>
        </p:blipFill>
        <p:spPr>
          <a:xfrm>
            <a:off x="467511" y="1312316"/>
            <a:ext cx="6041354" cy="238879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E66396-4A8D-4395-BC65-AA7AEC7FFBEB}"/>
              </a:ext>
            </a:extLst>
          </p:cNvPr>
          <p:cNvCxnSpPr>
            <a:cxnSpLocks/>
          </p:cNvCxnSpPr>
          <p:nvPr/>
        </p:nvCxnSpPr>
        <p:spPr>
          <a:xfrm flipH="1">
            <a:off x="2018698" y="3512597"/>
            <a:ext cx="4282349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7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9189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 err="1">
                <a:effectLst/>
                <a:latin typeface="Noto Sans Demilight"/>
              </a:rPr>
              <a:t>ServerHello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4E229-8F63-412C-8C01-B0CB9048D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67"/>
          <a:stretch/>
        </p:blipFill>
        <p:spPr>
          <a:xfrm>
            <a:off x="345856" y="1413719"/>
            <a:ext cx="6400800" cy="4736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CC64D-4230-4A7C-930B-8BAF3658B981}"/>
              </a:ext>
            </a:extLst>
          </p:cNvPr>
          <p:cNvSpPr txBox="1"/>
          <p:nvPr/>
        </p:nvSpPr>
        <p:spPr>
          <a:xfrm>
            <a:off x="7903901" y="3550564"/>
            <a:ext cx="345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r>
              <a:rPr lang="ko-KR" altLang="en-US" dirty="0"/>
              <a:t>에서 보낸 </a:t>
            </a:r>
            <a:r>
              <a:rPr lang="en-US" altLang="ko-KR" dirty="0"/>
              <a:t>Cipher Suite</a:t>
            </a:r>
            <a:r>
              <a:rPr lang="ko-KR" altLang="en-US" dirty="0"/>
              <a:t>중 </a:t>
            </a:r>
            <a:endParaRPr lang="en-US" altLang="ko-KR" dirty="0"/>
          </a:p>
          <a:p>
            <a:pPr algn="ctr"/>
            <a:r>
              <a:rPr lang="ko-KR" altLang="en-US" dirty="0"/>
              <a:t>하나를 선택해 응답한다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D36462-140A-4522-B975-052BED57EE5F}"/>
              </a:ext>
            </a:extLst>
          </p:cNvPr>
          <p:cNvSpPr/>
          <p:nvPr/>
        </p:nvSpPr>
        <p:spPr>
          <a:xfrm>
            <a:off x="833627" y="3757352"/>
            <a:ext cx="6381036" cy="232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D6CB0A-BC8C-4ABA-A753-0C7F2A9C0FC5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7214663" y="3873730"/>
            <a:ext cx="689238" cy="1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8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7249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effectLst/>
                <a:latin typeface="Noto Sans Demilight"/>
              </a:rPr>
              <a:t>Certificate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95C7-800C-4F18-8D86-6EBB0995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" t="2823" r="1844" b="3229"/>
          <a:stretch/>
        </p:blipFill>
        <p:spPr>
          <a:xfrm>
            <a:off x="514122" y="1312316"/>
            <a:ext cx="8359556" cy="52984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D36462-140A-4522-B975-052BED57EE5F}"/>
              </a:ext>
            </a:extLst>
          </p:cNvPr>
          <p:cNvSpPr/>
          <p:nvPr/>
        </p:nvSpPr>
        <p:spPr>
          <a:xfrm>
            <a:off x="1503382" y="3990109"/>
            <a:ext cx="5354864" cy="4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CC64D-4230-4A7C-930B-8BAF3658B981}"/>
              </a:ext>
            </a:extLst>
          </p:cNvPr>
          <p:cNvSpPr txBox="1"/>
          <p:nvPr/>
        </p:nvSpPr>
        <p:spPr>
          <a:xfrm>
            <a:off x="6554205" y="1488666"/>
            <a:ext cx="535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자신의 </a:t>
            </a:r>
            <a:r>
              <a:rPr lang="en-US" altLang="ko-KR" dirty="0"/>
              <a:t>SSL</a:t>
            </a:r>
            <a:r>
              <a:rPr lang="ko-KR" altLang="en-US" dirty="0"/>
              <a:t>인증서를 </a:t>
            </a:r>
            <a:r>
              <a:rPr lang="en-US" altLang="ko-KR" dirty="0"/>
              <a:t>Client</a:t>
            </a:r>
            <a:r>
              <a:rPr lang="ko-KR" altLang="en-US" dirty="0"/>
              <a:t>에게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D6CB0A-BC8C-4ABA-A753-0C7F2A9C0FC5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6554205" y="1673332"/>
            <a:ext cx="304041" cy="2532908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48978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effectLst/>
                <a:latin typeface="Noto Sans Demilight"/>
              </a:rPr>
              <a:t>Server Key Exchange(</a:t>
            </a:r>
            <a:r>
              <a:rPr lang="ko-KR" altLang="en-US" sz="2800" b="1" i="0" dirty="0">
                <a:effectLst/>
                <a:latin typeface="Noto Sans Demilight"/>
              </a:rPr>
              <a:t>생략가능</a:t>
            </a:r>
            <a:r>
              <a:rPr lang="en-US" altLang="ko-KR" sz="2800" b="1" i="0" dirty="0">
                <a:effectLst/>
                <a:latin typeface="Noto Sans Demilight"/>
              </a:rPr>
              <a:t>)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EDF20B-421D-4D07-8387-B6DD95AA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2" y="1316673"/>
            <a:ext cx="8772525" cy="4829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D36462-140A-4522-B975-052BED57EE5F}"/>
              </a:ext>
            </a:extLst>
          </p:cNvPr>
          <p:cNvSpPr/>
          <p:nvPr/>
        </p:nvSpPr>
        <p:spPr>
          <a:xfrm>
            <a:off x="932893" y="3361531"/>
            <a:ext cx="5354864" cy="4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CC64D-4230-4A7C-930B-8BAF3658B981}"/>
              </a:ext>
            </a:extLst>
          </p:cNvPr>
          <p:cNvSpPr txBox="1"/>
          <p:nvPr/>
        </p:nvSpPr>
        <p:spPr>
          <a:xfrm>
            <a:off x="7442035" y="3254495"/>
            <a:ext cx="397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인증서에 공개키가 없을 경우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키를 생성하기 위한 파라미터를 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D6CB0A-BC8C-4ABA-A753-0C7F2A9C0FC5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6287757" y="3577661"/>
            <a:ext cx="1154278" cy="1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14098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effectLst/>
                <a:latin typeface="Noto Sans Demilight"/>
              </a:rPr>
              <a:t>Client Key Exchange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23FFB6-25AB-4EE9-BA58-0B1E46BA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7" y="1488666"/>
            <a:ext cx="8724900" cy="4019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D36462-140A-4522-B975-052BED57EE5F}"/>
              </a:ext>
            </a:extLst>
          </p:cNvPr>
          <p:cNvSpPr/>
          <p:nvPr/>
        </p:nvSpPr>
        <p:spPr>
          <a:xfrm>
            <a:off x="1043346" y="3572637"/>
            <a:ext cx="5354864" cy="4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CC64D-4230-4A7C-930B-8BAF3658B981}"/>
              </a:ext>
            </a:extLst>
          </p:cNvPr>
          <p:cNvSpPr txBox="1"/>
          <p:nvPr/>
        </p:nvSpPr>
        <p:spPr>
          <a:xfrm>
            <a:off x="8877526" y="3320096"/>
            <a:ext cx="3017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SSL</a:t>
            </a:r>
            <a:r>
              <a:rPr lang="ko-KR" altLang="en-US" dirty="0"/>
              <a:t>인증서를 안에 들어있는</a:t>
            </a:r>
            <a:endParaRPr lang="en-US" altLang="ko-KR" dirty="0"/>
          </a:p>
          <a:p>
            <a:pPr algn="ctr"/>
            <a:r>
              <a:rPr lang="ko-KR" altLang="en-US" dirty="0"/>
              <a:t>공개키를 이용해 대칭키를 </a:t>
            </a:r>
            <a:endParaRPr lang="en-US" altLang="ko-KR" dirty="0"/>
          </a:p>
          <a:p>
            <a:pPr algn="ctr"/>
            <a:r>
              <a:rPr lang="ko-KR" altLang="en-US" dirty="0"/>
              <a:t>암호화해 </a:t>
            </a:r>
            <a:r>
              <a:rPr lang="en-US" altLang="ko-KR" dirty="0"/>
              <a:t>Server</a:t>
            </a:r>
            <a:r>
              <a:rPr lang="ko-KR" altLang="en-US" dirty="0"/>
              <a:t>에 전달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D6CB0A-BC8C-4ABA-A753-0C7F2A9C0FC5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6398210" y="3781761"/>
            <a:ext cx="2479316" cy="7007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75E45A4-C306-42C8-9F63-287F89E8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2" y="1821828"/>
            <a:ext cx="8972550" cy="38766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1159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effectLst/>
                <a:latin typeface="Noto Sans Demilight"/>
              </a:rPr>
              <a:t>Change Cipher Spec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0E5E4-6D87-4443-B408-F641D1A260A3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D6CB0A-BC8C-4ABA-A753-0C7F2A9C0FC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267796" y="3911035"/>
            <a:ext cx="2991145" cy="843845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C33589-BA0E-4F9B-BDEB-918A2B9006CC}"/>
              </a:ext>
            </a:extLst>
          </p:cNvPr>
          <p:cNvSpPr txBox="1"/>
          <p:nvPr/>
        </p:nvSpPr>
        <p:spPr>
          <a:xfrm>
            <a:off x="6798155" y="2710706"/>
            <a:ext cx="4921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지금 암호화 방식이 변경되었으며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, </a:t>
            </a: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이후 전송되는 것들은 모두 지금까지 협상되던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ctr"/>
            <a:r>
              <a:rPr lang="en-US" altLang="ko-KR" b="0" i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CipherSpec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과 키 값에 의해 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암호화 및 압축되어 전송됨을 상대방에게 알림</a:t>
            </a:r>
            <a:r>
              <a:rPr lang="en-US" altLang="ko-KR" b="0" i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522D6B-A2D5-441B-BFD4-1867CE6D4B0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5E26E-2F4D-42B2-84EB-BD861F10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1" y="881801"/>
            <a:ext cx="11813097" cy="50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4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86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731519" y="1162421"/>
            <a:ext cx="11039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ko-KR" altLang="en-US" b="1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3"/>
              </a:rPr>
              <a:t>https://aws-hyoh.tistory.com/47?category=768734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4"/>
              </a:rPr>
              <a:t>https://aws-hyoh.tistory.com/39?category=768734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5"/>
              </a:rPr>
              <a:t>https://aws-hyoh.tistory.com/38?category=768734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6"/>
              </a:rPr>
              <a:t>https://aws-hyoh.tistory.com/34?category=768734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7"/>
              </a:rPr>
              <a:t>https://aws-hyoh.tistory.com/59?category=768734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8"/>
              </a:rPr>
              <a:t>https://aws-hyoh.tistory.com/113?category=768734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9"/>
              </a:rPr>
              <a:t>https://brunch.co.kr/@sangjinkang/38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0"/>
              </a:rPr>
              <a:t>https://hanjungv.github.io/2017-11-07-1_CS_SSL/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1"/>
              </a:rPr>
              <a:t>https://it-sunny-333.tistory.com/144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2"/>
              </a:rPr>
              <a:t>https://m.blog.naver.com/PostView.naver?isHttpsRedirect=true&amp;blogId=skinfosec2000&amp;logNo=222135874222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3"/>
              </a:rPr>
              <a:t>https://m.blog.naver.com/xcripts/70122755291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4"/>
              </a:rPr>
              <a:t>https://liveyourit.tistory.com/183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5"/>
              </a:rPr>
              <a:t>https://sallas1.tistory.com/10?category=637864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976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Noto Sans Demilight"/>
              </a:rPr>
              <a:t>인증방식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F66C522-5F07-471A-BD47-DC83A2B91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23688" r="60398" b="14642"/>
          <a:stretch/>
        </p:blipFill>
        <p:spPr bwMode="auto">
          <a:xfrm>
            <a:off x="1295862" y="4918085"/>
            <a:ext cx="2027439" cy="16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D1E49C-A03F-4FF3-B4AF-D2FC02896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6" t="20119" r="4490" b="14897"/>
          <a:stretch/>
        </p:blipFill>
        <p:spPr bwMode="auto">
          <a:xfrm>
            <a:off x="9879603" y="4656009"/>
            <a:ext cx="1401791" cy="18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컴퓨터 아이콘 기관 교육 글꼴 멋진 기관, 기타, 각도, 로고 png | PNGWing">
            <a:extLst>
              <a:ext uri="{FF2B5EF4-FFF2-40B4-BE49-F238E27FC236}">
                <a16:creationId xmlns:a16="http://schemas.microsoft.com/office/drawing/2014/main" id="{5C5885C8-2E57-41E8-A07E-1D4BC923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11" b="96484" l="10000" r="90000">
                        <a14:foregroundMark x1="49457" y1="11719" x2="49457" y2="11719"/>
                        <a14:foregroundMark x1="55652" y1="16016" x2="55652" y2="16016"/>
                        <a14:foregroundMark x1="54130" y1="21094" x2="54130" y2="21094"/>
                        <a14:foregroundMark x1="38043" y1="19727" x2="38043" y2="19727"/>
                        <a14:foregroundMark x1="38043" y1="19727" x2="64891" y2="11328"/>
                        <a14:foregroundMark x1="41630" y1="21484" x2="51630" y2="21680"/>
                        <a14:foregroundMark x1="51630" y1="21680" x2="58043" y2="21484"/>
                        <a14:foregroundMark x1="28804" y1="18359" x2="62500" y2="27930"/>
                        <a14:foregroundMark x1="43804" y1="19727" x2="62717" y2="26563"/>
                        <a14:foregroundMark x1="50217" y1="17578" x2="70326" y2="30859"/>
                        <a14:foregroundMark x1="65870" y1="23633" x2="65870" y2="23633"/>
                        <a14:foregroundMark x1="72717" y1="17969" x2="72717" y2="17969"/>
                        <a14:foregroundMark x1="70978" y1="21094" x2="70978" y2="21094"/>
                        <a14:foregroundMark x1="71522" y1="21484" x2="71522" y2="21484"/>
                        <a14:foregroundMark x1="72500" y1="22266" x2="72500" y2="22266"/>
                        <a14:foregroundMark x1="72500" y1="22266" x2="72500" y2="22266"/>
                        <a14:foregroundMark x1="41196" y1="7813" x2="41196" y2="7813"/>
                        <a14:foregroundMark x1="41196" y1="7813" x2="41196" y2="7813"/>
                        <a14:foregroundMark x1="52283" y1="10352" x2="52283" y2="10352"/>
                        <a14:foregroundMark x1="49022" y1="3906" x2="49022" y2="3906"/>
                        <a14:foregroundMark x1="34239" y1="24805" x2="34239" y2="24805"/>
                        <a14:foregroundMark x1="30761" y1="28711" x2="30761" y2="28711"/>
                        <a14:foregroundMark x1="30761" y1="28711" x2="30761" y2="28711"/>
                        <a14:foregroundMark x1="28043" y1="23242" x2="28043" y2="23242"/>
                        <a14:foregroundMark x1="30435" y1="52539" x2="30435" y2="52539"/>
                        <a14:foregroundMark x1="44022" y1="56445" x2="44022" y2="56445"/>
                        <a14:foregroundMark x1="53913" y1="59375" x2="53913" y2="59375"/>
                        <a14:foregroundMark x1="64348" y1="56055" x2="64348" y2="56055"/>
                        <a14:foregroundMark x1="64348" y1="56055" x2="64348" y2="56055"/>
                        <a14:foregroundMark x1="52065" y1="59375" x2="52065" y2="59375"/>
                        <a14:foregroundMark x1="54674" y1="53516" x2="54674" y2="53516"/>
                        <a14:foregroundMark x1="54239" y1="50781" x2="54239" y2="50781"/>
                        <a14:foregroundMark x1="54239" y1="50391" x2="54239" y2="50391"/>
                        <a14:foregroundMark x1="52065" y1="44922" x2="52065" y2="44922"/>
                        <a14:foregroundMark x1="51848" y1="44922" x2="51848" y2="44922"/>
                        <a14:foregroundMark x1="53261" y1="50391" x2="54674" y2="54297"/>
                        <a14:foregroundMark x1="54674" y1="57617" x2="54674" y2="62891"/>
                        <a14:foregroundMark x1="53261" y1="67578" x2="50217" y2="89648"/>
                        <a14:foregroundMark x1="66957" y1="47461" x2="67500" y2="70117"/>
                        <a14:foregroundMark x1="67500" y1="70117" x2="67500" y2="70117"/>
                        <a14:foregroundMark x1="44022" y1="47852" x2="43261" y2="67578"/>
                        <a14:foregroundMark x1="31413" y1="49609" x2="33804" y2="67578"/>
                        <a14:foregroundMark x1="30000" y1="46484" x2="34457" y2="70117"/>
                        <a14:foregroundMark x1="34239" y1="65234" x2="34239" y2="65234"/>
                        <a14:foregroundMark x1="34239" y1="65234" x2="34239" y2="65234"/>
                        <a14:foregroundMark x1="31848" y1="71680" x2="31848" y2="71680"/>
                        <a14:foregroundMark x1="31848" y1="71680" x2="31848" y2="71680"/>
                        <a14:foregroundMark x1="31848" y1="71680" x2="31848" y2="71680"/>
                        <a14:foregroundMark x1="31196" y1="72070" x2="31196" y2="72070"/>
                        <a14:foregroundMark x1="30435" y1="73828" x2="30217" y2="75195"/>
                        <a14:foregroundMark x1="30652" y1="79883" x2="30652" y2="79883"/>
                        <a14:foregroundMark x1="34565" y1="95117" x2="34565" y2="95117"/>
                        <a14:foregroundMark x1="34565" y1="95117" x2="34565" y2="95117"/>
                        <a14:foregroundMark x1="33261" y1="95117" x2="47174" y2="95313"/>
                        <a14:foregroundMark x1="47174" y1="95313" x2="58587" y2="93750"/>
                        <a14:foregroundMark x1="58587" y1="93750" x2="59130" y2="93359"/>
                        <a14:foregroundMark x1="62935" y1="94336" x2="62935" y2="94336"/>
                        <a14:foregroundMark x1="72391" y1="96484" x2="72391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87" y="996597"/>
            <a:ext cx="2026665" cy="11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3F540A-C42C-4564-A049-62688BBE8CB5}"/>
              </a:ext>
            </a:extLst>
          </p:cNvPr>
          <p:cNvSpPr txBox="1"/>
          <p:nvPr/>
        </p:nvSpPr>
        <p:spPr>
          <a:xfrm>
            <a:off x="5982661" y="21244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Demilight"/>
              </a:rPr>
              <a:t>CA</a:t>
            </a:r>
            <a:endParaRPr lang="ko-KR" altLang="en-US" b="1" dirty="0">
              <a:latin typeface="Noto Sans Demiligh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A39187-E2A8-4A02-AD8B-103C38DCEFC9}"/>
              </a:ext>
            </a:extLst>
          </p:cNvPr>
          <p:cNvCxnSpPr>
            <a:cxnSpLocks/>
          </p:cNvCxnSpPr>
          <p:nvPr/>
        </p:nvCxnSpPr>
        <p:spPr>
          <a:xfrm>
            <a:off x="7230141" y="1934199"/>
            <a:ext cx="2888425" cy="2416744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7A5BCA-0272-4806-A496-02DE8A02237E}"/>
              </a:ext>
            </a:extLst>
          </p:cNvPr>
          <p:cNvCxnSpPr>
            <a:cxnSpLocks/>
          </p:cNvCxnSpPr>
          <p:nvPr/>
        </p:nvCxnSpPr>
        <p:spPr>
          <a:xfrm flipH="1" flipV="1">
            <a:off x="6815470" y="2351673"/>
            <a:ext cx="2960467" cy="2495379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BE422C-66E4-431F-9367-072C468CADBA}"/>
              </a:ext>
            </a:extLst>
          </p:cNvPr>
          <p:cNvCxnSpPr>
            <a:cxnSpLocks/>
          </p:cNvCxnSpPr>
          <p:nvPr/>
        </p:nvCxnSpPr>
        <p:spPr>
          <a:xfrm>
            <a:off x="3650308" y="5404054"/>
            <a:ext cx="5793730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20F7557-1087-4241-836E-18A9611882B1}"/>
              </a:ext>
            </a:extLst>
          </p:cNvPr>
          <p:cNvCxnSpPr>
            <a:cxnSpLocks/>
          </p:cNvCxnSpPr>
          <p:nvPr/>
        </p:nvCxnSpPr>
        <p:spPr>
          <a:xfrm flipH="1">
            <a:off x="3650308" y="5929940"/>
            <a:ext cx="5793730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F247D3-4397-43FB-8937-E8EF3161258E}"/>
              </a:ext>
            </a:extLst>
          </p:cNvPr>
          <p:cNvCxnSpPr>
            <a:cxnSpLocks/>
          </p:cNvCxnSpPr>
          <p:nvPr/>
        </p:nvCxnSpPr>
        <p:spPr>
          <a:xfrm flipV="1">
            <a:off x="1935126" y="1807535"/>
            <a:ext cx="3189767" cy="2761606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D961AA-0030-4434-8E59-34F6A521E53F}"/>
              </a:ext>
            </a:extLst>
          </p:cNvPr>
          <p:cNvCxnSpPr>
            <a:cxnSpLocks/>
          </p:cNvCxnSpPr>
          <p:nvPr/>
        </p:nvCxnSpPr>
        <p:spPr>
          <a:xfrm flipH="1">
            <a:off x="2516780" y="2205690"/>
            <a:ext cx="3043679" cy="2641362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EC59F6-7250-44FD-8677-804C1A7C2628}"/>
              </a:ext>
            </a:extLst>
          </p:cNvPr>
          <p:cNvSpPr txBox="1"/>
          <p:nvPr/>
        </p:nvSpPr>
        <p:spPr>
          <a:xfrm rot="2339067">
            <a:off x="7890307" y="284559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사이트정보 제공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3BFAE-B638-4718-A26D-DD0F4CE15B79}"/>
              </a:ext>
            </a:extLst>
          </p:cNvPr>
          <p:cNvSpPr txBox="1"/>
          <p:nvPr/>
        </p:nvSpPr>
        <p:spPr>
          <a:xfrm rot="2441404">
            <a:off x="7205445" y="363944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SSL</a:t>
            </a:r>
            <a:r>
              <a:rPr lang="ko-KR" altLang="en-US" dirty="0"/>
              <a:t>인증서 발급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453DB4-063D-4960-956A-4FF69068FD82}"/>
              </a:ext>
            </a:extLst>
          </p:cNvPr>
          <p:cNvSpPr txBox="1"/>
          <p:nvPr/>
        </p:nvSpPr>
        <p:spPr>
          <a:xfrm>
            <a:off x="5408145" y="497066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SSL</a:t>
            </a:r>
            <a:r>
              <a:rPr lang="ko-KR" altLang="en-US" dirty="0"/>
              <a:t>인증서 전달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E96DB4-3696-4A46-A6FB-7E89EEC81C25}"/>
              </a:ext>
            </a:extLst>
          </p:cNvPr>
          <p:cNvSpPr txBox="1"/>
          <p:nvPr/>
        </p:nvSpPr>
        <p:spPr>
          <a:xfrm rot="19105883">
            <a:off x="3036784" y="3474229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SSL</a:t>
            </a:r>
            <a:r>
              <a:rPr lang="ko-KR" altLang="en-US" dirty="0"/>
              <a:t>인증서 검증 요청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5B22D7-1A17-4103-BAA9-373FF4C88DFA}"/>
              </a:ext>
            </a:extLst>
          </p:cNvPr>
          <p:cNvSpPr txBox="1"/>
          <p:nvPr/>
        </p:nvSpPr>
        <p:spPr>
          <a:xfrm rot="19172331">
            <a:off x="2193594" y="273686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SSL</a:t>
            </a:r>
            <a:r>
              <a:rPr lang="ko-KR" altLang="en-US" dirty="0"/>
              <a:t>인증서 검증 완료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AA485-8936-472A-AFC6-FF5081E9FA43}"/>
              </a:ext>
            </a:extLst>
          </p:cNvPr>
          <p:cNvSpPr txBox="1"/>
          <p:nvPr/>
        </p:nvSpPr>
        <p:spPr>
          <a:xfrm>
            <a:off x="5744775" y="60068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서버신뢰</a:t>
            </a:r>
          </a:p>
        </p:txBody>
      </p:sp>
    </p:spTree>
    <p:extLst>
      <p:ext uri="{BB962C8B-B14F-4D97-AF65-F5344CB8AC3E}">
        <p14:creationId xmlns:p14="http://schemas.microsoft.com/office/powerpoint/2010/main" val="32390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752AC6-047F-49EB-8E88-DBEE8CAA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962025"/>
            <a:ext cx="9115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atin typeface="Noto Sans Demilight"/>
              </a:rPr>
              <a:t>대칭키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/ </a:t>
            </a:r>
            <a:r>
              <a:rPr lang="ko-KR" altLang="en-US" sz="4000" b="1" dirty="0">
                <a:latin typeface="Noto Sans Demilight"/>
              </a:rPr>
              <a:t>비대칭키</a:t>
            </a:r>
            <a:endParaRPr lang="en-US" altLang="ko-KR" sz="4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51171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AA7DE-6A9D-4765-950B-09EDFCCB848D}"/>
              </a:ext>
            </a:extLst>
          </p:cNvPr>
          <p:cNvSpPr txBox="1"/>
          <p:nvPr/>
        </p:nvSpPr>
        <p:spPr>
          <a:xfrm>
            <a:off x="5485354" y="1200292"/>
            <a:ext cx="100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암호화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CED6-3986-4770-BB1A-4651DAA98A3C}"/>
              </a:ext>
            </a:extLst>
          </p:cNvPr>
          <p:cNvSpPr txBox="1"/>
          <p:nvPr/>
        </p:nvSpPr>
        <p:spPr>
          <a:xfrm>
            <a:off x="5540478" y="3767590"/>
            <a:ext cx="953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복호화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C30DE-02C0-4BD9-BBF3-0E0206CC63F4}"/>
              </a:ext>
            </a:extLst>
          </p:cNvPr>
          <p:cNvSpPr txBox="1"/>
          <p:nvPr/>
        </p:nvSpPr>
        <p:spPr>
          <a:xfrm>
            <a:off x="3028851" y="1569624"/>
            <a:ext cx="57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알아볼 수 없는 모습으로 변경하여 감추는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EFA2A-6F26-4CC4-8832-3B930A686F3C}"/>
              </a:ext>
            </a:extLst>
          </p:cNvPr>
          <p:cNvSpPr txBox="1"/>
          <p:nvPr/>
        </p:nvSpPr>
        <p:spPr>
          <a:xfrm>
            <a:off x="2679831" y="4136922"/>
            <a:ext cx="648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암호화된 데이터를 해독이 가능한 </a:t>
            </a:r>
            <a:r>
              <a:rPr lang="ko-KR" altLang="en-US" dirty="0" err="1"/>
              <a:t>평문</a:t>
            </a:r>
            <a:r>
              <a:rPr lang="ko-KR" altLang="en-US" dirty="0"/>
              <a:t> 데이터로 되돌리는 것</a:t>
            </a:r>
          </a:p>
        </p:txBody>
      </p:sp>
      <p:pic>
        <p:nvPicPr>
          <p:cNvPr id="9" name="Picture 2" descr="h, .h file, .h icon, c/c++/objective-c header, c/c++/objective-c">
            <a:extLst>
              <a:ext uri="{FF2B5EF4-FFF2-40B4-BE49-F238E27FC236}">
                <a16:creationId xmlns:a16="http://schemas.microsoft.com/office/drawing/2014/main" id="{8F033E8E-A437-4493-B9C9-96DB048A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00" y="2001733"/>
            <a:ext cx="838202" cy="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Lock Icon png images | PNGWing">
            <a:extLst>
              <a:ext uri="{FF2B5EF4-FFF2-40B4-BE49-F238E27FC236}">
                <a16:creationId xmlns:a16="http://schemas.microsoft.com/office/drawing/2014/main" id="{B8325E10-D07F-4F84-9F66-FC5CBE577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9" b="98056" l="10000" r="96667">
                        <a14:foregroundMark x1="55000" y1="54444" x2="55000" y2="54444"/>
                        <a14:foregroundMark x1="48889" y1="56111" x2="48889" y2="56111"/>
                        <a14:foregroundMark x1="48889" y1="56111" x2="48889" y2="56111"/>
                        <a14:foregroundMark x1="48889" y1="56111" x2="48889" y2="56111"/>
                        <a14:foregroundMark x1="39167" y1="62778" x2="66111" y2="42500"/>
                        <a14:foregroundMark x1="74167" y1="48889" x2="84444" y2="83611"/>
                        <a14:foregroundMark x1="97222" y1="60000" x2="97222" y2="79167"/>
                        <a14:foregroundMark x1="48056" y1="95000" x2="71111" y2="98056"/>
                        <a14:foregroundMark x1="43889" y1="23333" x2="58333" y2="7500"/>
                        <a14:foregroundMark x1="58333" y1="7500" x2="78056" y2="16944"/>
                        <a14:foregroundMark x1="78056" y1="16944" x2="82222" y2="21667"/>
                        <a14:foregroundMark x1="59444" y1="3889" x2="64722" y2="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20"/>
          <a:stretch/>
        </p:blipFill>
        <p:spPr bwMode="auto">
          <a:xfrm>
            <a:off x="8656092" y="2001732"/>
            <a:ext cx="647760" cy="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2937D2-CE7C-441D-B68F-894A9EC078DA}"/>
              </a:ext>
            </a:extLst>
          </p:cNvPr>
          <p:cNvSpPr/>
          <p:nvPr/>
        </p:nvSpPr>
        <p:spPr>
          <a:xfrm>
            <a:off x="4124633" y="2052928"/>
            <a:ext cx="3942735" cy="720638"/>
          </a:xfrm>
          <a:prstGeom prst="rightArrow">
            <a:avLst>
              <a:gd name="adj1" fmla="val 4454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, .h file, .h icon, c/c++/objective-c header, c/c++/objective-c">
            <a:extLst>
              <a:ext uri="{FF2B5EF4-FFF2-40B4-BE49-F238E27FC236}">
                <a16:creationId xmlns:a16="http://schemas.microsoft.com/office/drawing/2014/main" id="{BE91EA07-D472-44EF-B19B-365D0A79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00" y="4569031"/>
            <a:ext cx="838202" cy="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Lock Icon png images | PNGWing">
            <a:extLst>
              <a:ext uri="{FF2B5EF4-FFF2-40B4-BE49-F238E27FC236}">
                <a16:creationId xmlns:a16="http://schemas.microsoft.com/office/drawing/2014/main" id="{21ECB5DF-48E9-498F-BD0E-78F48E8E8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9" b="98056" l="10000" r="96667">
                        <a14:foregroundMark x1="55000" y1="54444" x2="55000" y2="54444"/>
                        <a14:foregroundMark x1="48889" y1="56111" x2="48889" y2="56111"/>
                        <a14:foregroundMark x1="48889" y1="56111" x2="48889" y2="56111"/>
                        <a14:foregroundMark x1="48889" y1="56111" x2="48889" y2="56111"/>
                        <a14:foregroundMark x1="39167" y1="62778" x2="66111" y2="42500"/>
                        <a14:foregroundMark x1="74167" y1="48889" x2="84444" y2="83611"/>
                        <a14:foregroundMark x1="97222" y1="60000" x2="97222" y2="79167"/>
                        <a14:foregroundMark x1="48056" y1="95000" x2="71111" y2="98056"/>
                        <a14:foregroundMark x1="43889" y1="23333" x2="58333" y2="7500"/>
                        <a14:foregroundMark x1="58333" y1="7500" x2="78056" y2="16944"/>
                        <a14:foregroundMark x1="78056" y1="16944" x2="82222" y2="21667"/>
                        <a14:foregroundMark x1="59444" y1="3889" x2="64722" y2="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20"/>
          <a:stretch/>
        </p:blipFill>
        <p:spPr bwMode="auto">
          <a:xfrm>
            <a:off x="8656092" y="4569030"/>
            <a:ext cx="647760" cy="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B8D7E81-4B95-4015-9319-1C56AB42E884}"/>
              </a:ext>
            </a:extLst>
          </p:cNvPr>
          <p:cNvSpPr/>
          <p:nvPr/>
        </p:nvSpPr>
        <p:spPr>
          <a:xfrm rot="10800000">
            <a:off x="4124632" y="4620226"/>
            <a:ext cx="3942735" cy="708857"/>
          </a:xfrm>
          <a:prstGeom prst="rightArrow">
            <a:avLst>
              <a:gd name="adj1" fmla="val 4445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4" descr="Key Icon Images, Stock Photos &amp;amp; Vectors | Shutterstock">
            <a:extLst>
              <a:ext uri="{FF2B5EF4-FFF2-40B4-BE49-F238E27FC236}">
                <a16:creationId xmlns:a16="http://schemas.microsoft.com/office/drawing/2014/main" id="{7C820A1B-CD49-4C0F-8294-09CF28D1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714" b="69286" l="53927" r="94764">
                        <a14:foregroundMark x1="64660" y1="55357" x2="64660" y2="55357"/>
                        <a14:foregroundMark x1="53927" y1="68929" x2="53927" y2="68929"/>
                        <a14:foregroundMark x1="85864" y1="31429" x2="85864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40" t="14901" b="24383"/>
          <a:stretch/>
        </p:blipFill>
        <p:spPr bwMode="auto">
          <a:xfrm>
            <a:off x="5570156" y="4506254"/>
            <a:ext cx="1140181" cy="10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Key Icon Images, Stock Photos &amp;amp; Vectors | Shutterstock">
            <a:extLst>
              <a:ext uri="{FF2B5EF4-FFF2-40B4-BE49-F238E27FC236}">
                <a16:creationId xmlns:a16="http://schemas.microsoft.com/office/drawing/2014/main" id="{E511072F-799A-4529-9BBF-80B4235FF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714" b="69286" l="53927" r="94764">
                        <a14:foregroundMark x1="64660" y1="55357" x2="64660" y2="55357"/>
                        <a14:foregroundMark x1="53927" y1="68929" x2="53927" y2="68929"/>
                        <a14:foregroundMark x1="85864" y1="31429" x2="85864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40" t="14901" b="24383"/>
          <a:stretch/>
        </p:blipFill>
        <p:spPr bwMode="auto">
          <a:xfrm>
            <a:off x="5570156" y="1933840"/>
            <a:ext cx="1140181" cy="10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3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21A813-A68E-460A-82F9-40CA4D1C8F1C}"/>
              </a:ext>
            </a:extLst>
          </p:cNvPr>
          <p:cNvSpPr txBox="1"/>
          <p:nvPr/>
        </p:nvSpPr>
        <p:spPr>
          <a:xfrm>
            <a:off x="456152" y="1926190"/>
            <a:ext cx="563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암호화와 복호화에 사용되는 키가 같다면</a:t>
            </a:r>
            <a:r>
              <a:rPr lang="en-US" altLang="ko-KR" dirty="0"/>
              <a:t>!?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4B180-0F0A-4E98-9372-5E36868B8ABC}"/>
              </a:ext>
            </a:extLst>
          </p:cNvPr>
          <p:cNvSpPr txBox="1"/>
          <p:nvPr/>
        </p:nvSpPr>
        <p:spPr>
          <a:xfrm>
            <a:off x="456152" y="4358151"/>
            <a:ext cx="587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암호화와 복호화에 사용되는 키가 다르다면</a:t>
            </a:r>
            <a:r>
              <a:rPr lang="en-US" altLang="ko-KR" dirty="0"/>
              <a:t>!?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25A37-1ACB-40E5-BB1B-381D082F4B25}"/>
              </a:ext>
            </a:extLst>
          </p:cNvPr>
          <p:cNvSpPr txBox="1"/>
          <p:nvPr/>
        </p:nvSpPr>
        <p:spPr>
          <a:xfrm>
            <a:off x="6911028" y="1372192"/>
            <a:ext cx="285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대칭키</a:t>
            </a:r>
            <a:r>
              <a:rPr lang="en-US" altLang="ko-KR" b="1" dirty="0"/>
              <a:t>!!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대표적인 알고리즘 </a:t>
            </a:r>
            <a:r>
              <a:rPr lang="en-US" altLang="ko-KR" dirty="0"/>
              <a:t>: </a:t>
            </a:r>
            <a:r>
              <a:rPr lang="en-US" altLang="ko-KR" b="1" dirty="0">
                <a:latin typeface="Noto Sans Demilight"/>
              </a:rPr>
              <a:t>DH,DHE</a:t>
            </a:r>
            <a:r>
              <a:rPr lang="en-US" altLang="ko-KR" dirty="0">
                <a:latin typeface="Noto Sans Demilight"/>
              </a:rPr>
              <a:t>(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oto Sans Demilight"/>
              </a:rPr>
              <a:t>Diffie-Hellman, Diffie-Hellman </a:t>
            </a:r>
            <a:r>
              <a:rPr lang="en-US" altLang="ko-KR" b="0" i="0" dirty="0" err="1">
                <a:effectLst/>
                <a:latin typeface="Noto Sans Demilight"/>
              </a:rPr>
              <a:t>Ephermeral</a:t>
            </a:r>
            <a:r>
              <a:rPr lang="en-US" altLang="ko-KR" dirty="0">
                <a:latin typeface="Noto Sans Demilight"/>
              </a:rPr>
              <a:t>)</a:t>
            </a:r>
            <a:endParaRPr lang="ko-KR" altLang="en-US" b="1" dirty="0">
              <a:latin typeface="Noto Sans Demi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C3C1A-9048-4F59-B77F-C2DF81EF3755}"/>
              </a:ext>
            </a:extLst>
          </p:cNvPr>
          <p:cNvSpPr txBox="1"/>
          <p:nvPr/>
        </p:nvSpPr>
        <p:spPr>
          <a:xfrm>
            <a:off x="6911028" y="4081152"/>
            <a:ext cx="2852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비대칭키</a:t>
            </a:r>
            <a:r>
              <a:rPr lang="en-US" altLang="ko-KR" b="1" dirty="0"/>
              <a:t>!!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대표적인 알고리즘 </a:t>
            </a:r>
            <a:r>
              <a:rPr lang="en-US" altLang="ko-KR" dirty="0"/>
              <a:t>: </a:t>
            </a:r>
            <a:r>
              <a:rPr lang="en-US" altLang="ko-KR" b="1" dirty="0">
                <a:latin typeface="Noto Sans Demilight"/>
              </a:rPr>
              <a:t>RSA</a:t>
            </a:r>
            <a:endParaRPr lang="ko-KR" altLang="en-US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8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42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atin typeface="Noto Sans Demilight"/>
              </a:rPr>
              <a:t>대칭키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/ </a:t>
            </a:r>
            <a:r>
              <a:rPr lang="ko-KR" altLang="en-US" sz="4000" b="1" dirty="0">
                <a:latin typeface="Noto Sans Demilight"/>
              </a:rPr>
              <a:t>비대칭키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C733C-0C0E-4F49-A26F-790D07F3A8FD}"/>
              </a:ext>
            </a:extLst>
          </p:cNvPr>
          <p:cNvSpPr txBox="1"/>
          <p:nvPr/>
        </p:nvSpPr>
        <p:spPr>
          <a:xfrm>
            <a:off x="282931" y="1966452"/>
            <a:ext cx="8576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데이터를 암호화한 키로 복호화를 하기때문에 </a:t>
            </a:r>
            <a:r>
              <a:rPr lang="ko-KR" altLang="en-US" sz="1600" b="1" dirty="0"/>
              <a:t>송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수신자</a:t>
            </a:r>
            <a:r>
              <a:rPr lang="ko-KR" altLang="en-US" sz="1600" dirty="0"/>
              <a:t>가 </a:t>
            </a:r>
            <a:r>
              <a:rPr lang="ko-KR" altLang="en-US" sz="1600" b="1" dirty="0"/>
              <a:t>같은 키</a:t>
            </a:r>
            <a:r>
              <a:rPr lang="ko-KR" altLang="en-US" sz="1600" dirty="0"/>
              <a:t>를 가지고 있어야한다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4BC2D-EA0C-4998-936E-7E04F617E27A}"/>
              </a:ext>
            </a:extLst>
          </p:cNvPr>
          <p:cNvSpPr txBox="1"/>
          <p:nvPr/>
        </p:nvSpPr>
        <p:spPr>
          <a:xfrm>
            <a:off x="282930" y="1371849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비대칭키 방식에 비해 </a:t>
            </a:r>
            <a:r>
              <a:rPr lang="ko-KR" altLang="en-US" sz="1600" b="1" dirty="0"/>
              <a:t>빠르다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2865B-07FC-4BDD-AA8E-CDDE4F3ABE98}"/>
              </a:ext>
            </a:extLst>
          </p:cNvPr>
          <p:cNvSpPr txBox="1"/>
          <p:nvPr/>
        </p:nvSpPr>
        <p:spPr>
          <a:xfrm>
            <a:off x="282931" y="2561055"/>
            <a:ext cx="5808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키를 전달해야 한다는 문제점이 존재</a:t>
            </a:r>
            <a:r>
              <a:rPr lang="en-US" altLang="ko-KR" sz="1600" dirty="0"/>
              <a:t>(</a:t>
            </a:r>
            <a:r>
              <a:rPr lang="ko-KR" altLang="en-US" sz="1600" dirty="0"/>
              <a:t>전송 중 </a:t>
            </a:r>
            <a:r>
              <a:rPr lang="ko-KR" altLang="en-US" sz="1600" b="1" dirty="0"/>
              <a:t>탈취 가능성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657CF7-8F4A-4B4A-B6D6-15C03D799959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282931" y="3781761"/>
            <a:ext cx="11729804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9DC0BA-C31D-481E-A1B9-1943FAF7FDCA}"/>
              </a:ext>
            </a:extLst>
          </p:cNvPr>
          <p:cNvSpPr txBox="1"/>
          <p:nvPr/>
        </p:nvSpPr>
        <p:spPr>
          <a:xfrm>
            <a:off x="388057" y="890529"/>
            <a:ext cx="1047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대칭키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9020EB-1934-4236-9DFD-A504977476EC}"/>
              </a:ext>
            </a:extLst>
          </p:cNvPr>
          <p:cNvSpPr txBox="1"/>
          <p:nvPr/>
        </p:nvSpPr>
        <p:spPr>
          <a:xfrm>
            <a:off x="388055" y="3883194"/>
            <a:ext cx="2158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비대칭키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공개키</a:t>
            </a:r>
            <a:r>
              <a:rPr lang="en-US" altLang="ko-KR" sz="2000" b="1" dirty="0"/>
              <a:t>)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388614-F85D-4C45-85AC-B5A91B054436}"/>
              </a:ext>
            </a:extLst>
          </p:cNvPr>
          <p:cNvSpPr txBox="1"/>
          <p:nvPr/>
        </p:nvSpPr>
        <p:spPr>
          <a:xfrm>
            <a:off x="388056" y="4359363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대칭키</a:t>
            </a:r>
            <a:r>
              <a:rPr lang="ko-KR" altLang="en-US" sz="1600" dirty="0"/>
              <a:t> 방식에 비해 </a:t>
            </a:r>
            <a:r>
              <a:rPr lang="ko-KR" altLang="en-US" sz="1600" b="1" dirty="0"/>
              <a:t>느리다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632E19-F510-4DDF-9B3B-D853AA9AF8B1}"/>
              </a:ext>
            </a:extLst>
          </p:cNvPr>
          <p:cNvSpPr txBox="1"/>
          <p:nvPr/>
        </p:nvSpPr>
        <p:spPr>
          <a:xfrm>
            <a:off x="388053" y="4955389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키 탈취위험이 </a:t>
            </a:r>
            <a:r>
              <a:rPr lang="ko-KR" altLang="en-US" sz="1600" dirty="0" err="1"/>
              <a:t>대칭키</a:t>
            </a:r>
            <a:r>
              <a:rPr lang="ko-KR" altLang="en-US" sz="1600" dirty="0"/>
              <a:t> 방식에 비해 적다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F81216-A629-4A12-9ACF-C088BD002E3B}"/>
              </a:ext>
            </a:extLst>
          </p:cNvPr>
          <p:cNvSpPr txBox="1"/>
          <p:nvPr/>
        </p:nvSpPr>
        <p:spPr>
          <a:xfrm>
            <a:off x="388053" y="5553720"/>
            <a:ext cx="3825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일종의 </a:t>
            </a:r>
            <a:r>
              <a:rPr lang="ko-KR" altLang="en-US" sz="1600" b="1" dirty="0"/>
              <a:t>인증수단</a:t>
            </a:r>
            <a:r>
              <a:rPr lang="ko-KR" altLang="en-US" sz="1600" dirty="0"/>
              <a:t>으로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AD595-C7C6-400F-B2C0-DAACD22A29B4}"/>
              </a:ext>
            </a:extLst>
          </p:cNvPr>
          <p:cNvSpPr txBox="1"/>
          <p:nvPr/>
        </p:nvSpPr>
        <p:spPr>
          <a:xfrm>
            <a:off x="282930" y="3183430"/>
            <a:ext cx="7369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 - SSL</a:t>
            </a:r>
            <a:r>
              <a:rPr lang="ko-KR" altLang="en-US" sz="1600" b="1" dirty="0"/>
              <a:t>에서 </a:t>
            </a:r>
            <a:r>
              <a:rPr lang="ko-KR" altLang="en-US" sz="1600" b="1" dirty="0" err="1"/>
              <a:t>대칭키</a:t>
            </a:r>
            <a:r>
              <a:rPr lang="ko-KR" altLang="en-US" sz="1600" b="1" dirty="0"/>
              <a:t> 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실제 데이터</a:t>
            </a:r>
            <a:r>
              <a:rPr lang="ko-KR" altLang="en-US" sz="1600" dirty="0"/>
              <a:t>를 </a:t>
            </a:r>
            <a:r>
              <a:rPr lang="ko-KR" altLang="en-US" sz="1600" b="1" dirty="0"/>
              <a:t>암호화</a:t>
            </a:r>
            <a:r>
              <a:rPr lang="ko-KR" altLang="en-US" sz="1600" dirty="0"/>
              <a:t>하는 용도로 사용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2F676-4BC0-4DB5-BA88-76D9CB3EF744}"/>
              </a:ext>
            </a:extLst>
          </p:cNvPr>
          <p:cNvSpPr txBox="1"/>
          <p:nvPr/>
        </p:nvSpPr>
        <p:spPr>
          <a:xfrm>
            <a:off x="388053" y="6152051"/>
            <a:ext cx="7126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SSL</a:t>
            </a:r>
            <a:r>
              <a:rPr lang="ko-KR" altLang="en-US" sz="1600" b="1" dirty="0"/>
              <a:t>에서 비대칭키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공개키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서버의 인증</a:t>
            </a:r>
            <a:r>
              <a:rPr lang="ko-KR" altLang="en-US" sz="1600" dirty="0"/>
              <a:t>과 </a:t>
            </a:r>
            <a:r>
              <a:rPr lang="ko-KR" altLang="en-US" sz="1600" b="1" dirty="0"/>
              <a:t>대칭키의 전달</a:t>
            </a:r>
            <a:r>
              <a:rPr lang="ko-KR" altLang="en-US" sz="1600" dirty="0"/>
              <a:t>을 위해 사용</a:t>
            </a:r>
          </a:p>
        </p:txBody>
      </p:sp>
    </p:spTree>
    <p:extLst>
      <p:ext uri="{BB962C8B-B14F-4D97-AF65-F5344CB8AC3E}">
        <p14:creationId xmlns:p14="http://schemas.microsoft.com/office/powerpoint/2010/main" val="91254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Noto Sans Demilight"/>
              </a:rPr>
              <a:t>인증방식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F66C522-5F07-471A-BD47-DC83A2B91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23688" r="60398" b="14642"/>
          <a:stretch/>
        </p:blipFill>
        <p:spPr bwMode="auto">
          <a:xfrm>
            <a:off x="1295862" y="4918085"/>
            <a:ext cx="2027439" cy="16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D1E49C-A03F-4FF3-B4AF-D2FC02896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6" t="20119" r="4490" b="14897"/>
          <a:stretch/>
        </p:blipFill>
        <p:spPr bwMode="auto">
          <a:xfrm>
            <a:off x="9879603" y="4656009"/>
            <a:ext cx="1401791" cy="18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컴퓨터 아이콘 기관 교육 글꼴 멋진 기관, 기타, 각도, 로고 png | PNGWing">
            <a:extLst>
              <a:ext uri="{FF2B5EF4-FFF2-40B4-BE49-F238E27FC236}">
                <a16:creationId xmlns:a16="http://schemas.microsoft.com/office/drawing/2014/main" id="{5C5885C8-2E57-41E8-A07E-1D4BC923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11" b="96484" l="10000" r="90000">
                        <a14:foregroundMark x1="49457" y1="11719" x2="49457" y2="11719"/>
                        <a14:foregroundMark x1="55652" y1="16016" x2="55652" y2="16016"/>
                        <a14:foregroundMark x1="54130" y1="21094" x2="54130" y2="21094"/>
                        <a14:foregroundMark x1="38043" y1="19727" x2="38043" y2="19727"/>
                        <a14:foregroundMark x1="38043" y1="19727" x2="64891" y2="11328"/>
                        <a14:foregroundMark x1="41630" y1="21484" x2="51630" y2="21680"/>
                        <a14:foregroundMark x1="51630" y1="21680" x2="58043" y2="21484"/>
                        <a14:foregroundMark x1="28804" y1="18359" x2="62500" y2="27930"/>
                        <a14:foregroundMark x1="43804" y1="19727" x2="62717" y2="26563"/>
                        <a14:foregroundMark x1="50217" y1="17578" x2="70326" y2="30859"/>
                        <a14:foregroundMark x1="65870" y1="23633" x2="65870" y2="23633"/>
                        <a14:foregroundMark x1="72717" y1="17969" x2="72717" y2="17969"/>
                        <a14:foregroundMark x1="70978" y1="21094" x2="70978" y2="21094"/>
                        <a14:foregroundMark x1="71522" y1="21484" x2="71522" y2="21484"/>
                        <a14:foregroundMark x1="72500" y1="22266" x2="72500" y2="22266"/>
                        <a14:foregroundMark x1="72500" y1="22266" x2="72500" y2="22266"/>
                        <a14:foregroundMark x1="41196" y1="7813" x2="41196" y2="7813"/>
                        <a14:foregroundMark x1="41196" y1="7813" x2="41196" y2="7813"/>
                        <a14:foregroundMark x1="52283" y1="10352" x2="52283" y2="10352"/>
                        <a14:foregroundMark x1="49022" y1="3906" x2="49022" y2="3906"/>
                        <a14:foregroundMark x1="34239" y1="24805" x2="34239" y2="24805"/>
                        <a14:foregroundMark x1="30761" y1="28711" x2="30761" y2="28711"/>
                        <a14:foregroundMark x1="30761" y1="28711" x2="30761" y2="28711"/>
                        <a14:foregroundMark x1="28043" y1="23242" x2="28043" y2="23242"/>
                        <a14:foregroundMark x1="30435" y1="52539" x2="30435" y2="52539"/>
                        <a14:foregroundMark x1="44022" y1="56445" x2="44022" y2="56445"/>
                        <a14:foregroundMark x1="53913" y1="59375" x2="53913" y2="59375"/>
                        <a14:foregroundMark x1="64348" y1="56055" x2="64348" y2="56055"/>
                        <a14:foregroundMark x1="64348" y1="56055" x2="64348" y2="56055"/>
                        <a14:foregroundMark x1="52065" y1="59375" x2="52065" y2="59375"/>
                        <a14:foregroundMark x1="54674" y1="53516" x2="54674" y2="53516"/>
                        <a14:foregroundMark x1="54239" y1="50781" x2="54239" y2="50781"/>
                        <a14:foregroundMark x1="54239" y1="50391" x2="54239" y2="50391"/>
                        <a14:foregroundMark x1="52065" y1="44922" x2="52065" y2="44922"/>
                        <a14:foregroundMark x1="51848" y1="44922" x2="51848" y2="44922"/>
                        <a14:foregroundMark x1="53261" y1="50391" x2="54674" y2="54297"/>
                        <a14:foregroundMark x1="54674" y1="57617" x2="54674" y2="62891"/>
                        <a14:foregroundMark x1="53261" y1="67578" x2="50217" y2="89648"/>
                        <a14:foregroundMark x1="66957" y1="47461" x2="67500" y2="70117"/>
                        <a14:foregroundMark x1="67500" y1="70117" x2="67500" y2="70117"/>
                        <a14:foregroundMark x1="44022" y1="47852" x2="43261" y2="67578"/>
                        <a14:foregroundMark x1="31413" y1="49609" x2="33804" y2="67578"/>
                        <a14:foregroundMark x1="30000" y1="46484" x2="34457" y2="70117"/>
                        <a14:foregroundMark x1="34239" y1="65234" x2="34239" y2="65234"/>
                        <a14:foregroundMark x1="34239" y1="65234" x2="34239" y2="65234"/>
                        <a14:foregroundMark x1="31848" y1="71680" x2="31848" y2="71680"/>
                        <a14:foregroundMark x1="31848" y1="71680" x2="31848" y2="71680"/>
                        <a14:foregroundMark x1="31848" y1="71680" x2="31848" y2="71680"/>
                        <a14:foregroundMark x1="31196" y1="72070" x2="31196" y2="72070"/>
                        <a14:foregroundMark x1="30435" y1="73828" x2="30217" y2="75195"/>
                        <a14:foregroundMark x1="30652" y1="79883" x2="30652" y2="79883"/>
                        <a14:foregroundMark x1="34565" y1="95117" x2="34565" y2="95117"/>
                        <a14:foregroundMark x1="34565" y1="95117" x2="34565" y2="95117"/>
                        <a14:foregroundMark x1="33261" y1="95117" x2="47174" y2="95313"/>
                        <a14:foregroundMark x1="47174" y1="95313" x2="58587" y2="93750"/>
                        <a14:foregroundMark x1="58587" y1="93750" x2="59130" y2="93359"/>
                        <a14:foregroundMark x1="62935" y1="94336" x2="62935" y2="94336"/>
                        <a14:foregroundMark x1="72391" y1="96484" x2="72391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87" y="996597"/>
            <a:ext cx="2026665" cy="11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3F540A-C42C-4564-A049-62688BBE8CB5}"/>
              </a:ext>
            </a:extLst>
          </p:cNvPr>
          <p:cNvSpPr txBox="1"/>
          <p:nvPr/>
        </p:nvSpPr>
        <p:spPr>
          <a:xfrm>
            <a:off x="5982661" y="21244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Demilight"/>
              </a:rPr>
              <a:t>CA</a:t>
            </a:r>
            <a:endParaRPr lang="ko-KR" altLang="en-US" b="1" dirty="0">
              <a:latin typeface="Noto Sans Demiligh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A39187-E2A8-4A02-AD8B-103C38DCEFC9}"/>
              </a:ext>
            </a:extLst>
          </p:cNvPr>
          <p:cNvCxnSpPr>
            <a:cxnSpLocks/>
          </p:cNvCxnSpPr>
          <p:nvPr/>
        </p:nvCxnSpPr>
        <p:spPr>
          <a:xfrm>
            <a:off x="7230141" y="1934199"/>
            <a:ext cx="2888425" cy="2416744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7A5BCA-0272-4806-A496-02DE8A02237E}"/>
              </a:ext>
            </a:extLst>
          </p:cNvPr>
          <p:cNvCxnSpPr>
            <a:cxnSpLocks/>
          </p:cNvCxnSpPr>
          <p:nvPr/>
        </p:nvCxnSpPr>
        <p:spPr>
          <a:xfrm flipH="1" flipV="1">
            <a:off x="6815470" y="2351673"/>
            <a:ext cx="2960467" cy="2495379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BE422C-66E4-431F-9367-072C468CADBA}"/>
              </a:ext>
            </a:extLst>
          </p:cNvPr>
          <p:cNvCxnSpPr>
            <a:cxnSpLocks/>
          </p:cNvCxnSpPr>
          <p:nvPr/>
        </p:nvCxnSpPr>
        <p:spPr>
          <a:xfrm>
            <a:off x="3650308" y="5404054"/>
            <a:ext cx="5793730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20F7557-1087-4241-836E-18A9611882B1}"/>
              </a:ext>
            </a:extLst>
          </p:cNvPr>
          <p:cNvCxnSpPr>
            <a:cxnSpLocks/>
          </p:cNvCxnSpPr>
          <p:nvPr/>
        </p:nvCxnSpPr>
        <p:spPr>
          <a:xfrm flipH="1">
            <a:off x="3650308" y="5929940"/>
            <a:ext cx="5793730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F247D3-4397-43FB-8937-E8EF3161258E}"/>
              </a:ext>
            </a:extLst>
          </p:cNvPr>
          <p:cNvCxnSpPr>
            <a:cxnSpLocks/>
          </p:cNvCxnSpPr>
          <p:nvPr/>
        </p:nvCxnSpPr>
        <p:spPr>
          <a:xfrm flipV="1">
            <a:off x="1935126" y="1807535"/>
            <a:ext cx="3189767" cy="2761606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D961AA-0030-4434-8E59-34F6A521E53F}"/>
              </a:ext>
            </a:extLst>
          </p:cNvPr>
          <p:cNvCxnSpPr>
            <a:cxnSpLocks/>
          </p:cNvCxnSpPr>
          <p:nvPr/>
        </p:nvCxnSpPr>
        <p:spPr>
          <a:xfrm flipH="1">
            <a:off x="2516780" y="2205690"/>
            <a:ext cx="3043679" cy="2641362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EC59F6-7250-44FD-8677-804C1A7C2628}"/>
              </a:ext>
            </a:extLst>
          </p:cNvPr>
          <p:cNvSpPr txBox="1"/>
          <p:nvPr/>
        </p:nvSpPr>
        <p:spPr>
          <a:xfrm rot="2387491">
            <a:off x="7865487" y="288860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사이트정보 제공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3BFAE-B638-4718-A26D-DD0F4CE15B79}"/>
              </a:ext>
            </a:extLst>
          </p:cNvPr>
          <p:cNvSpPr txBox="1"/>
          <p:nvPr/>
        </p:nvSpPr>
        <p:spPr>
          <a:xfrm rot="2441404">
            <a:off x="7205445" y="363944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SSL</a:t>
            </a:r>
            <a:r>
              <a:rPr lang="ko-KR" altLang="en-US" dirty="0"/>
              <a:t>인증서 발급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453DB4-063D-4960-956A-4FF69068FD82}"/>
              </a:ext>
            </a:extLst>
          </p:cNvPr>
          <p:cNvSpPr txBox="1"/>
          <p:nvPr/>
        </p:nvSpPr>
        <p:spPr>
          <a:xfrm>
            <a:off x="5405907" y="49874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SSL</a:t>
            </a:r>
            <a:r>
              <a:rPr lang="ko-KR" altLang="en-US" dirty="0"/>
              <a:t>인증서 전달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E96DB4-3696-4A46-A6FB-7E89EEC81C25}"/>
              </a:ext>
            </a:extLst>
          </p:cNvPr>
          <p:cNvSpPr txBox="1"/>
          <p:nvPr/>
        </p:nvSpPr>
        <p:spPr>
          <a:xfrm rot="19105883">
            <a:off x="3036784" y="3474229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SSL</a:t>
            </a:r>
            <a:r>
              <a:rPr lang="ko-KR" altLang="en-US" dirty="0"/>
              <a:t>인증서 검증 요청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5B22D7-1A17-4103-BAA9-373FF4C88DFA}"/>
              </a:ext>
            </a:extLst>
          </p:cNvPr>
          <p:cNvSpPr txBox="1"/>
          <p:nvPr/>
        </p:nvSpPr>
        <p:spPr>
          <a:xfrm rot="19172331">
            <a:off x="2193594" y="273686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SSL</a:t>
            </a:r>
            <a:r>
              <a:rPr lang="ko-KR" altLang="en-US" dirty="0"/>
              <a:t>인증서 검증 완료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AA485-8936-472A-AFC6-FF5081E9FA43}"/>
              </a:ext>
            </a:extLst>
          </p:cNvPr>
          <p:cNvSpPr txBox="1"/>
          <p:nvPr/>
        </p:nvSpPr>
        <p:spPr>
          <a:xfrm>
            <a:off x="5688661" y="59610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서버신뢰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6C5B1-1A3D-4884-AF0A-932CF20F435E}"/>
              </a:ext>
            </a:extLst>
          </p:cNvPr>
          <p:cNvSpPr txBox="1"/>
          <p:nvPr/>
        </p:nvSpPr>
        <p:spPr>
          <a:xfrm rot="2343605">
            <a:off x="8432514" y="282741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공개키도 함께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EE84C-5A38-4442-8518-63A8F6C9E2F7}"/>
              </a:ext>
            </a:extLst>
          </p:cNvPr>
          <p:cNvSpPr txBox="1"/>
          <p:nvPr/>
        </p:nvSpPr>
        <p:spPr>
          <a:xfrm rot="2476986">
            <a:off x="6948439" y="3865569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서버정보</a:t>
            </a:r>
            <a:r>
              <a:rPr lang="ko-KR" altLang="en-US" sz="1200" dirty="0">
                <a:solidFill>
                  <a:srgbClr val="FF0000"/>
                </a:solidFill>
              </a:rPr>
              <a:t>와</a:t>
            </a:r>
            <a:r>
              <a:rPr lang="ko-KR" altLang="en-US" sz="1200" b="1" dirty="0">
                <a:solidFill>
                  <a:srgbClr val="FF0000"/>
                </a:solidFill>
              </a:rPr>
              <a:t> 공개키</a:t>
            </a:r>
            <a:r>
              <a:rPr lang="ko-KR" altLang="en-US" sz="1200" dirty="0">
                <a:solidFill>
                  <a:srgbClr val="FF0000"/>
                </a:solidFill>
              </a:rPr>
              <a:t>를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CA</a:t>
            </a:r>
            <a:r>
              <a:rPr lang="ko-KR" altLang="en-US" sz="1200" b="1" dirty="0">
                <a:solidFill>
                  <a:srgbClr val="FF0000"/>
                </a:solidFill>
              </a:rPr>
              <a:t>의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개인키</a:t>
            </a:r>
            <a:r>
              <a:rPr lang="ko-KR" altLang="en-US" sz="1200" dirty="0">
                <a:solidFill>
                  <a:srgbClr val="FF0000"/>
                </a:solidFill>
              </a:rPr>
              <a:t>로</a:t>
            </a:r>
            <a:r>
              <a:rPr lang="ko-KR" altLang="en-US" sz="1200" b="1" dirty="0">
                <a:solidFill>
                  <a:srgbClr val="FF0000"/>
                </a:solidFill>
              </a:rPr>
              <a:t> 암호화</a:t>
            </a:r>
            <a:r>
              <a:rPr lang="ko-KR" altLang="en-US" sz="1200" dirty="0">
                <a:solidFill>
                  <a:srgbClr val="FF0000"/>
                </a:solidFill>
              </a:rPr>
              <a:t>한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인증서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74B93-12A0-41C9-A2AB-41206E58F22C}"/>
              </a:ext>
            </a:extLst>
          </p:cNvPr>
          <p:cNvSpPr txBox="1"/>
          <p:nvPr/>
        </p:nvSpPr>
        <p:spPr>
          <a:xfrm rot="19119067">
            <a:off x="3651256" y="3527045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기관에 직접 요청하지 않고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브라우저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b="1" dirty="0">
                <a:solidFill>
                  <a:srgbClr val="FF0000"/>
                </a:solidFill>
              </a:rPr>
              <a:t>등록되어 있는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공개키</a:t>
            </a:r>
            <a:r>
              <a:rPr lang="ko-KR" altLang="en-US" sz="1200" dirty="0">
                <a:solidFill>
                  <a:srgbClr val="FF0000"/>
                </a:solidFill>
              </a:rPr>
              <a:t> 리스트 중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476BB-2142-44B8-8E70-8AE5A773E812}"/>
              </a:ext>
            </a:extLst>
          </p:cNvPr>
          <p:cNvSpPr txBox="1"/>
          <p:nvPr/>
        </p:nvSpPr>
        <p:spPr>
          <a:xfrm rot="19119067">
            <a:off x="2074834" y="243375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복호화 성공 시 </a:t>
            </a:r>
            <a:r>
              <a:rPr lang="ko-KR" altLang="en-US" sz="1200" b="1" dirty="0">
                <a:solidFill>
                  <a:srgbClr val="FF0000"/>
                </a:solidFill>
              </a:rPr>
              <a:t>서버의 인증</a:t>
            </a:r>
            <a:r>
              <a:rPr lang="ko-KR" altLang="en-US" sz="1200" dirty="0">
                <a:solidFill>
                  <a:srgbClr val="FF0000"/>
                </a:solidFill>
              </a:rPr>
              <a:t>과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서버의 공개키 획득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3DCA98-E228-4A7F-AA23-48EDDE5DE758}"/>
              </a:ext>
            </a:extLst>
          </p:cNvPr>
          <p:cNvSpPr txBox="1"/>
          <p:nvPr/>
        </p:nvSpPr>
        <p:spPr>
          <a:xfrm>
            <a:off x="5093947" y="627246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획득한 </a:t>
            </a:r>
            <a:r>
              <a:rPr lang="ko-KR" altLang="en-US" sz="1200" b="1" dirty="0">
                <a:solidFill>
                  <a:srgbClr val="FF0000"/>
                </a:solidFill>
              </a:rPr>
              <a:t>공개키</a:t>
            </a:r>
            <a:r>
              <a:rPr lang="ko-KR" altLang="en-US" sz="1200" dirty="0">
                <a:solidFill>
                  <a:srgbClr val="FF0000"/>
                </a:solidFill>
              </a:rPr>
              <a:t>로 자신의 </a:t>
            </a:r>
            <a:r>
              <a:rPr lang="ko-KR" altLang="en-US" sz="1200" b="1" dirty="0">
                <a:solidFill>
                  <a:srgbClr val="FF0000"/>
                </a:solidFill>
              </a:rPr>
              <a:t>대칭키</a:t>
            </a:r>
            <a:r>
              <a:rPr lang="ko-KR" altLang="en-US" sz="1200" dirty="0">
                <a:solidFill>
                  <a:srgbClr val="FF0000"/>
                </a:solidFill>
              </a:rPr>
              <a:t>를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암호화</a:t>
            </a:r>
            <a:r>
              <a:rPr lang="ko-KR" altLang="en-US" sz="1200" dirty="0">
                <a:solidFill>
                  <a:srgbClr val="FF0000"/>
                </a:solidFill>
              </a:rPr>
              <a:t> 한 후 </a:t>
            </a:r>
            <a:r>
              <a:rPr lang="ko-KR" altLang="en-US" sz="1200" b="1" dirty="0">
                <a:solidFill>
                  <a:srgbClr val="FF0000"/>
                </a:solidFill>
              </a:rPr>
              <a:t>서버에 전송</a:t>
            </a:r>
          </a:p>
        </p:txBody>
      </p:sp>
    </p:spTree>
    <p:extLst>
      <p:ext uri="{BB962C8B-B14F-4D97-AF65-F5344CB8AC3E}">
        <p14:creationId xmlns:p14="http://schemas.microsoft.com/office/powerpoint/2010/main" val="29412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A8D4F-4A32-40FB-A26E-6A7ED437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738187"/>
            <a:ext cx="8810625" cy="5381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1F3829-503B-4BC3-86C1-34B2F496DDAB}"/>
              </a:ext>
            </a:extLst>
          </p:cNvPr>
          <p:cNvSpPr/>
          <p:nvPr/>
        </p:nvSpPr>
        <p:spPr>
          <a:xfrm>
            <a:off x="1690688" y="3494959"/>
            <a:ext cx="8810624" cy="21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8033-2D5A-4981-8002-E207640B2F1F}"/>
              </a:ext>
            </a:extLst>
          </p:cNvPr>
          <p:cNvSpPr txBox="1"/>
          <p:nvPr/>
        </p:nvSpPr>
        <p:spPr>
          <a:xfrm>
            <a:off x="3642667" y="5653548"/>
            <a:ext cx="490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TCP-</a:t>
            </a:r>
            <a:r>
              <a:rPr lang="en-US" altLang="ko-KR" sz="1200" b="1" dirty="0" err="1">
                <a:solidFill>
                  <a:srgbClr val="FF0000"/>
                </a:solidFill>
              </a:rPr>
              <a:t>HandShake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이후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서버인증과 </a:t>
            </a:r>
            <a:r>
              <a:rPr lang="ko-KR" altLang="en-US" sz="1200" b="1" dirty="0" err="1">
                <a:solidFill>
                  <a:srgbClr val="FF0000"/>
                </a:solidFill>
              </a:rPr>
              <a:t>대칭키</a:t>
            </a:r>
            <a:r>
              <a:rPr lang="ko-KR" altLang="en-US" sz="1200" b="1" dirty="0">
                <a:solidFill>
                  <a:srgbClr val="FF0000"/>
                </a:solidFill>
              </a:rPr>
              <a:t> 전달을 위한 </a:t>
            </a:r>
            <a:r>
              <a:rPr lang="en-US" altLang="ko-KR" sz="1200" b="1" dirty="0">
                <a:solidFill>
                  <a:srgbClr val="FF0000"/>
                </a:solidFill>
              </a:rPr>
              <a:t>TLS </a:t>
            </a:r>
            <a:r>
              <a:rPr lang="ko-KR" altLang="en-US" sz="1200" b="1" dirty="0">
                <a:solidFill>
                  <a:srgbClr val="FF0000"/>
                </a:solidFill>
              </a:rPr>
              <a:t>프로토콜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A2D2-3B79-49B7-813D-2ED1B3669165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SSL</a:t>
            </a:r>
            <a:r>
              <a:rPr lang="en-US" altLang="ko-KR" sz="1800" i="0" dirty="0">
                <a:effectLst/>
                <a:latin typeface="Noto Sans Demilight"/>
              </a:rPr>
              <a:t>(Secure Socket Layer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17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21756</TotalTime>
  <Words>627</Words>
  <Application>Microsoft Office PowerPoint</Application>
  <PresentationFormat>와이드스크린</PresentationFormat>
  <Paragraphs>122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-apple-system</vt:lpstr>
      <vt:lpstr>Noto Sans Demilight</vt:lpstr>
      <vt:lpstr>Ubuntu Condensed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53</cp:revision>
  <dcterms:created xsi:type="dcterms:W3CDTF">2021-08-07T08:11:24Z</dcterms:created>
  <dcterms:modified xsi:type="dcterms:W3CDTF">2021-09-24T05:12:49Z</dcterms:modified>
</cp:coreProperties>
</file>