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52" r:id="rId3"/>
    <p:sldId id="533" r:id="rId4"/>
    <p:sldId id="540" r:id="rId5"/>
    <p:sldId id="539" r:id="rId6"/>
    <p:sldId id="548" r:id="rId7"/>
    <p:sldId id="549" r:id="rId8"/>
    <p:sldId id="550" r:id="rId9"/>
    <p:sldId id="551" r:id="rId10"/>
    <p:sldId id="553" r:id="rId11"/>
    <p:sldId id="541" r:id="rId12"/>
    <p:sldId id="546" r:id="rId13"/>
    <p:sldId id="554" r:id="rId14"/>
    <p:sldId id="545" r:id="rId15"/>
    <p:sldId id="547" r:id="rId16"/>
    <p:sldId id="534" r:id="rId17"/>
    <p:sldId id="542" r:id="rId18"/>
    <p:sldId id="543" r:id="rId19"/>
    <p:sldId id="544" r:id="rId20"/>
    <p:sldId id="557" r:id="rId21"/>
    <p:sldId id="556" r:id="rId22"/>
    <p:sldId id="555" r:id="rId23"/>
    <p:sldId id="53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91414" autoAdjust="0"/>
  </p:normalViewPr>
  <p:slideViewPr>
    <p:cSldViewPr snapToGrid="0">
      <p:cViewPr varScale="1">
        <p:scale>
          <a:sx n="73" d="100"/>
          <a:sy n="73" d="100"/>
        </p:scale>
        <p:origin x="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6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17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21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37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4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56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4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17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6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97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50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28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9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4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7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6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6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3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jobjava00.github.io/basic/http-version/" TargetMode="External"/><Relationship Id="rId13" Type="http://schemas.openxmlformats.org/officeDocument/2006/relationships/hyperlink" Target="https://ijbgo.tistory.com/26" TargetMode="External"/><Relationship Id="rId3" Type="http://schemas.openxmlformats.org/officeDocument/2006/relationships/hyperlink" Target="https://developers.google.com/web/fundamentals/performance/http2?hl=ko#spdy_%EB%B0%8F_http2%EC%9D%98_%EA%B0%84%EB%9E%B5%ED%95%9C_%EC%97%AD%EC%82%AC" TargetMode="External"/><Relationship Id="rId7" Type="http://schemas.openxmlformats.org/officeDocument/2006/relationships/hyperlink" Target="https://developer.mozilla.org/ko/docs/Web/HTTP/Basics_of_HTTP/Evolution_of_HTTP" TargetMode="External"/><Relationship Id="rId12" Type="http://schemas.openxmlformats.org/officeDocument/2006/relationships/hyperlink" Target="https://goldfishhead.tistory.com/2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ithbundo.blogspot.com/2017/08/http-17-http-ii-set-cookie-age-www.html" TargetMode="External"/><Relationship Id="rId11" Type="http://schemas.openxmlformats.org/officeDocument/2006/relationships/hyperlink" Target="https://seokbeomkim.github.io/posts/http1-http2/#multiplexed-streams" TargetMode="External"/><Relationship Id="rId5" Type="http://schemas.openxmlformats.org/officeDocument/2006/relationships/hyperlink" Target="https://withbundo.blogspot.com/2021/02/http-http-10-http-11.html" TargetMode="External"/><Relationship Id="rId10" Type="http://schemas.openxmlformats.org/officeDocument/2006/relationships/hyperlink" Target="https://medium.com/@shlee1353/http1-1-vs-http2-0-%EC%B0%A8%EC%9D%B4%EC%A0%90-%EA%B0%84%EB%8B%A8%ED%9E%88-%EC%82%B4%ED%8E%B4%EB%B3%B4%EA%B8%B0-5727b7499b78" TargetMode="External"/><Relationship Id="rId4" Type="http://schemas.openxmlformats.org/officeDocument/2006/relationships/hyperlink" Target="https://icecreamie.tistory.com/29" TargetMode="External"/><Relationship Id="rId9" Type="http://schemas.openxmlformats.org/officeDocument/2006/relationships/hyperlink" Target="https://lalwr.blogspot.com/2019/01/http1-vs-http2.html" TargetMode="External"/><Relationship Id="rId14" Type="http://schemas.openxmlformats.org/officeDocument/2006/relationships/hyperlink" Target="https://velog.io/@zzzz465/HTTP1.1-2-3-%EC%9D%98-%EC%B0%A8%EC%9D%B4%EC%A0%9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Noto Sans Demilight"/>
              </a:rPr>
              <a:t>HTTP1.1 / 2.0</a:t>
            </a: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SPDY</a:t>
            </a:r>
          </a:p>
        </p:txBody>
      </p:sp>
    </p:spTree>
    <p:extLst>
      <p:ext uri="{BB962C8B-B14F-4D97-AF65-F5344CB8AC3E}">
        <p14:creationId xmlns:p14="http://schemas.microsoft.com/office/powerpoint/2010/main" val="262194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SPDY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23033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HTTP2</a:t>
            </a:r>
            <a:r>
              <a:rPr lang="ko-KR" altLang="en-US" sz="2800" b="1" dirty="0">
                <a:latin typeface="Noto Sans Demilight"/>
              </a:rPr>
              <a:t>의 시작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13835-2306-4CE3-826B-3998C0DCD9AC}"/>
              </a:ext>
            </a:extLst>
          </p:cNvPr>
          <p:cNvSpPr txBox="1"/>
          <p:nvPr/>
        </p:nvSpPr>
        <p:spPr>
          <a:xfrm>
            <a:off x="535319" y="1312316"/>
            <a:ext cx="723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구글이 </a:t>
            </a:r>
            <a:r>
              <a:rPr lang="en-US" altLang="ko-KR" dirty="0"/>
              <a:t>HTTP1.1</a:t>
            </a:r>
            <a:r>
              <a:rPr lang="ko-KR" altLang="en-US" dirty="0"/>
              <a:t>의 성능 문제를 개선하기 위해 제작한 자체 프로토콜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454015-749D-4A15-81FF-71954450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21" y="2752347"/>
            <a:ext cx="8415381" cy="27001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39565EC-AAFC-48CE-A811-219A07C5C569}"/>
              </a:ext>
            </a:extLst>
          </p:cNvPr>
          <p:cNvSpPr txBox="1"/>
          <p:nvPr/>
        </p:nvSpPr>
        <p:spPr>
          <a:xfrm>
            <a:off x="1546927" y="2306071"/>
            <a:ext cx="1145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ko-KR" altLang="en-US" sz="2000" b="1" dirty="0"/>
              <a:t>목표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8913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SPDY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230338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HTTP2</a:t>
            </a:r>
            <a:r>
              <a:rPr lang="ko-KR" altLang="en-US" sz="2800" b="1" dirty="0">
                <a:latin typeface="Noto Sans Demilight"/>
              </a:rPr>
              <a:t>의 시작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13835-2306-4CE3-826B-3998C0DCD9AC}"/>
              </a:ext>
            </a:extLst>
          </p:cNvPr>
          <p:cNvSpPr txBox="1"/>
          <p:nvPr/>
        </p:nvSpPr>
        <p:spPr>
          <a:xfrm>
            <a:off x="535319" y="1312316"/>
            <a:ext cx="723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구글이 </a:t>
            </a:r>
            <a:r>
              <a:rPr lang="en-US" altLang="ko-KR" dirty="0"/>
              <a:t>HTTP1.1</a:t>
            </a:r>
            <a:r>
              <a:rPr lang="ko-KR" altLang="en-US" dirty="0"/>
              <a:t>의 성능 문제를 개선하기 위해 제작한 자체 프로토콜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9565EC-AAFC-48CE-A811-219A07C5C569}"/>
              </a:ext>
            </a:extLst>
          </p:cNvPr>
          <p:cNvSpPr txBox="1"/>
          <p:nvPr/>
        </p:nvSpPr>
        <p:spPr>
          <a:xfrm>
            <a:off x="1752686" y="2104302"/>
            <a:ext cx="2755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&lt;HTTP2 </a:t>
            </a:r>
            <a:r>
              <a:rPr lang="ko-KR" altLang="en-US" sz="2000" b="1" dirty="0"/>
              <a:t>탄생과정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B3C0C1-5C68-46E3-9DB2-786A7717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53" y="2550578"/>
            <a:ext cx="7448259" cy="36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HTTP2.0</a:t>
            </a:r>
          </a:p>
          <a:p>
            <a:pPr algn="ctr"/>
            <a:r>
              <a:rPr lang="ko-KR" altLang="en-US" sz="2000" b="1" dirty="0">
                <a:latin typeface="Noto Sans Demilight"/>
              </a:rPr>
              <a:t>대체가 아닌 확장</a:t>
            </a:r>
            <a:endParaRPr lang="en-US" altLang="ko-KR" sz="2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7549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HTTP2.0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24769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Binary Protocol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215914-48EB-45F9-8FFF-ED6521B1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1619586"/>
            <a:ext cx="8324850" cy="43243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593C06-18A3-4A7A-B24F-1A372D4B92B0}"/>
              </a:ext>
            </a:extLst>
          </p:cNvPr>
          <p:cNvSpPr/>
          <p:nvPr/>
        </p:nvSpPr>
        <p:spPr>
          <a:xfrm>
            <a:off x="5757333" y="2099735"/>
            <a:ext cx="3539066" cy="1913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30FB0C-60F9-4DD7-A0CD-1169AB96B603}"/>
              </a:ext>
            </a:extLst>
          </p:cNvPr>
          <p:cNvSpPr txBox="1"/>
          <p:nvPr/>
        </p:nvSpPr>
        <p:spPr>
          <a:xfrm>
            <a:off x="5797418" y="1407491"/>
            <a:ext cx="3458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HTTP1.1 </a:t>
            </a:r>
            <a:r>
              <a:rPr lang="ko-KR" altLang="en-US" sz="1200" b="1" dirty="0">
                <a:solidFill>
                  <a:srgbClr val="FF0000"/>
                </a:solidFill>
              </a:rPr>
              <a:t>이전에는 </a:t>
            </a:r>
            <a:r>
              <a:rPr lang="en-US" altLang="ko-KR" sz="1200" b="1" dirty="0">
                <a:solidFill>
                  <a:srgbClr val="FF0000"/>
                </a:solidFill>
              </a:rPr>
              <a:t>text</a:t>
            </a:r>
            <a:r>
              <a:rPr lang="ko-KR" altLang="en-US" sz="1200" b="1" dirty="0">
                <a:solidFill>
                  <a:srgbClr val="FF0000"/>
                </a:solidFill>
              </a:rPr>
              <a:t>형식으로 데이터를 전송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6FD139-FC8B-43F0-A578-494499B5255E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7526866" y="1684490"/>
            <a:ext cx="0" cy="4152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CB5D96-D6CA-4B11-AC5D-393141B7AF73}"/>
              </a:ext>
            </a:extLst>
          </p:cNvPr>
          <p:cNvSpPr/>
          <p:nvPr/>
        </p:nvSpPr>
        <p:spPr>
          <a:xfrm>
            <a:off x="5757333" y="4334092"/>
            <a:ext cx="3539066" cy="1372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638E45-3248-43F5-B38D-81B3499E45B7}"/>
              </a:ext>
            </a:extLst>
          </p:cNvPr>
          <p:cNvSpPr txBox="1"/>
          <p:nvPr/>
        </p:nvSpPr>
        <p:spPr>
          <a:xfrm>
            <a:off x="5286509" y="6094249"/>
            <a:ext cx="4480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HTTP2.0</a:t>
            </a:r>
            <a:r>
              <a:rPr lang="ko-KR" altLang="en-US" sz="1200" b="1" dirty="0">
                <a:solidFill>
                  <a:srgbClr val="FF0000"/>
                </a:solidFill>
              </a:rPr>
              <a:t>부터 데이터를 이진수로 변환한 </a:t>
            </a:r>
            <a:r>
              <a:rPr lang="en-US" altLang="ko-KR" sz="1200" b="1" dirty="0">
                <a:solidFill>
                  <a:srgbClr val="FF0000"/>
                </a:solidFill>
              </a:rPr>
              <a:t>frame</a:t>
            </a:r>
            <a:r>
              <a:rPr lang="ko-KR" altLang="en-US" sz="1200" b="1" dirty="0">
                <a:solidFill>
                  <a:srgbClr val="FF0000"/>
                </a:solidFill>
              </a:rPr>
              <a:t>을 만들어 전송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564EFCD-27FD-45C6-A584-5C8BDDC1333D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flipV="1">
            <a:off x="7526866" y="5706533"/>
            <a:ext cx="0" cy="387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7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4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HTTP2.0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24769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Binary Protocol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2C138E-632A-46C6-87A6-17F752D4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8" y="1312317"/>
            <a:ext cx="4546329" cy="37359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5A3865-AF56-4D54-9309-09448536991A}"/>
              </a:ext>
            </a:extLst>
          </p:cNvPr>
          <p:cNvSpPr/>
          <p:nvPr/>
        </p:nvSpPr>
        <p:spPr>
          <a:xfrm>
            <a:off x="6231462" y="1835032"/>
            <a:ext cx="4250268" cy="288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A30F7-0184-4B56-8A02-00990CAA78AF}"/>
              </a:ext>
            </a:extLst>
          </p:cNvPr>
          <p:cNvSpPr/>
          <p:nvPr/>
        </p:nvSpPr>
        <p:spPr>
          <a:xfrm>
            <a:off x="6426197" y="2477141"/>
            <a:ext cx="3852332" cy="2180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BA9CF0-91ED-43C5-85F3-EC2BB71F58B1}"/>
              </a:ext>
            </a:extLst>
          </p:cNvPr>
          <p:cNvSpPr/>
          <p:nvPr/>
        </p:nvSpPr>
        <p:spPr>
          <a:xfrm>
            <a:off x="6620929" y="3146011"/>
            <a:ext cx="3505200" cy="1454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ED1DD-7269-44FA-BEEF-2B8667E8A7D2}"/>
              </a:ext>
            </a:extLst>
          </p:cNvPr>
          <p:cNvSpPr txBox="1"/>
          <p:nvPr/>
        </p:nvSpPr>
        <p:spPr>
          <a:xfrm>
            <a:off x="7958992" y="3236676"/>
            <a:ext cx="82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7821F-70F4-4E8D-BFD3-2629DE0E6FA6}"/>
              </a:ext>
            </a:extLst>
          </p:cNvPr>
          <p:cNvSpPr txBox="1"/>
          <p:nvPr/>
        </p:nvSpPr>
        <p:spPr>
          <a:xfrm>
            <a:off x="7822737" y="2526657"/>
            <a:ext cx="110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Message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260FA-EC6D-416C-B27B-EF14185FD2C6}"/>
              </a:ext>
            </a:extLst>
          </p:cNvPr>
          <p:cNvSpPr txBox="1"/>
          <p:nvPr/>
        </p:nvSpPr>
        <p:spPr>
          <a:xfrm>
            <a:off x="7919751" y="1971421"/>
            <a:ext cx="90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35718-2201-4294-BCA6-DEA1712EE88C}"/>
              </a:ext>
            </a:extLst>
          </p:cNvPr>
          <p:cNvSpPr txBox="1"/>
          <p:nvPr/>
        </p:nvSpPr>
        <p:spPr>
          <a:xfrm>
            <a:off x="2051906" y="5268055"/>
            <a:ext cx="8191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프레임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2.0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에서 통신의 최소 단위</a:t>
            </a:r>
            <a:r>
              <a:rPr lang="en-US" altLang="ko-KR" dirty="0">
                <a:solidFill>
                  <a:srgbClr val="202124"/>
                </a:solidFill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프레임 헤더는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자신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이 속하는 스트림을 식별</a:t>
            </a: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1F1559-C325-479D-B1C7-112C1C75CFA0}"/>
              </a:ext>
            </a:extLst>
          </p:cNvPr>
          <p:cNvSpPr txBox="1"/>
          <p:nvPr/>
        </p:nvSpPr>
        <p:spPr>
          <a:xfrm>
            <a:off x="2415740" y="5753118"/>
            <a:ext cx="746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메시지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논리적 요청 또는 응답 메시지에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매핑되는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프레임의 전체 시퀀스</a:t>
            </a: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88C0A0-961A-4181-9F07-9383175E8478}"/>
              </a:ext>
            </a:extLst>
          </p:cNvPr>
          <p:cNvSpPr txBox="1"/>
          <p:nvPr/>
        </p:nvSpPr>
        <p:spPr>
          <a:xfrm>
            <a:off x="1257913" y="6238181"/>
            <a:ext cx="97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스트림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구성된 연결 내에서 전달되는 바이트의 양방향 흐름이며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하나 이상의 메시지가 전달</a:t>
            </a: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6" grpId="0"/>
      <p:bldP spid="14" grpId="0"/>
      <p:bldP spid="15" grpId="0"/>
      <p:bldP spid="16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HTTP2.0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32730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i="0" dirty="0">
                <a:effectLst/>
                <a:latin typeface="Noto Sans Demilight"/>
              </a:rPr>
              <a:t>Multiplexed Streams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5634C-E4E2-4B47-989E-17F7F1E4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58" y="1633173"/>
            <a:ext cx="8515350" cy="23717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238749-DA3C-4FDD-A60D-50C727D6BE4E}"/>
              </a:ext>
            </a:extLst>
          </p:cNvPr>
          <p:cNvSpPr txBox="1"/>
          <p:nvPr/>
        </p:nvSpPr>
        <p:spPr>
          <a:xfrm>
            <a:off x="1670541" y="4740106"/>
            <a:ext cx="895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단일 연결에서 여러 요청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응답을 하나도 차단하지 않고 병렬로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동시 전송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할 수 있습니다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0BEB8-C044-445C-B65E-E8E315CA893D}"/>
              </a:ext>
            </a:extLst>
          </p:cNvPr>
          <p:cNvSpPr txBox="1"/>
          <p:nvPr/>
        </p:nvSpPr>
        <p:spPr>
          <a:xfrm>
            <a:off x="1670541" y="4748254"/>
            <a:ext cx="895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단일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연결에서 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여러 요청</a:t>
            </a:r>
            <a:r>
              <a:rPr lang="en-US" altLang="ko-KR" i="0" dirty="0">
                <a:effectLst/>
                <a:latin typeface="Roboto" panose="02000000000000000000" pitchFamily="2" charset="0"/>
              </a:rPr>
              <a:t>/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응답을 하나도 차단하지 않고 병렬로 </a:t>
            </a:r>
            <a:r>
              <a:rPr lang="ko-KR" altLang="en-US" dirty="0">
                <a:latin typeface="Roboto" panose="02000000000000000000" pitchFamily="2" charset="0"/>
              </a:rPr>
              <a:t>동시 전송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할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수 있습니다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03836-9BCD-47CC-B086-3289BD64574B}"/>
              </a:ext>
            </a:extLst>
          </p:cNvPr>
          <p:cNvSpPr txBox="1"/>
          <p:nvPr/>
        </p:nvSpPr>
        <p:spPr>
          <a:xfrm>
            <a:off x="1670541" y="4739618"/>
            <a:ext cx="895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단일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연결에서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여러 요청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응답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을 하나도 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차단하지 않고 병렬로 </a:t>
            </a:r>
            <a:r>
              <a:rPr lang="ko-KR" altLang="en-US" dirty="0">
                <a:latin typeface="Roboto" panose="02000000000000000000" pitchFamily="2" charset="0"/>
              </a:rPr>
              <a:t>동시 전송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할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수 있습니다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6195FA-D11E-4114-AC6F-C94B765D46A2}"/>
              </a:ext>
            </a:extLst>
          </p:cNvPr>
          <p:cNvSpPr txBox="1"/>
          <p:nvPr/>
        </p:nvSpPr>
        <p:spPr>
          <a:xfrm>
            <a:off x="1670541" y="4754536"/>
            <a:ext cx="895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단일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연결에서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여러 요청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응답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을 하나도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차단하지 않고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병렬로 </a:t>
            </a:r>
            <a:r>
              <a:rPr lang="ko-KR" altLang="en-US" dirty="0">
                <a:latin typeface="Roboto" panose="02000000000000000000" pitchFamily="2" charset="0"/>
              </a:rPr>
              <a:t>동시 전송</a:t>
            </a:r>
            <a:r>
              <a:rPr lang="ko-KR" altLang="en-US" i="0" dirty="0">
                <a:effectLst/>
                <a:latin typeface="Roboto" panose="02000000000000000000" pitchFamily="2" charset="0"/>
              </a:rPr>
              <a:t>할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수 있습니다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EDF3A6-C569-4133-95DD-90F18D2D91F8}"/>
              </a:ext>
            </a:extLst>
          </p:cNvPr>
          <p:cNvSpPr txBox="1"/>
          <p:nvPr/>
        </p:nvSpPr>
        <p:spPr>
          <a:xfrm>
            <a:off x="1670541" y="4746388"/>
            <a:ext cx="895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단일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연결에서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여러 요청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응답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을 하나도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차단하지 않고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병렬로 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</a:rPr>
              <a:t>동시 전송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할 수 있습니다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5ADE3B-81BE-4AD0-9666-D1AA77DA285B}"/>
              </a:ext>
            </a:extLst>
          </p:cNvPr>
          <p:cNvSpPr txBox="1"/>
          <p:nvPr/>
        </p:nvSpPr>
        <p:spPr>
          <a:xfrm>
            <a:off x="1363755" y="5393055"/>
            <a:ext cx="9464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이미지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스프라이트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(image sprites),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도메인 분할과 같은 불필요한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HTTP/1.x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임시 방편을 제거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HTTP2.0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327615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S</a:t>
            </a:r>
            <a:r>
              <a:rPr lang="en-US" altLang="ko-KR" sz="2800" b="1" i="0" dirty="0">
                <a:effectLst/>
                <a:latin typeface="Noto Sans Demilight"/>
              </a:rPr>
              <a:t>tream Prioritization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1610D-6D3B-4AC0-AA1B-E9E094F3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575858"/>
            <a:ext cx="82200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39C1A-C9CC-4942-8883-0BC3C3821A9A}"/>
              </a:ext>
            </a:extLst>
          </p:cNvPr>
          <p:cNvSpPr txBox="1"/>
          <p:nvPr/>
        </p:nvSpPr>
        <p:spPr>
          <a:xfrm>
            <a:off x="1325038" y="4917761"/>
            <a:ext cx="964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스트림마다 가중치</a:t>
            </a:r>
            <a:r>
              <a:rPr lang="en-US" altLang="ko-KR" dirty="0"/>
              <a:t>(1~256)</a:t>
            </a:r>
            <a:r>
              <a:rPr lang="ko-KR" altLang="en-US" dirty="0"/>
              <a:t>와 종속성을 부여하여 전달순서를 </a:t>
            </a:r>
            <a:r>
              <a:rPr lang="ko-KR" altLang="en-US" dirty="0" err="1"/>
              <a:t>조정하므로써</a:t>
            </a:r>
            <a:r>
              <a:rPr lang="ko-KR" altLang="en-US" dirty="0"/>
              <a:t> 성능을 향상시킴</a:t>
            </a:r>
          </a:p>
        </p:txBody>
      </p:sp>
    </p:spTree>
    <p:extLst>
      <p:ext uri="{BB962C8B-B14F-4D97-AF65-F5344CB8AC3E}">
        <p14:creationId xmlns:p14="http://schemas.microsoft.com/office/powerpoint/2010/main" val="344159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HTTP2.0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702609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i="0" dirty="0">
                <a:effectLst/>
                <a:latin typeface="Noto Sans Demilight"/>
              </a:rPr>
              <a:t>Server Push -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단일 요청에 대해 여러 응답을 보낼 수 있다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47D6D-070C-4E54-95AF-04A525F99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08" y="1312316"/>
            <a:ext cx="8477250" cy="33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E5204-D0F6-41C0-A2BE-DBCBA990DACF}"/>
              </a:ext>
            </a:extLst>
          </p:cNvPr>
          <p:cNvSpPr txBox="1"/>
          <p:nvPr/>
        </p:nvSpPr>
        <p:spPr>
          <a:xfrm>
            <a:off x="1380341" y="5176352"/>
            <a:ext cx="953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요청된 문서에 </a:t>
            </a:r>
            <a:r>
              <a:rPr lang="en-US" altLang="ko-KR" dirty="0"/>
              <a:t>inline</a:t>
            </a:r>
            <a:r>
              <a:rPr lang="ko-KR" altLang="en-US" dirty="0"/>
              <a:t>처리된 리소스들을 서버가 </a:t>
            </a:r>
            <a:r>
              <a:rPr lang="en-US" altLang="ko-KR" dirty="0"/>
              <a:t>(</a:t>
            </a:r>
            <a:r>
              <a:rPr lang="ko-KR" altLang="en-US" dirty="0"/>
              <a:t>클라이언트 요청 없이</a:t>
            </a:r>
            <a:r>
              <a:rPr lang="en-US" altLang="ko-KR" dirty="0"/>
              <a:t>)</a:t>
            </a:r>
            <a:r>
              <a:rPr lang="ko-KR" altLang="en-US" dirty="0"/>
              <a:t>클라이언트에게 전송</a:t>
            </a:r>
          </a:p>
        </p:txBody>
      </p:sp>
    </p:spTree>
    <p:extLst>
      <p:ext uri="{BB962C8B-B14F-4D97-AF65-F5344CB8AC3E}">
        <p14:creationId xmlns:p14="http://schemas.microsoft.com/office/powerpoint/2010/main" val="128463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HTTP2.0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32840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H</a:t>
            </a:r>
            <a:r>
              <a:rPr lang="en-US" altLang="ko-KR" sz="2800" b="1" i="0" dirty="0">
                <a:effectLst/>
                <a:latin typeface="Noto Sans Demilight"/>
              </a:rPr>
              <a:t>eader Compression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43A8A8-125D-43E9-B293-587ECD57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37" y="1618619"/>
            <a:ext cx="5246726" cy="44334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CF300F-0C99-4478-BDA3-5ED80722CD51}"/>
              </a:ext>
            </a:extLst>
          </p:cNvPr>
          <p:cNvSpPr txBox="1"/>
          <p:nvPr/>
        </p:nvSpPr>
        <p:spPr>
          <a:xfrm>
            <a:off x="5672668" y="1952522"/>
            <a:ext cx="6519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SPDY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에서는 사용자설정 사전과 함께 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zlib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로 </a:t>
            </a:r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모든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HTTP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헤더를 압축해 </a:t>
            </a:r>
            <a:r>
              <a:rPr lang="ko-KR" altLang="en-US" dirty="0">
                <a:solidFill>
                  <a:srgbClr val="202124"/>
                </a:solidFill>
                <a:latin typeface="Roboto" panose="02000000000000000000" pitchFamily="2" charset="0"/>
              </a:rPr>
              <a:t>데이터 크기가 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85~88%</a:t>
            </a:r>
            <a:r>
              <a:rPr lang="ko-KR" altLang="en-US" b="1" dirty="0">
                <a:latin typeface="Roboto" panose="02000000000000000000" pitchFamily="2" charset="0"/>
              </a:rPr>
              <a:t> 감소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87316C-352B-4DF5-BB21-6CB9952ACC10}"/>
              </a:ext>
            </a:extLst>
          </p:cNvPr>
          <p:cNvSpPr txBox="1"/>
          <p:nvPr/>
        </p:nvSpPr>
        <p:spPr>
          <a:xfrm>
            <a:off x="5672668" y="3005508"/>
            <a:ext cx="6519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BUT,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압축 알고리즘에 대해 </a:t>
            </a: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'CRIME'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보안 공격과 세션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하이재킹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시도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D1391-2B95-4D35-99BA-538E5D54EAEE}"/>
              </a:ext>
            </a:extLst>
          </p:cNvPr>
          <p:cNvSpPr txBox="1"/>
          <p:nvPr/>
        </p:nvSpPr>
        <p:spPr>
          <a:xfrm>
            <a:off x="5640163" y="4127419"/>
            <a:ext cx="3723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이를 개선한 알고리즘이 </a:t>
            </a:r>
            <a:r>
              <a:rPr lang="en-US" altLang="ko-KR" b="1" dirty="0"/>
              <a:t>HPACK!!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67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30750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HTTP1.1</a:t>
            </a:r>
          </a:p>
        </p:txBody>
      </p:sp>
    </p:spTree>
    <p:extLst>
      <p:ext uri="{BB962C8B-B14F-4D97-AF65-F5344CB8AC3E}">
        <p14:creationId xmlns:p14="http://schemas.microsoft.com/office/powerpoint/2010/main" val="6858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HTTP2.0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32840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H</a:t>
            </a:r>
            <a:r>
              <a:rPr lang="en-US" altLang="ko-KR" sz="2800" b="1" i="0" dirty="0">
                <a:effectLst/>
                <a:latin typeface="Noto Sans Demilight"/>
              </a:rPr>
              <a:t>eader Compression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43A8A8-125D-43E9-B293-587ECD57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37" y="1618619"/>
            <a:ext cx="5246726" cy="44334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A07049A-F346-4473-A7FF-29E53198E54F}"/>
              </a:ext>
            </a:extLst>
          </p:cNvPr>
          <p:cNvSpPr txBox="1"/>
          <p:nvPr/>
        </p:nvSpPr>
        <p:spPr>
          <a:xfrm>
            <a:off x="5806669" y="1874728"/>
            <a:ext cx="6206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전송되는 헤더 필드를 정적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Huffman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코드로 인코딩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하여 </a:t>
            </a:r>
            <a:endParaRPr lang="en-US" altLang="ko-KR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개별 전송 크기를 줄여줍니다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E7C760-5CAE-4DFB-AC88-51688FD04350}"/>
              </a:ext>
            </a:extLst>
          </p:cNvPr>
          <p:cNvSpPr txBox="1"/>
          <p:nvPr/>
        </p:nvSpPr>
        <p:spPr>
          <a:xfrm>
            <a:off x="5790442" y="2598003"/>
            <a:ext cx="5463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이전에 표시된 헤더 필드의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색인 목록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을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ko-KR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클라이언트와 서버가 유지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하고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62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33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3720573" y="839857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latin typeface="Noto Sans Demilight"/>
              </a:rPr>
              <a:t>다음 주제</a:t>
            </a:r>
            <a:endParaRPr lang="en-US" altLang="ko-KR" sz="4000" b="1" dirty="0">
              <a:latin typeface="Noto Sans Demi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3B27B-117E-451E-8E26-0729EC7E5C56}"/>
              </a:ext>
            </a:extLst>
          </p:cNvPr>
          <p:cNvSpPr txBox="1"/>
          <p:nvPr/>
        </p:nvSpPr>
        <p:spPr>
          <a:xfrm flipH="1">
            <a:off x="3720573" y="3210524"/>
            <a:ext cx="475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Noto Sans Demilight"/>
              </a:rPr>
              <a:t>QUIC / HTTP3.0</a:t>
            </a:r>
          </a:p>
        </p:txBody>
      </p:sp>
    </p:spTree>
    <p:extLst>
      <p:ext uri="{BB962C8B-B14F-4D97-AF65-F5344CB8AC3E}">
        <p14:creationId xmlns:p14="http://schemas.microsoft.com/office/powerpoint/2010/main" val="38305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731519" y="1162421"/>
            <a:ext cx="1103930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  <a:endParaRPr lang="ko-KR" altLang="en-US" b="1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3"/>
              </a:rPr>
              <a:t>https://developers.google.com/web/fundamentals/performance/http2?hl=ko#spdy_%EB%B0%8F_http2%EC%9D%98_%EA%B0%84%EB%9E%B5%ED%95%9C_%EC%97%AD%EC%82%AC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4"/>
              </a:rPr>
              <a:t>https://icecreamie.tistory.com/29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5"/>
              </a:rPr>
              <a:t>https://withbundo.blogspot.com/2021/02/http-http-10-http-11.html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6"/>
              </a:rPr>
              <a:t>https://withbundo.blogspot.com/2017/08/http-17-http-ii-set-cookie-age-www.html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7"/>
              </a:rPr>
              <a:t>https://developer.mozilla.org/ko/docs/Web/HTTP/Basics_of_HTTP/Evolution_of_HTTP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8"/>
              </a:rPr>
              <a:t>https://jobjava00.github.io/basic/http-version/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9"/>
              </a:rPr>
              <a:t>https://lalwr.blogspot.com/2019/01/http1-vs-http2.html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0"/>
              </a:rPr>
              <a:t>https://medium.com/@shlee1353/http1-1-vs-http2-0-%EC%B0%A8%EC%9D%B4%EC%A0%90-%EA%B0%84%EB%8B%A8%ED%9E%88-%EC%82%B4%ED%8E%B4%EB%B3%B4%EA%B8%B0-5727b7499b78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1"/>
              </a:rPr>
              <a:t>https://seokbeomkim.github.io/posts/http1-http2/#multiplexed-streams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2"/>
              </a:rPr>
              <a:t>https://goldfishhead.tistory.com/26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3"/>
              </a:rPr>
              <a:t>https://ijbgo.tistory.com/26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  <a:hlinkClick r:id="rId14"/>
              </a:rPr>
              <a:t>https://velog.io/@zzzz465/HTTP1.1-2-3-%EC%9D%98-%EC%B0%A8%EC%9D%B4%EC%A0%90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9769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HTTP1.1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34393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Persistent Connection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7049AB-7ED6-4582-BF8F-DAC2A6828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43" y="1395055"/>
            <a:ext cx="6444180" cy="406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E098F-C663-44CA-9F32-FC936A952E6F}"/>
              </a:ext>
            </a:extLst>
          </p:cNvPr>
          <p:cNvSpPr txBox="1"/>
          <p:nvPr/>
        </p:nvSpPr>
        <p:spPr>
          <a:xfrm>
            <a:off x="3342450" y="6032555"/>
            <a:ext cx="5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요청에 대한 응답을 기다리는데 시간을 많이 소모함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C3320-E383-4BD0-8AB4-E6B9055E176D}"/>
              </a:ext>
            </a:extLst>
          </p:cNvPr>
          <p:cNvSpPr txBox="1"/>
          <p:nvPr/>
        </p:nvSpPr>
        <p:spPr>
          <a:xfrm>
            <a:off x="3922704" y="5507619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연결에 여러 개 요청을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63918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HTTP1.1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165622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Pipelining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8061A3-982E-4939-B5B9-21D394E51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76" y="1585152"/>
            <a:ext cx="5959913" cy="368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360CBA1-5223-44BC-A4AF-28362BB17044}"/>
              </a:ext>
            </a:extLst>
          </p:cNvPr>
          <p:cNvSpPr txBox="1"/>
          <p:nvPr/>
        </p:nvSpPr>
        <p:spPr>
          <a:xfrm>
            <a:off x="3461038" y="5570883"/>
            <a:ext cx="5373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응답시간을 줄이기 위해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여러 개 요청을 보낸 후 순차적으로 응답을 기다림</a:t>
            </a:r>
          </a:p>
        </p:txBody>
      </p:sp>
    </p:spTree>
    <p:extLst>
      <p:ext uri="{BB962C8B-B14F-4D97-AF65-F5344CB8AC3E}">
        <p14:creationId xmlns:p14="http://schemas.microsoft.com/office/powerpoint/2010/main" val="65408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HTTP1.1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203530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Noto Sans Demilight"/>
              </a:rPr>
              <a:t>Host Header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461A5E-83C7-4BA9-A80F-9CF0B537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246" y="1693775"/>
            <a:ext cx="6993174" cy="297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52F55E-B178-404C-A646-3FA6A16E713D}"/>
              </a:ext>
            </a:extLst>
          </p:cNvPr>
          <p:cNvSpPr txBox="1"/>
          <p:nvPr/>
        </p:nvSpPr>
        <p:spPr>
          <a:xfrm>
            <a:off x="3368949" y="5013011"/>
            <a:ext cx="555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HTTP1.0</a:t>
            </a:r>
            <a:r>
              <a:rPr lang="ko-KR" altLang="en-US" dirty="0"/>
              <a:t>이전에는 </a:t>
            </a:r>
            <a:r>
              <a:rPr lang="ko-KR" altLang="en-US" b="1" dirty="0"/>
              <a:t>하나의 도메인당 하나의 </a:t>
            </a:r>
            <a:r>
              <a:rPr lang="en-US" altLang="ko-KR" b="1" dirty="0"/>
              <a:t>IP</a:t>
            </a:r>
            <a:r>
              <a:rPr lang="ko-KR" altLang="en-US" dirty="0"/>
              <a:t>만 대응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2CDB7-E518-459F-9E75-91D1F33916E4}"/>
              </a:ext>
            </a:extLst>
          </p:cNvPr>
          <p:cNvSpPr txBox="1"/>
          <p:nvPr/>
        </p:nvSpPr>
        <p:spPr>
          <a:xfrm>
            <a:off x="3731979" y="5570553"/>
            <a:ext cx="483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HTTP1.1</a:t>
            </a:r>
            <a:r>
              <a:rPr lang="ko-KR" altLang="en-US" dirty="0"/>
              <a:t>이후에 </a:t>
            </a:r>
            <a:r>
              <a:rPr lang="en-US" altLang="ko-KR" dirty="0"/>
              <a:t>Host Header</a:t>
            </a:r>
            <a:r>
              <a:rPr lang="ko-KR" altLang="en-US" dirty="0"/>
              <a:t>를 추가함으로써</a:t>
            </a:r>
            <a:endParaRPr lang="en-US" altLang="ko-KR" dirty="0"/>
          </a:p>
          <a:p>
            <a:pPr algn="ctr"/>
            <a:r>
              <a:rPr lang="ko-KR" altLang="en-US" b="1" dirty="0"/>
              <a:t> </a:t>
            </a:r>
            <a:r>
              <a:rPr lang="en-US" altLang="ko-KR" b="1" dirty="0"/>
              <a:t>Virtual Hosting</a:t>
            </a:r>
            <a:r>
              <a:rPr lang="ko-KR" altLang="en-US" dirty="0"/>
              <a:t>이 가능해짐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1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HTTP1.1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41585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한계점 </a:t>
            </a:r>
            <a:r>
              <a:rPr lang="en-US" altLang="ko-KR" sz="2800" b="1" dirty="0">
                <a:latin typeface="Noto Sans Demilight"/>
              </a:rPr>
              <a:t>– Head Of Blocking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2F55E-B178-404C-A646-3FA6A16E713D}"/>
              </a:ext>
            </a:extLst>
          </p:cNvPr>
          <p:cNvSpPr txBox="1"/>
          <p:nvPr/>
        </p:nvSpPr>
        <p:spPr>
          <a:xfrm>
            <a:off x="3148454" y="5499517"/>
            <a:ext cx="599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요청의 순서에 따라 리소스를 전송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한 개의 응답이 느려지면 그 뒤 모든 요청이 대기하게 됨</a:t>
            </a:r>
          </a:p>
        </p:txBody>
      </p:sp>
      <p:pic>
        <p:nvPicPr>
          <p:cNvPr id="6149" name="Picture 5" descr="한량 개발자 (3 Page) :: 한량 개발자">
            <a:extLst>
              <a:ext uri="{FF2B5EF4-FFF2-40B4-BE49-F238E27FC236}">
                <a16:creationId xmlns:a16="http://schemas.microsoft.com/office/drawing/2014/main" id="{856CB88B-E86A-4B32-8E5A-C5BA4867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08" y="1235372"/>
            <a:ext cx="34480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59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HTTP1.1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385073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한계점 </a:t>
            </a:r>
            <a:r>
              <a:rPr lang="en-US" altLang="ko-KR" sz="2800" b="1" dirty="0">
                <a:latin typeface="Noto Sans Demilight"/>
              </a:rPr>
              <a:t>– Header</a:t>
            </a:r>
            <a:r>
              <a:rPr lang="ko-KR" altLang="en-US" sz="2800" b="1" dirty="0">
                <a:latin typeface="Noto Sans Demilight"/>
              </a:rPr>
              <a:t>의 중복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2F55E-B178-404C-A646-3FA6A16E713D}"/>
              </a:ext>
            </a:extLst>
          </p:cNvPr>
          <p:cNvSpPr txBox="1"/>
          <p:nvPr/>
        </p:nvSpPr>
        <p:spPr>
          <a:xfrm>
            <a:off x="3255054" y="5453744"/>
            <a:ext cx="5785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여러 번 연결해서 데이터를 요청할 경우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Header</a:t>
            </a:r>
            <a:r>
              <a:rPr lang="ko-KR" altLang="en-US" dirty="0"/>
              <a:t>의 대부분 값이 중복되어 오버헤드가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85C9BE-68BF-407A-B173-4BD0D3C82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52"/>
          <a:stretch/>
        </p:blipFill>
        <p:spPr>
          <a:xfrm>
            <a:off x="3204411" y="2507129"/>
            <a:ext cx="5886844" cy="25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HTTP1.1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41129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개선방법 </a:t>
            </a:r>
            <a:r>
              <a:rPr lang="en-US" altLang="ko-KR" sz="2800" b="1" dirty="0">
                <a:latin typeface="Noto Sans Demilight"/>
              </a:rPr>
              <a:t>– Image </a:t>
            </a:r>
            <a:r>
              <a:rPr lang="en-US" altLang="ko-KR" sz="2800" b="1" dirty="0" err="1">
                <a:latin typeface="Noto Sans Demilight"/>
              </a:rPr>
              <a:t>Spriting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2F55E-B178-404C-A646-3FA6A16E713D}"/>
              </a:ext>
            </a:extLst>
          </p:cNvPr>
          <p:cNvSpPr txBox="1"/>
          <p:nvPr/>
        </p:nvSpPr>
        <p:spPr>
          <a:xfrm>
            <a:off x="3501916" y="6068904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사용하는 아이콘들을 </a:t>
            </a:r>
            <a:r>
              <a:rPr lang="ko-KR" altLang="en-US" b="1" dirty="0"/>
              <a:t>하나의</a:t>
            </a:r>
            <a:r>
              <a:rPr lang="ko-KR" altLang="en-US" dirty="0"/>
              <a:t> 큰 </a:t>
            </a:r>
            <a:r>
              <a:rPr lang="ko-KR" altLang="en-US" b="1" dirty="0"/>
              <a:t>이미지</a:t>
            </a:r>
            <a:r>
              <a:rPr lang="ko-KR" altLang="en-US" dirty="0"/>
              <a:t>로 만들어 </a:t>
            </a:r>
            <a:endParaRPr lang="en-US" altLang="ko-KR" dirty="0"/>
          </a:p>
          <a:p>
            <a:pPr algn="ctr"/>
            <a:r>
              <a:rPr lang="en-US" altLang="ko-KR" dirty="0"/>
              <a:t>CSS</a:t>
            </a:r>
            <a:r>
              <a:rPr lang="ko-KR" altLang="en-US" dirty="0"/>
              <a:t>에서 해당 이미지의 </a:t>
            </a:r>
            <a:r>
              <a:rPr lang="ko-KR" altLang="en-US" b="1" dirty="0"/>
              <a:t>좌표를 이용해 사용</a:t>
            </a:r>
          </a:p>
        </p:txBody>
      </p:sp>
      <p:pic>
        <p:nvPicPr>
          <p:cNvPr id="7170" name="Picture 2" descr="Image Spriting">
            <a:extLst>
              <a:ext uri="{FF2B5EF4-FFF2-40B4-BE49-F238E27FC236}">
                <a16:creationId xmlns:a16="http://schemas.microsoft.com/office/drawing/2014/main" id="{B2B94D4C-2563-47DC-B3C2-042A4352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67" y="973762"/>
            <a:ext cx="3073332" cy="498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7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-3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Noto Sans Demilight"/>
              </a:rPr>
              <a:t>HTTP1.1</a:t>
            </a:r>
            <a:endParaRPr lang="en-US" altLang="ko-KR" b="1" i="0" dirty="0">
              <a:solidFill>
                <a:srgbClr val="555555"/>
              </a:solidFill>
              <a:effectLst/>
              <a:latin typeface="Noto Sans Demi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11E4C-95F8-41D5-B6E7-984CCF86F047}"/>
              </a:ext>
            </a:extLst>
          </p:cNvPr>
          <p:cNvSpPr txBox="1"/>
          <p:nvPr/>
        </p:nvSpPr>
        <p:spPr>
          <a:xfrm>
            <a:off x="179265" y="712152"/>
            <a:ext cx="75550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Demilight"/>
              </a:rPr>
              <a:t>개선방법 </a:t>
            </a:r>
            <a:r>
              <a:rPr lang="en-US" altLang="ko-KR" sz="2800" b="1" dirty="0">
                <a:latin typeface="Noto Sans Demilight"/>
              </a:rPr>
              <a:t>– Minified</a:t>
            </a:r>
            <a:r>
              <a:rPr lang="ko-KR" altLang="en-US" sz="2800" b="1" dirty="0">
                <a:latin typeface="Noto Sans Demilight"/>
              </a:rPr>
              <a:t> </a:t>
            </a:r>
            <a:r>
              <a:rPr lang="en-US" altLang="ko-KR" sz="2800" b="1" dirty="0">
                <a:latin typeface="Noto Sans Demilight"/>
              </a:rPr>
              <a:t>CSS/</a:t>
            </a:r>
            <a:r>
              <a:rPr lang="en-US" altLang="ko-KR" sz="2800" b="1" dirty="0" err="1">
                <a:latin typeface="Noto Sans Demilight"/>
              </a:rPr>
              <a:t>Javascript</a:t>
            </a:r>
            <a:r>
              <a:rPr lang="ko-KR" altLang="en-US" sz="2800" b="1" dirty="0">
                <a:latin typeface="Noto Sans Demilight"/>
              </a:rPr>
              <a:t> </a:t>
            </a:r>
            <a:r>
              <a:rPr lang="en-US" altLang="ko-KR" sz="2800" b="1" dirty="0">
                <a:latin typeface="Noto Sans Demilight"/>
              </a:rPr>
              <a:t>&amp;</a:t>
            </a:r>
            <a:r>
              <a:rPr lang="ko-KR" altLang="en-US" sz="2800" b="1" dirty="0">
                <a:latin typeface="Noto Sans Demilight"/>
              </a:rPr>
              <a:t> </a:t>
            </a:r>
            <a:r>
              <a:rPr lang="en-US" altLang="ko-KR" sz="2800" b="1" dirty="0">
                <a:latin typeface="Noto Sans Demilight"/>
              </a:rPr>
              <a:t>Load Faster</a:t>
            </a:r>
            <a:endParaRPr lang="en-US" altLang="ko-KR" sz="2000" b="1" i="0" dirty="0">
              <a:effectLst/>
              <a:latin typeface="Noto Sans Demi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2F55E-B178-404C-A646-3FA6A16E713D}"/>
              </a:ext>
            </a:extLst>
          </p:cNvPr>
          <p:cNvSpPr txBox="1"/>
          <p:nvPr/>
        </p:nvSpPr>
        <p:spPr>
          <a:xfrm>
            <a:off x="1233528" y="2175536"/>
            <a:ext cx="650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통신하는 데이터의 용량을 줄이기 위해 </a:t>
            </a:r>
            <a:r>
              <a:rPr lang="en-US" altLang="ko-KR" dirty="0" err="1"/>
              <a:t>CSS,Javascript</a:t>
            </a:r>
            <a:r>
              <a:rPr lang="ko-KR" altLang="en-US" dirty="0"/>
              <a:t>를 축소</a:t>
            </a:r>
            <a:endParaRPr lang="en-US" altLang="ko-KR" dirty="0"/>
          </a:p>
          <a:p>
            <a:r>
              <a:rPr lang="en-US" altLang="ko-KR" dirty="0"/>
              <a:t>Ex) name.min.js, name.min.css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2CDB7-E518-459F-9E75-91D1F33916E4}"/>
              </a:ext>
            </a:extLst>
          </p:cNvPr>
          <p:cNvSpPr txBox="1"/>
          <p:nvPr/>
        </p:nvSpPr>
        <p:spPr>
          <a:xfrm>
            <a:off x="1233528" y="5884238"/>
            <a:ext cx="1011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로드과정을 고려해 스타일시트 파일을 </a:t>
            </a:r>
            <a:r>
              <a:rPr lang="en-US" altLang="ko-KR" dirty="0"/>
              <a:t>HTML</a:t>
            </a:r>
            <a:r>
              <a:rPr lang="ko-KR" altLang="en-US" dirty="0"/>
              <a:t>문서 상위에</a:t>
            </a:r>
            <a:r>
              <a:rPr lang="en-US" altLang="ko-KR" dirty="0"/>
              <a:t>, </a:t>
            </a:r>
            <a:r>
              <a:rPr lang="ko-KR" altLang="en-US" dirty="0"/>
              <a:t>스크립트 파일을 하단에 위치시킨다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A77AB2-1274-42FD-8C84-7A67DA8C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28" y="3717045"/>
            <a:ext cx="8267700" cy="180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C787B3-C799-40EA-B855-43BFCD94124C}"/>
              </a:ext>
            </a:extLst>
          </p:cNvPr>
          <p:cNvSpPr txBox="1"/>
          <p:nvPr/>
        </p:nvSpPr>
        <p:spPr>
          <a:xfrm>
            <a:off x="826460" y="1657990"/>
            <a:ext cx="6206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oto Sans Demilight"/>
              </a:rPr>
              <a:t>Minified</a:t>
            </a:r>
            <a:r>
              <a:rPr lang="ko-KR" altLang="en-US" sz="2000" b="1" dirty="0">
                <a:latin typeface="Noto Sans Demilight"/>
              </a:rPr>
              <a:t> </a:t>
            </a:r>
            <a:r>
              <a:rPr lang="en-US" altLang="ko-KR" sz="2000" b="1" dirty="0">
                <a:latin typeface="Noto Sans Demilight"/>
              </a:rPr>
              <a:t>CSS/</a:t>
            </a:r>
            <a:r>
              <a:rPr lang="en-US" altLang="ko-KR" sz="2000" b="1" dirty="0" err="1">
                <a:latin typeface="Noto Sans Demilight"/>
              </a:rPr>
              <a:t>Javascript</a:t>
            </a:r>
            <a:r>
              <a:rPr lang="ko-KR" altLang="en-US" sz="2000" b="1" dirty="0">
                <a:latin typeface="Noto Sans Demilight"/>
              </a:rPr>
              <a:t> 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413C2-D9B1-4966-9AD0-3BB1B2B4FB4C}"/>
              </a:ext>
            </a:extLst>
          </p:cNvPr>
          <p:cNvSpPr txBox="1"/>
          <p:nvPr/>
        </p:nvSpPr>
        <p:spPr>
          <a:xfrm>
            <a:off x="826460" y="3281421"/>
            <a:ext cx="6206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oto Sans Demilight"/>
              </a:rPr>
              <a:t>Load Faster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3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23134</TotalTime>
  <Words>774</Words>
  <Application>Microsoft Office PowerPoint</Application>
  <PresentationFormat>와이드스크린</PresentationFormat>
  <Paragraphs>126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-apple-system</vt:lpstr>
      <vt:lpstr>Noto Sans Demilight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박예진</cp:lastModifiedBy>
  <cp:revision>56</cp:revision>
  <dcterms:created xsi:type="dcterms:W3CDTF">2021-08-07T08:11:24Z</dcterms:created>
  <dcterms:modified xsi:type="dcterms:W3CDTF">2021-09-28T12:49:20Z</dcterms:modified>
</cp:coreProperties>
</file>