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74" r:id="rId2"/>
    <p:sldId id="282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4" r:id="rId13"/>
    <p:sldId id="320" r:id="rId14"/>
    <p:sldId id="321" r:id="rId15"/>
    <p:sldId id="322" r:id="rId16"/>
    <p:sldId id="323" r:id="rId17"/>
    <p:sldId id="331" r:id="rId18"/>
    <p:sldId id="326" r:id="rId19"/>
    <p:sldId id="327" r:id="rId20"/>
    <p:sldId id="328" r:id="rId21"/>
    <p:sldId id="329" r:id="rId22"/>
    <p:sldId id="330" r:id="rId23"/>
    <p:sldId id="273" r:id="rId2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AFABAB"/>
    <a:srgbClr val="79797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/>
    <p:restoredTop sz="80816"/>
  </p:normalViewPr>
  <p:slideViewPr>
    <p:cSldViewPr snapToGrid="0" snapToObjects="1">
      <p:cViewPr varScale="1">
        <p:scale>
          <a:sx n="65" d="100"/>
          <a:sy n="65" d="100"/>
        </p:scale>
        <p:origin x="276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ko-KR" altLang="en-US" b="0" dirty="0"/>
              <a:t>그렇기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ko-KR" altLang="en-US" b="0" u="sng" dirty="0"/>
              <a:t>가변 분할 방식에서는 내부 단편화가 발생하지 않는다</a:t>
            </a:r>
            <a:r>
              <a:rPr kumimoji="1" lang="en-US" altLang="ko-KR" b="0" u="sng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39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ko-KR" altLang="en-US" b="0" u="none" dirty="0"/>
              <a:t>가변 분할 방식은 이 그림과 같이 프로세스가 들어갈 수 있는 공간에 들어가는 방식이기 때문에 내부 </a:t>
            </a:r>
            <a:r>
              <a:rPr kumimoji="1" lang="ko-KR" altLang="en-US" b="0" u="none" dirty="0" err="1"/>
              <a:t>단편화는</a:t>
            </a:r>
            <a:r>
              <a:rPr kumimoji="1" lang="ko-KR" altLang="en-US" b="0" u="none" dirty="0"/>
              <a:t> 존재할 수 없다</a:t>
            </a:r>
            <a:r>
              <a:rPr kumimoji="1" lang="en-US" altLang="ko-KR" b="0" u="none" dirty="0"/>
              <a:t>.</a:t>
            </a:r>
          </a:p>
          <a:p>
            <a:pPr algn="just"/>
            <a:endParaRPr kumimoji="1" lang="en-US" altLang="ko-KR" b="0" u="none" dirty="0"/>
          </a:p>
          <a:p>
            <a:pPr algn="just"/>
            <a:r>
              <a:rPr kumimoji="1" lang="ko-KR" altLang="en-US" b="0" u="none" dirty="0"/>
              <a:t>* 내부 단편화를 해결하기 위해 고안된 방식이 가변 분할 기법이다</a:t>
            </a:r>
            <a:r>
              <a:rPr kumimoji="1" lang="en-US" altLang="ko-KR" b="0" u="none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72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ko-KR" altLang="en-US" b="0" u="none" dirty="0"/>
              <a:t>가변 분할 방식은 이 그림과 같이 프로세스가 들어갈 수 있는 공간에 들어가는 방식이기 때문에 내부 </a:t>
            </a:r>
            <a:r>
              <a:rPr kumimoji="1" lang="ko-KR" altLang="en-US" b="0" u="none" dirty="0" err="1"/>
              <a:t>단편화는</a:t>
            </a:r>
            <a:r>
              <a:rPr kumimoji="1" lang="ko-KR" altLang="en-US" b="0" u="none" dirty="0"/>
              <a:t> 존재할 수 없다</a:t>
            </a:r>
            <a:r>
              <a:rPr kumimoji="1" lang="en-US" altLang="ko-KR" b="0" u="none" dirty="0"/>
              <a:t>.</a:t>
            </a:r>
          </a:p>
          <a:p>
            <a:pPr algn="just"/>
            <a:endParaRPr kumimoji="1" lang="en-US" altLang="ko-KR" b="0" u="none" dirty="0"/>
          </a:p>
          <a:p>
            <a:pPr algn="just"/>
            <a:r>
              <a:rPr kumimoji="1" lang="ko-KR" altLang="en-US" b="0" u="none" dirty="0"/>
              <a:t>* 설명 순서를 뒤죽박죽 해서 그렇지만 사실은 내부 단편화를 해결하기 위해 고안된 방식이 가변 분할 기법이다</a:t>
            </a:r>
            <a:r>
              <a:rPr kumimoji="1" lang="en-US" altLang="ko-KR" b="0" u="none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820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683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메모리가 할당되고 해제되는 것이 여러 번 반복되면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작은 메모리가 중간중간에 존재하게 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이렇게 중간 중간에 사용 가능한 메모리 공간이 존재해서 총 메모리 공간은 충분하지만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공간이 떨어져있기 때문에 실제로 할당할 수 없는 상황을 외부 </a:t>
            </a:r>
            <a:r>
              <a:rPr kumimoji="1" lang="ko-KR" altLang="en-US" b="0" dirty="0" err="1"/>
              <a:t>단편화라고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=</a:t>
            </a:r>
            <a:r>
              <a:rPr kumimoji="1" lang="ko-KR" altLang="en-US" b="0" dirty="0"/>
              <a:t> 요청한 크기보다 작은 메모리 블록들만 존재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할당할 수 없음</a:t>
            </a:r>
            <a:r>
              <a:rPr kumimoji="1" lang="en-US" altLang="ko-KR" b="0" dirty="0"/>
              <a:t>)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외부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분할된 메모리 영역이 실행 프로그램보다 작을 때 발생한다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분할된 메모리 영역 </a:t>
            </a:r>
            <a:r>
              <a:rPr kumimoji="1" lang="en-US" altLang="ko-KR" b="0" dirty="0"/>
              <a:t>&lt;</a:t>
            </a:r>
            <a:r>
              <a:rPr kumimoji="1" lang="ko-KR" altLang="en-US" b="0" dirty="0"/>
              <a:t> 실행 프로그램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390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[</a:t>
            </a:r>
            <a:r>
              <a:rPr kumimoji="1" lang="ko-KR" altLang="en-US" b="0" dirty="0"/>
              <a:t>그림</a:t>
            </a:r>
            <a:r>
              <a:rPr kumimoji="1" lang="en-US" altLang="ko-KR" b="0" dirty="0"/>
              <a:t>]</a:t>
            </a:r>
          </a:p>
          <a:p>
            <a:r>
              <a:rPr kumimoji="1" lang="ko-KR" altLang="en-US" b="0" dirty="0"/>
              <a:t>메모리가 </a:t>
            </a:r>
            <a:r>
              <a:rPr kumimoji="1" lang="en-US" altLang="ko-KR" b="0" dirty="0"/>
              <a:t>10K</a:t>
            </a:r>
            <a:r>
              <a:rPr kumimoji="1" lang="ko-KR" altLang="en-US" b="0" dirty="0"/>
              <a:t>로 고정된 상태이고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고정 분할 방식</a:t>
            </a:r>
            <a:r>
              <a:rPr kumimoji="1" lang="en-US" altLang="ko-KR" b="0" dirty="0"/>
              <a:t>)</a:t>
            </a:r>
          </a:p>
          <a:p>
            <a:r>
              <a:rPr kumimoji="1" lang="ko-KR" altLang="en-US" b="0" dirty="0"/>
              <a:t>프로세스 </a:t>
            </a:r>
            <a:r>
              <a:rPr kumimoji="1" lang="en-US" altLang="ko-KR" b="0" dirty="0"/>
              <a:t>A, B, C</a:t>
            </a:r>
            <a:r>
              <a:rPr kumimoji="1" lang="ko-KR" altLang="en-US" b="0" dirty="0"/>
              <a:t> 사이에 총 </a:t>
            </a:r>
            <a:r>
              <a:rPr kumimoji="1" lang="en-US" altLang="ko-KR" b="0" dirty="0"/>
              <a:t>9K</a:t>
            </a:r>
            <a:r>
              <a:rPr kumimoji="1" lang="ko-KR" altLang="en-US" b="0" dirty="0"/>
              <a:t>의 공간이 남아있는데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현재는 프로세스를 분할할 수 없는 연속 할당 방식이므로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프로세스 </a:t>
            </a:r>
            <a:r>
              <a:rPr kumimoji="1" lang="en-US" altLang="ko-KR" b="0" dirty="0"/>
              <a:t>D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할당하지 못하게 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7421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[</a:t>
            </a:r>
            <a:r>
              <a:rPr kumimoji="1" lang="ko-KR" altLang="en-US" b="0" dirty="0"/>
              <a:t>그림</a:t>
            </a:r>
            <a:r>
              <a:rPr kumimoji="1" lang="en-US" altLang="ko-KR" b="0" dirty="0"/>
              <a:t>]</a:t>
            </a:r>
          </a:p>
          <a:p>
            <a:r>
              <a:rPr kumimoji="1" lang="en-US" altLang="ko-KR" b="0" dirty="0"/>
              <a:t>(a)~(d)</a:t>
            </a:r>
            <a:r>
              <a:rPr kumimoji="1" lang="ko-KR" altLang="en-US" b="0" dirty="0"/>
              <a:t>까지 프로세스 </a:t>
            </a:r>
            <a:r>
              <a:rPr kumimoji="1" lang="en-US" altLang="ko-KR" b="0" dirty="0"/>
              <a:t>1,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2,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3</a:t>
            </a:r>
            <a:r>
              <a:rPr kumimoji="1" lang="ko-KR" altLang="en-US" b="0" dirty="0"/>
              <a:t>이 적재된 상태이다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(e)</a:t>
            </a:r>
            <a:r>
              <a:rPr kumimoji="1" lang="ko-KR" altLang="en-US" b="0" dirty="0"/>
              <a:t> 프로세스 </a:t>
            </a:r>
            <a:r>
              <a:rPr kumimoji="1" lang="en-US" altLang="ko-KR" b="0" dirty="0"/>
              <a:t>2</a:t>
            </a:r>
            <a:r>
              <a:rPr kumimoji="1" lang="ko-KR" altLang="en-US" b="0" dirty="0"/>
              <a:t>가 소멸되고</a:t>
            </a:r>
            <a:r>
              <a:rPr kumimoji="1" lang="en-US" altLang="ko-KR" b="0" dirty="0"/>
              <a:t>,</a:t>
            </a:r>
          </a:p>
          <a:p>
            <a:r>
              <a:rPr kumimoji="1" lang="en-US" altLang="ko-KR" b="0" dirty="0"/>
              <a:t>(f) </a:t>
            </a:r>
            <a:r>
              <a:rPr kumimoji="1" lang="ko-KR" altLang="en-US" b="0" dirty="0"/>
              <a:t>그 자리에 프로세스 </a:t>
            </a:r>
            <a:r>
              <a:rPr kumimoji="1" lang="en-US" altLang="ko-KR" b="0" dirty="0"/>
              <a:t>4</a:t>
            </a:r>
            <a:r>
              <a:rPr kumimoji="1" lang="ko-KR" altLang="en-US" b="0" dirty="0"/>
              <a:t>가 적재되고</a:t>
            </a:r>
            <a:r>
              <a:rPr kumimoji="1" lang="en-US" altLang="ko-KR" b="0" dirty="0"/>
              <a:t>,</a:t>
            </a:r>
          </a:p>
          <a:p>
            <a:r>
              <a:rPr kumimoji="1" lang="en-US" altLang="ko-KR" b="0" dirty="0"/>
              <a:t>(g) </a:t>
            </a:r>
            <a:r>
              <a:rPr kumimoji="1" lang="ko-KR" altLang="en-US" b="0" dirty="0"/>
              <a:t>프로세스 </a:t>
            </a:r>
            <a:r>
              <a:rPr kumimoji="1" lang="en-US" altLang="ko-KR" b="0" dirty="0"/>
              <a:t>1</a:t>
            </a:r>
            <a:r>
              <a:rPr kumimoji="1" lang="ko-KR" altLang="en-US" b="0" dirty="0"/>
              <a:t>이 소멸된 후에</a:t>
            </a:r>
            <a:r>
              <a:rPr kumimoji="1" lang="en-US" altLang="ko-KR" b="0" dirty="0"/>
              <a:t>,</a:t>
            </a:r>
          </a:p>
          <a:p>
            <a:r>
              <a:rPr kumimoji="1" lang="en-US" altLang="ko-KR" b="0" dirty="0"/>
              <a:t>(h) </a:t>
            </a:r>
            <a:r>
              <a:rPr kumimoji="1" lang="ko-KR" altLang="en-US" b="0" dirty="0"/>
              <a:t>프로세스 </a:t>
            </a:r>
            <a:r>
              <a:rPr kumimoji="1" lang="en-US" altLang="ko-KR" b="0" dirty="0"/>
              <a:t>2</a:t>
            </a:r>
            <a:r>
              <a:rPr kumimoji="1" lang="ko-KR" altLang="en-US" b="0" dirty="0"/>
              <a:t>가 적재된 상태이다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(h)</a:t>
            </a:r>
            <a:r>
              <a:rPr kumimoji="1" lang="ko-KR" altLang="en-US" b="0" dirty="0"/>
              <a:t> 이후에는 </a:t>
            </a:r>
            <a:r>
              <a:rPr kumimoji="1" lang="en-US" altLang="ko-KR" b="0" dirty="0"/>
              <a:t>20M</a:t>
            </a:r>
            <a:r>
              <a:rPr kumimoji="1" lang="ko-KR" altLang="en-US" b="0" dirty="0"/>
              <a:t> 크기의 메모리가 남는데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20M</a:t>
            </a:r>
            <a:r>
              <a:rPr kumimoji="1" lang="ko-KR" altLang="en-US" b="0" dirty="0"/>
              <a:t> 짜리의 프로세스가 올라갈 수 없게 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이런 현상이 반복되면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메모리의 중간 중간이 비어있게 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이렇게 한 프로세스가 올라가기에는 각각의 공간이 작아서 올라갈 수 없는 상태가 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외부 단편화</a:t>
            </a:r>
            <a:r>
              <a:rPr kumimoji="1" lang="en-US" altLang="ko-KR" b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34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380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프로세스가 실행되고 종료되면서 그림과 같이 빈 공간이 남았을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새로운 프로세스를 어디에 넣어야 효율적일지 생각해야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가변 분할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1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최초 적합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 적합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최악 적합을 통해 프로세스가 적재될 위치를 결정할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902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고정 분할 방식</a:t>
            </a:r>
            <a:endParaRPr kumimoji="1" lang="en-US" altLang="ko-KR" dirty="0"/>
          </a:p>
          <a:p>
            <a:r>
              <a:rPr kumimoji="1" lang="ko-KR" altLang="en-US" dirty="0"/>
              <a:t>가변 분할 방식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메모리를 몇 개의 영구적 분할로 나누는게 고정 분할 방식이고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하나의 프로세스가 메모리의 여러 영역에 분산되어 </a:t>
            </a:r>
            <a:r>
              <a:rPr kumimoji="1" lang="ko-KR" altLang="en-US" dirty="0" err="1"/>
              <a:t>올라가는건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Paging</a:t>
            </a:r>
            <a:r>
              <a:rPr kumimoji="1" lang="ko-KR" altLang="en-US" dirty="0"/>
              <a:t> 기법으로 불연속 할당 기법이다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32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최초 적합 방식은 가장 처음 만난 공간에 배치하는 방식이다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방식은 단순하고 시간이 빨리 걸린다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33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 적합은 프로그램의 사이즈와 가장 유사한 사이즈의 메모리에 배치하는 방식으로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남게 될 공백을 최소로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적합한 크기의 사이즈를 찾기 위해 시간이 걸린다는 특징이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867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최악 적합은 가장 큰 공간에 배치하는 방식이다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배치하는 이유는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프로세스를 적재한 후에 남는 공간이 크기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 다른 프로세스를 적재할 수 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방식도 가장 큰 공간을 찾기 위해 시간이 걸린다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177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https://junghyun100.github.io/%EB%A9%94%EB%AA%A8%EB%A6%AC%EB%8B%A8%ED%8E%B8%ED%99%94/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m.blog.naver.com</a:t>
            </a:r>
            <a:r>
              <a:rPr kumimoji="1" lang="en-US" altLang="ko-KR" dirty="0"/>
              <a:t>/rbdi3222/220623825770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jeong-pro.tistory.com</a:t>
            </a:r>
            <a:r>
              <a:rPr kumimoji="1" lang="en-US" altLang="ko-KR" dirty="0"/>
              <a:t>/91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kyoun.tistory.com</a:t>
            </a:r>
            <a:r>
              <a:rPr kumimoji="1" lang="en-US" altLang="ko-KR" dirty="0"/>
              <a:t>/31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vmilsh.tistory.com</a:t>
            </a:r>
            <a:r>
              <a:rPr kumimoji="1" lang="en-US" altLang="ko-KR" dirty="0"/>
              <a:t>/383</a:t>
            </a:r>
          </a:p>
          <a:p>
            <a:r>
              <a:rPr kumimoji="1" lang="en-US" altLang="ko-KR" dirty="0"/>
              <a:t>https://chosh95.tistory.com/354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yabmoons.tistory.com</a:t>
            </a:r>
            <a:r>
              <a:rPr kumimoji="1" lang="en-US" altLang="ko-KR" dirty="0"/>
              <a:t>/672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developyo.tistory.com</a:t>
            </a:r>
            <a:r>
              <a:rPr kumimoji="1" lang="en-US" altLang="ko-KR" dirty="0"/>
              <a:t>/211</a:t>
            </a:r>
          </a:p>
          <a:p>
            <a:r>
              <a:rPr kumimoji="1" lang="en-US" altLang="ko-KR" dirty="0"/>
              <a:t>https://bnzn2426.tistory.com/83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copycode.tistory.com</a:t>
            </a:r>
            <a:r>
              <a:rPr kumimoji="1" lang="en-US" altLang="ko-KR" dirty="0"/>
              <a:t>/97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/@yeahleem2/%EB%A9%94%EB%AA%A8%EB%A6%AC-%EB%B6%84%ED%95%A0-%EB%B0%A9%EC%8B%9D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junyng.tistory.com</a:t>
            </a:r>
            <a:r>
              <a:rPr kumimoji="1" lang="en-US" altLang="ko-KR" dirty="0"/>
              <a:t>/45</a:t>
            </a:r>
          </a:p>
          <a:p>
            <a:r>
              <a:rPr kumimoji="1" lang="en-US" altLang="ko-KR" dirty="0"/>
              <a:t>https://junghyun100.github.io/%EB%A9%94%EB%AA%A8%EB%A6%AC-%EA%B4%80%EB%A6%AC(3)/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RPwo-PiNrik</a:t>
            </a:r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jhnyang.tistory.com</a:t>
            </a:r>
            <a:r>
              <a:rPr kumimoji="1" lang="en-US" altLang="ko-KR" dirty="0"/>
              <a:t>/284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연속 할당 방식은 각각의 프로세스가 메모리의 연속적인 공간에 적재되는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통째로 적재되는 방식이라고 생각하면 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* 메모리의 사용자 영역 부분을 분할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운영체제 부분은 고정 영역이라고 한다</a:t>
            </a:r>
            <a:r>
              <a:rPr kumimoji="1" lang="en-US" altLang="ko-KR" b="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9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연속 할당 방식 중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고정 분할 방식은 다중 프로그램을 위해 전체 공간을 임의의 크기로 </a:t>
            </a:r>
            <a:r>
              <a:rPr kumimoji="1" lang="ko-KR" altLang="en-US" b="0" dirty="0" err="1"/>
              <a:t>분할해두는</a:t>
            </a:r>
            <a:r>
              <a:rPr kumimoji="1" lang="ko-KR" altLang="en-US" b="0" dirty="0"/>
              <a:t>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분할 당 하나의 프로그램을 </a:t>
            </a:r>
            <a:r>
              <a:rPr kumimoji="1" lang="ko-KR" altLang="en-US" b="0" dirty="0" err="1"/>
              <a:t>적재시킨다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메모리 공간이 고정되어 있기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초기에 정해진 </a:t>
            </a:r>
            <a:r>
              <a:rPr kumimoji="1" lang="ko-KR" altLang="en-US" b="0" u="sng" dirty="0"/>
              <a:t>분할 공간보다 더 큰 프로세스를 적재할 수 없다</a:t>
            </a:r>
            <a:r>
              <a:rPr kumimoji="1" lang="en-US" altLang="ko-KR" b="0" u="sng" dirty="0"/>
              <a:t>.</a:t>
            </a:r>
          </a:p>
          <a:p>
            <a:endParaRPr kumimoji="1" lang="en-US" altLang="ko-KR" b="0" i="0" u="none" dirty="0"/>
          </a:p>
          <a:p>
            <a:endParaRPr kumimoji="1" lang="en-US" altLang="ko-KR" b="0" i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86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가변 분할 방식은 메모리에 적재되는 프로세스의 크기에 따라 그에 맞게 메모리 공간을 분할하는 방식이다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그렇기 때문에 분할의 크기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개수가 동적으로 변한다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i="0" u="none" dirty="0"/>
          </a:p>
          <a:p>
            <a:r>
              <a:rPr kumimoji="1" lang="ko-KR" altLang="en-US" b="0" i="0" u="none" dirty="0"/>
              <a:t>* 이렇게 메모리를 분리한 것들을 파티션이라고 부른다</a:t>
            </a:r>
            <a:r>
              <a:rPr kumimoji="1" lang="en-US" altLang="ko-KR" b="0" i="0" u="none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71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93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메모리를 할당할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프로세스가 필요한 양보다 더 큰 메모리가 할당되어 메모리 공간이 낭비되는 현상이다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분할된 메모리 영역이 실행 프로그램보다 큰 경우에 발생한다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분할된 메모리 영역 </a:t>
            </a:r>
            <a:r>
              <a:rPr kumimoji="1" lang="en-US" altLang="ko-KR" b="0" dirty="0"/>
              <a:t>&gt;</a:t>
            </a:r>
            <a:r>
              <a:rPr kumimoji="1" lang="ko-KR" altLang="en-US" b="0" dirty="0"/>
              <a:t> 실행 프로그램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33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dirty="0"/>
              <a:t>[</a:t>
            </a:r>
            <a:r>
              <a:rPr kumimoji="1" lang="ko-KR" altLang="en-US" b="0" dirty="0"/>
              <a:t>그림</a:t>
            </a:r>
            <a:r>
              <a:rPr kumimoji="1" lang="en-US" altLang="ko-KR" b="0" dirty="0"/>
              <a:t>]</a:t>
            </a:r>
          </a:p>
          <a:p>
            <a:r>
              <a:rPr kumimoji="1" lang="ko-KR" altLang="en-US" b="0" dirty="0"/>
              <a:t>현재 메모리가 </a:t>
            </a:r>
            <a:r>
              <a:rPr kumimoji="1" lang="en-US" altLang="ko-KR" b="0" dirty="0"/>
              <a:t>10K</a:t>
            </a:r>
            <a:r>
              <a:rPr kumimoji="1" lang="ko-KR" altLang="en-US" b="0" dirty="0"/>
              <a:t>로 고정 분할된 상태인데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7K</a:t>
            </a:r>
            <a:r>
              <a:rPr kumimoji="1" lang="ko-KR" altLang="en-US" b="0" dirty="0" err="1"/>
              <a:t>짜리</a:t>
            </a:r>
            <a:r>
              <a:rPr kumimoji="1" lang="ko-KR" altLang="en-US" b="0" dirty="0"/>
              <a:t> 프로세스를 할당할 경우에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3K</a:t>
            </a:r>
            <a:r>
              <a:rPr kumimoji="1" lang="ko-KR" altLang="en-US" b="0" dirty="0"/>
              <a:t>가 남는 현상이 발생한다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이것을 내부 </a:t>
            </a:r>
            <a:r>
              <a:rPr kumimoji="1" lang="ko-KR" altLang="en-US" b="0" dirty="0" err="1"/>
              <a:t>단편화라고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74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앞에서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가변 분할 방식은 프로세스의 크기에 따라서 메모리 분할 영역의 크기가 동적으로 변경될 수 있다고 설명했다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61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2021. 9. 28.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708317" y="8141073"/>
            <a:ext cx="399340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연속 할당 방식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내부 </a:t>
            </a:r>
            <a:r>
              <a:rPr kumimoji="1" lang="ko-KR" altLang="en-US" sz="3200" b="1" dirty="0" err="1"/>
              <a:t>단편화란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외부 </a:t>
            </a:r>
            <a:r>
              <a:rPr kumimoji="1" lang="ko-KR" altLang="en-US" sz="3200" b="1" dirty="0" err="1"/>
              <a:t>단편화란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메모리 배치 전략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407092" y="4691995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/>
              <a:t>메모리 단편화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가변 분할 방식 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CE113-E437-E543-AF42-A7CE635219D1}"/>
              </a:ext>
            </a:extLst>
          </p:cNvPr>
          <p:cNvSpPr txBox="1"/>
          <p:nvPr/>
        </p:nvSpPr>
        <p:spPr>
          <a:xfrm>
            <a:off x="2967579" y="3064525"/>
            <a:ext cx="6256841" cy="2145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가변 분할 방식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endParaRPr kumimoji="1" lang="en-US" altLang="ko-KR" sz="2800" b="1" u="sng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u="sng" dirty="0"/>
              <a:t>프로세스의 크기에 따라</a:t>
            </a:r>
            <a:r>
              <a:rPr kumimoji="1" lang="ko-KR" altLang="en-US" sz="2800" b="1" dirty="0"/>
              <a:t> 메모리를 분할</a:t>
            </a:r>
            <a:endParaRPr kumimoji="1" lang="en-US" altLang="ko-KR" sz="2800" b="1" dirty="0"/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F3EF9C77-E330-CD45-B3FF-0F3226D3013B}"/>
              </a:ext>
            </a:extLst>
          </p:cNvPr>
          <p:cNvSpPr/>
          <p:nvPr/>
        </p:nvSpPr>
        <p:spPr>
          <a:xfrm>
            <a:off x="5515696" y="5719354"/>
            <a:ext cx="1160584" cy="14067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95C3D-7675-BC4A-B8FD-AF9601D34D3A}"/>
              </a:ext>
            </a:extLst>
          </p:cNvPr>
          <p:cNvSpPr txBox="1"/>
          <p:nvPr/>
        </p:nvSpPr>
        <p:spPr>
          <a:xfrm>
            <a:off x="4104101" y="7635237"/>
            <a:ext cx="3983783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내부 단편화 발생 </a:t>
            </a:r>
            <a:r>
              <a:rPr kumimoji="1" lang="en-US" altLang="ko-KR" sz="3600" b="1" dirty="0"/>
              <a:t>X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6802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가변 분할 방식 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7DF065-2AD2-0C48-91DE-E5E4AC60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502367"/>
            <a:ext cx="99441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989976-0A04-B540-B953-1D82AAE037AA}"/>
              </a:ext>
            </a:extLst>
          </p:cNvPr>
          <p:cNvSpPr txBox="1"/>
          <p:nvPr/>
        </p:nvSpPr>
        <p:spPr>
          <a:xfrm>
            <a:off x="4514477" y="2117750"/>
            <a:ext cx="3163045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가변 분할 방식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27185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가변 분할 방식 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7DF065-2AD2-0C48-91DE-E5E4AC60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502367"/>
            <a:ext cx="99441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5AECC9C-998E-FD4D-BECC-DE0E49CD4BFA}"/>
              </a:ext>
            </a:extLst>
          </p:cNvPr>
          <p:cNvGrpSpPr/>
          <p:nvPr/>
        </p:nvGrpSpPr>
        <p:grpSpPr>
          <a:xfrm>
            <a:off x="4797406" y="2950735"/>
            <a:ext cx="2597186" cy="1618735"/>
            <a:chOff x="4797407" y="3109492"/>
            <a:chExt cx="2597186" cy="16187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89976-0A04-B540-B953-1D82AAE037AA}"/>
                </a:ext>
              </a:extLst>
            </p:cNvPr>
            <p:cNvSpPr txBox="1"/>
            <p:nvPr/>
          </p:nvSpPr>
          <p:spPr>
            <a:xfrm>
              <a:off x="4797407" y="3502367"/>
              <a:ext cx="2597186" cy="83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3600" b="1" dirty="0"/>
                <a:t>내부 단편화</a:t>
              </a:r>
              <a:endParaRPr kumimoji="1" lang="en-US" altLang="ko-KR" sz="2800" b="1" dirty="0"/>
            </a:p>
          </p:txBody>
        </p:sp>
        <p:sp>
          <p:nvSpPr>
            <p:cNvPr id="2" name="곱하기 1">
              <a:extLst>
                <a:ext uri="{FF2B5EF4-FFF2-40B4-BE49-F238E27FC236}">
                  <a16:creationId xmlns:a16="http://schemas.microsoft.com/office/drawing/2014/main" id="{33850658-5A88-124A-80BC-C80C2381A426}"/>
                </a:ext>
              </a:extLst>
            </p:cNvPr>
            <p:cNvSpPr/>
            <p:nvPr/>
          </p:nvSpPr>
          <p:spPr>
            <a:xfrm>
              <a:off x="5286633" y="3109492"/>
              <a:ext cx="1618735" cy="1618735"/>
            </a:xfrm>
            <a:prstGeom prst="mathMultiply">
              <a:avLst>
                <a:gd name="adj1" fmla="val 12070"/>
              </a:avLst>
            </a:prstGeom>
            <a:solidFill>
              <a:srgbClr val="FF260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5233761-BE14-2342-9997-D8A535F248BF}"/>
              </a:ext>
            </a:extLst>
          </p:cNvPr>
          <p:cNvSpPr txBox="1"/>
          <p:nvPr/>
        </p:nvSpPr>
        <p:spPr>
          <a:xfrm>
            <a:off x="4514477" y="2117750"/>
            <a:ext cx="3163045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가변 분할 방식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5521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07877" y="504593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외부 단편화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95481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806F3FE-B7D9-234B-BA06-5515C7C6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629599"/>
            <a:ext cx="10414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외부 단편화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361386" y="2079787"/>
            <a:ext cx="9469259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메모리가 할당 및 해제의 반복으로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작은 메모리가 중간중간에 존재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총 메모리 공간은 충분하지만 실제로 할당할 수 없는 상황</a:t>
            </a:r>
            <a:endParaRPr kumimoji="1" lang="en-US" altLang="ko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AD8F3-1892-3E4A-95FD-62881331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090" y="9036499"/>
            <a:ext cx="7561820" cy="13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806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외부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고정 분할 방식</a:t>
            </a:r>
            <a:endParaRPr kumimoji="1" lang="en-US" altLang="ko-KR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06A2E-AA65-EB4A-8372-68C2D752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196431"/>
            <a:ext cx="10414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9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806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외부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가변 분할 방식</a:t>
            </a:r>
            <a:endParaRPr kumimoji="1" lang="en-US" altLang="ko-KR" sz="4000" b="1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DE3478FB-182D-8B4F-900D-B4D1B0E9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494207"/>
            <a:ext cx="69469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4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837208" y="5045938"/>
            <a:ext cx="451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</a:t>
            </a:r>
            <a:r>
              <a:rPr kumimoji="1" lang="ko-KR" altLang="en-US" sz="4000" b="1" dirty="0"/>
              <a:t> 메모리 배치 전략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3680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배치 전략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7F3A6-6567-8543-9B87-A37CB2DB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313781"/>
            <a:ext cx="8026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배치 전략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7F3A6-6567-8543-9B87-A37CB2DB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313781"/>
            <a:ext cx="8026400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83121-FBDD-7546-88D8-109C0ABD7580}"/>
              </a:ext>
            </a:extLst>
          </p:cNvPr>
          <p:cNvSpPr txBox="1"/>
          <p:nvPr/>
        </p:nvSpPr>
        <p:spPr>
          <a:xfrm>
            <a:off x="7629321" y="1696728"/>
            <a:ext cx="2222083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kumimoji="1" lang="ko-KR" altLang="en-US" sz="2800" b="1" dirty="0"/>
              <a:t>최초 적합</a:t>
            </a:r>
            <a:endParaRPr kumimoji="1" lang="en-US" altLang="ko-KR" sz="2800" b="1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kumimoji="1" lang="ko-KR" altLang="en-US" sz="2800" b="1" dirty="0"/>
              <a:t>최적 적합</a:t>
            </a:r>
            <a:endParaRPr kumimoji="1" lang="en-US" altLang="ko-KR" sz="2800" b="1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kumimoji="1" lang="ko-KR" altLang="en-US" sz="2800" b="1" dirty="0"/>
              <a:t>최악 적합</a:t>
            </a:r>
            <a:endParaRPr kumimoji="1"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B644A-4A9A-5F49-98B8-41233A6FC53C}"/>
              </a:ext>
            </a:extLst>
          </p:cNvPr>
          <p:cNvSpPr txBox="1"/>
          <p:nvPr/>
        </p:nvSpPr>
        <p:spPr>
          <a:xfrm>
            <a:off x="7101546" y="6568495"/>
            <a:ext cx="4612160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메모리 배치 전략을 잘 사용하면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외부 단편화를 최소화 할 수 있다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13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093689" y="504593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</a:t>
            </a:r>
            <a:r>
              <a:rPr kumimoji="1" lang="ko-KR" altLang="en-US" sz="4000" b="1" dirty="0"/>
              <a:t> 연속 할당 방식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59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배치 전략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최초 적합</a:t>
            </a:r>
            <a:endParaRPr kumimoji="1"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83121-FBDD-7546-88D8-109C0ABD7580}"/>
              </a:ext>
            </a:extLst>
          </p:cNvPr>
          <p:cNvSpPr txBox="1"/>
          <p:nvPr/>
        </p:nvSpPr>
        <p:spPr>
          <a:xfrm>
            <a:off x="2265465" y="1943863"/>
            <a:ext cx="7661072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들어갈 수 있는 위치 중 처음 발견한 위치에 배치</a:t>
            </a:r>
            <a:endParaRPr kumimoji="1" lang="en-US" altLang="ko-KR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C12041-CC00-8647-9883-0F084898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44984"/>
            <a:ext cx="70104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59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배치 전략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최적 적합</a:t>
            </a:r>
            <a:endParaRPr kumimoji="1"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83121-FBDD-7546-88D8-109C0ABD7580}"/>
              </a:ext>
            </a:extLst>
          </p:cNvPr>
          <p:cNvSpPr txBox="1"/>
          <p:nvPr/>
        </p:nvSpPr>
        <p:spPr>
          <a:xfrm>
            <a:off x="1449543" y="1943863"/>
            <a:ext cx="929293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프로그램의 사이즈와 가장 가까운 사이즈의 메모리에 배치</a:t>
            </a:r>
            <a:endParaRPr kumimoji="1" lang="en-US" altLang="ko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BB40E-F8B9-A24B-884A-19DEC085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3144984"/>
            <a:ext cx="36068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659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배치 전략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최악 적합</a:t>
            </a:r>
            <a:endParaRPr kumimoji="1"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83121-FBDD-7546-88D8-109C0ABD7580}"/>
              </a:ext>
            </a:extLst>
          </p:cNvPr>
          <p:cNvSpPr txBox="1"/>
          <p:nvPr/>
        </p:nvSpPr>
        <p:spPr>
          <a:xfrm>
            <a:off x="2347222" y="1943863"/>
            <a:ext cx="7497565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가장 공간이 많이 남는 사이즈의 메모리에 배치</a:t>
            </a:r>
            <a:endParaRPr kumimoji="1"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1E217E-74C2-994C-8A14-05FDD90E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3144984"/>
            <a:ext cx="35179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연속 할당 방식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462359" y="2290803"/>
            <a:ext cx="9267281" cy="222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각각의 프로세스가 메모리의 연속적인 공간에 적재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3200" b="1" dirty="0"/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통째로</a:t>
            </a:r>
            <a:endParaRPr kumimoji="1" lang="en-US" altLang="ko-KR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68BAF5-CE18-A545-8E0D-2EAF9994C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816632"/>
            <a:ext cx="4724401" cy="49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2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287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연속 할당 방식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고정 분할 방식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875941" y="1938791"/>
            <a:ext cx="8440131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물리적 메모리를 미리 몇 개의 조각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파티션</a:t>
            </a:r>
            <a:r>
              <a:rPr kumimoji="1" lang="en-US" altLang="ko-KR" sz="2800" b="1" dirty="0"/>
              <a:t>)</a:t>
            </a:r>
            <a:r>
              <a:rPr kumimoji="1" lang="ko-KR" altLang="en-US" sz="2800" b="1" dirty="0" err="1"/>
              <a:t>으로</a:t>
            </a:r>
            <a:r>
              <a:rPr kumimoji="1" lang="ko-KR" altLang="en-US" sz="2800" b="1" dirty="0"/>
              <a:t> 나눔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분할 크기가 동일할 수도</a:t>
            </a:r>
            <a:r>
              <a:rPr kumimoji="1" lang="en-US" altLang="ko-KR" sz="2800" b="1" dirty="0"/>
              <a:t>,</a:t>
            </a:r>
            <a:r>
              <a:rPr kumimoji="1" lang="ko-KR" altLang="en-US" sz="2800" b="1" dirty="0"/>
              <a:t> 아닐 수도 있다</a:t>
            </a:r>
            <a:r>
              <a:rPr kumimoji="1" lang="en-US" altLang="ko-KR" sz="28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분할 당 하나의 프로그램 적재</a:t>
            </a:r>
            <a:endParaRPr kumimoji="1" lang="en-US" altLang="ko-KR" sz="28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F4A984-C0E2-4945-918F-893CFB0C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36" y="4305788"/>
            <a:ext cx="8897327" cy="56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287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연속 할당 방식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가변 분할 방식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788059" y="1938791"/>
            <a:ext cx="6615914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메모리에 적재되는 프로세스 크기에 따라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분할의 크기</a:t>
            </a:r>
            <a:r>
              <a:rPr kumimoji="1" lang="en-US" altLang="ko-KR" sz="2800" b="1" dirty="0"/>
              <a:t>,</a:t>
            </a:r>
            <a:r>
              <a:rPr kumimoji="1" lang="ko-KR" altLang="en-US" sz="2800" b="1" dirty="0"/>
              <a:t> 개수가 동적으로 변함</a:t>
            </a:r>
            <a:endParaRPr kumimoji="1" lang="en-US" altLang="ko-KR" sz="28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34EC9D-A6B2-0C41-816F-A4BA12C5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784633"/>
            <a:ext cx="99441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1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07877" y="504593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</a:t>
            </a:r>
            <a:r>
              <a:rPr kumimoji="1" lang="ko-KR" altLang="en-US" sz="4000" b="1" dirty="0"/>
              <a:t> 내부 단편화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86138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243031" y="2079787"/>
            <a:ext cx="7705956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메모리를 할당할 때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프로세스가 필요한 양보다 더 큰 메모리가 할당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프로세스에서 사용하는 메모리 공간이 낭비됨</a:t>
            </a:r>
            <a:endParaRPr kumimoji="1" lang="en-US" altLang="ko-KR" sz="28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43CAD2-028D-0A44-91B2-4921CC7D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92971"/>
            <a:ext cx="10414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7FE0C5-A1DB-9E42-B0A7-E315A75D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06" y="9013074"/>
            <a:ext cx="6293188" cy="14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806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고정 분할 방식</a:t>
            </a:r>
            <a:endParaRPr kumimoji="1" lang="en-US" altLang="ko-KR" sz="40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43CAD2-028D-0A44-91B2-4921CC7D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244110"/>
            <a:ext cx="10414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6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 </a:t>
            </a:r>
            <a:r>
              <a:rPr kumimoji="1" lang="en-US" altLang="ko-KR" sz="4000" b="1" dirty="0"/>
              <a:t>in </a:t>
            </a:r>
            <a:r>
              <a:rPr kumimoji="1" lang="ko-KR" altLang="en-US" sz="4000" b="1" dirty="0"/>
              <a:t>가변 분할 방식 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C1A3B-C2E3-F343-A305-469DD90AAA67}"/>
              </a:ext>
            </a:extLst>
          </p:cNvPr>
          <p:cNvSpPr txBox="1"/>
          <p:nvPr/>
        </p:nvSpPr>
        <p:spPr>
          <a:xfrm>
            <a:off x="2967579" y="3064525"/>
            <a:ext cx="6256841" cy="2145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가변 분할 방식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endParaRPr kumimoji="1" lang="en-US" altLang="ko-KR" sz="2800" b="1" u="sng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u="sng" dirty="0"/>
              <a:t>프로세스의 크기에 따라</a:t>
            </a:r>
            <a:r>
              <a:rPr kumimoji="1" lang="ko-KR" altLang="en-US" sz="2800" b="1" dirty="0"/>
              <a:t> 메모리를 분할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821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3646</TotalTime>
  <Words>1173</Words>
  <Application>Microsoft Macintosh PowerPoint</Application>
  <PresentationFormat>사용자 지정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1602</cp:revision>
  <dcterms:created xsi:type="dcterms:W3CDTF">2021-08-10T06:12:25Z</dcterms:created>
  <dcterms:modified xsi:type="dcterms:W3CDTF">2021-09-28T07:02:56Z</dcterms:modified>
</cp:coreProperties>
</file>