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47" r:id="rId3"/>
    <p:sldId id="525" r:id="rId4"/>
    <p:sldId id="445" r:id="rId5"/>
    <p:sldId id="493" r:id="rId6"/>
    <p:sldId id="530" r:id="rId7"/>
    <p:sldId id="529" r:id="rId8"/>
    <p:sldId id="531" r:id="rId9"/>
    <p:sldId id="532" r:id="rId10"/>
    <p:sldId id="533" r:id="rId11"/>
    <p:sldId id="526" r:id="rId12"/>
    <p:sldId id="538" r:id="rId13"/>
    <p:sldId id="540" r:id="rId14"/>
    <p:sldId id="543" r:id="rId15"/>
    <p:sldId id="542" r:id="rId16"/>
    <p:sldId id="545" r:id="rId17"/>
    <p:sldId id="546" r:id="rId18"/>
    <p:sldId id="534" r:id="rId19"/>
    <p:sldId id="535" r:id="rId20"/>
    <p:sldId id="524" r:id="rId21"/>
    <p:sldId id="523" r:id="rId22"/>
    <p:sldId id="537" r:id="rId23"/>
    <p:sldId id="46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3F81C"/>
    <a:srgbClr val="EEA410"/>
    <a:srgbClr val="CC99FF"/>
    <a:srgbClr val="EBF1E9"/>
    <a:srgbClr val="70AD47"/>
    <a:srgbClr val="FFFFFF"/>
    <a:srgbClr val="D5E3CF"/>
    <a:srgbClr val="FFFF53"/>
    <a:srgbClr val="9D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7" autoAdjust="0"/>
    <p:restoredTop sz="77153" autoAdjust="0"/>
  </p:normalViewPr>
  <p:slideViewPr>
    <p:cSldViewPr snapToGrid="0">
      <p:cViewPr varScale="1">
        <p:scale>
          <a:sx n="84" d="100"/>
          <a:sy n="84" d="100"/>
        </p:scale>
        <p:origin x="9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Person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객체를 불변객체로 만들어보자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9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클래스를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final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선언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상속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재정의 막기위함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2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모든 클래스 변수에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private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final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선언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setter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삭제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4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이 객체는 불변객체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5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힙에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있는 객체의 상태가 변했으므로 불변객체가 아니다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26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입력 받거나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get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할 때 새로운 객체를 만들어 반환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방어적 복사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(defensive-copy)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라고 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2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Collections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제공해주는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api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활용해서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할수도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34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07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불변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가변객체의 예시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98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2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43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68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69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이미지 출처 </a:t>
            </a:r>
            <a:r>
              <a:rPr lang="en-US" altLang="ko-KR" dirty="0"/>
              <a:t>: https://velog.io/@rito/%EB%B6%88%EB%B3%80-%EA%B0%9D%EC%B2%B4Immutable-Object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2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0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1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불변 객체라는 것은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heap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영역에 있는 객체의 값을 바꿀 수 없다는 것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예를 들어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age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21-&gt;25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바꿀 수 있다면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Person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불변객체가 아님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6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이렇게 재할당은 가능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7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이렇게 재할당은 가능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7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7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ko-KR" altLang="en-US" b="1" dirty="0"/>
              <a:t>불변 객체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931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20211001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불변 객체 만드는 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519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58EA01-F472-4782-B088-E1063172D8E6}"/>
              </a:ext>
            </a:extLst>
          </p:cNvPr>
          <p:cNvSpPr txBox="1"/>
          <p:nvPr/>
        </p:nvSpPr>
        <p:spPr>
          <a:xfrm>
            <a:off x="3096322" y="474345"/>
            <a:ext cx="59993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Person{</a:t>
            </a:r>
          </a:p>
          <a:p>
            <a:r>
              <a:rPr lang="en-US" altLang="ko-KR" dirty="0"/>
              <a:t>	private String name;</a:t>
            </a:r>
          </a:p>
          <a:p>
            <a:r>
              <a:rPr lang="en-US" altLang="ko-KR" dirty="0"/>
              <a:t>	private int age;</a:t>
            </a:r>
          </a:p>
          <a:p>
            <a:r>
              <a:rPr lang="en-US" altLang="ko-KR" dirty="0"/>
              <a:t>	public Person(String name, int age){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name){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this.name;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setAge</a:t>
            </a:r>
            <a:r>
              <a:rPr lang="en-US" altLang="ko-KR" dirty="0"/>
              <a:t>(int name){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int </a:t>
            </a:r>
            <a:r>
              <a:rPr lang="en-US" altLang="ko-KR" dirty="0" err="1"/>
              <a:t>getAge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this.age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4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58EA01-F472-4782-B088-E1063172D8E6}"/>
              </a:ext>
            </a:extLst>
          </p:cNvPr>
          <p:cNvSpPr txBox="1"/>
          <p:nvPr/>
        </p:nvSpPr>
        <p:spPr>
          <a:xfrm>
            <a:off x="3096322" y="474345"/>
            <a:ext cx="59993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B5B"/>
                </a:solidFill>
              </a:rPr>
              <a:t>final </a:t>
            </a:r>
            <a:r>
              <a:rPr lang="en-US" altLang="ko-KR" dirty="0"/>
              <a:t>class Person{</a:t>
            </a:r>
          </a:p>
          <a:p>
            <a:r>
              <a:rPr lang="en-US" altLang="ko-KR" dirty="0"/>
              <a:t>	private String name;</a:t>
            </a:r>
          </a:p>
          <a:p>
            <a:r>
              <a:rPr lang="en-US" altLang="ko-KR" dirty="0"/>
              <a:t>	private int age;</a:t>
            </a:r>
          </a:p>
          <a:p>
            <a:r>
              <a:rPr lang="en-US" altLang="ko-KR" dirty="0"/>
              <a:t>	public Person(String name, int age){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name){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this.name;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setAge</a:t>
            </a:r>
            <a:r>
              <a:rPr lang="en-US" altLang="ko-KR" dirty="0"/>
              <a:t>(int name){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int </a:t>
            </a:r>
            <a:r>
              <a:rPr lang="en-US" altLang="ko-KR" dirty="0" err="1"/>
              <a:t>getAge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this.age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64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58EA01-F472-4782-B088-E1063172D8E6}"/>
              </a:ext>
            </a:extLst>
          </p:cNvPr>
          <p:cNvSpPr txBox="1"/>
          <p:nvPr/>
        </p:nvSpPr>
        <p:spPr>
          <a:xfrm>
            <a:off x="3096322" y="474345"/>
            <a:ext cx="59993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class Person{</a:t>
            </a:r>
          </a:p>
          <a:p>
            <a:r>
              <a:rPr lang="en-US" altLang="ko-KR" dirty="0"/>
              <a:t>	private </a:t>
            </a:r>
            <a:r>
              <a:rPr lang="en-US" altLang="ko-KR" b="1" dirty="0">
                <a:solidFill>
                  <a:srgbClr val="FF5B5B"/>
                </a:solidFill>
              </a:rPr>
              <a:t>final</a:t>
            </a:r>
            <a:r>
              <a:rPr lang="en-US" altLang="ko-KR" dirty="0"/>
              <a:t> String name;</a:t>
            </a:r>
          </a:p>
          <a:p>
            <a:r>
              <a:rPr lang="en-US" altLang="ko-KR" dirty="0"/>
              <a:t>	private </a:t>
            </a:r>
            <a:r>
              <a:rPr lang="en-US" altLang="ko-KR" b="1" dirty="0">
                <a:solidFill>
                  <a:srgbClr val="FF5B5B"/>
                </a:solidFill>
              </a:rPr>
              <a:t>final </a:t>
            </a:r>
            <a:r>
              <a:rPr lang="en-US" altLang="ko-KR" dirty="0"/>
              <a:t>int age;</a:t>
            </a:r>
          </a:p>
          <a:p>
            <a:r>
              <a:rPr lang="en-US" altLang="ko-KR" dirty="0"/>
              <a:t>	public Person(String name, int age){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bg2"/>
                </a:solidFill>
              </a:rPr>
              <a:t>public void </a:t>
            </a:r>
            <a:r>
              <a:rPr lang="en-US" altLang="ko-KR" dirty="0" err="1">
                <a:solidFill>
                  <a:schemeClr val="bg2"/>
                </a:solidFill>
              </a:rPr>
              <a:t>setName</a:t>
            </a:r>
            <a:r>
              <a:rPr lang="en-US" altLang="ko-KR" dirty="0">
                <a:solidFill>
                  <a:schemeClr val="bg2"/>
                </a:solidFill>
              </a:rPr>
              <a:t>(String name){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		this.name = name;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this.name;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bg2"/>
                </a:solidFill>
              </a:rPr>
              <a:t>public void </a:t>
            </a:r>
            <a:r>
              <a:rPr lang="en-US" altLang="ko-KR" dirty="0" err="1">
                <a:solidFill>
                  <a:schemeClr val="bg2"/>
                </a:solidFill>
              </a:rPr>
              <a:t>setAge</a:t>
            </a:r>
            <a:r>
              <a:rPr lang="en-US" altLang="ko-KR" dirty="0">
                <a:solidFill>
                  <a:schemeClr val="bg2"/>
                </a:solidFill>
              </a:rPr>
              <a:t>(int name){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		</a:t>
            </a:r>
            <a:r>
              <a:rPr lang="en-US" altLang="ko-KR" dirty="0" err="1">
                <a:solidFill>
                  <a:schemeClr val="bg2"/>
                </a:solidFill>
              </a:rPr>
              <a:t>this.age</a:t>
            </a:r>
            <a:r>
              <a:rPr lang="en-US" altLang="ko-KR" dirty="0">
                <a:solidFill>
                  <a:schemeClr val="bg2"/>
                </a:solidFill>
              </a:rPr>
              <a:t> = age;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	}</a:t>
            </a:r>
          </a:p>
          <a:p>
            <a:r>
              <a:rPr lang="en-US" altLang="ko-KR" dirty="0"/>
              <a:t>	public int </a:t>
            </a:r>
            <a:r>
              <a:rPr lang="en-US" altLang="ko-KR" dirty="0" err="1"/>
              <a:t>getAge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this.age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98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58EA01-F472-4782-B088-E1063172D8E6}"/>
              </a:ext>
            </a:extLst>
          </p:cNvPr>
          <p:cNvSpPr txBox="1"/>
          <p:nvPr/>
        </p:nvSpPr>
        <p:spPr>
          <a:xfrm>
            <a:off x="202809" y="875178"/>
            <a:ext cx="77762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class Person{</a:t>
            </a:r>
          </a:p>
          <a:p>
            <a:r>
              <a:rPr lang="en-US" altLang="ko-KR" dirty="0"/>
              <a:t>	private final String name;</a:t>
            </a:r>
          </a:p>
          <a:p>
            <a:r>
              <a:rPr lang="en-US" altLang="ko-KR" dirty="0"/>
              <a:t>	private final int age;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ko-KR" altLang="en-US" b="1" dirty="0"/>
              <a:t> </a:t>
            </a:r>
            <a:r>
              <a:rPr lang="en-US" altLang="ko-KR" b="1" dirty="0"/>
              <a:t>final</a:t>
            </a:r>
            <a:r>
              <a:rPr lang="ko-KR" altLang="en-US" b="1" dirty="0"/>
              <a:t> </a:t>
            </a:r>
            <a:r>
              <a:rPr lang="en-US" altLang="ko-KR" b="1" dirty="0"/>
              <a:t>List&lt;Person&gt; sibling;</a:t>
            </a:r>
          </a:p>
          <a:p>
            <a:r>
              <a:rPr lang="en-US" altLang="ko-KR" dirty="0"/>
              <a:t>	public Person(String name, int age, List&lt;Person&gt; sibling){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this.sibling</a:t>
            </a:r>
            <a:r>
              <a:rPr lang="en-US" altLang="ko-KR" dirty="0"/>
              <a:t> = sibling;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this.name;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int </a:t>
            </a:r>
            <a:r>
              <a:rPr lang="en-US" altLang="ko-KR" dirty="0" err="1"/>
              <a:t>getAge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this.age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public List&lt;Person&gt; </a:t>
            </a:r>
            <a:r>
              <a:rPr lang="en-US" altLang="ko-KR" b="1" dirty="0" err="1"/>
              <a:t>getSibling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		return </a:t>
            </a:r>
            <a:r>
              <a:rPr lang="en-US" altLang="ko-KR" b="1" dirty="0" err="1"/>
              <a:t>this.sibling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40DB-2932-40E5-AD1D-C95D5447C9F5}"/>
              </a:ext>
            </a:extLst>
          </p:cNvPr>
          <p:cNvSpPr txBox="1"/>
          <p:nvPr/>
        </p:nvSpPr>
        <p:spPr>
          <a:xfrm>
            <a:off x="5019933" y="5000427"/>
            <a:ext cx="696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 user = new Person(“</a:t>
            </a:r>
            <a:r>
              <a:rPr lang="en-US" altLang="ko-KR" dirty="0" err="1"/>
              <a:t>Jinnie</a:t>
            </a:r>
            <a:r>
              <a:rPr lang="en-US" altLang="ko-KR" dirty="0"/>
              <a:t> Park”, 23, new List&lt;Person&gt;());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0F00E7-FBEB-4B35-9A25-3B7F5C8B3181}"/>
              </a:ext>
            </a:extLst>
          </p:cNvPr>
          <p:cNvSpPr/>
          <p:nvPr/>
        </p:nvSpPr>
        <p:spPr>
          <a:xfrm>
            <a:off x="4885150" y="4752570"/>
            <a:ext cx="7104041" cy="125993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C3D89-91DD-423F-AC7E-76D14D307441}"/>
              </a:ext>
            </a:extLst>
          </p:cNvPr>
          <p:cNvSpPr txBox="1"/>
          <p:nvPr/>
        </p:nvSpPr>
        <p:spPr>
          <a:xfrm>
            <a:off x="4767733" y="4424259"/>
            <a:ext cx="8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D8933-97BF-4997-835D-2B37A1D308A1}"/>
              </a:ext>
            </a:extLst>
          </p:cNvPr>
          <p:cNvSpPr txBox="1"/>
          <p:nvPr/>
        </p:nvSpPr>
        <p:spPr>
          <a:xfrm>
            <a:off x="5019933" y="5369759"/>
            <a:ext cx="696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user.getSibling</a:t>
            </a:r>
            <a:r>
              <a:rPr lang="en-US" altLang="ko-KR" dirty="0"/>
              <a:t>().add(new Person(“Jimmie Park, 27, ~~~”))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3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65BD16-5DB0-4957-AF1B-3D96E8628566}"/>
              </a:ext>
            </a:extLst>
          </p:cNvPr>
          <p:cNvSpPr/>
          <p:nvPr/>
        </p:nvSpPr>
        <p:spPr>
          <a:xfrm>
            <a:off x="1774778" y="1504593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7B764664-9CC1-4487-A869-E291C27C3E8E}"/>
              </a:ext>
            </a:extLst>
          </p:cNvPr>
          <p:cNvSpPr txBox="1"/>
          <p:nvPr/>
        </p:nvSpPr>
        <p:spPr>
          <a:xfrm>
            <a:off x="2864816" y="5477915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207EA5-3E54-44F8-BD16-5CF5AA628525}"/>
              </a:ext>
            </a:extLst>
          </p:cNvPr>
          <p:cNvSpPr/>
          <p:nvPr/>
        </p:nvSpPr>
        <p:spPr>
          <a:xfrm>
            <a:off x="7231884" y="1504593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66">
            <a:extLst>
              <a:ext uri="{FF2B5EF4-FFF2-40B4-BE49-F238E27FC236}">
                <a16:creationId xmlns:a16="http://schemas.microsoft.com/office/drawing/2014/main" id="{9C2BBC93-93B1-4DE1-9B5A-B12CF65EB346}"/>
              </a:ext>
            </a:extLst>
          </p:cNvPr>
          <p:cNvSpPr txBox="1"/>
          <p:nvPr/>
        </p:nvSpPr>
        <p:spPr>
          <a:xfrm>
            <a:off x="8470966" y="548196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B0C007-FF44-439B-94D0-325FBBD7F081}"/>
              </a:ext>
            </a:extLst>
          </p:cNvPr>
          <p:cNvSpPr/>
          <p:nvPr/>
        </p:nvSpPr>
        <p:spPr>
          <a:xfrm>
            <a:off x="1975946" y="4301218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user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C9C420-F3F5-479D-B244-C816923ACF94}"/>
              </a:ext>
            </a:extLst>
          </p:cNvPr>
          <p:cNvSpPr/>
          <p:nvPr/>
        </p:nvSpPr>
        <p:spPr>
          <a:xfrm>
            <a:off x="7357273" y="3025251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7B4861-2F6D-4000-A9E0-73C041001745}"/>
              </a:ext>
            </a:extLst>
          </p:cNvPr>
          <p:cNvSpPr/>
          <p:nvPr/>
        </p:nvSpPr>
        <p:spPr>
          <a:xfrm>
            <a:off x="8207298" y="3025251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Jinnie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 Park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5B4F973-C600-405E-89BF-8254530554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942018" y="4123005"/>
            <a:ext cx="2354169" cy="515879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37FE3E-3EEE-4624-B7D0-6D007D584E7E}"/>
              </a:ext>
            </a:extLst>
          </p:cNvPr>
          <p:cNvSpPr/>
          <p:nvPr/>
        </p:nvSpPr>
        <p:spPr>
          <a:xfrm>
            <a:off x="7357273" y="3776029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9B34A1-FDA6-40A3-89C6-B56B36C3A328}"/>
              </a:ext>
            </a:extLst>
          </p:cNvPr>
          <p:cNvSpPr/>
          <p:nvPr/>
        </p:nvSpPr>
        <p:spPr>
          <a:xfrm>
            <a:off x="8207298" y="3776029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23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F1D99C-913C-4B6A-9946-371AA178F5FA}"/>
              </a:ext>
            </a:extLst>
          </p:cNvPr>
          <p:cNvSpPr/>
          <p:nvPr/>
        </p:nvSpPr>
        <p:spPr>
          <a:xfrm>
            <a:off x="7296187" y="2968425"/>
            <a:ext cx="3045582" cy="230915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70A798-5862-495F-AEF8-C8D9FE5533D1}"/>
              </a:ext>
            </a:extLst>
          </p:cNvPr>
          <p:cNvSpPr/>
          <p:nvPr/>
        </p:nvSpPr>
        <p:spPr>
          <a:xfrm>
            <a:off x="7357273" y="4526807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List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9A9ADC-08BF-4C47-929C-5E692706B0BB}"/>
              </a:ext>
            </a:extLst>
          </p:cNvPr>
          <p:cNvSpPr/>
          <p:nvPr/>
        </p:nvSpPr>
        <p:spPr>
          <a:xfrm>
            <a:off x="8207298" y="4526807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F4E012-701E-413E-A67F-94F558E254B8}"/>
              </a:ext>
            </a:extLst>
          </p:cNvPr>
          <p:cNvSpPr/>
          <p:nvPr/>
        </p:nvSpPr>
        <p:spPr>
          <a:xfrm>
            <a:off x="8207297" y="4526807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“Jimmy Park”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58EA01-F472-4782-B088-E1063172D8E6}"/>
              </a:ext>
            </a:extLst>
          </p:cNvPr>
          <p:cNvSpPr txBox="1"/>
          <p:nvPr/>
        </p:nvSpPr>
        <p:spPr>
          <a:xfrm>
            <a:off x="2419916" y="1502688"/>
            <a:ext cx="77762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class Person{</a:t>
            </a:r>
          </a:p>
          <a:p>
            <a:r>
              <a:rPr lang="en-US" altLang="ko-KR" dirty="0"/>
              <a:t>	private final String name;</a:t>
            </a:r>
          </a:p>
          <a:p>
            <a:r>
              <a:rPr lang="en-US" altLang="ko-KR" dirty="0"/>
              <a:t>	private final int age;</a:t>
            </a:r>
          </a:p>
          <a:p>
            <a:r>
              <a:rPr lang="en-US" altLang="ko-KR" dirty="0"/>
              <a:t>	private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List&lt;Person&gt; sibling;</a:t>
            </a:r>
          </a:p>
          <a:p>
            <a:r>
              <a:rPr lang="en-US" altLang="ko-KR" dirty="0"/>
              <a:t>	public Person(String name, int age, List&lt;Person&gt; sibling){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	</a:t>
            </a:r>
            <a:r>
              <a:rPr lang="en-US" altLang="ko-KR" b="1" dirty="0" err="1">
                <a:solidFill>
                  <a:srgbClr val="FF5B5B"/>
                </a:solidFill>
              </a:rPr>
              <a:t>this.sibling</a:t>
            </a:r>
            <a:r>
              <a:rPr lang="en-US" altLang="ko-KR" b="1" dirty="0">
                <a:solidFill>
                  <a:srgbClr val="FF5B5B"/>
                </a:solidFill>
              </a:rPr>
              <a:t> = new List&lt;Person&gt;(sibling);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this.name;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int </a:t>
            </a:r>
            <a:r>
              <a:rPr lang="en-US" altLang="ko-KR" dirty="0" err="1"/>
              <a:t>getAge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this.age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List&lt;Person&gt; </a:t>
            </a:r>
            <a:r>
              <a:rPr lang="en-US" altLang="ko-KR" dirty="0" err="1"/>
              <a:t>getSibling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</a:t>
            </a:r>
            <a:r>
              <a:rPr lang="en-US" altLang="ko-KR" b="1" dirty="0">
                <a:solidFill>
                  <a:srgbClr val="FF5B5B"/>
                </a:solidFill>
              </a:rPr>
              <a:t>new List&lt;Person&gt;(</a:t>
            </a:r>
            <a:r>
              <a:rPr lang="en-US" altLang="ko-KR" b="1" dirty="0" err="1">
                <a:solidFill>
                  <a:srgbClr val="FF5B5B"/>
                </a:solidFill>
              </a:rPr>
              <a:t>this.sibling</a:t>
            </a:r>
            <a:r>
              <a:rPr lang="en-US" altLang="ko-KR" b="1" dirty="0">
                <a:solidFill>
                  <a:srgbClr val="FF5B5B"/>
                </a:solidFill>
              </a:rPr>
              <a:t>);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9C9214-0F4A-4927-A87C-68367166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88" y="388229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해결 방법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818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58EA01-F472-4782-B088-E1063172D8E6}"/>
              </a:ext>
            </a:extLst>
          </p:cNvPr>
          <p:cNvSpPr txBox="1"/>
          <p:nvPr/>
        </p:nvSpPr>
        <p:spPr>
          <a:xfrm>
            <a:off x="2419916" y="1488953"/>
            <a:ext cx="77762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class Person{</a:t>
            </a:r>
          </a:p>
          <a:p>
            <a:r>
              <a:rPr lang="en-US" altLang="ko-KR" dirty="0"/>
              <a:t>	private final String name;</a:t>
            </a:r>
          </a:p>
          <a:p>
            <a:r>
              <a:rPr lang="en-US" altLang="ko-KR" dirty="0"/>
              <a:t>	private final int age;</a:t>
            </a:r>
          </a:p>
          <a:p>
            <a:r>
              <a:rPr lang="en-US" altLang="ko-KR" dirty="0"/>
              <a:t>	private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List&lt;Person&gt; sibling;</a:t>
            </a:r>
          </a:p>
          <a:p>
            <a:r>
              <a:rPr lang="en-US" altLang="ko-KR" dirty="0"/>
              <a:t>	public Person(String name, int age, List&lt;Person&gt; sibling){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	</a:t>
            </a:r>
            <a:r>
              <a:rPr lang="en-US" altLang="ko-KR" b="1" dirty="0" err="1">
                <a:solidFill>
                  <a:srgbClr val="FF5B5B"/>
                </a:solidFill>
              </a:rPr>
              <a:t>this.sibling</a:t>
            </a:r>
            <a:r>
              <a:rPr lang="en-US" altLang="ko-KR" b="1" dirty="0">
                <a:solidFill>
                  <a:srgbClr val="FF5B5B"/>
                </a:solidFill>
              </a:rPr>
              <a:t> = new List&lt;Person&gt;(sibling);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this.name;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int </a:t>
            </a:r>
            <a:r>
              <a:rPr lang="en-US" altLang="ko-KR" dirty="0" err="1"/>
              <a:t>getAge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this.age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List&lt;Person&gt; </a:t>
            </a:r>
            <a:r>
              <a:rPr lang="en-US" altLang="ko-KR" dirty="0" err="1"/>
              <a:t>getSibling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	return </a:t>
            </a:r>
            <a:r>
              <a:rPr lang="en-US" altLang="ko-KR" b="1" dirty="0" err="1">
                <a:solidFill>
                  <a:srgbClr val="FF5B5B"/>
                </a:solidFill>
              </a:rPr>
              <a:t>Collections.unmodifiableList</a:t>
            </a:r>
            <a:r>
              <a:rPr lang="en-US" altLang="ko-KR" b="1" dirty="0">
                <a:solidFill>
                  <a:srgbClr val="FF5B5B"/>
                </a:solidFill>
              </a:rPr>
              <a:t>(sibling)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A2F05D-4AFF-45A1-875D-4D29882A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88" y="388229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해결 방법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4052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285" y="2773152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불변 객체</a:t>
            </a:r>
            <a:r>
              <a:rPr lang="en-US" altLang="ko-KR" sz="6000" b="1" dirty="0"/>
              <a:t>/</a:t>
            </a:r>
            <a:r>
              <a:rPr lang="ko-KR" altLang="en-US" sz="6000" b="1" dirty="0"/>
              <a:t>가변 객체 예시</a:t>
            </a:r>
            <a:endParaRPr lang="ko-KR" altLang="en-US" sz="3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72725CC-61B8-48C8-8975-76BB1C93AFDE}"/>
              </a:ext>
            </a:extLst>
          </p:cNvPr>
          <p:cNvSpPr txBox="1">
            <a:spLocks/>
          </p:cNvSpPr>
          <p:nvPr/>
        </p:nvSpPr>
        <p:spPr>
          <a:xfrm>
            <a:off x="1534285" y="3599870"/>
            <a:ext cx="9367024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immutable</a:t>
            </a:r>
            <a:r>
              <a:rPr lang="ko-KR" altLang="en-US" sz="4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Obj/mutable Obj Ex</a:t>
            </a:r>
            <a:endParaRPr lang="ko-KR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0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C31B12-9313-4A4F-9902-5C2ED06CA76B}"/>
              </a:ext>
            </a:extLst>
          </p:cNvPr>
          <p:cNvSpPr/>
          <p:nvPr/>
        </p:nvSpPr>
        <p:spPr>
          <a:xfrm>
            <a:off x="1515650" y="1402914"/>
            <a:ext cx="3883068" cy="4390373"/>
          </a:xfrm>
          <a:prstGeom prst="rect">
            <a:avLst/>
          </a:prstGeom>
          <a:noFill/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FCFAB-8F0D-432D-9CBA-03310DF19511}"/>
              </a:ext>
            </a:extLst>
          </p:cNvPr>
          <p:cNvSpPr/>
          <p:nvPr/>
        </p:nvSpPr>
        <p:spPr>
          <a:xfrm>
            <a:off x="6793284" y="1402914"/>
            <a:ext cx="3883068" cy="4390373"/>
          </a:xfrm>
          <a:prstGeom prst="rect">
            <a:avLst/>
          </a:prstGeom>
          <a:noFill/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535FC42-DEBA-4FC1-919E-859B90215A2C}"/>
              </a:ext>
            </a:extLst>
          </p:cNvPr>
          <p:cNvSpPr txBox="1">
            <a:spLocks/>
          </p:cNvSpPr>
          <p:nvPr/>
        </p:nvSpPr>
        <p:spPr>
          <a:xfrm>
            <a:off x="1496705" y="577046"/>
            <a:ext cx="390201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Immutable</a:t>
            </a:r>
            <a:r>
              <a:rPr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endParaRPr lang="ko-KR" alt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44DF121-D2AF-4981-A7A9-CFC9C35E406D}"/>
              </a:ext>
            </a:extLst>
          </p:cNvPr>
          <p:cNvSpPr txBox="1">
            <a:spLocks/>
          </p:cNvSpPr>
          <p:nvPr/>
        </p:nvSpPr>
        <p:spPr>
          <a:xfrm>
            <a:off x="6667314" y="580214"/>
            <a:ext cx="402798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Mutable Obj</a:t>
            </a:r>
            <a:endParaRPr lang="ko-KR" alt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EBDD73-0AD3-425F-8C1D-3FC24594EAEC}"/>
              </a:ext>
            </a:extLst>
          </p:cNvPr>
          <p:cNvSpPr txBox="1">
            <a:spLocks/>
          </p:cNvSpPr>
          <p:nvPr/>
        </p:nvSpPr>
        <p:spPr>
          <a:xfrm>
            <a:off x="7009280" y="1739534"/>
            <a:ext cx="3451076" cy="381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List&lt;&gt;</a:t>
            </a:r>
          </a:p>
          <a:p>
            <a:r>
              <a:rPr lang="en-US" altLang="ko-KR" sz="4000" b="1" dirty="0" err="1"/>
              <a:t>ArrayList</a:t>
            </a:r>
            <a:r>
              <a:rPr lang="en-US" altLang="ko-KR" sz="4000" b="1" dirty="0"/>
              <a:t>&lt;&gt;</a:t>
            </a:r>
          </a:p>
          <a:p>
            <a:r>
              <a:rPr lang="en-US" altLang="ko-KR" sz="4000" b="1" dirty="0"/>
              <a:t>HashMap&lt;&gt;</a:t>
            </a:r>
          </a:p>
          <a:p>
            <a:r>
              <a:rPr lang="en-US" altLang="ko-KR" sz="4000" b="1" dirty="0"/>
              <a:t>StringBuilder</a:t>
            </a:r>
          </a:p>
          <a:p>
            <a:r>
              <a:rPr lang="en-US" altLang="ko-KR" sz="4000" b="1" dirty="0" err="1"/>
              <a:t>StringBuffer</a:t>
            </a:r>
            <a:endParaRPr lang="ko-KR" altLang="en-US" sz="4000" b="1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E2D7C31-34F9-4C46-9A0F-378B11E2C59C}"/>
              </a:ext>
            </a:extLst>
          </p:cNvPr>
          <p:cNvSpPr txBox="1">
            <a:spLocks/>
          </p:cNvSpPr>
          <p:nvPr/>
        </p:nvSpPr>
        <p:spPr>
          <a:xfrm>
            <a:off x="1731646" y="1739534"/>
            <a:ext cx="3451076" cy="381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Wrapper</a:t>
            </a:r>
          </a:p>
          <a:p>
            <a:r>
              <a:rPr lang="en-US" altLang="ko-KR" sz="4000" b="1" dirty="0"/>
              <a:t>String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9462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610759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불변</a:t>
            </a:r>
            <a:r>
              <a:rPr lang="en-US" altLang="ko-KR" sz="6000" b="1" dirty="0"/>
              <a:t> </a:t>
            </a:r>
            <a:r>
              <a:rPr lang="ko-KR" altLang="en-US" sz="6000" b="1" dirty="0" err="1"/>
              <a:t>객체란</a:t>
            </a:r>
            <a:r>
              <a:rPr lang="en-US" altLang="ko-KR" sz="6000" b="1" dirty="0"/>
              <a:t>?</a:t>
            </a:r>
            <a:endParaRPr lang="ko-KR" altLang="en-US" sz="3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/>
              <a:t>객체 생성 이후 내부의 상태가 변하지 않는 객체</a:t>
            </a:r>
          </a:p>
        </p:txBody>
      </p:sp>
    </p:spTree>
    <p:extLst>
      <p:ext uri="{BB962C8B-B14F-4D97-AF65-F5344CB8AC3E}">
        <p14:creationId xmlns:p14="http://schemas.microsoft.com/office/powerpoint/2010/main" val="328570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C31B12-9313-4A4F-9902-5C2ED06CA76B}"/>
              </a:ext>
            </a:extLst>
          </p:cNvPr>
          <p:cNvSpPr/>
          <p:nvPr/>
        </p:nvSpPr>
        <p:spPr>
          <a:xfrm>
            <a:off x="4020855" y="1402914"/>
            <a:ext cx="3883068" cy="4390373"/>
          </a:xfrm>
          <a:prstGeom prst="rect">
            <a:avLst/>
          </a:prstGeom>
          <a:noFill/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535FC42-DEBA-4FC1-919E-859B90215A2C}"/>
              </a:ext>
            </a:extLst>
          </p:cNvPr>
          <p:cNvSpPr txBox="1">
            <a:spLocks/>
          </p:cNvSpPr>
          <p:nvPr/>
        </p:nvSpPr>
        <p:spPr>
          <a:xfrm>
            <a:off x="4001910" y="577046"/>
            <a:ext cx="390201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Immutable</a:t>
            </a:r>
            <a:r>
              <a:rPr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endParaRPr lang="ko-KR" alt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E2D7C31-34F9-4C46-9A0F-378B11E2C59C}"/>
              </a:ext>
            </a:extLst>
          </p:cNvPr>
          <p:cNvSpPr txBox="1">
            <a:spLocks/>
          </p:cNvSpPr>
          <p:nvPr/>
        </p:nvSpPr>
        <p:spPr>
          <a:xfrm>
            <a:off x="4236851" y="1739535"/>
            <a:ext cx="3451076" cy="20683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[</a:t>
            </a:r>
            <a:r>
              <a:rPr lang="ko-KR" altLang="en-US" sz="2000" b="1" dirty="0"/>
              <a:t>장점</a:t>
            </a:r>
            <a:r>
              <a:rPr lang="en-US" altLang="ko-KR" sz="2000" b="1" dirty="0"/>
              <a:t>]</a:t>
            </a:r>
          </a:p>
          <a:p>
            <a:r>
              <a:rPr lang="ko-KR" altLang="en-US" sz="2000" b="1" dirty="0"/>
              <a:t>객체에 대한 신뢰도 상승</a:t>
            </a:r>
            <a:endParaRPr lang="en-US" altLang="ko-KR" sz="2000" b="1" dirty="0"/>
          </a:p>
          <a:p>
            <a:r>
              <a:rPr lang="en-US" altLang="ko-KR" sz="2000" b="1" dirty="0"/>
              <a:t>multi-thread</a:t>
            </a:r>
            <a:r>
              <a:rPr lang="ko-KR" altLang="en-US" sz="2000" b="1" dirty="0"/>
              <a:t>환경에서 </a:t>
            </a:r>
            <a:endParaRPr lang="en-US" altLang="ko-KR" sz="2000" b="1" dirty="0"/>
          </a:p>
          <a:p>
            <a:r>
              <a:rPr lang="ko-KR" altLang="en-US" sz="2000" b="1" dirty="0"/>
              <a:t>동기화 처리 없이 객체를 공유 가능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B140014-5071-4BC0-812F-886AC1A98D0B}"/>
              </a:ext>
            </a:extLst>
          </p:cNvPr>
          <p:cNvSpPr txBox="1">
            <a:spLocks/>
          </p:cNvSpPr>
          <p:nvPr/>
        </p:nvSpPr>
        <p:spPr>
          <a:xfrm>
            <a:off x="4236851" y="3807914"/>
            <a:ext cx="3451076" cy="1645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[</a:t>
            </a:r>
            <a:r>
              <a:rPr lang="ko-KR" altLang="en-US" sz="2000" b="1" dirty="0"/>
              <a:t>단점</a:t>
            </a:r>
            <a:r>
              <a:rPr lang="en-US" altLang="ko-KR" sz="2000" b="1" dirty="0"/>
              <a:t>]</a:t>
            </a:r>
          </a:p>
          <a:p>
            <a:r>
              <a:rPr lang="ko-KR" altLang="en-US" sz="2000" b="1" dirty="0"/>
              <a:t>객체 값이 할당될 때마다 </a:t>
            </a:r>
            <a:endParaRPr lang="en-US" altLang="ko-KR" sz="2000" b="1" dirty="0"/>
          </a:p>
          <a:p>
            <a:r>
              <a:rPr lang="ko-KR" altLang="en-US" sz="2000" b="1" dirty="0"/>
              <a:t>새로운 객체가 필요하기 </a:t>
            </a:r>
            <a:endParaRPr lang="en-US" altLang="ko-KR" sz="2000" b="1" dirty="0"/>
          </a:p>
          <a:p>
            <a:r>
              <a:rPr lang="ko-KR" altLang="en-US" sz="2000" b="1" dirty="0"/>
              <a:t>때문에 메모리 누수와 성능저하 발생</a:t>
            </a:r>
          </a:p>
        </p:txBody>
      </p:sp>
    </p:spTree>
    <p:extLst>
      <p:ext uri="{BB962C8B-B14F-4D97-AF65-F5344CB8AC3E}">
        <p14:creationId xmlns:p14="http://schemas.microsoft.com/office/powerpoint/2010/main" val="116526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09FEE5-B4C5-4F69-AED1-E177EAF47208}"/>
              </a:ext>
            </a:extLst>
          </p:cNvPr>
          <p:cNvSpPr txBox="1"/>
          <p:nvPr/>
        </p:nvSpPr>
        <p:spPr>
          <a:xfrm>
            <a:off x="3096322" y="2491206"/>
            <a:ext cx="5999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Person{</a:t>
            </a:r>
          </a:p>
          <a:p>
            <a:r>
              <a:rPr lang="en-US" altLang="ko-KR" dirty="0"/>
              <a:t>	private String name;</a:t>
            </a:r>
          </a:p>
          <a:p>
            <a:r>
              <a:rPr lang="en-US" altLang="ko-KR" dirty="0"/>
              <a:t>	private int age;</a:t>
            </a:r>
          </a:p>
          <a:p>
            <a:r>
              <a:rPr lang="en-US" altLang="ko-KR" dirty="0"/>
              <a:t>	public Person(String name, int age){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public </a:t>
            </a:r>
            <a:r>
              <a:rPr lang="en-US" altLang="ko-KR" b="1" dirty="0" err="1"/>
              <a:t>getOneYear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		</a:t>
            </a:r>
            <a:r>
              <a:rPr lang="en-US" altLang="ko-KR" b="1" dirty="0" err="1"/>
              <a:t>this.age</a:t>
            </a:r>
            <a:r>
              <a:rPr lang="en-US" altLang="ko-KR" b="1" dirty="0"/>
              <a:t>++;</a:t>
            </a:r>
          </a:p>
          <a:p>
            <a:r>
              <a:rPr lang="en-US" altLang="ko-KR" b="1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3647FD8-9066-4149-AF7A-8A3D39C0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88" y="122747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thread-safety?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181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09FEE5-B4C5-4F69-AED1-E177EAF47208}"/>
              </a:ext>
            </a:extLst>
          </p:cNvPr>
          <p:cNvSpPr txBox="1"/>
          <p:nvPr/>
        </p:nvSpPr>
        <p:spPr>
          <a:xfrm>
            <a:off x="2326862" y="2654045"/>
            <a:ext cx="7538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class Person{</a:t>
            </a:r>
          </a:p>
          <a:p>
            <a:r>
              <a:rPr lang="en-US" altLang="ko-KR" dirty="0"/>
              <a:t>	private final String name;</a:t>
            </a:r>
          </a:p>
          <a:p>
            <a:r>
              <a:rPr lang="en-US" altLang="ko-KR" dirty="0"/>
              <a:t>	private final int age;</a:t>
            </a:r>
          </a:p>
          <a:p>
            <a:r>
              <a:rPr lang="en-US" altLang="ko-KR" dirty="0"/>
              <a:t>	public Person(final String name, final int age){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public Person </a:t>
            </a:r>
            <a:r>
              <a:rPr lang="en-US" altLang="ko-KR" b="1" dirty="0" err="1"/>
              <a:t>getOneYear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		return new Person(this.name, this.age+1);</a:t>
            </a:r>
          </a:p>
          <a:p>
            <a:r>
              <a:rPr lang="en-US" altLang="ko-KR" b="1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0B17FEB-6C2B-4E97-A1A6-C7B71567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88" y="122747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thread-safety!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330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3B42-7D3C-48C8-B53D-B85C120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563" y="1461595"/>
            <a:ext cx="1778874" cy="918894"/>
          </a:xfrm>
        </p:spPr>
        <p:txBody>
          <a:bodyPr>
            <a:noAutofit/>
          </a:bodyPr>
          <a:lstStyle/>
          <a:p>
            <a:r>
              <a:rPr lang="ko-KR" altLang="en-US" sz="6000" b="1" dirty="0" err="1"/>
              <a:t>끄읕</a:t>
            </a:r>
            <a:endParaRPr lang="en-US" altLang="ko-KR" sz="6000" b="1" dirty="0"/>
          </a:p>
        </p:txBody>
      </p:sp>
      <p:pic>
        <p:nvPicPr>
          <p:cNvPr id="3" name="그림 2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5C5E0824-2339-40C9-93E7-5BCD001D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51" y="2380489"/>
            <a:ext cx="4384298" cy="32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원시 타입에서 불변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42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87DCF6F-3CE9-4DBC-A649-3CFA0D569E1A}"/>
              </a:ext>
            </a:extLst>
          </p:cNvPr>
          <p:cNvSpPr txBox="1"/>
          <p:nvPr/>
        </p:nvSpPr>
        <p:spPr>
          <a:xfrm>
            <a:off x="4482070" y="2751891"/>
            <a:ext cx="32278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final</a:t>
            </a:r>
            <a:r>
              <a:rPr lang="ko-KR" altLang="en-US" sz="3200" dirty="0"/>
              <a:t> </a:t>
            </a:r>
            <a:r>
              <a:rPr lang="en-US" altLang="ko-KR" sz="3200" dirty="0"/>
              <a:t>int</a:t>
            </a:r>
            <a:r>
              <a:rPr lang="ko-KR" altLang="en-US" sz="3200" dirty="0"/>
              <a:t> </a:t>
            </a:r>
            <a:r>
              <a:rPr lang="en-US" altLang="ko-KR" sz="3200" dirty="0"/>
              <a:t>n=1;</a:t>
            </a:r>
          </a:p>
          <a:p>
            <a:r>
              <a:rPr lang="en-US" altLang="ko-KR" sz="3200" b="1" dirty="0"/>
              <a:t>final</a:t>
            </a:r>
            <a:r>
              <a:rPr lang="en-US" altLang="ko-KR" sz="3200" dirty="0"/>
              <a:t> char c=A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80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참조 타입에서 불변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046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7B0BC56-5296-43B8-BE5B-A7A802B7A052}"/>
              </a:ext>
            </a:extLst>
          </p:cNvPr>
          <p:cNvSpPr txBox="1"/>
          <p:nvPr/>
        </p:nvSpPr>
        <p:spPr>
          <a:xfrm>
            <a:off x="3133494" y="1150922"/>
            <a:ext cx="5999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class Person{</a:t>
            </a:r>
          </a:p>
          <a:p>
            <a:r>
              <a:rPr lang="en-US" altLang="ko-KR" dirty="0"/>
              <a:t>	private final String name;</a:t>
            </a:r>
          </a:p>
          <a:p>
            <a:r>
              <a:rPr lang="en-US" altLang="ko-KR" dirty="0"/>
              <a:t>	private final int age;</a:t>
            </a:r>
          </a:p>
          <a:p>
            <a:r>
              <a:rPr lang="en-US" altLang="ko-KR" dirty="0"/>
              <a:t>	public Person(final String name, final int age){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4C54C-AF38-42BA-AE21-8D90C5106D59}"/>
              </a:ext>
            </a:extLst>
          </p:cNvPr>
          <p:cNvSpPr txBox="1"/>
          <p:nvPr/>
        </p:nvSpPr>
        <p:spPr>
          <a:xfrm>
            <a:off x="3553523" y="4611030"/>
            <a:ext cx="488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 user = new Person(“</a:t>
            </a:r>
            <a:r>
              <a:rPr lang="en-US" altLang="ko-KR" dirty="0" err="1"/>
              <a:t>Jinnie</a:t>
            </a:r>
            <a:r>
              <a:rPr lang="en-US" altLang="ko-KR" dirty="0"/>
              <a:t> Park”, 23);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831F63-D31E-483E-85F1-1063A85A5D1A}"/>
              </a:ext>
            </a:extLst>
          </p:cNvPr>
          <p:cNvSpPr/>
          <p:nvPr/>
        </p:nvSpPr>
        <p:spPr>
          <a:xfrm>
            <a:off x="3230137" y="4326674"/>
            <a:ext cx="5352585" cy="94785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B0793-E37B-4E54-9598-F123E5DE5A9E}"/>
              </a:ext>
            </a:extLst>
          </p:cNvPr>
          <p:cNvSpPr txBox="1"/>
          <p:nvPr/>
        </p:nvSpPr>
        <p:spPr>
          <a:xfrm>
            <a:off x="3133494" y="3961397"/>
            <a:ext cx="8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774778" y="1504593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64816" y="5477915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31884" y="1504593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470966" y="548196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1975946" y="4301218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user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1B336E-F4BB-7A44-B7E7-5048E83F02FD}"/>
              </a:ext>
            </a:extLst>
          </p:cNvPr>
          <p:cNvSpPr/>
          <p:nvPr/>
        </p:nvSpPr>
        <p:spPr>
          <a:xfrm>
            <a:off x="7357273" y="3797774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844932-7602-BA47-BC3C-748784D308F3}"/>
              </a:ext>
            </a:extLst>
          </p:cNvPr>
          <p:cNvSpPr/>
          <p:nvPr/>
        </p:nvSpPr>
        <p:spPr>
          <a:xfrm>
            <a:off x="8207298" y="3797774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Jinnie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 Park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4942018" y="4517300"/>
            <a:ext cx="2362716" cy="121584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83CBD0-06A8-4AC7-BDBA-E7634D2840AA}"/>
              </a:ext>
            </a:extLst>
          </p:cNvPr>
          <p:cNvSpPr/>
          <p:nvPr/>
        </p:nvSpPr>
        <p:spPr>
          <a:xfrm>
            <a:off x="7357273" y="4548552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74E243-D4C6-452D-80E2-CCC150E200E4}"/>
              </a:ext>
            </a:extLst>
          </p:cNvPr>
          <p:cNvSpPr/>
          <p:nvPr/>
        </p:nvSpPr>
        <p:spPr>
          <a:xfrm>
            <a:off x="8207298" y="4548552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23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304734" y="3756971"/>
            <a:ext cx="3045582" cy="1520658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784C54C-AF38-42BA-AE21-8D90C5106D59}"/>
              </a:ext>
            </a:extLst>
          </p:cNvPr>
          <p:cNvSpPr txBox="1"/>
          <p:nvPr/>
        </p:nvSpPr>
        <p:spPr>
          <a:xfrm>
            <a:off x="3553523" y="4611030"/>
            <a:ext cx="488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 user = new Person(“</a:t>
            </a:r>
            <a:r>
              <a:rPr lang="en-US" altLang="ko-KR" dirty="0" err="1"/>
              <a:t>Jinnie</a:t>
            </a:r>
            <a:r>
              <a:rPr lang="en-US" altLang="ko-KR" dirty="0"/>
              <a:t> Park”, 23);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831F63-D31E-483E-85F1-1063A85A5D1A}"/>
              </a:ext>
            </a:extLst>
          </p:cNvPr>
          <p:cNvSpPr/>
          <p:nvPr/>
        </p:nvSpPr>
        <p:spPr>
          <a:xfrm>
            <a:off x="3230137" y="4326675"/>
            <a:ext cx="5352585" cy="125993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B0793-E37B-4E54-9598-F123E5DE5A9E}"/>
              </a:ext>
            </a:extLst>
          </p:cNvPr>
          <p:cNvSpPr txBox="1"/>
          <p:nvPr/>
        </p:nvSpPr>
        <p:spPr>
          <a:xfrm>
            <a:off x="3133494" y="3961397"/>
            <a:ext cx="8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B06AA-C077-42A8-9D38-BC5430CDF14D}"/>
              </a:ext>
            </a:extLst>
          </p:cNvPr>
          <p:cNvSpPr txBox="1"/>
          <p:nvPr/>
        </p:nvSpPr>
        <p:spPr>
          <a:xfrm>
            <a:off x="3553523" y="5006866"/>
            <a:ext cx="488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= new Person(“</a:t>
            </a:r>
            <a:r>
              <a:rPr lang="en-US" altLang="ko-KR" dirty="0" err="1"/>
              <a:t>Soom</a:t>
            </a:r>
            <a:r>
              <a:rPr lang="en-US" altLang="ko-KR" dirty="0"/>
              <a:t>”, 26);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1D342-91C2-42C8-A8B6-9B980C1D547F}"/>
              </a:ext>
            </a:extLst>
          </p:cNvPr>
          <p:cNvSpPr txBox="1"/>
          <p:nvPr/>
        </p:nvSpPr>
        <p:spPr>
          <a:xfrm>
            <a:off x="3133494" y="1150922"/>
            <a:ext cx="5999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class Person{</a:t>
            </a:r>
          </a:p>
          <a:p>
            <a:r>
              <a:rPr lang="en-US" altLang="ko-KR" dirty="0"/>
              <a:t>	private final String name;</a:t>
            </a:r>
          </a:p>
          <a:p>
            <a:r>
              <a:rPr lang="en-US" altLang="ko-KR" dirty="0"/>
              <a:t>	private final int age;</a:t>
            </a:r>
          </a:p>
          <a:p>
            <a:r>
              <a:rPr lang="en-US" altLang="ko-KR" dirty="0"/>
              <a:t>	public Person(final String name, final int age){</a:t>
            </a:r>
          </a:p>
          <a:p>
            <a:r>
              <a:rPr lang="en-US" altLang="ko-KR" dirty="0"/>
              <a:t>		this.name = name;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1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774778" y="1504593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64816" y="5477915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31884" y="1504593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470966" y="548196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1975946" y="4301218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user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1B336E-F4BB-7A44-B7E7-5048E83F02FD}"/>
              </a:ext>
            </a:extLst>
          </p:cNvPr>
          <p:cNvSpPr/>
          <p:nvPr/>
        </p:nvSpPr>
        <p:spPr>
          <a:xfrm>
            <a:off x="7357273" y="3797774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844932-7602-BA47-BC3C-748784D308F3}"/>
              </a:ext>
            </a:extLst>
          </p:cNvPr>
          <p:cNvSpPr/>
          <p:nvPr/>
        </p:nvSpPr>
        <p:spPr>
          <a:xfrm>
            <a:off x="8207298" y="3797774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Jinnie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 Park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4942018" y="2868089"/>
            <a:ext cx="2362716" cy="1770795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83CBD0-06A8-4AC7-BDBA-E7634D2840AA}"/>
              </a:ext>
            </a:extLst>
          </p:cNvPr>
          <p:cNvSpPr/>
          <p:nvPr/>
        </p:nvSpPr>
        <p:spPr>
          <a:xfrm>
            <a:off x="7357273" y="4548552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74E243-D4C6-452D-80E2-CCC150E200E4}"/>
              </a:ext>
            </a:extLst>
          </p:cNvPr>
          <p:cNvSpPr/>
          <p:nvPr/>
        </p:nvSpPr>
        <p:spPr>
          <a:xfrm>
            <a:off x="8207298" y="4548552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23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304734" y="3756971"/>
            <a:ext cx="3045582" cy="1520658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5D113-9B5B-40A7-B28E-B86BE8BB2300}"/>
              </a:ext>
            </a:extLst>
          </p:cNvPr>
          <p:cNvSpPr/>
          <p:nvPr/>
        </p:nvSpPr>
        <p:spPr>
          <a:xfrm>
            <a:off x="7357273" y="214856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836C2-EDB6-40BA-AF67-EB108F8808AD}"/>
              </a:ext>
            </a:extLst>
          </p:cNvPr>
          <p:cNvSpPr/>
          <p:nvPr/>
        </p:nvSpPr>
        <p:spPr>
          <a:xfrm>
            <a:off x="8207298" y="2148563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Soom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CE01E1-4D0D-4555-AAC9-BA6063982E5E}"/>
              </a:ext>
            </a:extLst>
          </p:cNvPr>
          <p:cNvSpPr/>
          <p:nvPr/>
        </p:nvSpPr>
        <p:spPr>
          <a:xfrm>
            <a:off x="7357273" y="2899341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08FDB4-EF7B-4BDB-BABE-42FF173BF19F}"/>
              </a:ext>
            </a:extLst>
          </p:cNvPr>
          <p:cNvSpPr/>
          <p:nvPr/>
        </p:nvSpPr>
        <p:spPr>
          <a:xfrm>
            <a:off x="8207298" y="2899341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26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F35F7A-C4F5-471C-B1F6-7D29CD62CAC2}"/>
              </a:ext>
            </a:extLst>
          </p:cNvPr>
          <p:cNvSpPr/>
          <p:nvPr/>
        </p:nvSpPr>
        <p:spPr>
          <a:xfrm>
            <a:off x="7304734" y="2107760"/>
            <a:ext cx="3045582" cy="1520658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0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1267</Words>
  <Application>Microsoft Office PowerPoint</Application>
  <PresentationFormat>와이드스크린</PresentationFormat>
  <Paragraphs>266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-apple-system</vt:lpstr>
      <vt:lpstr>맑은 고딕</vt:lpstr>
      <vt:lpstr>Arial</vt:lpstr>
      <vt:lpstr>Office 테마</vt:lpstr>
      <vt:lpstr>불변 객체</vt:lpstr>
      <vt:lpstr>불변 객체란?</vt:lpstr>
      <vt:lpstr>원시 타입에서 불변</vt:lpstr>
      <vt:lpstr>PowerPoint 프레젠테이션</vt:lpstr>
      <vt:lpstr>참조 타입에서 불변</vt:lpstr>
      <vt:lpstr>PowerPoint 프레젠테이션</vt:lpstr>
      <vt:lpstr>PowerPoint 프레젠테이션</vt:lpstr>
      <vt:lpstr>PowerPoint 프레젠테이션</vt:lpstr>
      <vt:lpstr>PowerPoint 프레젠테이션</vt:lpstr>
      <vt:lpstr>불변 객체 만드는 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해결 방법</vt:lpstr>
      <vt:lpstr>해결 방법</vt:lpstr>
      <vt:lpstr>불변 객체/가변 객체 예시</vt:lpstr>
      <vt:lpstr>PowerPoint 프레젠테이션</vt:lpstr>
      <vt:lpstr>PowerPoint 프레젠테이션</vt:lpstr>
      <vt:lpstr>thread-safety?</vt:lpstr>
      <vt:lpstr>thread-safety!</vt:lpstr>
      <vt:lpstr>끄읕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267</cp:revision>
  <dcterms:created xsi:type="dcterms:W3CDTF">2021-08-08T03:37:08Z</dcterms:created>
  <dcterms:modified xsi:type="dcterms:W3CDTF">2021-10-01T12:25:34Z</dcterms:modified>
</cp:coreProperties>
</file>