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558" r:id="rId3"/>
    <p:sldId id="559" r:id="rId4"/>
    <p:sldId id="533" r:id="rId5"/>
    <p:sldId id="565" r:id="rId6"/>
    <p:sldId id="560" r:id="rId7"/>
    <p:sldId id="561" r:id="rId8"/>
    <p:sldId id="563" r:id="rId9"/>
    <p:sldId id="552" r:id="rId10"/>
    <p:sldId id="567" r:id="rId11"/>
    <p:sldId id="568" r:id="rId12"/>
    <p:sldId id="569" r:id="rId13"/>
    <p:sldId id="570" r:id="rId14"/>
    <p:sldId id="566" r:id="rId15"/>
    <p:sldId id="562" r:id="rId16"/>
    <p:sldId id="571" r:id="rId17"/>
    <p:sldId id="572" r:id="rId18"/>
    <p:sldId id="573" r:id="rId19"/>
    <p:sldId id="564" r:id="rId20"/>
    <p:sldId id="575" r:id="rId21"/>
    <p:sldId id="576" r:id="rId22"/>
    <p:sldId id="577" r:id="rId23"/>
    <p:sldId id="556" r:id="rId24"/>
    <p:sldId id="53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3" autoAdjust="0"/>
    <p:restoredTop sz="91414" autoAdjust="0"/>
  </p:normalViewPr>
  <p:slideViewPr>
    <p:cSldViewPr snapToGrid="0">
      <p:cViewPr varScale="1">
        <p:scale>
          <a:sx n="45" d="100"/>
          <a:sy n="45" d="100"/>
        </p:scale>
        <p:origin x="3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23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97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875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98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02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46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938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12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96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89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87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16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5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436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6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8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38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3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09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41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9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9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ietf-quic-http-23" TargetMode="External"/><Relationship Id="rId3" Type="http://schemas.openxmlformats.org/officeDocument/2006/relationships/hyperlink" Target="https://velog.io/@ziyoonee/HTTP1-%EB%B6%80%ED%84%B0-HTTP3-%EA%B9%8C%EC%A7%80-%EC%95%8C%EC%95%84%EB%B3%B4%EA%B8%B0" TargetMode="External"/><Relationship Id="rId7" Type="http://schemas.openxmlformats.org/officeDocument/2006/relationships/hyperlink" Target="https://m.blog.naver.com/sehyunfa/22168079900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ahea.github.io/2019/04/30/5G-%EC%B4%88%EC%97%B0%EA%B2%B0%EC%8B%9C%EB%8C%80%EC%97%90-%EC%9B%B9-HTTP%EC%9D%98-%EB%8C%80%EC%95%88%EC%9D%80-QUIC/" TargetMode="External"/><Relationship Id="rId11" Type="http://schemas.openxmlformats.org/officeDocument/2006/relationships/hyperlink" Target="https://gmlwjd9405.github.io/2019/01/28/http-header-types.html" TargetMode="External"/><Relationship Id="rId5" Type="http://schemas.openxmlformats.org/officeDocument/2006/relationships/hyperlink" Target="https://ykarma1996.tistory.com/86" TargetMode="External"/><Relationship Id="rId10" Type="http://schemas.openxmlformats.org/officeDocument/2006/relationships/hyperlink" Target="https://jeong-pro.tistory.com/181" TargetMode="External"/><Relationship Id="rId4" Type="http://schemas.openxmlformats.org/officeDocument/2006/relationships/hyperlink" Target="https://blog.cloudflare.com/ko-kr/http3-the-past-present-and-future-ko-kr/" TargetMode="External"/><Relationship Id="rId9" Type="http://schemas.openxmlformats.org/officeDocument/2006/relationships/hyperlink" Target="https://evan-moon.github.io/2019/10/08/what-is-http3/#udp%EB%8A%94-%ED%95%98%EC%96%80-%EB%8F%84%ED%99%94%EC%A7%80-%EA%B0%99%EC%9D%80-%ED%94%84%EB%A1%9C%ED%86%A0%EC%BD%9C%EC%9D%B4%EB%8B%A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2012686" y="2921168"/>
            <a:ext cx="8166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QUIC / HTTP3.0</a:t>
            </a:r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HTTP3.0</a:t>
            </a:r>
            <a:endParaRPr lang="en-US" altLang="ko-KR" sz="28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CC6C11-D193-4F14-B5DF-5E4B70FEB782}"/>
              </a:ext>
            </a:extLst>
          </p:cNvPr>
          <p:cNvSpPr txBox="1"/>
          <p:nvPr/>
        </p:nvSpPr>
        <p:spPr>
          <a:xfrm flipH="1">
            <a:off x="2856736" y="3120041"/>
            <a:ext cx="6582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HTTP2.0 -&gt; 3.0</a:t>
            </a:r>
            <a:r>
              <a:rPr lang="ko-KR" altLang="en-US" sz="4000" b="1" dirty="0">
                <a:latin typeface="Noto Sans Demilight"/>
              </a:rPr>
              <a:t>의 변경된 점은 단 두가지</a:t>
            </a:r>
            <a:r>
              <a:rPr lang="en-US" altLang="ko-KR" sz="4000" b="1" dirty="0">
                <a:latin typeface="Noto Sans Demilight"/>
              </a:rPr>
              <a:t>!!</a:t>
            </a:r>
            <a:endParaRPr lang="en-US" altLang="ko-KR" sz="20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6382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HTTP3.0</a:t>
            </a:r>
            <a:endParaRPr lang="en-US" altLang="ko-KR" sz="28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3AB8D-D9E3-493E-ADDD-C25B5248F2DF}"/>
              </a:ext>
            </a:extLst>
          </p:cNvPr>
          <p:cNvSpPr txBox="1"/>
          <p:nvPr/>
        </p:nvSpPr>
        <p:spPr>
          <a:xfrm flipH="1">
            <a:off x="2804903" y="1411795"/>
            <a:ext cx="6582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Noto Sans Demilight"/>
              </a:rPr>
              <a:t>첫 번째</a:t>
            </a:r>
            <a:endParaRPr lang="en-US" altLang="ko-KR" sz="2000" b="1" dirty="0"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D2E93-CF09-4F01-AD31-48D95A3F085D}"/>
              </a:ext>
            </a:extLst>
          </p:cNvPr>
          <p:cNvSpPr txBox="1"/>
          <p:nvPr/>
        </p:nvSpPr>
        <p:spPr>
          <a:xfrm flipH="1">
            <a:off x="2804903" y="2629812"/>
            <a:ext cx="65821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HTTP2.0 – Frame</a:t>
            </a:r>
          </a:p>
          <a:p>
            <a:pPr algn="ctr"/>
            <a:r>
              <a:rPr lang="ko-KR" altLang="en-US" sz="4000" b="1" dirty="0">
                <a:latin typeface="Noto Sans Demilight"/>
              </a:rPr>
              <a:t>에서</a:t>
            </a:r>
            <a:endParaRPr lang="en-US" altLang="ko-KR" sz="4000" b="1" dirty="0">
              <a:latin typeface="Noto Sans Demilight"/>
            </a:endParaRPr>
          </a:p>
          <a:p>
            <a:pPr algn="ctr"/>
            <a:r>
              <a:rPr lang="en-US" altLang="ko-KR" sz="4000" b="1" dirty="0">
                <a:latin typeface="Noto Sans Demilight"/>
              </a:rPr>
              <a:t>HTTP3.0 – </a:t>
            </a:r>
            <a:r>
              <a:rPr lang="en-US" altLang="ko-KR" sz="4000" b="1" dirty="0" err="1">
                <a:latin typeface="Noto Sans Demilight"/>
              </a:rPr>
              <a:t>Hqframe</a:t>
            </a:r>
            <a:endParaRPr lang="en-US" altLang="ko-KR" sz="4000" b="1" dirty="0">
              <a:latin typeface="Noto Sans Demilight"/>
            </a:endParaRPr>
          </a:p>
          <a:p>
            <a:pPr algn="ctr"/>
            <a:r>
              <a:rPr lang="ko-KR" altLang="en-US" sz="4000" b="1" dirty="0" err="1">
                <a:latin typeface="Noto Sans Demilight"/>
              </a:rPr>
              <a:t>으로</a:t>
            </a:r>
            <a:r>
              <a:rPr lang="ko-KR" altLang="en-US" sz="4000" b="1" dirty="0">
                <a:latin typeface="Noto Sans Demilight"/>
              </a:rPr>
              <a:t> 변경</a:t>
            </a:r>
            <a:endParaRPr lang="en-US" altLang="ko-KR" sz="20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27050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HTTP3.0</a:t>
            </a:r>
            <a:endParaRPr lang="en-US" altLang="ko-KR" sz="28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3AB8D-D9E3-493E-ADDD-C25B5248F2DF}"/>
              </a:ext>
            </a:extLst>
          </p:cNvPr>
          <p:cNvSpPr txBox="1"/>
          <p:nvPr/>
        </p:nvSpPr>
        <p:spPr>
          <a:xfrm flipH="1">
            <a:off x="2804903" y="1411795"/>
            <a:ext cx="6582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Noto Sans Demilight"/>
              </a:rPr>
              <a:t>두 번째</a:t>
            </a:r>
            <a:endParaRPr lang="en-US" altLang="ko-KR" sz="2000" b="1" dirty="0"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D2E93-CF09-4F01-AD31-48D95A3F085D}"/>
              </a:ext>
            </a:extLst>
          </p:cNvPr>
          <p:cNvSpPr txBox="1"/>
          <p:nvPr/>
        </p:nvSpPr>
        <p:spPr>
          <a:xfrm flipH="1">
            <a:off x="2804903" y="2629812"/>
            <a:ext cx="65821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HTTP2.0 – HPACK</a:t>
            </a:r>
          </a:p>
          <a:p>
            <a:pPr algn="ctr"/>
            <a:r>
              <a:rPr lang="ko-KR" altLang="en-US" sz="4000" b="1" dirty="0">
                <a:latin typeface="Noto Sans Demilight"/>
              </a:rPr>
              <a:t>에서</a:t>
            </a:r>
            <a:endParaRPr lang="en-US" altLang="ko-KR" sz="4000" b="1" dirty="0">
              <a:latin typeface="Noto Sans Demilight"/>
            </a:endParaRPr>
          </a:p>
          <a:p>
            <a:pPr algn="ctr"/>
            <a:r>
              <a:rPr lang="en-US" altLang="ko-KR" sz="4000" b="1" dirty="0">
                <a:latin typeface="Noto Sans Demilight"/>
              </a:rPr>
              <a:t>HTTP3.0 – QPACK</a:t>
            </a:r>
          </a:p>
          <a:p>
            <a:pPr algn="ctr"/>
            <a:r>
              <a:rPr lang="ko-KR" altLang="en-US" sz="4000" b="1" dirty="0" err="1">
                <a:latin typeface="Noto Sans Demilight"/>
              </a:rPr>
              <a:t>으로</a:t>
            </a:r>
            <a:r>
              <a:rPr lang="ko-KR" altLang="en-US" sz="4000" b="1" dirty="0">
                <a:latin typeface="Noto Sans Demilight"/>
              </a:rPr>
              <a:t> 변경</a:t>
            </a:r>
            <a:endParaRPr lang="en-US" altLang="ko-KR" sz="20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99998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HTTP3.0</a:t>
            </a:r>
            <a:endParaRPr lang="en-US" altLang="ko-KR" sz="28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D2E93-CF09-4F01-AD31-48D95A3F085D}"/>
              </a:ext>
            </a:extLst>
          </p:cNvPr>
          <p:cNvSpPr txBox="1"/>
          <p:nvPr/>
        </p:nvSpPr>
        <p:spPr>
          <a:xfrm flipH="1">
            <a:off x="1543917" y="1581158"/>
            <a:ext cx="91041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Noto Sans Demilight"/>
              </a:rPr>
              <a:t>실질적인 변화는 </a:t>
            </a:r>
            <a:endParaRPr lang="en-US" altLang="ko-KR" sz="4000" b="1" dirty="0">
              <a:latin typeface="Noto Sans Demilight"/>
            </a:endParaRPr>
          </a:p>
          <a:p>
            <a:pPr algn="ctr"/>
            <a:endParaRPr lang="en-US" altLang="ko-KR" sz="4000" b="1" dirty="0">
              <a:latin typeface="Noto Sans Demilight"/>
            </a:endParaRPr>
          </a:p>
          <a:p>
            <a:pPr algn="ctr"/>
            <a:r>
              <a:rPr lang="ko-KR" altLang="en-US" sz="4000" b="1" dirty="0">
                <a:latin typeface="Noto Sans Demilight"/>
              </a:rPr>
              <a:t>신뢰성 없는 </a:t>
            </a:r>
            <a:r>
              <a:rPr lang="en-US" altLang="ko-KR" sz="4000" b="1" dirty="0">
                <a:latin typeface="Noto Sans Demilight"/>
              </a:rPr>
              <a:t>UDP</a:t>
            </a:r>
            <a:r>
              <a:rPr lang="ko-KR" altLang="en-US" sz="4000" b="1" dirty="0">
                <a:latin typeface="Noto Sans Demilight"/>
              </a:rPr>
              <a:t> </a:t>
            </a:r>
            <a:r>
              <a:rPr lang="en-US" altLang="ko-KR" sz="4000" b="1" dirty="0">
                <a:latin typeface="Noto Sans Demilight"/>
              </a:rPr>
              <a:t>– &gt;</a:t>
            </a:r>
            <a:r>
              <a:rPr lang="ko-KR" altLang="en-US" sz="4000" b="1" dirty="0">
                <a:latin typeface="Noto Sans Demilight"/>
              </a:rPr>
              <a:t> 신뢰성 있게</a:t>
            </a:r>
            <a:endParaRPr lang="en-US" altLang="ko-KR" sz="4000" b="1" dirty="0">
              <a:latin typeface="Noto Sans Demilight"/>
            </a:endParaRPr>
          </a:p>
          <a:p>
            <a:pPr algn="ctr"/>
            <a:endParaRPr lang="en-US" altLang="ko-KR" sz="4000" b="1" dirty="0">
              <a:latin typeface="Noto Sans Demilight"/>
            </a:endParaRPr>
          </a:p>
          <a:p>
            <a:pPr algn="ctr"/>
            <a:r>
              <a:rPr lang="ko-KR" altLang="en-US" sz="4000" b="1" dirty="0" err="1">
                <a:latin typeface="Noto Sans Demilight"/>
              </a:rPr>
              <a:t>순서없이</a:t>
            </a:r>
            <a:r>
              <a:rPr lang="ko-KR" altLang="en-US" sz="4000" b="1" dirty="0">
                <a:latin typeface="Noto Sans Demilight"/>
              </a:rPr>
              <a:t> 보내는 </a:t>
            </a:r>
            <a:r>
              <a:rPr lang="en-US" altLang="ko-KR" sz="4000" b="1" dirty="0">
                <a:latin typeface="Noto Sans Demilight"/>
              </a:rPr>
              <a:t>UDP</a:t>
            </a:r>
            <a:r>
              <a:rPr lang="ko-KR" altLang="en-US" sz="4000" b="1" dirty="0">
                <a:latin typeface="Noto Sans Demilight"/>
              </a:rPr>
              <a:t> </a:t>
            </a:r>
            <a:r>
              <a:rPr lang="en-US" altLang="ko-KR" sz="4000" b="1" dirty="0">
                <a:latin typeface="Noto Sans Demilight"/>
              </a:rPr>
              <a:t>– &gt;</a:t>
            </a:r>
            <a:r>
              <a:rPr lang="ko-KR" altLang="en-US" sz="4000" b="1" dirty="0">
                <a:latin typeface="Noto Sans Demilight"/>
              </a:rPr>
              <a:t> 순차적으로</a:t>
            </a:r>
            <a:endParaRPr lang="en-US" altLang="ko-KR" sz="4000" b="1" dirty="0">
              <a:latin typeface="Noto Sans Demilight"/>
            </a:endParaRPr>
          </a:p>
          <a:p>
            <a:pPr algn="ctr"/>
            <a:r>
              <a:rPr lang="ko-KR" altLang="en-US" sz="4000" b="1" dirty="0">
                <a:latin typeface="Noto Sans Demilight"/>
              </a:rPr>
              <a:t> </a:t>
            </a:r>
            <a:endParaRPr lang="en-US" altLang="ko-KR" sz="4000" b="1" dirty="0">
              <a:latin typeface="Noto Sans Demilight"/>
            </a:endParaRPr>
          </a:p>
          <a:p>
            <a:pPr algn="ctr"/>
            <a:r>
              <a:rPr lang="ko-KR" altLang="en-US" sz="4000" b="1" dirty="0">
                <a:latin typeface="Noto Sans Demilight"/>
              </a:rPr>
              <a:t>처리할 수 있게 한 </a:t>
            </a:r>
            <a:r>
              <a:rPr lang="en-US" altLang="ko-KR" sz="4000" b="1" dirty="0">
                <a:solidFill>
                  <a:srgbClr val="FF0000"/>
                </a:solidFill>
                <a:latin typeface="Noto Sans Demilight"/>
              </a:rPr>
              <a:t>QUIC</a:t>
            </a:r>
            <a:r>
              <a:rPr lang="ko-KR" altLang="en-US" sz="4000" b="1" dirty="0">
                <a:solidFill>
                  <a:srgbClr val="FF0000"/>
                </a:solidFill>
                <a:latin typeface="Noto Sans Demilight"/>
              </a:rPr>
              <a:t>계층</a:t>
            </a:r>
            <a:r>
              <a:rPr lang="en-US" altLang="ko-KR" sz="4000" b="1" dirty="0">
                <a:latin typeface="Noto Sans Demilight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66827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720573" y="3075057"/>
            <a:ext cx="475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HTTP</a:t>
            </a:r>
            <a:r>
              <a:rPr lang="ko-KR" altLang="en-US" sz="4000" b="1" dirty="0">
                <a:latin typeface="Noto Sans Demilight"/>
              </a:rPr>
              <a:t> </a:t>
            </a:r>
            <a:r>
              <a:rPr lang="en-US" altLang="ko-KR" sz="4000" b="1" dirty="0">
                <a:latin typeface="Noto Sans Demilight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39778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 Header</a:t>
            </a:r>
            <a:endParaRPr lang="en-US" altLang="ko-KR" sz="28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F3E7A0-7ABE-4D85-81DF-3D5EC4D1B299}"/>
              </a:ext>
            </a:extLst>
          </p:cNvPr>
          <p:cNvSpPr/>
          <p:nvPr/>
        </p:nvSpPr>
        <p:spPr>
          <a:xfrm>
            <a:off x="1403216" y="904568"/>
            <a:ext cx="1868127" cy="70788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0" dirty="0">
                <a:solidFill>
                  <a:srgbClr val="222426"/>
                </a:solidFill>
                <a:effectLst/>
                <a:latin typeface="-apple-system"/>
              </a:rPr>
              <a:t>공통 헤더</a:t>
            </a:r>
            <a:endParaRPr lang="ko-KR" altLang="en-US" sz="16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60AB592-4637-40A0-B28C-3833A628BF67}"/>
              </a:ext>
            </a:extLst>
          </p:cNvPr>
          <p:cNvSpPr/>
          <p:nvPr/>
        </p:nvSpPr>
        <p:spPr>
          <a:xfrm>
            <a:off x="3960494" y="904568"/>
            <a:ext cx="1868128" cy="70788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0" dirty="0">
                <a:solidFill>
                  <a:srgbClr val="222426"/>
                </a:solidFill>
                <a:effectLst/>
                <a:latin typeface="-apple-system"/>
              </a:rPr>
              <a:t>요청 헤더</a:t>
            </a:r>
            <a:endParaRPr lang="ko-KR" altLang="en-US" sz="16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4FDA09B-EA20-4772-A60C-4EC18B9DD51B}"/>
              </a:ext>
            </a:extLst>
          </p:cNvPr>
          <p:cNvSpPr/>
          <p:nvPr/>
        </p:nvSpPr>
        <p:spPr>
          <a:xfrm>
            <a:off x="6517774" y="904568"/>
            <a:ext cx="1868128" cy="70788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0" dirty="0" err="1">
                <a:solidFill>
                  <a:srgbClr val="222426"/>
                </a:solidFill>
                <a:effectLst/>
                <a:latin typeface="-apple-system"/>
              </a:rPr>
              <a:t>응답헤더</a:t>
            </a:r>
            <a:endParaRPr lang="ko-KR" altLang="en-US" sz="1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769F130-F091-44A5-8B5C-76F5FCCDCDEF}"/>
              </a:ext>
            </a:extLst>
          </p:cNvPr>
          <p:cNvSpPr/>
          <p:nvPr/>
        </p:nvSpPr>
        <p:spPr>
          <a:xfrm>
            <a:off x="9075053" y="914401"/>
            <a:ext cx="1929278" cy="70788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i="0" dirty="0">
                <a:solidFill>
                  <a:srgbClr val="222426"/>
                </a:solidFill>
                <a:effectLst/>
                <a:latin typeface="-apple-system"/>
              </a:rPr>
              <a:t>쿠키</a:t>
            </a:r>
            <a:r>
              <a:rPr lang="en-US" altLang="ko-KR" sz="1500" b="1" i="0" dirty="0">
                <a:solidFill>
                  <a:srgbClr val="222426"/>
                </a:solidFill>
                <a:effectLst/>
                <a:latin typeface="-apple-system"/>
              </a:rPr>
              <a:t>/</a:t>
            </a:r>
            <a:r>
              <a:rPr lang="ko-KR" altLang="en-US" sz="1500" b="1" i="0" dirty="0">
                <a:solidFill>
                  <a:srgbClr val="222426"/>
                </a:solidFill>
                <a:effectLst/>
                <a:latin typeface="-apple-system"/>
              </a:rPr>
              <a:t>캐시관련 헤더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3499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 Header</a:t>
            </a:r>
            <a:endParaRPr lang="en-US" altLang="ko-KR" sz="28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D1A1F-58C2-485B-A315-2B2408A4E7F3}"/>
              </a:ext>
            </a:extLst>
          </p:cNvPr>
          <p:cNvSpPr txBox="1"/>
          <p:nvPr/>
        </p:nvSpPr>
        <p:spPr>
          <a:xfrm>
            <a:off x="179265" y="712152"/>
            <a:ext cx="17027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공통 헤더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86BB18-2AFE-4FC8-B951-4146B0C105B2}"/>
              </a:ext>
            </a:extLst>
          </p:cNvPr>
          <p:cNvSpPr txBox="1"/>
          <p:nvPr/>
        </p:nvSpPr>
        <p:spPr>
          <a:xfrm>
            <a:off x="405968" y="1742741"/>
            <a:ext cx="116067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Date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현재시간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(Sat, 23 Mat 2019 GMT)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Pragma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캐시제어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(no-cache), HTTP/1.0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에서 쓰던 것으로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HTTP/1.1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에서는 </a:t>
            </a: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Cache-Control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이 쓰인다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Cache-Control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캐시 제어</a:t>
            </a: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+ no-store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캐시를 저장하지 않겠다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.</a:t>
            </a: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+ no-cache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모든 캐시를 쓰기 전에 서버에 해당 캐시를 사용해도 되는지 확인하겠다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.</a:t>
            </a: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+ must-revalidate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만료된 캐시만 서버에 확인하겠다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.</a:t>
            </a: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+ public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공유 캐시에 저장해도 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.</a:t>
            </a: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+ private : '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브라우저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'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같은 특정 사용자 환경에만 저장하겠다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.</a:t>
            </a: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+ max-age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캐시의 유효시간을 명시하겠다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426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 Header</a:t>
            </a:r>
            <a:endParaRPr lang="en-US" altLang="ko-KR" sz="28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D1A1F-58C2-485B-A315-2B2408A4E7F3}"/>
              </a:ext>
            </a:extLst>
          </p:cNvPr>
          <p:cNvSpPr txBox="1"/>
          <p:nvPr/>
        </p:nvSpPr>
        <p:spPr>
          <a:xfrm>
            <a:off x="179265" y="712152"/>
            <a:ext cx="17027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공통 헤더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86BB18-2AFE-4FC8-B951-4146B0C105B2}"/>
              </a:ext>
            </a:extLst>
          </p:cNvPr>
          <p:cNvSpPr txBox="1"/>
          <p:nvPr/>
        </p:nvSpPr>
        <p:spPr>
          <a:xfrm>
            <a:off x="434082" y="1235372"/>
            <a:ext cx="1132383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Transfer-Encoding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body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내용 자체 압축 방식 지정</a:t>
            </a: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'chunked'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면 본문내용이 동적 생성되어 길이를 모르기 때문에 나눠 보낸다는 의미</a:t>
            </a: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Upgrade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프로토콜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Karla" pitchFamily="2" charset="0"/>
              </a:rPr>
              <a:t>변경시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 사용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ex) HTTP/2.0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Via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중계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프록시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서버의 이름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버전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호스트명</a:t>
            </a: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endParaRPr lang="ko-KR" altLang="en-US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Content-Encoding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본문의 </a:t>
            </a:r>
            <a:r>
              <a:rPr lang="ko-KR" altLang="en-US" sz="2400" b="0" i="0" u="sng" dirty="0">
                <a:solidFill>
                  <a:srgbClr val="000000"/>
                </a:solidFill>
                <a:effectLst/>
                <a:latin typeface="Karla" pitchFamily="2" charset="0"/>
              </a:rPr>
              <a:t>리소스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압축 방식 </a:t>
            </a: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(transfer-encoding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은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body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자체이므로 다름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)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Content-type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본문의 미디어 타입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(MIME) ex) application/json, text/html</a:t>
            </a: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Content-Length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본문의 길이</a:t>
            </a: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Content-language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본문을 이해하는데 가장 적절한 언어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ex) ko</a:t>
            </a:r>
          </a:p>
          <a:p>
            <a:pPr algn="l"/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한국사이트여도 본문을 이해하는데 영어가 제일 적절하면 영어로 지정된다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816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 Header</a:t>
            </a:r>
            <a:endParaRPr lang="en-US" altLang="ko-KR" sz="28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D1A1F-58C2-485B-A315-2B2408A4E7F3}"/>
              </a:ext>
            </a:extLst>
          </p:cNvPr>
          <p:cNvSpPr txBox="1"/>
          <p:nvPr/>
        </p:nvSpPr>
        <p:spPr>
          <a:xfrm>
            <a:off x="179265" y="712152"/>
            <a:ext cx="17027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공통 헤더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86BB18-2AFE-4FC8-B951-4146B0C105B2}"/>
              </a:ext>
            </a:extLst>
          </p:cNvPr>
          <p:cNvSpPr txBox="1"/>
          <p:nvPr/>
        </p:nvSpPr>
        <p:spPr>
          <a:xfrm>
            <a:off x="533400" y="1888935"/>
            <a:ext cx="11125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Expires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자원의 만료 일자</a:t>
            </a: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endParaRPr lang="ko-KR" altLang="en-US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Allow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사용이 가능한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HTTP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메소드 방식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ex) GET, HEAD, POST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Last-Modified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최근에 수정된 날짜</a:t>
            </a: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endParaRPr lang="ko-KR" altLang="en-US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ETag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캐시 업데이트 정보를 위한 임의의 식별 숫자</a:t>
            </a: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endParaRPr lang="ko-KR" altLang="en-US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Connection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클라이언트와 서버의 연결 방식 설정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HTTP/1.1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은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Karla" pitchFamily="2" charset="0"/>
              </a:rPr>
              <a:t>kepp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-alive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로 </a:t>
            </a: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		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연결 유지하는 게 디폴트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Karl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00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QUIC – </a:t>
            </a:r>
            <a:r>
              <a:rPr lang="en-US" altLang="ko-KR" sz="2800" b="1" dirty="0">
                <a:latin typeface="Noto Sans Demilight"/>
              </a:rPr>
              <a:t>Quick UDP Internet Connections</a:t>
            </a:r>
            <a:endParaRPr lang="en-US" altLang="ko-KR" sz="28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37ED1-017E-46AB-BB01-137429E0DFE0}"/>
              </a:ext>
            </a:extLst>
          </p:cNvPr>
          <p:cNvSpPr txBox="1"/>
          <p:nvPr/>
        </p:nvSpPr>
        <p:spPr>
          <a:xfrm>
            <a:off x="406152" y="1704269"/>
            <a:ext cx="1148336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Host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요청하려는 서버 호스트 이름과 포트번호</a:t>
            </a: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endParaRPr lang="ko-KR" altLang="en-US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User-agent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클라이언트 프로그램 정보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ex) Mozilla/4.0, Windows NT5.1</a:t>
            </a: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이 정보를 통해서 서버는 클라이언트 프로그램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브라우저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에 맞는 </a:t>
            </a: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최적의 데이터를 보내줄 수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.)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 err="1">
                <a:solidFill>
                  <a:srgbClr val="000000"/>
                </a:solidFill>
                <a:effectLst/>
                <a:latin typeface="Karla" pitchFamily="2" charset="0"/>
              </a:rPr>
              <a:t>Referer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바로 직전에 머물렀던 웹 링크 주소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해당 요청을 할 수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Karla" pitchFamily="2" charset="0"/>
              </a:rPr>
              <a:t>있게된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 페이지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)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Accept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클라이언트가 처리 가능한 미디어 타입 종류 나열 </a:t>
            </a: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ex) */* -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모든 타입 처리 가능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, application/json - json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데이터 처리 가능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E50E9-FEBE-4F08-8A6D-3F267D6D0093}"/>
              </a:ext>
            </a:extLst>
          </p:cNvPr>
          <p:cNvSpPr txBox="1"/>
          <p:nvPr/>
        </p:nvSpPr>
        <p:spPr>
          <a:xfrm>
            <a:off x="179265" y="712152"/>
            <a:ext cx="17027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요청 헤더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59295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D647BE4-842F-4B35-8504-B8B4B826AB16}"/>
              </a:ext>
            </a:extLst>
          </p:cNvPr>
          <p:cNvCxnSpPr>
            <a:cxnSpLocks/>
          </p:cNvCxnSpPr>
          <p:nvPr/>
        </p:nvCxnSpPr>
        <p:spPr>
          <a:xfrm>
            <a:off x="1337188" y="3419168"/>
            <a:ext cx="966511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605055-38E8-4CC0-91BE-C4270A26C7A2}"/>
              </a:ext>
            </a:extLst>
          </p:cNvPr>
          <p:cNvSpPr txBox="1"/>
          <p:nvPr/>
        </p:nvSpPr>
        <p:spPr>
          <a:xfrm>
            <a:off x="1612962" y="3584171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Demilight"/>
              </a:rPr>
              <a:t>HTTP1.1</a:t>
            </a:r>
            <a:endParaRPr lang="ko-KR" altLang="en-US" dirty="0">
              <a:latin typeface="Noto Sans Demi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7D087-DB79-429E-AB11-7AC4D649411C}"/>
              </a:ext>
            </a:extLst>
          </p:cNvPr>
          <p:cNvSpPr txBox="1"/>
          <p:nvPr/>
        </p:nvSpPr>
        <p:spPr>
          <a:xfrm>
            <a:off x="7505612" y="3584171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Demilight"/>
              </a:rPr>
              <a:t>HTTP2.0</a:t>
            </a:r>
            <a:endParaRPr lang="ko-KR" altLang="en-US" dirty="0">
              <a:latin typeface="Noto Sans Demi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EDEA6-621F-406D-81E9-5329BAAFFB73}"/>
              </a:ext>
            </a:extLst>
          </p:cNvPr>
          <p:cNvSpPr txBox="1"/>
          <p:nvPr/>
        </p:nvSpPr>
        <p:spPr>
          <a:xfrm>
            <a:off x="8480428" y="3584171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Demilight"/>
              </a:rPr>
              <a:t>HTTP3.0</a:t>
            </a:r>
            <a:endParaRPr lang="ko-KR" altLang="en-US" dirty="0">
              <a:latin typeface="Noto Sans Demi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A38DC-6445-4FD4-AED5-356CD707C8A7}"/>
              </a:ext>
            </a:extLst>
          </p:cNvPr>
          <p:cNvSpPr txBox="1"/>
          <p:nvPr/>
        </p:nvSpPr>
        <p:spPr>
          <a:xfrm>
            <a:off x="5378949" y="3584171"/>
            <a:ext cx="65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Demilight"/>
              </a:rPr>
              <a:t>SPDY</a:t>
            </a:r>
            <a:endParaRPr lang="ko-KR" altLang="en-US" dirty="0">
              <a:latin typeface="Noto Sans Demi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43E3A-226F-4656-84D9-A61606CF1209}"/>
              </a:ext>
            </a:extLst>
          </p:cNvPr>
          <p:cNvSpPr txBox="1"/>
          <p:nvPr/>
        </p:nvSpPr>
        <p:spPr>
          <a:xfrm>
            <a:off x="6679381" y="358417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Demilight"/>
              </a:rPr>
              <a:t>QUIC</a:t>
            </a:r>
            <a:endParaRPr lang="ko-KR" altLang="en-US" dirty="0">
              <a:latin typeface="Noto Sans Demi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13965-91B9-4BBA-9A07-7A7F8694D590}"/>
              </a:ext>
            </a:extLst>
          </p:cNvPr>
          <p:cNvSpPr txBox="1"/>
          <p:nvPr/>
        </p:nvSpPr>
        <p:spPr>
          <a:xfrm>
            <a:off x="1635373" y="306425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1999</a:t>
            </a:r>
            <a:r>
              <a:rPr lang="ko-KR" altLang="en-US" dirty="0"/>
              <a:t>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F31BB-4F24-4367-837D-93BFF23AB1DA}"/>
              </a:ext>
            </a:extLst>
          </p:cNvPr>
          <p:cNvSpPr txBox="1"/>
          <p:nvPr/>
        </p:nvSpPr>
        <p:spPr>
          <a:xfrm>
            <a:off x="5247696" y="306425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2009</a:t>
            </a:r>
            <a:r>
              <a:rPr lang="ko-KR" altLang="en-US" dirty="0"/>
              <a:t>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F246A-8B8C-4DDD-884D-3AB8F972D9B3}"/>
              </a:ext>
            </a:extLst>
          </p:cNvPr>
          <p:cNvSpPr txBox="1"/>
          <p:nvPr/>
        </p:nvSpPr>
        <p:spPr>
          <a:xfrm>
            <a:off x="7530920" y="306425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B5E12F-2E00-454C-BE5A-4F080DD53A3A}"/>
              </a:ext>
            </a:extLst>
          </p:cNvPr>
          <p:cNvSpPr txBox="1"/>
          <p:nvPr/>
        </p:nvSpPr>
        <p:spPr>
          <a:xfrm>
            <a:off x="6552745" y="30695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</a:t>
            </a:r>
            <a:r>
              <a:rPr lang="ko-KR" altLang="en-US" dirty="0"/>
              <a:t>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386210-E004-4142-B112-DF6360595A96}"/>
              </a:ext>
            </a:extLst>
          </p:cNvPr>
          <p:cNvSpPr txBox="1"/>
          <p:nvPr/>
        </p:nvSpPr>
        <p:spPr>
          <a:xfrm>
            <a:off x="8480428" y="306425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</a:t>
            </a:r>
            <a:r>
              <a:rPr lang="ko-KR" altLang="en-US" dirty="0"/>
              <a:t>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3639A92-A1BB-4B09-BA35-B6EE717331B6}"/>
              </a:ext>
            </a:extLst>
          </p:cNvPr>
          <p:cNvGrpSpPr/>
          <p:nvPr/>
        </p:nvGrpSpPr>
        <p:grpSpPr>
          <a:xfrm>
            <a:off x="2096396" y="3953503"/>
            <a:ext cx="5892650" cy="398364"/>
            <a:chOff x="2096396" y="3953503"/>
            <a:chExt cx="5892650" cy="39836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DA7F9DC-16EB-4CDD-8EDE-8E28A13AE865}"/>
                </a:ext>
              </a:extLst>
            </p:cNvPr>
            <p:cNvCxnSpPr/>
            <p:nvPr/>
          </p:nvCxnSpPr>
          <p:spPr>
            <a:xfrm>
              <a:off x="2096396" y="4131738"/>
              <a:ext cx="58926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446C5BE-C936-47AD-8185-07D6DE2DC85D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2096396" y="3953503"/>
              <a:ext cx="0" cy="3983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B2CDC36-3A8E-422F-83A9-A1171114CE9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7989046" y="3953503"/>
              <a:ext cx="0" cy="3983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EAC97D-3E51-4CF6-8C79-84B3F97E52F6}"/>
              </a:ext>
            </a:extLst>
          </p:cNvPr>
          <p:cNvGrpSpPr/>
          <p:nvPr/>
        </p:nvGrpSpPr>
        <p:grpSpPr>
          <a:xfrm>
            <a:off x="7989045" y="2714481"/>
            <a:ext cx="952405" cy="199181"/>
            <a:chOff x="2096396" y="3953503"/>
            <a:chExt cx="5892650" cy="398364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5357C45-8873-4289-9EB3-54A517CCAD7B}"/>
                </a:ext>
              </a:extLst>
            </p:cNvPr>
            <p:cNvCxnSpPr/>
            <p:nvPr/>
          </p:nvCxnSpPr>
          <p:spPr>
            <a:xfrm>
              <a:off x="2096396" y="4131738"/>
              <a:ext cx="58926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F062652-F93F-49A9-AD81-CE5A8FC0A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6396" y="3953503"/>
              <a:ext cx="0" cy="3983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A6A10D9-0873-4F97-9114-5264A0331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9046" y="3953503"/>
              <a:ext cx="0" cy="3983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77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QUIC – </a:t>
            </a:r>
            <a:r>
              <a:rPr lang="en-US" altLang="ko-KR" sz="2800" b="1" dirty="0">
                <a:latin typeface="Noto Sans Demilight"/>
              </a:rPr>
              <a:t>Quick UDP Internet Connections</a:t>
            </a:r>
            <a:endParaRPr lang="en-US" altLang="ko-KR" sz="28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37ED1-017E-46AB-BB01-137429E0DFE0}"/>
              </a:ext>
            </a:extLst>
          </p:cNvPr>
          <p:cNvSpPr txBox="1"/>
          <p:nvPr/>
        </p:nvSpPr>
        <p:spPr>
          <a:xfrm>
            <a:off x="425708" y="1345421"/>
            <a:ext cx="11587027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Accept-charset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클라이언트가 지원가능한 문자열 인코딩 방식</a:t>
            </a: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Accept-language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클라이언트가 지원가능한 언어 나열</a:t>
            </a: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Accept-encoding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클라이언트가 해석가능한 압축 방식 지정</a:t>
            </a: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ex)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Karla" pitchFamily="2" charset="0"/>
              </a:rPr>
              <a:t>gzip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, deflate</a:t>
            </a: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압축이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Karla" pitchFamily="2" charset="0"/>
              </a:rPr>
              <a:t>되어있다면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content-length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와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content-encoding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으로 압축을 해제한다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.)</a:t>
            </a:r>
          </a:p>
          <a:p>
            <a:pPr algn="l"/>
            <a:endParaRPr lang="en-US" altLang="ko-KR" sz="2400" b="1" dirty="0">
              <a:solidFill>
                <a:srgbClr val="000000"/>
              </a:solidFill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Content-location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해당 개체의 실제 위치</a:t>
            </a: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Content-disposition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응답 메세지를 브라우저가 어떻게 처리할지 알려줌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.</a:t>
            </a: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 ex) inline, attachment; filename='jeong-pro.xlsx'</a:t>
            </a: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Content-Security-Policy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다른 외부 파일을 불러오는 경우 차단할 리소스와 </a:t>
            </a: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				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불러올 리소스 명시</a:t>
            </a: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ex) default-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Karla" pitchFamily="2" charset="0"/>
              </a:rPr>
              <a:t>src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 https -&gt; https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로만 파일을 가져옴</a:t>
            </a: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ex) default-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Karla" pitchFamily="2" charset="0"/>
              </a:rPr>
              <a:t>src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 'self' -&gt;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자기 도메인에서만 가져옴</a:t>
            </a: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ex) default-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Karla" pitchFamily="2" charset="0"/>
              </a:rPr>
              <a:t>src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 'none' -&gt;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외부파일은 가져올 수 없음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Karl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E50E9-FEBE-4F08-8A6D-3F267D6D0093}"/>
              </a:ext>
            </a:extLst>
          </p:cNvPr>
          <p:cNvSpPr txBox="1"/>
          <p:nvPr/>
        </p:nvSpPr>
        <p:spPr>
          <a:xfrm>
            <a:off x="179265" y="712152"/>
            <a:ext cx="17027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요청 헤더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976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QUIC – </a:t>
            </a:r>
            <a:r>
              <a:rPr lang="en-US" altLang="ko-KR" sz="2800" b="1" dirty="0">
                <a:latin typeface="Noto Sans Demilight"/>
              </a:rPr>
              <a:t>Quick UDP Internet Connections</a:t>
            </a:r>
            <a:endParaRPr lang="en-US" altLang="ko-KR" sz="28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37ED1-017E-46AB-BB01-137429E0DFE0}"/>
              </a:ext>
            </a:extLst>
          </p:cNvPr>
          <p:cNvSpPr txBox="1"/>
          <p:nvPr/>
        </p:nvSpPr>
        <p:spPr>
          <a:xfrm>
            <a:off x="271243" y="1950721"/>
            <a:ext cx="118699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If-Modified-Since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여기에 쓰여진 시간 이후로 변경된 리소스 취득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. </a:t>
            </a: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			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페이지가 수정되었으면 최신 페이지로 교체하기 위해 사용된다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Authorization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인증 토큰을 서버로 보낼 때 쓰이는 헤더</a:t>
            </a: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endParaRPr lang="ko-KR" altLang="en-US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Origin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서버로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Post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요청을 보낼 때 요청이 어느 주소에서 시작되었는지 나타내는 값이 </a:t>
            </a: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	  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값으로 요청을 보낸 주소와 받는 주소가 다르면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CORS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에러가 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Cookie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Karla" pitchFamily="2" charset="0"/>
              </a:rPr>
              <a:t>쿠기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 값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key-value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로 표현된다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.</a:t>
            </a: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 ex) attr1=value1; attr2=value2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E50E9-FEBE-4F08-8A6D-3F267D6D0093}"/>
              </a:ext>
            </a:extLst>
          </p:cNvPr>
          <p:cNvSpPr txBox="1"/>
          <p:nvPr/>
        </p:nvSpPr>
        <p:spPr>
          <a:xfrm>
            <a:off x="179265" y="712152"/>
            <a:ext cx="17027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요청 헤더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148281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QUIC – </a:t>
            </a:r>
            <a:r>
              <a:rPr lang="en-US" altLang="ko-KR" sz="2800" b="1" dirty="0">
                <a:latin typeface="Noto Sans Demilight"/>
              </a:rPr>
              <a:t>Quick UDP Internet Connections</a:t>
            </a:r>
            <a:endParaRPr lang="en-US" altLang="ko-KR" sz="28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37ED1-017E-46AB-BB01-137429E0DFE0}"/>
              </a:ext>
            </a:extLst>
          </p:cNvPr>
          <p:cNvSpPr txBox="1"/>
          <p:nvPr/>
        </p:nvSpPr>
        <p:spPr>
          <a:xfrm>
            <a:off x="322042" y="1373409"/>
            <a:ext cx="1186995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Location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301, 302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Karla" pitchFamily="2" charset="0"/>
              </a:rPr>
              <a:t>상태코드일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Karla" pitchFamily="2" charset="0"/>
              </a:rPr>
              <a:t>떄만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 볼 수 있는 헤더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.</a:t>
            </a:r>
          </a:p>
          <a:p>
            <a:pPr algn="l"/>
            <a:r>
              <a:rPr lang="en-US" altLang="ko-KR" sz="2400" dirty="0">
                <a:solidFill>
                  <a:srgbClr val="000000"/>
                </a:solidFill>
                <a:latin typeface="Karla" pitchFamily="2" charset="0"/>
              </a:rPr>
              <a:t>	       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서버의 응답이 다른 곳에 있다고 알려주면서 해당 위치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(URI)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를 지정한다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Server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웹서버의 종류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ex)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Karla" pitchFamily="2" charset="0"/>
              </a:rPr>
              <a:t>nginx</a:t>
            </a: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Age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max-age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시간내에서 얼마나 흘렀는지 초 단위로 알려주는 값</a:t>
            </a: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endParaRPr lang="ko-KR" altLang="en-US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Referrer-policy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서버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referrer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정책을 알려주는 값 </a:t>
            </a: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ex) origin, no-referrer, unsafe-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Karla" pitchFamily="2" charset="0"/>
              </a:rPr>
              <a:t>url</a:t>
            </a:r>
            <a:b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</a:b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WWW-Authenticate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사용자 인증이 필요한 자원을 요구할 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, </a:t>
            </a: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			    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서버가 제공하는 인증 방식</a:t>
            </a:r>
            <a:endParaRPr lang="en-US" altLang="ko-KR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endParaRPr lang="ko-KR" altLang="en-US" sz="2400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itchFamily="2" charset="0"/>
              </a:rPr>
              <a:t>Proxy-Authenticate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itchFamily="2" charset="0"/>
              </a:rPr>
              <a:t>요청한 서버가 프록시 서버인 경우 유저 인증을 위한 값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E50E9-FEBE-4F08-8A6D-3F267D6D0093}"/>
              </a:ext>
            </a:extLst>
          </p:cNvPr>
          <p:cNvSpPr txBox="1"/>
          <p:nvPr/>
        </p:nvSpPr>
        <p:spPr>
          <a:xfrm>
            <a:off x="179265" y="712152"/>
            <a:ext cx="17027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응답 헤더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70317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533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89FBC-1A4D-4E91-A32C-2743FC4823F9}"/>
              </a:ext>
            </a:extLst>
          </p:cNvPr>
          <p:cNvSpPr txBox="1"/>
          <p:nvPr/>
        </p:nvSpPr>
        <p:spPr>
          <a:xfrm>
            <a:off x="731519" y="1162421"/>
            <a:ext cx="1103930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222426"/>
                </a:solidFill>
                <a:latin typeface="-apple-system"/>
              </a:rPr>
              <a:t>참고</a:t>
            </a:r>
            <a:endParaRPr lang="en-US" altLang="ko-KR" b="1" dirty="0">
              <a:solidFill>
                <a:srgbClr val="222426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222426"/>
                </a:solidFill>
                <a:latin typeface="-apple-system"/>
              </a:rPr>
              <a:t>QUID / HTTP3.0</a:t>
            </a:r>
            <a:endParaRPr lang="ko-KR" altLang="en-US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3"/>
              </a:rPr>
              <a:t>https://velog.io/@ziyoonee/HTTP1-%EB%B6%80%ED%84%B0-HTTP3-%EA%B9%8C%EC%A7%80-%EC%95%8C%EC%95%84%EB%B3%B4%EA%B8%B0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4"/>
              </a:rPr>
              <a:t>https://blog.cloudflare.com/ko-kr/http3-the-past-present-and-future-ko-kr/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5"/>
              </a:rPr>
              <a:t>https://ykarma1996.tistory.com/86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6"/>
              </a:rPr>
              <a:t>https://devahea.github.io/2019/04/30/5G-%EC%B4%88%EC%97%B0%EA%B2%B0%EC%8B%9C%EB%8C%80%EC%97%90-%EC%9B%B9-HTTP%EC%9D%98-%EB%8C%80%EC%95%88%EC%9D%80-QUIC/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7"/>
              </a:rPr>
              <a:t>https://m.blog.naver.com/sehyunfa/221680799006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8"/>
              </a:rPr>
              <a:t>https://datatracker.ietf.org/doc/html/draft-ietf-quic-http-23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9"/>
              </a:rPr>
              <a:t>https://evan-moon.github.io/2019/10/08/what-is-http3/#udp%EB%8A%94-%ED%95%98%EC%96%80-%EB%8F%84%ED%99%94%EC%A7%80-%EA%B0%99%EC%9D%80-%ED%94%84%EB%A1%9C%ED%86%A0%EC%BD%9C%EC%9D%B4%EB%8B%A4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222426"/>
                </a:solidFill>
                <a:latin typeface="-apple-system"/>
              </a:rPr>
              <a:t>HTTP </a:t>
            </a:r>
            <a:r>
              <a:rPr lang="ko-KR" altLang="en-US" dirty="0">
                <a:solidFill>
                  <a:srgbClr val="222426"/>
                </a:solidFill>
                <a:latin typeface="-apple-system"/>
              </a:rPr>
              <a:t>헤더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0"/>
              </a:rPr>
              <a:t>https://jeong-pro.tistory.com/181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1"/>
              </a:rPr>
              <a:t>https://gmlwjd9405.github.io/2019/01/28/http-header-types.html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9769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720573" y="3075057"/>
            <a:ext cx="475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QUIC</a:t>
            </a:r>
          </a:p>
        </p:txBody>
      </p:sp>
    </p:spTree>
    <p:extLst>
      <p:ext uri="{BB962C8B-B14F-4D97-AF65-F5344CB8AC3E}">
        <p14:creationId xmlns:p14="http://schemas.microsoft.com/office/powerpoint/2010/main" val="397556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QUIC – </a:t>
            </a:r>
            <a:r>
              <a:rPr lang="en-US" altLang="ko-KR" sz="2800" b="1" dirty="0">
                <a:latin typeface="Noto Sans Demilight"/>
              </a:rPr>
              <a:t>Quick UDP Internet Connections</a:t>
            </a:r>
            <a:endParaRPr lang="en-US" altLang="ko-KR" sz="28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E098F-C663-44CA-9F32-FC936A952E6F}"/>
              </a:ext>
            </a:extLst>
          </p:cNvPr>
          <p:cNvSpPr txBox="1"/>
          <p:nvPr/>
        </p:nvSpPr>
        <p:spPr>
          <a:xfrm>
            <a:off x="3974944" y="6088397"/>
            <a:ext cx="32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느려도 너</a:t>
            </a:r>
            <a:r>
              <a:rPr lang="en-US" altLang="ko-KR" dirty="0">
                <a:solidFill>
                  <a:srgbClr val="FF0000"/>
                </a:solidFill>
              </a:rPr>
              <a:t>---------</a:t>
            </a:r>
            <a:r>
              <a:rPr lang="ko-KR" altLang="en-US" dirty="0">
                <a:solidFill>
                  <a:srgbClr val="FF0000"/>
                </a:solidFill>
              </a:rPr>
              <a:t>무 느리다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 descr="TCP와 UDP의 차이점과 장단점">
            <a:extLst>
              <a:ext uri="{FF2B5EF4-FFF2-40B4-BE49-F238E27FC236}">
                <a16:creationId xmlns:a16="http://schemas.microsoft.com/office/drawing/2014/main" id="{29DA5637-4CE3-47FB-AAAD-2C4B91EF9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18" y="1487822"/>
            <a:ext cx="100298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C6D88A-FA21-4BD3-BFF1-1170F04223DF}"/>
              </a:ext>
            </a:extLst>
          </p:cNvPr>
          <p:cNvSpPr/>
          <p:nvPr/>
        </p:nvSpPr>
        <p:spPr>
          <a:xfrm>
            <a:off x="5117803" y="4887717"/>
            <a:ext cx="914400" cy="9489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CF312-22F6-4A80-B502-9BEF9815516D}"/>
              </a:ext>
            </a:extLst>
          </p:cNvPr>
          <p:cNvSpPr/>
          <p:nvPr/>
        </p:nvSpPr>
        <p:spPr>
          <a:xfrm>
            <a:off x="8672622" y="4885035"/>
            <a:ext cx="914400" cy="9489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0043DC-A3A9-4E5E-AFA6-91F3C67BC705}"/>
              </a:ext>
            </a:extLst>
          </p:cNvPr>
          <p:cNvSpPr txBox="1"/>
          <p:nvPr/>
        </p:nvSpPr>
        <p:spPr>
          <a:xfrm>
            <a:off x="7461166" y="6088397"/>
            <a:ext cx="333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빠른 애를 신뢰성 있게 만들자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57E1D-ECD8-433D-80FE-D0B5D57A04CC}"/>
              </a:ext>
            </a:extLst>
          </p:cNvPr>
          <p:cNvSpPr txBox="1"/>
          <p:nvPr/>
        </p:nvSpPr>
        <p:spPr>
          <a:xfrm>
            <a:off x="179265" y="712152"/>
            <a:ext cx="315342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UDP</a:t>
            </a:r>
            <a:r>
              <a:rPr lang="ko-KR" altLang="en-US" sz="2800" b="1" dirty="0">
                <a:latin typeface="Noto Sans Demilight"/>
              </a:rPr>
              <a:t>는 하얀 도화지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63918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QUIC – </a:t>
            </a:r>
            <a:r>
              <a:rPr lang="en-US" altLang="ko-KR" sz="2800" b="1" dirty="0">
                <a:latin typeface="Noto Sans Demilight"/>
              </a:rPr>
              <a:t>Quick UDP Internet Connections</a:t>
            </a:r>
            <a:endParaRPr lang="en-US" altLang="ko-KR" sz="28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88CA34-05E4-4C0F-BAB2-A27AF32F9E8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55" y="1345131"/>
            <a:ext cx="5740290" cy="36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0927A48-ADFF-46D6-BF33-808633F83D2D}"/>
              </a:ext>
            </a:extLst>
          </p:cNvPr>
          <p:cNvCxnSpPr>
            <a:cxnSpLocks/>
          </p:cNvCxnSpPr>
          <p:nvPr/>
        </p:nvCxnSpPr>
        <p:spPr>
          <a:xfrm>
            <a:off x="6133657" y="5302102"/>
            <a:ext cx="0" cy="97110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D54D5F-D40E-40BF-90DB-1062D00B0769}"/>
              </a:ext>
            </a:extLst>
          </p:cNvPr>
          <p:cNvSpPr txBox="1"/>
          <p:nvPr/>
        </p:nvSpPr>
        <p:spPr>
          <a:xfrm>
            <a:off x="4086445" y="5464489"/>
            <a:ext cx="1363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Noto Sans Demilight"/>
              </a:rPr>
              <a:t>TCP+TLS</a:t>
            </a:r>
          </a:p>
          <a:p>
            <a:pPr algn="ctr"/>
            <a:r>
              <a:rPr lang="en-US" altLang="ko-KR" b="1" dirty="0">
                <a:latin typeface="Noto Sans Demilight"/>
              </a:rPr>
              <a:t>= 1 + 2 (RTT)</a:t>
            </a:r>
            <a:endParaRPr lang="ko-KR" altLang="en-US" b="1" dirty="0">
              <a:latin typeface="Noto Sans Demi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DB7D3-F036-4EFF-972B-A8B3AA9CE10C}"/>
              </a:ext>
            </a:extLst>
          </p:cNvPr>
          <p:cNvSpPr txBox="1"/>
          <p:nvPr/>
        </p:nvSpPr>
        <p:spPr>
          <a:xfrm>
            <a:off x="6931420" y="5464489"/>
            <a:ext cx="1025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Noto Sans Demilight"/>
              </a:rPr>
              <a:t>QUIC</a:t>
            </a:r>
          </a:p>
          <a:p>
            <a:pPr algn="ctr"/>
            <a:r>
              <a:rPr lang="en-US" altLang="ko-KR" b="1" dirty="0">
                <a:latin typeface="Noto Sans Demilight"/>
              </a:rPr>
              <a:t>= 1 (RTT)</a:t>
            </a:r>
            <a:endParaRPr lang="ko-KR" altLang="en-US" b="1" dirty="0">
              <a:latin typeface="Noto Sans Demi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5C8DCE-44A7-4D2E-AD09-A03F89B1F805}"/>
              </a:ext>
            </a:extLst>
          </p:cNvPr>
          <p:cNvSpPr txBox="1"/>
          <p:nvPr/>
        </p:nvSpPr>
        <p:spPr>
          <a:xfrm>
            <a:off x="5126361" y="6273209"/>
            <a:ext cx="2014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Noto Sans Demilight"/>
              </a:rPr>
              <a:t>(RTT -&gt; Round Trip Time)</a:t>
            </a:r>
            <a:endParaRPr lang="ko-KR" altLang="en-US" sz="1400" b="1" dirty="0">
              <a:latin typeface="Noto Sans Demi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3865BB-89FF-4BCE-9365-27DDE7480782}"/>
              </a:ext>
            </a:extLst>
          </p:cNvPr>
          <p:cNvSpPr txBox="1"/>
          <p:nvPr/>
        </p:nvSpPr>
        <p:spPr>
          <a:xfrm>
            <a:off x="179265" y="712152"/>
            <a:ext cx="315342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UDP</a:t>
            </a:r>
            <a:r>
              <a:rPr lang="ko-KR" altLang="en-US" sz="2800" b="1" dirty="0">
                <a:latin typeface="Noto Sans Demilight"/>
              </a:rPr>
              <a:t>는 하얀 도화지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6374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QUIC – </a:t>
            </a:r>
            <a:r>
              <a:rPr lang="en-US" altLang="ko-KR" sz="2800" b="1" dirty="0">
                <a:latin typeface="Noto Sans Demilight"/>
              </a:rPr>
              <a:t>Quick UDP Internet Connections</a:t>
            </a:r>
            <a:endParaRPr lang="en-US" altLang="ko-KR" sz="28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48D39-9528-4539-993E-EF965D496A9E}"/>
              </a:ext>
            </a:extLst>
          </p:cNvPr>
          <p:cNvSpPr txBox="1"/>
          <p:nvPr/>
        </p:nvSpPr>
        <p:spPr>
          <a:xfrm>
            <a:off x="4663973" y="1105139"/>
            <a:ext cx="286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Noto Sans Demilight"/>
              </a:rPr>
              <a:t>TCP</a:t>
            </a:r>
            <a:r>
              <a:rPr lang="ko-KR" altLang="en-US" sz="2000" b="1" dirty="0">
                <a:latin typeface="Noto Sans Demilight"/>
              </a:rPr>
              <a:t>는 커스텀이 안될까</a:t>
            </a:r>
            <a:r>
              <a:rPr lang="en-US" altLang="ko-KR" sz="2000" b="1" dirty="0">
                <a:latin typeface="Noto Sans Demilight"/>
              </a:rPr>
              <a:t>?</a:t>
            </a:r>
          </a:p>
        </p:txBody>
      </p:sp>
      <p:pic>
        <p:nvPicPr>
          <p:cNvPr id="7170" name="Picture 2" descr="tcp header">
            <a:extLst>
              <a:ext uri="{FF2B5EF4-FFF2-40B4-BE49-F238E27FC236}">
                <a16:creationId xmlns:a16="http://schemas.microsoft.com/office/drawing/2014/main" id="{57E17F18-F32F-46BC-8E81-7800197D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08" y="1707202"/>
            <a:ext cx="8522650" cy="283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E6E63AE-49D2-474C-926E-701FD7488B31}"/>
              </a:ext>
            </a:extLst>
          </p:cNvPr>
          <p:cNvSpPr/>
          <p:nvPr/>
        </p:nvSpPr>
        <p:spPr>
          <a:xfrm>
            <a:off x="2934586" y="4012019"/>
            <a:ext cx="7293936" cy="474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389A9D-E201-4772-BC1A-8ABFF5539A97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6581554" y="4486940"/>
            <a:ext cx="0" cy="361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726737-1242-416C-B898-7A0AAC1B21E1}"/>
              </a:ext>
            </a:extLst>
          </p:cNvPr>
          <p:cNvSpPr/>
          <p:nvPr/>
        </p:nvSpPr>
        <p:spPr>
          <a:xfrm>
            <a:off x="5591042" y="4848447"/>
            <a:ext cx="1981024" cy="474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Demilight"/>
              </a:rPr>
              <a:t>Option</a:t>
            </a:r>
            <a:r>
              <a:rPr lang="ko-KR" altLang="en-US" sz="1200" dirty="0">
                <a:solidFill>
                  <a:schemeClr val="tx1"/>
                </a:solidFill>
                <a:latin typeface="Noto Sans Demilight"/>
              </a:rPr>
              <a:t>필드에서 </a:t>
            </a:r>
            <a:endParaRPr lang="en-US" altLang="ko-KR" sz="1200" dirty="0">
              <a:solidFill>
                <a:schemeClr val="tx1"/>
              </a:solidFill>
              <a:latin typeface="Noto Sans Demilight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Demilight"/>
              </a:rPr>
              <a:t>320bits</a:t>
            </a:r>
            <a:r>
              <a:rPr lang="ko-KR" altLang="en-US" sz="1200" dirty="0">
                <a:solidFill>
                  <a:schemeClr val="tx1"/>
                </a:solidFill>
                <a:latin typeface="Noto Sans Demilight"/>
              </a:rPr>
              <a:t>이내로 커스텀 가능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2DD2F-1C7D-4ED5-9D0D-257329649E0E}"/>
              </a:ext>
            </a:extLst>
          </p:cNvPr>
          <p:cNvSpPr/>
          <p:nvPr/>
        </p:nvSpPr>
        <p:spPr>
          <a:xfrm>
            <a:off x="5591042" y="5319987"/>
            <a:ext cx="1981024" cy="861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Demilight"/>
              </a:rPr>
              <a:t>이 마저도 </a:t>
            </a:r>
            <a:r>
              <a:rPr lang="en-US" altLang="ko-KR" sz="1200" dirty="0">
                <a:solidFill>
                  <a:schemeClr val="tx1"/>
                </a:solidFill>
                <a:latin typeface="Noto Sans Demilight"/>
              </a:rPr>
              <a:t>TCP</a:t>
            </a:r>
            <a:r>
              <a:rPr lang="ko-KR" altLang="en-US" sz="1200" dirty="0">
                <a:solidFill>
                  <a:schemeClr val="tx1"/>
                </a:solidFill>
                <a:latin typeface="Noto Sans Demilight"/>
              </a:rPr>
              <a:t>단점을 보완하기 위해 나중에 정의된 많은 옵션이 차지하고 있다</a:t>
            </a:r>
            <a:r>
              <a:rPr lang="en-US" altLang="ko-KR" sz="1200" dirty="0">
                <a:solidFill>
                  <a:schemeClr val="tx1"/>
                </a:solidFill>
                <a:latin typeface="Noto Sans Demilight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Noto Sans Demilight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0AADA0-2E26-42A3-8F52-2528EBE9CBEE}"/>
              </a:ext>
            </a:extLst>
          </p:cNvPr>
          <p:cNvSpPr txBox="1"/>
          <p:nvPr/>
        </p:nvSpPr>
        <p:spPr>
          <a:xfrm>
            <a:off x="179265" y="712152"/>
            <a:ext cx="315342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UDP</a:t>
            </a:r>
            <a:r>
              <a:rPr lang="ko-KR" altLang="en-US" sz="2800" b="1" dirty="0">
                <a:latin typeface="Noto Sans Demilight"/>
              </a:rPr>
              <a:t>는 하얀 도화지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00037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QUIC – </a:t>
            </a:r>
            <a:r>
              <a:rPr lang="en-US" altLang="ko-KR" sz="2800" b="1" dirty="0">
                <a:latin typeface="Noto Sans Demilight"/>
              </a:rPr>
              <a:t>Quick UDP Internet Connections</a:t>
            </a:r>
            <a:endParaRPr lang="en-US" altLang="ko-KR" sz="28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udp header">
            <a:extLst>
              <a:ext uri="{FF2B5EF4-FFF2-40B4-BE49-F238E27FC236}">
                <a16:creationId xmlns:a16="http://schemas.microsoft.com/office/drawing/2014/main" id="{F0887943-CEC2-4249-9465-11DAA6F51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856" y="2965271"/>
            <a:ext cx="8975954" cy="12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DED3341-FB12-44AF-8097-F152DB4D6629}"/>
              </a:ext>
            </a:extLst>
          </p:cNvPr>
          <p:cNvSpPr/>
          <p:nvPr/>
        </p:nvSpPr>
        <p:spPr>
          <a:xfrm>
            <a:off x="6617074" y="3924638"/>
            <a:ext cx="3915070" cy="237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F46893-BBAA-4B21-8E9C-EBAE27449B71}"/>
              </a:ext>
            </a:extLst>
          </p:cNvPr>
          <p:cNvSpPr/>
          <p:nvPr/>
        </p:nvSpPr>
        <p:spPr>
          <a:xfrm>
            <a:off x="7411885" y="4514861"/>
            <a:ext cx="2325447" cy="549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Demilight"/>
              </a:rPr>
              <a:t>이 마저도 </a:t>
            </a:r>
            <a:r>
              <a:rPr lang="en-US" altLang="ko-KR" sz="1200" dirty="0">
                <a:solidFill>
                  <a:schemeClr val="tx1"/>
                </a:solidFill>
                <a:latin typeface="Noto Sans Demilight"/>
              </a:rPr>
              <a:t>TCP</a:t>
            </a:r>
            <a:r>
              <a:rPr lang="ko-KR" altLang="en-US" sz="1200" dirty="0">
                <a:solidFill>
                  <a:schemeClr val="tx1"/>
                </a:solidFill>
                <a:latin typeface="Noto Sans Demilight"/>
              </a:rPr>
              <a:t>와 다르게 </a:t>
            </a:r>
            <a:endParaRPr lang="en-US" altLang="ko-KR" sz="1200" dirty="0">
              <a:solidFill>
                <a:schemeClr val="tx1"/>
              </a:solidFill>
              <a:latin typeface="Noto Sans Demilight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Demilight"/>
              </a:rPr>
              <a:t>사용하지 않아도 되는 옵션 필드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23DCA0-BF9E-4753-8931-89CB87AF1EA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574609" y="4162099"/>
            <a:ext cx="0" cy="3527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9853D6-2856-409C-AB38-B6D54965CACF}"/>
              </a:ext>
            </a:extLst>
          </p:cNvPr>
          <p:cNvSpPr txBox="1"/>
          <p:nvPr/>
        </p:nvSpPr>
        <p:spPr>
          <a:xfrm>
            <a:off x="4570830" y="5365465"/>
            <a:ext cx="3222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변경의 여지가 적은 </a:t>
            </a:r>
            <a:r>
              <a:rPr lang="en-US" altLang="ko-KR" b="1" dirty="0"/>
              <a:t>TCP</a:t>
            </a:r>
            <a:r>
              <a:rPr lang="ko-KR" altLang="en-US" b="1" dirty="0"/>
              <a:t>대신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 헤더가 가벼운 </a:t>
            </a:r>
            <a:r>
              <a:rPr lang="en-US" altLang="ko-KR" b="1" dirty="0"/>
              <a:t>UDP</a:t>
            </a:r>
            <a:r>
              <a:rPr lang="ko-KR" altLang="en-US" b="1" dirty="0"/>
              <a:t>를 선택</a:t>
            </a:r>
            <a:r>
              <a:rPr lang="en-US" altLang="ko-KR" b="1" dirty="0"/>
              <a:t>!!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D7FAB-C2DF-450B-A32E-AD0FCAF81E2E}"/>
              </a:ext>
            </a:extLst>
          </p:cNvPr>
          <p:cNvSpPr txBox="1"/>
          <p:nvPr/>
        </p:nvSpPr>
        <p:spPr>
          <a:xfrm>
            <a:off x="179265" y="712152"/>
            <a:ext cx="315342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UDP</a:t>
            </a:r>
            <a:r>
              <a:rPr lang="ko-KR" altLang="en-US" sz="2800" b="1" dirty="0">
                <a:latin typeface="Noto Sans Demilight"/>
              </a:rPr>
              <a:t>는 하얀 도화지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51000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QUIC – </a:t>
            </a:r>
            <a:r>
              <a:rPr lang="en-US" altLang="ko-KR" sz="2800" b="1" dirty="0">
                <a:latin typeface="Noto Sans Demilight"/>
              </a:rPr>
              <a:t>Quick UDP Internet Connections</a:t>
            </a:r>
            <a:endParaRPr lang="en-US" altLang="ko-KR" sz="28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220F1C-1F3C-471C-8535-90BEC86FE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6" b="24211"/>
          <a:stretch/>
        </p:blipFill>
        <p:spPr bwMode="auto">
          <a:xfrm>
            <a:off x="433552" y="2154867"/>
            <a:ext cx="4072040" cy="254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CCAEDC-A0E7-4304-B023-BC2EAE10DC11}"/>
              </a:ext>
            </a:extLst>
          </p:cNvPr>
          <p:cNvCxnSpPr>
            <a:cxnSpLocks/>
          </p:cNvCxnSpPr>
          <p:nvPr/>
        </p:nvCxnSpPr>
        <p:spPr>
          <a:xfrm>
            <a:off x="4880299" y="1907628"/>
            <a:ext cx="0" cy="323193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D3A274-2E16-4F59-8BCB-3F34A0A9D4FE}"/>
              </a:ext>
            </a:extLst>
          </p:cNvPr>
          <p:cNvSpPr txBox="1"/>
          <p:nvPr/>
        </p:nvSpPr>
        <p:spPr>
          <a:xfrm>
            <a:off x="5037082" y="1970201"/>
            <a:ext cx="678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- UDP</a:t>
            </a:r>
            <a:r>
              <a:rPr lang="ko-KR" altLang="en-US" dirty="0"/>
              <a:t>위에 </a:t>
            </a:r>
            <a:r>
              <a:rPr lang="en-US" altLang="ko-KR" b="1" dirty="0"/>
              <a:t>QUIC</a:t>
            </a:r>
            <a:r>
              <a:rPr lang="ko-KR" altLang="en-US" b="1" dirty="0"/>
              <a:t>계층</a:t>
            </a:r>
            <a:r>
              <a:rPr lang="ko-KR" altLang="en-US" dirty="0"/>
              <a:t>을 추가해 </a:t>
            </a:r>
            <a:r>
              <a:rPr lang="en-US" altLang="ko-KR" dirty="0"/>
              <a:t>TCP</a:t>
            </a:r>
            <a:r>
              <a:rPr lang="ko-KR" altLang="en-US" dirty="0"/>
              <a:t>와 같은 </a:t>
            </a:r>
            <a:r>
              <a:rPr lang="ko-KR" altLang="en-US" b="1" dirty="0"/>
              <a:t>신뢰성을 제공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39BF4-92BD-4E4F-A95E-5950C738C38E}"/>
              </a:ext>
            </a:extLst>
          </p:cNvPr>
          <p:cNvSpPr txBox="1"/>
          <p:nvPr/>
        </p:nvSpPr>
        <p:spPr>
          <a:xfrm>
            <a:off x="5037082" y="2420743"/>
            <a:ext cx="644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 - Multiplexing</a:t>
            </a:r>
            <a:r>
              <a:rPr lang="ko-KR" altLang="en-US" dirty="0"/>
              <a:t>을 지원해 </a:t>
            </a:r>
            <a:r>
              <a:rPr lang="ko-KR" altLang="en-US" b="1" dirty="0"/>
              <a:t>순서에 맞는 전송처리</a:t>
            </a:r>
            <a:r>
              <a:rPr lang="ko-KR" altLang="en-US" dirty="0"/>
              <a:t>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59D58-A71A-4B5A-A7CC-D4EB834EDDC1}"/>
              </a:ext>
            </a:extLst>
          </p:cNvPr>
          <p:cNvSpPr txBox="1"/>
          <p:nvPr/>
        </p:nvSpPr>
        <p:spPr>
          <a:xfrm>
            <a:off x="5037081" y="2871285"/>
            <a:ext cx="6867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스트림이 </a:t>
            </a:r>
            <a:r>
              <a:rPr lang="ko-KR" altLang="en-US" b="1" dirty="0"/>
              <a:t>패킷</a:t>
            </a:r>
            <a:r>
              <a:rPr lang="ko-KR" altLang="en-US" dirty="0"/>
              <a:t>을 </a:t>
            </a:r>
            <a:r>
              <a:rPr lang="ko-KR" altLang="en-US" b="1" dirty="0"/>
              <a:t>잃을 경우</a:t>
            </a:r>
            <a:r>
              <a:rPr lang="ko-KR" altLang="en-US" dirty="0"/>
              <a:t> 해당 패킷을 </a:t>
            </a:r>
            <a:r>
              <a:rPr lang="ko-KR" altLang="en-US" b="1" dirty="0"/>
              <a:t>재전송하여 완료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/>
              <a:t>(HTTP2</a:t>
            </a:r>
            <a:r>
              <a:rPr lang="ko-KR" altLang="en-US" dirty="0"/>
              <a:t>는 잃은 패킷 복구 불가</a:t>
            </a:r>
            <a:r>
              <a:rPr lang="en-US" altLang="ko-KR" dirty="0"/>
              <a:t>..)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58021-511A-4CDA-9103-C0F3C65EE5C0}"/>
              </a:ext>
            </a:extLst>
          </p:cNvPr>
          <p:cNvSpPr txBox="1"/>
          <p:nvPr/>
        </p:nvSpPr>
        <p:spPr>
          <a:xfrm>
            <a:off x="5037081" y="3598826"/>
            <a:ext cx="445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- TCP+TLS</a:t>
            </a:r>
            <a:r>
              <a:rPr lang="ko-KR" altLang="en-US" dirty="0"/>
              <a:t>에 비해 빠른 </a:t>
            </a:r>
            <a:r>
              <a:rPr lang="ko-KR" altLang="en-US" dirty="0" err="1"/>
              <a:t>핸드셰이크</a:t>
            </a:r>
            <a:r>
              <a:rPr lang="ko-KR" altLang="en-US" dirty="0"/>
              <a:t>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CF529D-2818-45C0-8910-152DBA85E3A7}"/>
              </a:ext>
            </a:extLst>
          </p:cNvPr>
          <p:cNvSpPr txBox="1"/>
          <p:nvPr/>
        </p:nvSpPr>
        <p:spPr>
          <a:xfrm>
            <a:off x="5037081" y="4052390"/>
            <a:ext cx="4775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스트림을 순서에 상관없이 전달하기 위해 </a:t>
            </a:r>
            <a:endParaRPr lang="en-US" altLang="ko-KR" dirty="0"/>
          </a:p>
          <a:p>
            <a:r>
              <a:rPr lang="en-US" altLang="ko-KR" dirty="0"/>
              <a:t>   HPACK</a:t>
            </a:r>
            <a:r>
              <a:rPr lang="ko-KR" altLang="en-US" dirty="0"/>
              <a:t>을 수정해 </a:t>
            </a:r>
            <a:r>
              <a:rPr lang="en-US" altLang="ko-KR" dirty="0"/>
              <a:t>QPACK</a:t>
            </a:r>
            <a:r>
              <a:rPr lang="ko-KR" altLang="en-US" dirty="0"/>
              <a:t>을 만듦</a:t>
            </a:r>
            <a:endParaRPr lang="en-US" altLang="ko-KR" dirty="0"/>
          </a:p>
          <a:p>
            <a:r>
              <a:rPr lang="en-US" altLang="ko-KR" dirty="0"/>
              <a:t>(HPACK</a:t>
            </a:r>
            <a:r>
              <a:rPr lang="ko-KR" altLang="en-US" dirty="0"/>
              <a:t>은 스트림 전달 순서에 의존적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1DE1F9-BD7C-4B12-AE09-3E971806D985}"/>
              </a:ext>
            </a:extLst>
          </p:cNvPr>
          <p:cNvSpPr txBox="1"/>
          <p:nvPr/>
        </p:nvSpPr>
        <p:spPr>
          <a:xfrm>
            <a:off x="5037081" y="5056930"/>
            <a:ext cx="5264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- IP</a:t>
            </a:r>
            <a:r>
              <a:rPr lang="ko-KR" altLang="en-US" dirty="0"/>
              <a:t>가 바뀌어도 연결을 유지한다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(IP</a:t>
            </a:r>
            <a:r>
              <a:rPr lang="ko-KR" altLang="en-US" dirty="0"/>
              <a:t>기반이 아닌 </a:t>
            </a:r>
            <a:r>
              <a:rPr lang="en-US" altLang="ko-KR" dirty="0" err="1"/>
              <a:t>ConnectionID</a:t>
            </a:r>
            <a:r>
              <a:rPr lang="ko-KR" altLang="en-US" dirty="0"/>
              <a:t>기반 연결이기 때문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17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720573" y="3075057"/>
            <a:ext cx="4750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HTTP3.0</a:t>
            </a:r>
          </a:p>
          <a:p>
            <a:pPr algn="ctr"/>
            <a:r>
              <a:rPr lang="en-US" altLang="ko-KR" sz="2000" b="1" dirty="0">
                <a:latin typeface="Noto Sans Demilight"/>
              </a:rPr>
              <a:t>HTTP over QUIC</a:t>
            </a:r>
          </a:p>
        </p:txBody>
      </p:sp>
    </p:spTree>
    <p:extLst>
      <p:ext uri="{BB962C8B-B14F-4D97-AF65-F5344CB8AC3E}">
        <p14:creationId xmlns:p14="http://schemas.microsoft.com/office/powerpoint/2010/main" val="6858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25340</TotalTime>
  <Words>1248</Words>
  <Application>Microsoft Office PowerPoint</Application>
  <PresentationFormat>와이드스크린</PresentationFormat>
  <Paragraphs>212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-apple-system</vt:lpstr>
      <vt:lpstr>Noto Sans Demilight</vt:lpstr>
      <vt:lpstr>맑은 고딕</vt:lpstr>
      <vt:lpstr>Arial</vt:lpstr>
      <vt:lpstr>Karla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58</cp:revision>
  <dcterms:created xsi:type="dcterms:W3CDTF">2021-08-07T08:11:24Z</dcterms:created>
  <dcterms:modified xsi:type="dcterms:W3CDTF">2021-10-01T00:34:05Z</dcterms:modified>
</cp:coreProperties>
</file>