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58" r:id="rId3"/>
    <p:sldId id="559" r:id="rId4"/>
    <p:sldId id="533" r:id="rId5"/>
    <p:sldId id="578" r:id="rId6"/>
    <p:sldId id="579" r:id="rId7"/>
    <p:sldId id="582" r:id="rId8"/>
    <p:sldId id="581" r:id="rId9"/>
    <p:sldId id="583" r:id="rId10"/>
    <p:sldId id="580" r:id="rId11"/>
    <p:sldId id="584" r:id="rId12"/>
    <p:sldId id="585" r:id="rId13"/>
    <p:sldId id="586" r:id="rId14"/>
    <p:sldId id="5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89520" autoAdjust="0"/>
  </p:normalViewPr>
  <p:slideViewPr>
    <p:cSldViewPr snapToGrid="0">
      <p:cViewPr varScale="1">
        <p:scale>
          <a:sx n="45" d="100"/>
          <a:sy n="45" d="100"/>
        </p:scale>
        <p:origin x="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ibernate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jangoproject.com/en/3.0/topics/db/queries/" TargetMode="External"/><Relationship Id="rId4" Type="http://schemas.openxmlformats.org/officeDocument/2006/relationships/hyperlink" Target="https://sequelize.org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완벽한 </a:t>
            </a:r>
            <a:r>
              <a:rPr lang="ko-KR" altLang="en-US" b="1" i="0" dirty="0" err="1">
                <a:solidFill>
                  <a:srgbClr val="BBBBBB"/>
                </a:solidFill>
                <a:effectLst/>
                <a:latin typeface="FC Sans"/>
              </a:rPr>
              <a:t>객체지향적인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 코드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BBBBBB"/>
              </a:solidFill>
              <a:effectLst/>
              <a:latin typeface="FC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문이 아닌 클래스의 메서드를 통해 데이터베이스를 조작할 수 있어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개발자가 객체 모델만 이용해서 프로그래밍을 하는 데 집중할 수 있게 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SQL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사용하면서 같이 필요한 선언문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할당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종료 같은 부수적인 코드가 사라지거나 줄어들며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각종 객체에 대한 코드를 별도로 작성하여 코드의 가독성을 높일 수 있다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오직 객체지향적 접근만 고려하면 되기때문에 생산성이 증가한다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재사용</a:t>
            </a:r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유지보수</a:t>
            </a:r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1" i="0" dirty="0" err="1">
                <a:solidFill>
                  <a:srgbClr val="BBBBBB"/>
                </a:solidFill>
                <a:effectLst/>
                <a:latin typeface="FC Sans"/>
              </a:rPr>
              <a:t>리팩토링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 용이성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은 기존 객체와 독립적으로 작성되어 있고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객체로 작성되었기 때문에 재활용할 수 있다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DBMS(</a:t>
            </a:r>
            <a:r>
              <a:rPr lang="en-US" altLang="ko-KR" b="1" i="0" dirty="0" err="1">
                <a:solidFill>
                  <a:srgbClr val="BBBBBB"/>
                </a:solidFill>
                <a:effectLst/>
                <a:latin typeface="FC Sans"/>
              </a:rPr>
              <a:t>DataBase</a:t>
            </a:r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 Management System) 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종속성 하락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 간의 관계를 바탕으로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DB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 맞는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자동으로 생성하고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객체의 자료형 타입까지 사용할 수 있기 때문에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RDBMS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의 데이터 구조와 객체지향 모델 사이의 간격을 좁힐 수 있다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DBMS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를 교체하는 큰 작업에도 리스크가 적고 드는 시간도 줄어든다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b="1" i="0" dirty="0">
              <a:solidFill>
                <a:srgbClr val="BBBBBB"/>
              </a:solidFill>
              <a:effectLst/>
              <a:latin typeface="FC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0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r>
              <a:rPr lang="en-US" altLang="ko-KR" b="1" i="0" dirty="0">
                <a:solidFill>
                  <a:schemeClr val="tx1"/>
                </a:solidFill>
                <a:effectLst/>
                <a:latin typeface="FC Sans"/>
              </a:rPr>
              <a:t>JPA/</a:t>
            </a:r>
            <a:r>
              <a:rPr lang="en-US" altLang="ko-KR" b="1" i="0" u="none" strike="noStrike" dirty="0">
                <a:solidFill>
                  <a:schemeClr val="tx1"/>
                </a:solidFill>
                <a:effectLst/>
                <a:latin typeface="F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Hibernate</a:t>
            </a:r>
            <a:endParaRPr lang="ko-KR" altLang="en-US" b="1" i="0" dirty="0">
              <a:solidFill>
                <a:schemeClr val="tx1"/>
              </a:solidFill>
              <a:effectLst/>
              <a:latin typeface="FC Sans"/>
            </a:endParaRPr>
          </a:p>
          <a:p>
            <a:pPr algn="l" latinLnBrk="0"/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JPA(Java Persistence API)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는 자바의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기술 표준으로 인터페이스의 모음이다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이러한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JPA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표준 명세를 구현한 구현체가 바로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Hibernate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</a:p>
          <a:p>
            <a:pPr algn="l" latinLnBrk="0"/>
            <a:r>
              <a:rPr lang="en-US" altLang="ko-KR" b="1" i="0" u="none" strike="noStrike" dirty="0" err="1">
                <a:solidFill>
                  <a:schemeClr val="tx1"/>
                </a:solidFill>
                <a:effectLst/>
                <a:latin typeface="FC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Sequelize</a:t>
            </a:r>
            <a:endParaRPr lang="ko-KR" altLang="en-US" b="1" i="0" dirty="0">
              <a:solidFill>
                <a:schemeClr val="tx1"/>
              </a:solidFill>
              <a:effectLst/>
              <a:latin typeface="FC Sans"/>
            </a:endParaRPr>
          </a:p>
          <a:p>
            <a:pPr algn="l" latinLnBrk="0"/>
            <a:r>
              <a:rPr lang="en-US" altLang="ko-KR" b="0" i="0" dirty="0" err="1">
                <a:solidFill>
                  <a:srgbClr val="BBBBBB"/>
                </a:solidFill>
                <a:effectLst/>
                <a:latin typeface="FC Sans"/>
              </a:rPr>
              <a:t>Sequelize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는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Postgres, MySQL, MariaDB, SQLite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등을 지원하는 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Promise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 기반한 비동기로 동작하는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Node.js 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</a:p>
          <a:p>
            <a:pPr algn="l" latinLnBrk="0"/>
            <a:r>
              <a:rPr lang="en-US" altLang="ko-KR" b="1" i="0" u="none" strike="noStrike" dirty="0">
                <a:solidFill>
                  <a:schemeClr val="tx1"/>
                </a:solidFill>
                <a:effectLst/>
                <a:latin typeface="FC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 ORM</a:t>
            </a:r>
            <a:endParaRPr lang="ko-KR" altLang="en-US" b="1" i="0" u="none" dirty="0">
              <a:solidFill>
                <a:schemeClr val="tx1"/>
              </a:solidFill>
              <a:effectLst/>
              <a:latin typeface="FC Sans"/>
            </a:endParaRPr>
          </a:p>
          <a:p>
            <a:pPr algn="l" latinLnBrk="0"/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python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기반 프레임워크인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Django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에서 자체적으로 지원하는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</a:p>
          <a:p>
            <a:endParaRPr lang="ko-KR" altLang="en-US" b="1" i="0" dirty="0">
              <a:solidFill>
                <a:srgbClr val="BBBBBB"/>
              </a:solidFill>
              <a:effectLst/>
              <a:latin typeface="FC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</a:t>
            </a:r>
            <a:r>
              <a:rPr lang="ko-KR" altLang="en-US" dirty="0" err="1"/>
              <a:t>케잌을</a:t>
            </a:r>
            <a:r>
              <a:rPr lang="ko-KR" altLang="en-US" dirty="0"/>
              <a:t> 보시면 층별로 </a:t>
            </a:r>
            <a:r>
              <a:rPr lang="ko-KR" altLang="en-US" dirty="0" err="1"/>
              <a:t>쌓여있습니다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케잌은</a:t>
            </a:r>
            <a:r>
              <a:rPr lang="ko-KR" altLang="en-US" dirty="0"/>
              <a:t> </a:t>
            </a:r>
            <a:r>
              <a:rPr lang="ko-KR" altLang="en-US" dirty="0" err="1"/>
              <a:t>한장</a:t>
            </a:r>
            <a:r>
              <a:rPr lang="ko-KR" altLang="en-US" dirty="0"/>
              <a:t> </a:t>
            </a:r>
            <a:r>
              <a:rPr lang="ko-KR" altLang="en-US" dirty="0" err="1"/>
              <a:t>한장</a:t>
            </a:r>
            <a:r>
              <a:rPr lang="ko-KR" altLang="en-US" dirty="0"/>
              <a:t> 다른 맛이 나도록 만들 수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층들은 다른 층과 완벽히 분리되어 있기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새로운 맛</a:t>
            </a:r>
            <a:r>
              <a:rPr lang="en-US" altLang="ko-KR" dirty="0"/>
              <a:t>(</a:t>
            </a:r>
            <a:r>
              <a:rPr lang="ko-KR" altLang="en-US" dirty="0"/>
              <a:t>색</a:t>
            </a:r>
            <a:r>
              <a:rPr lang="en-US" altLang="ko-KR" dirty="0"/>
              <a:t>)</a:t>
            </a:r>
            <a:r>
              <a:rPr lang="ko-KR" altLang="en-US" dirty="0"/>
              <a:t>을 추가하는 것도 어렵지 않겠죠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이런 구조를 프로그래밍 설계에 적용한 것이 바로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8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Noto Sans KR"/>
              </a:rPr>
              <a:t>효율적인 개발과 유지보수를 위해 계층화 하여 개발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  - </a:t>
            </a:r>
            <a:r>
              <a:rPr lang="ko-KR" altLang="en-US" sz="1200" b="0" i="0" dirty="0">
                <a:effectLst/>
                <a:latin typeface="Noto Sans KR"/>
              </a:rPr>
              <a:t>각각의 층은 분리 되어 있기 때문에 업무의 분담 및 유지보수에 장점이 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effectLst/>
                <a:latin typeface="Noto Sans KR"/>
              </a:rPr>
              <a:t>대부분의 중</a:t>
            </a:r>
            <a:r>
              <a:rPr lang="en-US" altLang="ko-KR" sz="1200" b="0" i="0" dirty="0">
                <a:effectLst/>
                <a:latin typeface="Noto Sans KR"/>
              </a:rPr>
              <a:t>/</a:t>
            </a:r>
            <a:r>
              <a:rPr lang="ko-KR" altLang="en-US" sz="1200" b="0" i="0" dirty="0">
                <a:effectLst/>
                <a:latin typeface="Noto Sans KR"/>
              </a:rPr>
              <a:t>대규모 어플리케이션에서 적용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  -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effectLst/>
                <a:latin typeface="Noto Sans KR"/>
              </a:rPr>
              <a:t>인접한 층에게만 영향력을 가짐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  </a:t>
            </a:r>
            <a:r>
              <a:rPr lang="en-US" altLang="ko-KR" sz="1200" b="0" i="0" dirty="0">
                <a:effectLst/>
                <a:latin typeface="Noto Sans KR"/>
              </a:rPr>
              <a:t>-</a:t>
            </a:r>
            <a:r>
              <a:rPr lang="ko-KR" altLang="en-US" sz="1200" b="0" i="0" dirty="0">
                <a:effectLst/>
                <a:latin typeface="Noto Sans KR"/>
              </a:rPr>
              <a:t> </a:t>
            </a: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3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Noto Sans KR"/>
              </a:rPr>
              <a:t>효율적인 개발과 유지보수를 위해 계층화 하여 개발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  - </a:t>
            </a:r>
            <a:r>
              <a:rPr lang="ko-KR" altLang="en-US" sz="1200" b="0" i="0" dirty="0">
                <a:effectLst/>
                <a:latin typeface="Noto Sans KR"/>
              </a:rPr>
              <a:t>각각의 층은 분리 되어 있기 때문에 업무의 분담 및 유지보수에 장점이 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effectLst/>
                <a:latin typeface="Noto Sans KR"/>
              </a:rPr>
              <a:t>대부분의 중</a:t>
            </a:r>
            <a:r>
              <a:rPr lang="en-US" altLang="ko-KR" sz="1200" b="0" i="0" dirty="0">
                <a:effectLst/>
                <a:latin typeface="Noto Sans KR"/>
              </a:rPr>
              <a:t>/</a:t>
            </a:r>
            <a:r>
              <a:rPr lang="ko-KR" altLang="en-US" sz="1200" b="0" i="0" dirty="0">
                <a:effectLst/>
                <a:latin typeface="Noto Sans KR"/>
              </a:rPr>
              <a:t>대규모 어플리케이션에서 적용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  -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effectLst/>
                <a:latin typeface="Noto Sans KR"/>
              </a:rPr>
              <a:t>인접한 층에게만 영향력을 가짐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  </a:t>
            </a:r>
            <a:r>
              <a:rPr lang="en-US" altLang="ko-KR" sz="1200" b="0" i="0" dirty="0">
                <a:effectLst/>
                <a:latin typeface="Noto Sans KR"/>
              </a:rPr>
              <a:t>-</a:t>
            </a:r>
            <a:r>
              <a:rPr lang="ko-KR" altLang="en-US" sz="1200" b="0" i="0" dirty="0">
                <a:effectLst/>
                <a:latin typeface="Noto Sans KR"/>
              </a:rPr>
              <a:t> </a:t>
            </a: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6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dirty="0"/>
              <a:t>Layered Architecture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계층은 다음과 같이 </a:t>
            </a:r>
            <a:r>
              <a:rPr lang="en-US" altLang="ko-KR" dirty="0"/>
              <a:t>MVC</a:t>
            </a:r>
            <a:r>
              <a:rPr lang="ko-KR" altLang="en-US" dirty="0"/>
              <a:t>모델에 대입할 수 있습니다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UI</a:t>
            </a:r>
            <a:r>
              <a:rPr lang="ko-KR" altLang="en-US" sz="1200" b="0" i="0" dirty="0">
                <a:effectLst/>
                <a:latin typeface="Noto Sans KR"/>
              </a:rPr>
              <a:t>를 가지는 대부분의 어플리케이션은 이 모델을 그대로 혹은 변형하여 적용하고 있습니다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다음은 </a:t>
            </a:r>
            <a:r>
              <a:rPr lang="en-US" altLang="ko-KR" sz="1200" b="0" i="0" dirty="0">
                <a:effectLst/>
                <a:latin typeface="Noto Sans KR"/>
              </a:rPr>
              <a:t>Spring</a:t>
            </a:r>
            <a:r>
              <a:rPr lang="ko-KR" altLang="en-US" sz="1200" b="0" i="0" dirty="0">
                <a:effectLst/>
                <a:latin typeface="Noto Sans KR"/>
              </a:rPr>
              <a:t>입니다</a:t>
            </a:r>
            <a:r>
              <a:rPr lang="en-US" altLang="ko-KR" sz="1200" b="0" i="0" dirty="0">
                <a:effectLst/>
                <a:latin typeface="Noto Sans KR"/>
              </a:rPr>
              <a:t>. Controller</a:t>
            </a:r>
            <a:r>
              <a:rPr lang="ko-KR" altLang="en-US" sz="1200" b="0" i="0" dirty="0">
                <a:effectLst/>
                <a:latin typeface="Noto Sans KR"/>
              </a:rPr>
              <a:t>는 사용자의 요청을 받아 적절한 비즈니스 로직을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수행하도록 </a:t>
            </a:r>
            <a:r>
              <a:rPr lang="en-US" altLang="ko-KR" sz="1200" b="0" i="0" dirty="0">
                <a:effectLst/>
                <a:latin typeface="Noto Sans KR"/>
              </a:rPr>
              <a:t>Mapping</a:t>
            </a:r>
            <a:r>
              <a:rPr lang="ko-KR" altLang="en-US" sz="1200" b="0" i="0" dirty="0">
                <a:effectLst/>
                <a:latin typeface="Noto Sans KR"/>
              </a:rPr>
              <a:t>시켜줍니다</a:t>
            </a:r>
            <a:r>
              <a:rPr lang="en-US" altLang="ko-KR" sz="1200" b="0" i="0" dirty="0">
                <a:effectLst/>
                <a:latin typeface="Noto Sans KR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Service</a:t>
            </a:r>
            <a:r>
              <a:rPr lang="ko-KR" altLang="en-US" sz="1200" b="0" i="0" dirty="0">
                <a:effectLst/>
                <a:latin typeface="Noto Sans KR"/>
              </a:rPr>
              <a:t>에서는 비즈니스 로직을 구현하여 수행하는 기능을 합니다</a:t>
            </a:r>
            <a:r>
              <a:rPr lang="en-US" altLang="ko-KR" sz="1200" b="0" i="0" dirty="0">
                <a:effectLst/>
                <a:latin typeface="Noto Sans KR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sz="1200" b="0" i="0" dirty="0">
                <a:effectLst/>
                <a:latin typeface="Noto Sans KR"/>
              </a:rPr>
              <a:t>Repository</a:t>
            </a:r>
            <a:r>
              <a:rPr lang="ko-KR" altLang="en-US" sz="1200" b="0" i="0" dirty="0">
                <a:effectLst/>
                <a:latin typeface="Noto Sans KR"/>
              </a:rPr>
              <a:t>에서는 데이터를 저장하고 조회하는 등의 역할을 수행합니다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6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Object Relational Mapping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즉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-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관계 매핑의 </a:t>
            </a:r>
            <a:r>
              <a:rPr lang="ko-KR" altLang="en-US" b="0" i="0" dirty="0" err="1">
                <a:solidFill>
                  <a:srgbClr val="BBBBBB"/>
                </a:solidFill>
                <a:effectLst/>
                <a:latin typeface="FC Sans"/>
              </a:rPr>
              <a:t>줄임말이다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-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관계 매핑을 풀어서 설명하자면 우리가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OOP(Object Oriented Programming)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에서 쓰이는 객체라는 개념을 구현한 클래스와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RDB(Relational </a:t>
            </a:r>
            <a:r>
              <a:rPr lang="en-US" altLang="ko-KR" b="0" i="0" dirty="0" err="1">
                <a:solidFill>
                  <a:srgbClr val="BBBBBB"/>
                </a:solidFill>
                <a:effectLst/>
                <a:latin typeface="FC Sans"/>
              </a:rPr>
              <a:t>DataBase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에서 쓰이는 데이터인 테이블 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자동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으로 매핑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(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연결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하는 것을 의미한다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그러나 클래스와 테이블은 서로가 기존부터 호환가능성을 두고 만들어진 것이 아니기 때문에 불일치가 발생하는데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이를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을 통해 객체 간의 관계를 바탕으로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자동으로 생성하여 불일치를 해결한다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따라서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을 이용하면 따로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짤 필요없이 객체를 통해 간접적으로 데이터베이스를 조작할 수 있게 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5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Object Relational Mapping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즉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-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관계 매핑의 </a:t>
            </a:r>
            <a:r>
              <a:rPr lang="ko-KR" altLang="en-US" b="0" i="0" dirty="0" err="1">
                <a:solidFill>
                  <a:srgbClr val="BBBBBB"/>
                </a:solidFill>
                <a:effectLst/>
                <a:latin typeface="FC Sans"/>
              </a:rPr>
              <a:t>줄임말이다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객체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-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관계 매핑을 풀어서 설명하자면 우리가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OOP(Object Oriented Programming)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에서 쓰이는 객체라는 개념을 구현한 클래스와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RDB(Relational </a:t>
            </a:r>
            <a:r>
              <a:rPr lang="en-US" altLang="ko-KR" b="0" i="0" dirty="0" err="1">
                <a:solidFill>
                  <a:srgbClr val="BBBBBB"/>
                </a:solidFill>
                <a:effectLst/>
                <a:latin typeface="FC Sans"/>
              </a:rPr>
              <a:t>DataBase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에서 쓰이는 데이터인 테이블 </a:t>
            </a:r>
            <a:r>
              <a:rPr lang="ko-KR" altLang="en-US" b="1" i="0" dirty="0">
                <a:solidFill>
                  <a:srgbClr val="BBBBBB"/>
                </a:solidFill>
                <a:effectLst/>
                <a:latin typeface="FC Sans"/>
              </a:rPr>
              <a:t>자동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으로 매핑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(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연결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)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하는 것을 의미한다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그러나 클래스와 테이블은 서로가 기존부터 호환가능성을 두고 만들어진 것이 아니기 때문에 불일치가 발생하는데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,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이를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을 통해 객체 간의 관계를 바탕으로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자동으로 생성하여 불일치를 해결한다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 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따라서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ORM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을 이용하면 따로 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SQL</a:t>
            </a:r>
            <a:r>
              <a:rPr lang="ko-KR" altLang="en-US" b="0" i="0" dirty="0">
                <a:solidFill>
                  <a:srgbClr val="BBBBBB"/>
                </a:solidFill>
                <a:effectLst/>
                <a:latin typeface="FC Sans"/>
              </a:rPr>
              <a:t>문을 짤 필요없이 객체를 통해 간접적으로 데이터베이스를 조작할 수 있게 된다</a:t>
            </a:r>
            <a:r>
              <a:rPr lang="en-US" altLang="ko-KR" b="0" i="0" dirty="0">
                <a:solidFill>
                  <a:srgbClr val="BBBBBB"/>
                </a:solidFill>
                <a:effectLst/>
                <a:latin typeface="FC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4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ingnotes.tistory.com/34" TargetMode="External"/><Relationship Id="rId3" Type="http://schemas.openxmlformats.org/officeDocument/2006/relationships/hyperlink" Target="https://velog.io/@may_soouu/%EB%A0%88%EC%9D%B4%EC%96%B4%EB%93%9C-%EC%95%84%ED%82%A4%ED%85%8D%EC%B3%90" TargetMode="External"/><Relationship Id="rId7" Type="http://schemas.openxmlformats.org/officeDocument/2006/relationships/hyperlink" Target="https://nbkw.tistory.com/13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dbc.tistory.com/20" TargetMode="External"/><Relationship Id="rId5" Type="http://schemas.openxmlformats.org/officeDocument/2006/relationships/hyperlink" Target="https://geonlee.tistory.com/207" TargetMode="External"/><Relationship Id="rId10" Type="http://schemas.openxmlformats.org/officeDocument/2006/relationships/hyperlink" Target="https://shin-bugkiller.tistory.com/entry/Web-Layer-Service-Layer-Repository-Layer" TargetMode="External"/><Relationship Id="rId4" Type="http://schemas.openxmlformats.org/officeDocument/2006/relationships/hyperlink" Target="https://ychae-leah.tistory.com/134" TargetMode="External"/><Relationship Id="rId9" Type="http://schemas.openxmlformats.org/officeDocument/2006/relationships/hyperlink" Target="https://pjc91.tistory.com/6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ORM - </a:t>
            </a:r>
            <a:r>
              <a:rPr lang="en-US" altLang="ko-KR" sz="2400" b="1" dirty="0">
                <a:latin typeface="Noto Sans Demilight"/>
              </a:rPr>
              <a:t>Object Relational Mapping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장점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42B6-B2CA-4CA7-8136-78E84B5F2873}"/>
              </a:ext>
            </a:extLst>
          </p:cNvPr>
          <p:cNvSpPr txBox="1"/>
          <p:nvPr/>
        </p:nvSpPr>
        <p:spPr>
          <a:xfrm>
            <a:off x="884764" y="1885371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2400" b="1" i="0" dirty="0">
                <a:effectLst/>
                <a:latin typeface="FC Sans"/>
              </a:rPr>
              <a:t> </a:t>
            </a:r>
            <a:r>
              <a:rPr lang="en-US" altLang="ko-KR" sz="2400" b="1" i="0" dirty="0">
                <a:effectLst/>
              </a:rPr>
              <a:t>- </a:t>
            </a:r>
            <a:r>
              <a:rPr lang="ko-KR" altLang="en-US" sz="2400" b="1" i="0" dirty="0">
                <a:effectLst/>
                <a:latin typeface="FC Sans"/>
              </a:rPr>
              <a:t>완벽한 </a:t>
            </a:r>
            <a:r>
              <a:rPr lang="ko-KR" altLang="en-US" sz="2400" b="1" i="0" dirty="0" err="1">
                <a:effectLst/>
                <a:latin typeface="FC Sans"/>
              </a:rPr>
              <a:t>객체지향적인</a:t>
            </a:r>
            <a:r>
              <a:rPr lang="ko-KR" altLang="en-US" sz="2400" b="1" i="0" dirty="0">
                <a:effectLst/>
                <a:latin typeface="FC Sans"/>
              </a:rPr>
              <a:t> 코드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9B879-CC6B-4D43-A3D7-0FA0155524DC}"/>
              </a:ext>
            </a:extLst>
          </p:cNvPr>
          <p:cNvSpPr txBox="1"/>
          <p:nvPr/>
        </p:nvSpPr>
        <p:spPr>
          <a:xfrm>
            <a:off x="884764" y="3517821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2400" b="1" i="0" dirty="0">
                <a:effectLst/>
              </a:rPr>
              <a:t> - </a:t>
            </a:r>
            <a:r>
              <a:rPr lang="ko-KR" altLang="en-US" sz="2400" b="1" i="0" dirty="0">
                <a:effectLst/>
                <a:latin typeface="FC Sans"/>
              </a:rPr>
              <a:t>재사용</a:t>
            </a:r>
            <a:r>
              <a:rPr lang="en-US" altLang="ko-KR" sz="2400" b="1" i="0" dirty="0">
                <a:effectLst/>
                <a:latin typeface="FC Sans"/>
              </a:rPr>
              <a:t>, </a:t>
            </a:r>
            <a:r>
              <a:rPr lang="ko-KR" altLang="en-US" sz="2400" b="1" i="0" dirty="0">
                <a:effectLst/>
                <a:latin typeface="FC Sans"/>
              </a:rPr>
              <a:t>유지보수</a:t>
            </a:r>
            <a:r>
              <a:rPr lang="en-US" altLang="ko-KR" sz="2400" b="1" i="0" dirty="0">
                <a:effectLst/>
                <a:latin typeface="FC Sans"/>
              </a:rPr>
              <a:t>, </a:t>
            </a:r>
            <a:r>
              <a:rPr lang="ko-KR" altLang="en-US" sz="2400" b="1" i="0" dirty="0" err="1">
                <a:effectLst/>
                <a:latin typeface="FC Sans"/>
              </a:rPr>
              <a:t>리팩토링</a:t>
            </a:r>
            <a:r>
              <a:rPr lang="ko-KR" altLang="en-US" sz="2400" b="1" i="0" dirty="0">
                <a:effectLst/>
                <a:latin typeface="FC Sans"/>
              </a:rPr>
              <a:t> 용이성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9FA8E-6554-4F9A-A36B-9EAD1FB16F4E}"/>
              </a:ext>
            </a:extLst>
          </p:cNvPr>
          <p:cNvSpPr txBox="1"/>
          <p:nvPr/>
        </p:nvSpPr>
        <p:spPr>
          <a:xfrm>
            <a:off x="884764" y="5150272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</a:rPr>
              <a:t> - </a:t>
            </a:r>
            <a:r>
              <a:rPr lang="en-US" altLang="ko-KR" sz="2400" b="1" i="0" dirty="0">
                <a:effectLst/>
                <a:latin typeface="FC Sans"/>
              </a:rPr>
              <a:t>DBMS(</a:t>
            </a:r>
            <a:r>
              <a:rPr lang="en-US" altLang="ko-KR" sz="2400" b="1" i="0" dirty="0" err="1">
                <a:effectLst/>
                <a:latin typeface="FC Sans"/>
              </a:rPr>
              <a:t>DataBase</a:t>
            </a:r>
            <a:r>
              <a:rPr lang="en-US" altLang="ko-KR" sz="2400" b="1" i="0" dirty="0">
                <a:effectLst/>
                <a:latin typeface="FC Sans"/>
              </a:rPr>
              <a:t> Management System) </a:t>
            </a:r>
            <a:r>
              <a:rPr lang="ko-KR" altLang="en-US" sz="2400" b="1" i="0" dirty="0">
                <a:effectLst/>
                <a:latin typeface="FC Sans"/>
              </a:rPr>
              <a:t>종속성 하락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48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ORM - </a:t>
            </a:r>
            <a:r>
              <a:rPr lang="en-US" altLang="ko-KR" sz="2400" b="1" dirty="0">
                <a:latin typeface="Noto Sans Demilight"/>
              </a:rPr>
              <a:t>Object Relational Mapping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단점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42B6-B2CA-4CA7-8136-78E84B5F2873}"/>
              </a:ext>
            </a:extLst>
          </p:cNvPr>
          <p:cNvSpPr txBox="1"/>
          <p:nvPr/>
        </p:nvSpPr>
        <p:spPr>
          <a:xfrm>
            <a:off x="884764" y="1885371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2400" b="1" i="0" dirty="0">
                <a:effectLst/>
                <a:latin typeface="FC Sans"/>
              </a:rPr>
              <a:t> </a:t>
            </a:r>
            <a:r>
              <a:rPr lang="en-US" altLang="ko-KR" sz="2400" b="1" i="0" dirty="0">
                <a:effectLst/>
              </a:rPr>
              <a:t>- </a:t>
            </a:r>
            <a:r>
              <a:rPr lang="ko-KR" altLang="en-US" sz="2400" b="1" i="0" dirty="0">
                <a:effectLst/>
              </a:rPr>
              <a:t>복잡한 </a:t>
            </a:r>
            <a:r>
              <a:rPr lang="en-US" altLang="ko-KR" sz="2400" b="1" i="0" dirty="0">
                <a:effectLst/>
              </a:rPr>
              <a:t>SQL</a:t>
            </a:r>
            <a:r>
              <a:rPr lang="ko-KR" altLang="en-US" sz="2400" b="1" i="0" dirty="0">
                <a:effectLst/>
              </a:rPr>
              <a:t>은 구현이 힘들다</a:t>
            </a:r>
            <a:r>
              <a:rPr lang="en-US" altLang="ko-KR" sz="2400" b="1" i="0" dirty="0">
                <a:effectLst/>
              </a:rPr>
              <a:t>.</a:t>
            </a:r>
            <a:endParaRPr lang="ko-KR" altLang="en-US" sz="2400" b="1" i="0" dirty="0">
              <a:effectLst/>
              <a:latin typeface="FC Sa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9B879-CC6B-4D43-A3D7-0FA0155524DC}"/>
              </a:ext>
            </a:extLst>
          </p:cNvPr>
          <p:cNvSpPr txBox="1"/>
          <p:nvPr/>
        </p:nvSpPr>
        <p:spPr>
          <a:xfrm>
            <a:off x="884764" y="3517821"/>
            <a:ext cx="9139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2400" b="1" i="0" dirty="0">
                <a:effectLst/>
              </a:rPr>
              <a:t> - </a:t>
            </a:r>
            <a:r>
              <a:rPr lang="ko-KR" altLang="en-US" sz="2400" b="1" dirty="0"/>
              <a:t>잘못 구현되었을 경우 속도저하 및 일관성을 무너뜨릴 수 있다</a:t>
            </a:r>
            <a:r>
              <a:rPr lang="en-US" altLang="ko-KR" sz="2400" b="1" dirty="0"/>
              <a:t>.</a:t>
            </a:r>
            <a:endParaRPr lang="ko-KR" altLang="en-US" sz="2400" b="1" i="0" dirty="0">
              <a:effectLst/>
              <a:latin typeface="FC San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9FA8E-6554-4F9A-A36B-9EAD1FB16F4E}"/>
              </a:ext>
            </a:extLst>
          </p:cNvPr>
          <p:cNvSpPr txBox="1"/>
          <p:nvPr/>
        </p:nvSpPr>
        <p:spPr>
          <a:xfrm>
            <a:off x="884764" y="5150272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</a:rPr>
              <a:t> - </a:t>
            </a:r>
            <a:r>
              <a:rPr lang="ko-KR" altLang="en-US" sz="2400" b="1" dirty="0">
                <a:latin typeface="FC Sans"/>
              </a:rPr>
              <a:t>튜닝을 위해 결국 </a:t>
            </a:r>
            <a:r>
              <a:rPr lang="en-US" altLang="ko-KR" sz="2400" b="1" dirty="0">
                <a:latin typeface="FC Sans"/>
              </a:rPr>
              <a:t>SQL</a:t>
            </a:r>
            <a:r>
              <a:rPr lang="ko-KR" altLang="en-US" sz="2400" b="1" dirty="0">
                <a:latin typeface="FC Sans"/>
              </a:rPr>
              <a:t>문을 써야할 수도 있다</a:t>
            </a:r>
            <a:r>
              <a:rPr lang="en-US" altLang="ko-KR" sz="2400" b="1" dirty="0">
                <a:latin typeface="FC Sans"/>
              </a:rPr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4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ORM - </a:t>
            </a:r>
            <a:r>
              <a:rPr lang="en-US" altLang="ko-KR" sz="2400" b="1" dirty="0">
                <a:latin typeface="Noto Sans Demilight"/>
              </a:rPr>
              <a:t>Object Relational Mapping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종류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42B6-B2CA-4CA7-8136-78E84B5F2873}"/>
              </a:ext>
            </a:extLst>
          </p:cNvPr>
          <p:cNvSpPr txBox="1"/>
          <p:nvPr/>
        </p:nvSpPr>
        <p:spPr>
          <a:xfrm>
            <a:off x="884764" y="1885371"/>
            <a:ext cx="4161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2400" b="1" i="0" dirty="0">
                <a:effectLst/>
                <a:latin typeface="FC Sans"/>
              </a:rPr>
              <a:t> </a:t>
            </a:r>
            <a:r>
              <a:rPr lang="en-US" altLang="ko-KR" sz="2400" b="1" i="0" dirty="0">
                <a:effectLst/>
              </a:rPr>
              <a:t>- JPA(Java Persistence API)</a:t>
            </a:r>
            <a:endParaRPr lang="ko-KR" altLang="en-US" sz="2400" b="1" i="0" dirty="0">
              <a:effectLst/>
              <a:latin typeface="FC Sa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9B879-CC6B-4D43-A3D7-0FA0155524DC}"/>
              </a:ext>
            </a:extLst>
          </p:cNvPr>
          <p:cNvSpPr txBox="1"/>
          <p:nvPr/>
        </p:nvSpPr>
        <p:spPr>
          <a:xfrm>
            <a:off x="884765" y="3517821"/>
            <a:ext cx="1909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2400" b="1" i="0" dirty="0">
                <a:effectLst/>
              </a:rPr>
              <a:t> - </a:t>
            </a:r>
            <a:r>
              <a:rPr lang="en-US" altLang="ko-KR" sz="2400" b="1" dirty="0" err="1"/>
              <a:t>Sequelize</a:t>
            </a:r>
            <a:endParaRPr lang="ko-KR" altLang="en-US" sz="2400" b="1" i="0" dirty="0">
              <a:effectLst/>
              <a:latin typeface="FC San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9FA8E-6554-4F9A-A36B-9EAD1FB16F4E}"/>
              </a:ext>
            </a:extLst>
          </p:cNvPr>
          <p:cNvSpPr txBox="1"/>
          <p:nvPr/>
        </p:nvSpPr>
        <p:spPr>
          <a:xfrm>
            <a:off x="884764" y="5150272"/>
            <a:ext cx="744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</a:rPr>
              <a:t> - </a:t>
            </a:r>
            <a:r>
              <a:rPr lang="en-US" altLang="ko-KR" sz="2400" b="1" dirty="0">
                <a:latin typeface="FC Sans"/>
              </a:rPr>
              <a:t>Django ORM</a:t>
            </a:r>
            <a:endParaRPr lang="ko-KR" altLang="en-US" sz="2400" b="1" dirty="0"/>
          </a:p>
        </p:txBody>
      </p:sp>
      <p:pic>
        <p:nvPicPr>
          <p:cNvPr id="3074" name="Picture 2" descr="JAVA] Java 제거 후 재설치">
            <a:extLst>
              <a:ext uri="{FF2B5EF4-FFF2-40B4-BE49-F238E27FC236}">
                <a16:creationId xmlns:a16="http://schemas.microsoft.com/office/drawing/2014/main" id="{B8594FA4-82D7-4985-88D6-CB5824D0A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2" r="30773"/>
          <a:stretch/>
        </p:blipFill>
        <p:spPr bwMode="auto">
          <a:xfrm>
            <a:off x="5035090" y="1363668"/>
            <a:ext cx="891768" cy="14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">
            <a:extLst>
              <a:ext uri="{FF2B5EF4-FFF2-40B4-BE49-F238E27FC236}">
                <a16:creationId xmlns:a16="http://schemas.microsoft.com/office/drawing/2014/main" id="{B7DA0D36-DCB2-40DA-B8F7-7F97D266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80" y="3105859"/>
            <a:ext cx="1285587" cy="1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장고(django) #3_ django에서 postgreSQL 사용하기">
            <a:extLst>
              <a:ext uri="{FF2B5EF4-FFF2-40B4-BE49-F238E27FC236}">
                <a16:creationId xmlns:a16="http://schemas.microsoft.com/office/drawing/2014/main" id="{EBEE2406-7246-4ED2-AE5E-37593145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14" y="4643446"/>
            <a:ext cx="1429830" cy="142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38" grpId="1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5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1859339"/>
            <a:ext cx="110393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ko-KR" altLang="en-US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https://velog.io/@may_soouu/%EB%A0%88%EC%9D%B4%EC%96%B4%EB%93%9C-%EC%95%84%ED%82%A4%ED%85%8D%EC%B3%90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4"/>
              </a:rPr>
              <a:t>https://ychae-leah.tistory.com/134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https://geonlee.tistory.com/207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https://stdbc.tistory.com/20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https://nbkw.tistory.com/137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https://codingnotes.tistory.com/34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https://pjc91.tistory.com/66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https://shin-bugkiller.tistory.com/entry/Web-Layer-Service-Layer-Repository-Layer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지개 크레이프 케이크 로열티 무료 사진, 그림, 이미지 그리고 스톡포토그래피. Image 28549304.">
            <a:extLst>
              <a:ext uri="{FF2B5EF4-FFF2-40B4-BE49-F238E27FC236}">
                <a16:creationId xmlns:a16="http://schemas.microsoft.com/office/drawing/2014/main" id="{59277271-2858-4248-8582-AA5A0455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51" y="1141239"/>
            <a:ext cx="5527697" cy="45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Layered Architecture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5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Layered Architecture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특징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271C6-A08F-46A8-A243-9995EF9CCF2E}"/>
              </a:ext>
            </a:extLst>
          </p:cNvPr>
          <p:cNvSpPr txBox="1"/>
          <p:nvPr/>
        </p:nvSpPr>
        <p:spPr>
          <a:xfrm>
            <a:off x="1082076" y="2275730"/>
            <a:ext cx="6204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Noto Sans KR"/>
              </a:rPr>
              <a:t>효율적인 개발과 유지보수를 위해 계층화 하여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6049-46DE-48DF-98F3-75A4002DBE17}"/>
              </a:ext>
            </a:extLst>
          </p:cNvPr>
          <p:cNvSpPr txBox="1"/>
          <p:nvPr/>
        </p:nvSpPr>
        <p:spPr>
          <a:xfrm>
            <a:off x="1082076" y="3318052"/>
            <a:ext cx="6204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Noto Sans KR"/>
              </a:rPr>
              <a:t>대부분의 중</a:t>
            </a:r>
            <a:r>
              <a:rPr lang="en-US" altLang="ko-KR" sz="2000" b="0" i="0" dirty="0">
                <a:effectLst/>
                <a:latin typeface="Noto Sans KR"/>
              </a:rPr>
              <a:t>/</a:t>
            </a:r>
            <a:r>
              <a:rPr lang="ko-KR" altLang="en-US" sz="2000" b="0" i="0" dirty="0">
                <a:effectLst/>
                <a:latin typeface="Noto Sans KR"/>
              </a:rPr>
              <a:t>대규모 어플리케이션에서 적용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DAED88-E7C0-4749-A27E-8CD3AA374A46}"/>
              </a:ext>
            </a:extLst>
          </p:cNvPr>
          <p:cNvSpPr txBox="1"/>
          <p:nvPr/>
        </p:nvSpPr>
        <p:spPr>
          <a:xfrm>
            <a:off x="1082076" y="4360374"/>
            <a:ext cx="6204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Noto Sans KR"/>
              </a:rPr>
              <a:t>인접한 층에게만 영향력을 가짐</a:t>
            </a:r>
            <a:r>
              <a:rPr lang="en-US" altLang="ko-KR" sz="20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96E59-9871-4A4D-9E8D-0B07798F3F7A}"/>
              </a:ext>
            </a:extLst>
          </p:cNvPr>
          <p:cNvSpPr txBox="1"/>
          <p:nvPr/>
        </p:nvSpPr>
        <p:spPr>
          <a:xfrm>
            <a:off x="1082076" y="5402696"/>
            <a:ext cx="98607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 err="1">
                <a:effectLst/>
                <a:latin typeface="Noto Sans KR"/>
              </a:rPr>
              <a:t>레이어드</a:t>
            </a:r>
            <a:r>
              <a:rPr lang="ko-KR" altLang="en-US" sz="2000" b="0" i="0" dirty="0">
                <a:effectLst/>
                <a:latin typeface="Noto Sans KR"/>
              </a:rPr>
              <a:t> 아키텍처가 접목된 것이</a:t>
            </a:r>
            <a:r>
              <a:rPr lang="en-US" altLang="ko-KR" sz="2000" b="0" i="0" dirty="0">
                <a:effectLst/>
                <a:latin typeface="Noto Sans KR"/>
              </a:rPr>
              <a:t> </a:t>
            </a:r>
            <a:r>
              <a:rPr lang="en-US" altLang="ko-KR" sz="2000" dirty="0">
                <a:latin typeface="Noto Sans KR"/>
              </a:rPr>
              <a:t>MVC(</a:t>
            </a:r>
            <a:r>
              <a:rPr lang="en-US" altLang="ko-KR" sz="2000" b="0" i="0" dirty="0">
                <a:effectLst/>
                <a:latin typeface="Noto Sans KR"/>
              </a:rPr>
              <a:t>Model/View/Controller)</a:t>
            </a:r>
            <a:r>
              <a:rPr lang="ko-KR" altLang="en-US" sz="2000" b="0" i="0" dirty="0">
                <a:effectLst/>
                <a:latin typeface="Noto Sans KR"/>
              </a:rPr>
              <a:t>모델</a:t>
            </a:r>
            <a:r>
              <a:rPr lang="en-US" altLang="ko-KR" sz="2000" b="0" i="0" dirty="0"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18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Layered Architecture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구분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729845-291E-4049-A26F-B786E8FE8EBB}"/>
              </a:ext>
            </a:extLst>
          </p:cNvPr>
          <p:cNvCxnSpPr>
            <a:cxnSpLocks/>
          </p:cNvCxnSpPr>
          <p:nvPr/>
        </p:nvCxnSpPr>
        <p:spPr>
          <a:xfrm>
            <a:off x="4304566" y="2229361"/>
            <a:ext cx="0" cy="323193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FC0F20-1619-433D-B277-F631E9F72CF5}"/>
              </a:ext>
            </a:extLst>
          </p:cNvPr>
          <p:cNvCxnSpPr>
            <a:cxnSpLocks/>
          </p:cNvCxnSpPr>
          <p:nvPr/>
        </p:nvCxnSpPr>
        <p:spPr>
          <a:xfrm>
            <a:off x="8029899" y="2229361"/>
            <a:ext cx="0" cy="323193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A1E6658-C55A-4FBE-93F5-1D294723190B}"/>
              </a:ext>
            </a:extLst>
          </p:cNvPr>
          <p:cNvSpPr/>
          <p:nvPr/>
        </p:nvSpPr>
        <p:spPr>
          <a:xfrm>
            <a:off x="1403214" y="1521475"/>
            <a:ext cx="1868127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Presentation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4EAD3B-0759-4747-B247-33E7CDE60EB3}"/>
              </a:ext>
            </a:extLst>
          </p:cNvPr>
          <p:cNvSpPr/>
          <p:nvPr/>
        </p:nvSpPr>
        <p:spPr>
          <a:xfrm>
            <a:off x="5245233" y="1521475"/>
            <a:ext cx="1868128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Business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EE1C22D-5FB3-40A2-A385-1A3F5C43F764}"/>
              </a:ext>
            </a:extLst>
          </p:cNvPr>
          <p:cNvSpPr/>
          <p:nvPr/>
        </p:nvSpPr>
        <p:spPr>
          <a:xfrm>
            <a:off x="9087253" y="1521475"/>
            <a:ext cx="1868128" cy="7078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Data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30C0A-8F67-4A52-AE30-D89C0B8BCD21}"/>
              </a:ext>
            </a:extLst>
          </p:cNvPr>
          <p:cNvSpPr txBox="1"/>
          <p:nvPr/>
        </p:nvSpPr>
        <p:spPr>
          <a:xfrm>
            <a:off x="847861" y="2993437"/>
            <a:ext cx="299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사용자와 상호작용을 담당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27D6BB-E250-45CF-AEDF-D94EC185C7C5}"/>
              </a:ext>
            </a:extLst>
          </p:cNvPr>
          <p:cNvSpPr txBox="1"/>
          <p:nvPr/>
        </p:nvSpPr>
        <p:spPr>
          <a:xfrm>
            <a:off x="680440" y="3729773"/>
            <a:ext cx="345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사용자의 요청을 분석하고 응답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DA2F4-5FFE-4319-A8F7-C3B1C3C0E761}"/>
              </a:ext>
            </a:extLst>
          </p:cNvPr>
          <p:cNvSpPr txBox="1"/>
          <p:nvPr/>
        </p:nvSpPr>
        <p:spPr>
          <a:xfrm>
            <a:off x="5444446" y="2979986"/>
            <a:ext cx="152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기능을 수행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DF8F4-227E-496F-BD49-111129E9A1CE}"/>
              </a:ext>
            </a:extLst>
          </p:cNvPr>
          <p:cNvSpPr txBox="1"/>
          <p:nvPr/>
        </p:nvSpPr>
        <p:spPr>
          <a:xfrm>
            <a:off x="4757945" y="4479560"/>
            <a:ext cx="301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Requirement</a:t>
            </a: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에 집중한 영역</a:t>
            </a:r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DD347-7E30-4A97-89E4-1EEEE3F6DD9C}"/>
              </a:ext>
            </a:extLst>
          </p:cNvPr>
          <p:cNvSpPr txBox="1"/>
          <p:nvPr/>
        </p:nvSpPr>
        <p:spPr>
          <a:xfrm>
            <a:off x="5310993" y="3729773"/>
            <a:ext cx="175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트랜잭션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5B0D6-4AE9-4E41-9E11-E80F68664310}"/>
              </a:ext>
            </a:extLst>
          </p:cNvPr>
          <p:cNvSpPr txBox="1"/>
          <p:nvPr/>
        </p:nvSpPr>
        <p:spPr>
          <a:xfrm>
            <a:off x="8717365" y="2984321"/>
            <a:ext cx="271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836C68"/>
                </a:solidFill>
                <a:effectLst/>
                <a:latin typeface="Noto Sans KR"/>
              </a:rPr>
              <a:t>DAO(Data Access Object)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8200B-9E0E-4CD4-963F-7F0B0094E539}"/>
              </a:ext>
            </a:extLst>
          </p:cNvPr>
          <p:cNvSpPr txBox="1"/>
          <p:nvPr/>
        </p:nvSpPr>
        <p:spPr>
          <a:xfrm>
            <a:off x="8059167" y="4479560"/>
            <a:ext cx="3924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주로 데이터베이스와 연동하여 작업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273A1-B79A-4BD0-9077-E62A7891615C}"/>
              </a:ext>
            </a:extLst>
          </p:cNvPr>
          <p:cNvSpPr txBox="1"/>
          <p:nvPr/>
        </p:nvSpPr>
        <p:spPr>
          <a:xfrm>
            <a:off x="8360349" y="3729773"/>
            <a:ext cx="3428969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836C68"/>
                </a:solidFill>
                <a:effectLst/>
                <a:latin typeface="Noto Sans KR"/>
              </a:rPr>
              <a:t>데이터의 저장과 조회를 담당</a:t>
            </a:r>
          </a:p>
        </p:txBody>
      </p:sp>
    </p:spTree>
    <p:extLst>
      <p:ext uri="{BB962C8B-B14F-4D97-AF65-F5344CB8AC3E}">
        <p14:creationId xmlns:p14="http://schemas.microsoft.com/office/powerpoint/2010/main" val="27002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Layered Architecture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57E1D-ECD8-433D-80FE-D0B5D57A04C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구분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729845-291E-4049-A26F-B786E8FE8EBB}"/>
              </a:ext>
            </a:extLst>
          </p:cNvPr>
          <p:cNvCxnSpPr>
            <a:cxnSpLocks/>
          </p:cNvCxnSpPr>
          <p:nvPr/>
        </p:nvCxnSpPr>
        <p:spPr>
          <a:xfrm flipH="1">
            <a:off x="2797499" y="2127763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A1E6658-C55A-4FBE-93F5-1D294723190B}"/>
              </a:ext>
            </a:extLst>
          </p:cNvPr>
          <p:cNvSpPr/>
          <p:nvPr/>
        </p:nvSpPr>
        <p:spPr>
          <a:xfrm>
            <a:off x="606152" y="1575284"/>
            <a:ext cx="1868127" cy="11049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Presentation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4EAD3B-0759-4747-B247-33E7CDE60EB3}"/>
              </a:ext>
            </a:extLst>
          </p:cNvPr>
          <p:cNvSpPr/>
          <p:nvPr/>
        </p:nvSpPr>
        <p:spPr>
          <a:xfrm>
            <a:off x="630670" y="3330549"/>
            <a:ext cx="1868128" cy="11049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222426"/>
                </a:solidFill>
                <a:latin typeface="Noto Sans Demilight"/>
              </a:rPr>
              <a:t>Business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EE1C22D-5FB3-40A2-A385-1A3F5C43F764}"/>
              </a:ext>
            </a:extLst>
          </p:cNvPr>
          <p:cNvSpPr/>
          <p:nvPr/>
        </p:nvSpPr>
        <p:spPr>
          <a:xfrm>
            <a:off x="630670" y="5077477"/>
            <a:ext cx="1868128" cy="11049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Data</a:t>
            </a:r>
            <a:endParaRPr lang="ko-KR" altLang="en-US" sz="1600" dirty="0">
              <a:latin typeface="Noto Sans Demilight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B07734-6A62-4115-974F-73028EA8B513}"/>
              </a:ext>
            </a:extLst>
          </p:cNvPr>
          <p:cNvCxnSpPr>
            <a:cxnSpLocks/>
          </p:cNvCxnSpPr>
          <p:nvPr/>
        </p:nvCxnSpPr>
        <p:spPr>
          <a:xfrm flipH="1">
            <a:off x="2797499" y="3874688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4BB2253-EBAA-4115-B4DA-065697650D9B}"/>
              </a:ext>
            </a:extLst>
          </p:cNvPr>
          <p:cNvCxnSpPr>
            <a:cxnSpLocks/>
          </p:cNvCxnSpPr>
          <p:nvPr/>
        </p:nvCxnSpPr>
        <p:spPr>
          <a:xfrm flipH="1">
            <a:off x="2797499" y="5629955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4EC7C6F-60EE-4EE5-B080-7E27D7999AC7}"/>
              </a:ext>
            </a:extLst>
          </p:cNvPr>
          <p:cNvSpPr/>
          <p:nvPr/>
        </p:nvSpPr>
        <p:spPr>
          <a:xfrm>
            <a:off x="5040032" y="1575284"/>
            <a:ext cx="1868127" cy="11049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View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FA726F6-D488-4A24-BAFF-9DF0479940FC}"/>
              </a:ext>
            </a:extLst>
          </p:cNvPr>
          <p:cNvSpPr/>
          <p:nvPr/>
        </p:nvSpPr>
        <p:spPr>
          <a:xfrm>
            <a:off x="5040033" y="3322209"/>
            <a:ext cx="1868127" cy="11049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Controller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9DE0758-AFBF-47FF-A8E7-CB42B339269B}"/>
              </a:ext>
            </a:extLst>
          </p:cNvPr>
          <p:cNvSpPr/>
          <p:nvPr/>
        </p:nvSpPr>
        <p:spPr>
          <a:xfrm>
            <a:off x="5040034" y="5077476"/>
            <a:ext cx="1868127" cy="11049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Model</a:t>
            </a:r>
            <a:endParaRPr lang="ko-KR" altLang="en-US" sz="1600" dirty="0">
              <a:latin typeface="Noto Sans Demilight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642627F-1225-4D6D-B46D-DE2470A1AF3A}"/>
              </a:ext>
            </a:extLst>
          </p:cNvPr>
          <p:cNvCxnSpPr>
            <a:cxnSpLocks/>
          </p:cNvCxnSpPr>
          <p:nvPr/>
        </p:nvCxnSpPr>
        <p:spPr>
          <a:xfrm flipH="1">
            <a:off x="7255902" y="2127763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E3F334-1FBC-4F5C-A734-A920745B274F}"/>
              </a:ext>
            </a:extLst>
          </p:cNvPr>
          <p:cNvCxnSpPr>
            <a:cxnSpLocks/>
          </p:cNvCxnSpPr>
          <p:nvPr/>
        </p:nvCxnSpPr>
        <p:spPr>
          <a:xfrm flipH="1">
            <a:off x="7255902" y="3874688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25EB7AD-C843-43F0-B51B-440C37E83AFD}"/>
              </a:ext>
            </a:extLst>
          </p:cNvPr>
          <p:cNvCxnSpPr>
            <a:cxnSpLocks/>
          </p:cNvCxnSpPr>
          <p:nvPr/>
        </p:nvCxnSpPr>
        <p:spPr>
          <a:xfrm flipH="1">
            <a:off x="7255902" y="5629955"/>
            <a:ext cx="1943834" cy="0"/>
          </a:xfrm>
          <a:prstGeom prst="line">
            <a:avLst/>
          </a:prstGeom>
          <a:ln w="762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91727E5-3F35-446C-A423-B649C44525AB}"/>
              </a:ext>
            </a:extLst>
          </p:cNvPr>
          <p:cNvSpPr/>
          <p:nvPr/>
        </p:nvSpPr>
        <p:spPr>
          <a:xfrm>
            <a:off x="9498435" y="1575284"/>
            <a:ext cx="1868127" cy="11049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Controller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6E20F4-8B0F-4A89-A1B1-96B92EF6C265}"/>
              </a:ext>
            </a:extLst>
          </p:cNvPr>
          <p:cNvSpPr/>
          <p:nvPr/>
        </p:nvSpPr>
        <p:spPr>
          <a:xfrm>
            <a:off x="9498436" y="3322209"/>
            <a:ext cx="1868127" cy="11049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Service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7F19397-B58E-4AE4-81A5-DFA8DBB87093}"/>
              </a:ext>
            </a:extLst>
          </p:cNvPr>
          <p:cNvSpPr/>
          <p:nvPr/>
        </p:nvSpPr>
        <p:spPr>
          <a:xfrm>
            <a:off x="9498437" y="5077476"/>
            <a:ext cx="1868127" cy="11049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Repository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AB400-C9A7-4271-B93D-90847AA6E88D}"/>
              </a:ext>
            </a:extLst>
          </p:cNvPr>
          <p:cNvSpPr txBox="1"/>
          <p:nvPr/>
        </p:nvSpPr>
        <p:spPr>
          <a:xfrm>
            <a:off x="322818" y="6293764"/>
            <a:ext cx="26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&lt;Layered Architecture&gt;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F57495-915B-4904-8BC9-46082BAB2C86}"/>
              </a:ext>
            </a:extLst>
          </p:cNvPr>
          <p:cNvSpPr txBox="1"/>
          <p:nvPr/>
        </p:nvSpPr>
        <p:spPr>
          <a:xfrm>
            <a:off x="5470784" y="6293764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&lt;MVC&gt;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96381D-0EE1-40F2-AA28-60D0B537F5F9}"/>
              </a:ext>
            </a:extLst>
          </p:cNvPr>
          <p:cNvSpPr txBox="1"/>
          <p:nvPr/>
        </p:nvSpPr>
        <p:spPr>
          <a:xfrm>
            <a:off x="9841631" y="629376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&lt;Spring&gt;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08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ORM</a:t>
            </a:r>
          </a:p>
          <a:p>
            <a:pPr algn="ctr"/>
            <a:r>
              <a:rPr lang="en-US" altLang="ko-KR" sz="2400" b="1" dirty="0">
                <a:latin typeface="Noto Sans Demilight"/>
              </a:rPr>
              <a:t>(Object 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5838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A1B976-506A-4FDD-90DE-0E71DA1D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947987"/>
            <a:ext cx="11420475" cy="9620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B32740-3647-4B2A-9028-C5D022902027}"/>
              </a:ext>
            </a:extLst>
          </p:cNvPr>
          <p:cNvCxnSpPr>
            <a:cxnSpLocks/>
          </p:cNvCxnSpPr>
          <p:nvPr/>
        </p:nvCxnSpPr>
        <p:spPr>
          <a:xfrm>
            <a:off x="8052619" y="3303639"/>
            <a:ext cx="36772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A66AC1-6BE4-4457-975C-6327082ACDBD}"/>
              </a:ext>
            </a:extLst>
          </p:cNvPr>
          <p:cNvCxnSpPr>
            <a:cxnSpLocks/>
          </p:cNvCxnSpPr>
          <p:nvPr/>
        </p:nvCxnSpPr>
        <p:spPr>
          <a:xfrm>
            <a:off x="457200" y="3574026"/>
            <a:ext cx="516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071DEA-A67F-4669-8F24-2036DD37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28725"/>
            <a:ext cx="838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25650</TotalTime>
  <Words>893</Words>
  <Application>Microsoft Office PowerPoint</Application>
  <PresentationFormat>와이드스크린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FC Sans</vt:lpstr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61</cp:revision>
  <dcterms:created xsi:type="dcterms:W3CDTF">2021-08-07T08:11:24Z</dcterms:created>
  <dcterms:modified xsi:type="dcterms:W3CDTF">2021-10-04T13:49:07Z</dcterms:modified>
</cp:coreProperties>
</file>