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588" r:id="rId3"/>
    <p:sldId id="589" r:id="rId4"/>
    <p:sldId id="587" r:id="rId5"/>
    <p:sldId id="548" r:id="rId6"/>
    <p:sldId id="590" r:id="rId7"/>
    <p:sldId id="591" r:id="rId8"/>
    <p:sldId id="603" r:id="rId9"/>
    <p:sldId id="583" r:id="rId10"/>
    <p:sldId id="599" r:id="rId11"/>
    <p:sldId id="601" r:id="rId12"/>
    <p:sldId id="592" r:id="rId13"/>
    <p:sldId id="595" r:id="rId14"/>
    <p:sldId id="602" r:id="rId15"/>
    <p:sldId id="598" r:id="rId16"/>
    <p:sldId id="604" r:id="rId17"/>
    <p:sldId id="606" r:id="rId18"/>
    <p:sldId id="607" r:id="rId19"/>
    <p:sldId id="608" r:id="rId20"/>
    <p:sldId id="60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353535"/>
    <a:srgbClr val="FFFF53"/>
    <a:srgbClr val="F3F81C"/>
    <a:srgbClr val="70AD47"/>
    <a:srgbClr val="EEA410"/>
    <a:srgbClr val="CC99FF"/>
    <a:srgbClr val="EBF1E9"/>
    <a:srgbClr val="FFFFFF"/>
    <a:srgbClr val="D5E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87" autoAdjust="0"/>
    <p:restoredTop sz="83007" autoAdjust="0"/>
  </p:normalViewPr>
  <p:slideViewPr>
    <p:cSldViewPr snapToGrid="0">
      <p:cViewPr varScale="1">
        <p:scale>
          <a:sx n="69" d="100"/>
          <a:sy n="69" d="100"/>
        </p:scale>
        <p:origin x="78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56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쿼리문장 재사용 가능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32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주요 메서드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: execute,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executeQuery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(String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sql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),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executeUpdate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(String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sql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), close();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62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78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preparedStatement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sql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inscetion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공격으로 부터 안전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12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896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17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66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57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5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9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66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14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레이어드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아키텍처에서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data access layer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 위치하고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708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어떤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DBMS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를 쓰든 드라이버만 달라질 뿐 똑같다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따라서 어플리케이션이 특정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DBMS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 종속적이지 않게 되며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프로그래머 입장에서는 편하다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DBMS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 맞는 드라이버만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들고오면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되니까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532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JDBC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에서 중요한 객체들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DriverManager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- JDBC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드라이버를 로드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Connection – DB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와의 연결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Statement – query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문의 생성과 실행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ResultSet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-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결과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75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785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100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5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F9F9-1FBA-4698-A0FB-084FEBACA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656" y="2086765"/>
            <a:ext cx="9314688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 err="1"/>
              <a:t>PreparedStatement</a:t>
            </a:r>
            <a:br>
              <a:rPr lang="en-US" altLang="ko-KR" b="1" dirty="0"/>
            </a:br>
            <a:r>
              <a:rPr lang="en-US" altLang="ko-KR" b="1" dirty="0"/>
              <a:t>vs</a:t>
            </a:r>
            <a:br>
              <a:rPr lang="en-US" altLang="ko-KR" b="1" dirty="0"/>
            </a:br>
            <a:r>
              <a:rPr lang="en-US" altLang="ko-KR" b="1" dirty="0"/>
              <a:t>Statement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D411F-CFF1-459A-ABA9-8F3D65AA1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6931" y="1821054"/>
            <a:ext cx="4858138" cy="53142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/>
              <a:t>오류 지적 환영</a:t>
            </a:r>
            <a:endParaRPr lang="en-US" altLang="ko-KR" sz="1600" dirty="0"/>
          </a:p>
          <a:p>
            <a:pPr algn="r"/>
            <a:r>
              <a:rPr lang="en-US" altLang="ko-KR" sz="1600" dirty="0"/>
              <a:t>20211008 </a:t>
            </a:r>
            <a:r>
              <a:rPr lang="ko-KR" altLang="en-US" sz="1600" dirty="0"/>
              <a:t>박예진</a:t>
            </a: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12042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Statement vs </a:t>
            </a:r>
            <a:r>
              <a:rPr lang="en-US" altLang="ko-KR" sz="4000" b="1" dirty="0" err="1"/>
              <a:t>PreparedStatement</a:t>
            </a:r>
            <a:endParaRPr lang="ko-KR" altLang="en-US" sz="4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635704-9ED1-4094-9A72-DA04BA5A410B}"/>
              </a:ext>
            </a:extLst>
          </p:cNvPr>
          <p:cNvSpPr/>
          <p:nvPr/>
        </p:nvSpPr>
        <p:spPr>
          <a:xfrm>
            <a:off x="2768600" y="2567647"/>
            <a:ext cx="3086100" cy="30861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/>
              <a:t>캐시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B85F6A-3B91-4837-81F7-D5ED284737BA}"/>
              </a:ext>
            </a:extLst>
          </p:cNvPr>
          <p:cNvSpPr/>
          <p:nvPr/>
        </p:nvSpPr>
        <p:spPr>
          <a:xfrm>
            <a:off x="6553200" y="2567647"/>
            <a:ext cx="3086100" cy="30861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/>
              <a:t>보안</a:t>
            </a:r>
          </a:p>
        </p:txBody>
      </p:sp>
    </p:spTree>
    <p:extLst>
      <p:ext uri="{BB962C8B-B14F-4D97-AF65-F5344CB8AC3E}">
        <p14:creationId xmlns:p14="http://schemas.microsoft.com/office/powerpoint/2010/main" val="310644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698" y="594653"/>
            <a:ext cx="3090520" cy="499856"/>
          </a:xfrm>
        </p:spPr>
        <p:txBody>
          <a:bodyPr>
            <a:noAutofit/>
          </a:bodyPr>
          <a:lstStyle/>
          <a:p>
            <a:r>
              <a:rPr lang="en-US" altLang="ko-KR" sz="4000" b="1" dirty="0"/>
              <a:t>Statement</a:t>
            </a:r>
            <a:endParaRPr lang="ko-KR" altLang="en-US" sz="4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6E0166-70AD-4424-9A2E-793B74A07769}"/>
              </a:ext>
            </a:extLst>
          </p:cNvPr>
          <p:cNvSpPr/>
          <p:nvPr/>
        </p:nvSpPr>
        <p:spPr>
          <a:xfrm>
            <a:off x="1079698" y="3033295"/>
            <a:ext cx="2203831" cy="12053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쿼리 문장 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ECCCC9-131A-4234-B7BB-275D53ADECEF}"/>
              </a:ext>
            </a:extLst>
          </p:cNvPr>
          <p:cNvSpPr/>
          <p:nvPr/>
        </p:nvSpPr>
        <p:spPr>
          <a:xfrm>
            <a:off x="3492021" y="3033295"/>
            <a:ext cx="2203831" cy="120536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컴파일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A2712D-C03D-43E1-AD7F-47FC0A87A0D6}"/>
              </a:ext>
            </a:extLst>
          </p:cNvPr>
          <p:cNvSpPr/>
          <p:nvPr/>
        </p:nvSpPr>
        <p:spPr>
          <a:xfrm>
            <a:off x="9141236" y="3033295"/>
            <a:ext cx="2203831" cy="120536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실행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데이터 반환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ACF62C-892C-43F4-9650-0AE21B4CCBDC}"/>
              </a:ext>
            </a:extLst>
          </p:cNvPr>
          <p:cNvSpPr/>
          <p:nvPr/>
        </p:nvSpPr>
        <p:spPr>
          <a:xfrm>
            <a:off x="5904344" y="3033295"/>
            <a:ext cx="3028400" cy="120536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수집 경로 계획 </a:t>
            </a:r>
            <a:r>
              <a:rPr lang="en-US" altLang="ko-KR" sz="2000" b="1" dirty="0"/>
              <a:t>/ </a:t>
            </a:r>
            <a:r>
              <a:rPr lang="ko-KR" altLang="en-US" sz="2000" b="1" dirty="0"/>
              <a:t>최적화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BC7AAFA-BBBF-4776-B749-E3D592C815A1}"/>
              </a:ext>
            </a:extLst>
          </p:cNvPr>
          <p:cNvSpPr txBox="1">
            <a:spLocks/>
          </p:cNvSpPr>
          <p:nvPr/>
        </p:nvSpPr>
        <p:spPr>
          <a:xfrm>
            <a:off x="1079698" y="4404107"/>
            <a:ext cx="5016302" cy="4998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err="1"/>
              <a:t>PreparedStatement</a:t>
            </a:r>
            <a:endParaRPr lang="ko-KR" altLang="en-US" sz="4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BD5E96-8B54-40D7-979F-C3634AF81244}"/>
              </a:ext>
            </a:extLst>
          </p:cNvPr>
          <p:cNvSpPr/>
          <p:nvPr/>
        </p:nvSpPr>
        <p:spPr>
          <a:xfrm>
            <a:off x="1079698" y="1094509"/>
            <a:ext cx="10265369" cy="17318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D30B84-4CE7-42EE-B707-4902412B6835}"/>
              </a:ext>
            </a:extLst>
          </p:cNvPr>
          <p:cNvSpPr/>
          <p:nvPr/>
        </p:nvSpPr>
        <p:spPr>
          <a:xfrm>
            <a:off x="1079698" y="4903963"/>
            <a:ext cx="10265369" cy="17318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2D9F63-76CD-4A22-95E2-FF53FF42E1BD}"/>
              </a:ext>
            </a:extLst>
          </p:cNvPr>
          <p:cNvCxnSpPr/>
          <p:nvPr/>
        </p:nvCxnSpPr>
        <p:spPr>
          <a:xfrm>
            <a:off x="1357745" y="1593272"/>
            <a:ext cx="9670473" cy="0"/>
          </a:xfrm>
          <a:prstGeom prst="straightConnector1">
            <a:avLst/>
          </a:prstGeom>
          <a:ln w="38100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3799FA1-89A1-461B-9CDD-B7176A38B3B6}"/>
              </a:ext>
            </a:extLst>
          </p:cNvPr>
          <p:cNvCxnSpPr/>
          <p:nvPr/>
        </p:nvCxnSpPr>
        <p:spPr>
          <a:xfrm>
            <a:off x="1377145" y="1967345"/>
            <a:ext cx="9670473" cy="0"/>
          </a:xfrm>
          <a:prstGeom prst="straightConnector1">
            <a:avLst/>
          </a:prstGeom>
          <a:ln w="38100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1BBA71A-5341-4214-8792-D02BBF7EEB7D}"/>
              </a:ext>
            </a:extLst>
          </p:cNvPr>
          <p:cNvCxnSpPr/>
          <p:nvPr/>
        </p:nvCxnSpPr>
        <p:spPr>
          <a:xfrm>
            <a:off x="1357745" y="2382981"/>
            <a:ext cx="9670473" cy="0"/>
          </a:xfrm>
          <a:prstGeom prst="straightConnector1">
            <a:avLst/>
          </a:prstGeom>
          <a:ln w="38100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A1C4387-4A79-47B5-BDBF-AB6CF7F1DDC2}"/>
              </a:ext>
            </a:extLst>
          </p:cNvPr>
          <p:cNvCxnSpPr>
            <a:cxnSpLocks/>
          </p:cNvCxnSpPr>
          <p:nvPr/>
        </p:nvCxnSpPr>
        <p:spPr>
          <a:xfrm>
            <a:off x="1357745" y="5292436"/>
            <a:ext cx="7574999" cy="0"/>
          </a:xfrm>
          <a:prstGeom prst="straightConnector1">
            <a:avLst/>
          </a:prstGeom>
          <a:ln w="38100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D08190F-16B2-4DBD-9294-8905E7163C95}"/>
              </a:ext>
            </a:extLst>
          </p:cNvPr>
          <p:cNvCxnSpPr>
            <a:cxnSpLocks/>
          </p:cNvCxnSpPr>
          <p:nvPr/>
        </p:nvCxnSpPr>
        <p:spPr>
          <a:xfrm>
            <a:off x="9268691" y="5666509"/>
            <a:ext cx="1759527" cy="0"/>
          </a:xfrm>
          <a:prstGeom prst="straightConnector1">
            <a:avLst/>
          </a:prstGeom>
          <a:ln w="38100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DEE3FC5-C684-458C-91EA-892E47595B71}"/>
              </a:ext>
            </a:extLst>
          </p:cNvPr>
          <p:cNvCxnSpPr>
            <a:cxnSpLocks/>
          </p:cNvCxnSpPr>
          <p:nvPr/>
        </p:nvCxnSpPr>
        <p:spPr>
          <a:xfrm>
            <a:off x="9393382" y="6082145"/>
            <a:ext cx="1634836" cy="0"/>
          </a:xfrm>
          <a:prstGeom prst="straightConnector1">
            <a:avLst/>
          </a:prstGeom>
          <a:ln w="38100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72AE477-31A5-40E6-8E25-155A4E9CF93E}"/>
              </a:ext>
            </a:extLst>
          </p:cNvPr>
          <p:cNvCxnSpPr>
            <a:cxnSpLocks/>
          </p:cNvCxnSpPr>
          <p:nvPr/>
        </p:nvCxnSpPr>
        <p:spPr>
          <a:xfrm>
            <a:off x="9268691" y="5323255"/>
            <a:ext cx="1759527" cy="0"/>
          </a:xfrm>
          <a:prstGeom prst="straightConnector1">
            <a:avLst/>
          </a:prstGeom>
          <a:ln w="38100"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87B7AA-146B-4FBB-BDC5-F38563E82CDA}"/>
              </a:ext>
            </a:extLst>
          </p:cNvPr>
          <p:cNvSpPr/>
          <p:nvPr/>
        </p:nvSpPr>
        <p:spPr>
          <a:xfrm>
            <a:off x="8490857" y="5113176"/>
            <a:ext cx="1119674" cy="12031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cache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7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01270960-9EEA-4413-9493-DF9679848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762" y="989739"/>
            <a:ext cx="8412897" cy="5700327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07C5A61-DB0D-4E3B-99CC-1CFFF5CD7044}"/>
              </a:ext>
            </a:extLst>
          </p:cNvPr>
          <p:cNvSpPr txBox="1">
            <a:spLocks/>
          </p:cNvSpPr>
          <p:nvPr/>
        </p:nvSpPr>
        <p:spPr>
          <a:xfrm>
            <a:off x="1271239" y="239005"/>
            <a:ext cx="9367024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b="1" dirty="0"/>
              <a:t>Statement EX</a:t>
            </a:r>
            <a:endParaRPr lang="ko-KR" altLang="en-US" sz="32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6579A3C-6A03-4D7E-BA03-79DB23F13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210" y="5976504"/>
            <a:ext cx="3923953" cy="526777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BEC7BF28-9222-4E66-8607-E7B12758FFAF}"/>
              </a:ext>
            </a:extLst>
          </p:cNvPr>
          <p:cNvSpPr txBox="1">
            <a:spLocks/>
          </p:cNvSpPr>
          <p:nvPr/>
        </p:nvSpPr>
        <p:spPr>
          <a:xfrm>
            <a:off x="5701986" y="5675268"/>
            <a:ext cx="1101030" cy="301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result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8F35BC71-E390-4D22-BEDA-034F1757CDA2}"/>
              </a:ext>
            </a:extLst>
          </p:cNvPr>
          <p:cNvSpPr txBox="1">
            <a:spLocks/>
          </p:cNvSpPr>
          <p:nvPr/>
        </p:nvSpPr>
        <p:spPr>
          <a:xfrm>
            <a:off x="5649944" y="4337326"/>
            <a:ext cx="1101030" cy="301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main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4A9CB394-AC11-4F61-AAFE-76C79ABB17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210" y="4654743"/>
            <a:ext cx="3982006" cy="971686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BDBC645F-2D76-476A-A3E8-BC27B37214B9}"/>
              </a:ext>
            </a:extLst>
          </p:cNvPr>
          <p:cNvSpPr/>
          <p:nvPr/>
        </p:nvSpPr>
        <p:spPr>
          <a:xfrm>
            <a:off x="2184086" y="2725076"/>
            <a:ext cx="6299514" cy="824934"/>
          </a:xfrm>
          <a:prstGeom prst="rect">
            <a:avLst/>
          </a:prstGeom>
          <a:noFill/>
          <a:ln w="539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55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1C1C110-EE09-4EA3-BA40-421ECA1F2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675" y="1156879"/>
            <a:ext cx="7924800" cy="56388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59B9293-BF5E-433C-BA11-243B7662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264405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 err="1"/>
              <a:t>PreparedStatement</a:t>
            </a:r>
            <a:r>
              <a:rPr lang="en-US" altLang="ko-KR" sz="6000" b="1" dirty="0"/>
              <a:t> EX</a:t>
            </a:r>
            <a:endParaRPr lang="ko-KR" altLang="en-US" sz="32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D8574C2-8DD7-45A2-89F0-B8FEDDA71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66" y="6116204"/>
            <a:ext cx="3923953" cy="526777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01954D3A-3587-4DDC-817A-6DFD14E22F95}"/>
              </a:ext>
            </a:extLst>
          </p:cNvPr>
          <p:cNvSpPr txBox="1">
            <a:spLocks/>
          </p:cNvSpPr>
          <p:nvPr/>
        </p:nvSpPr>
        <p:spPr>
          <a:xfrm>
            <a:off x="5474942" y="5814968"/>
            <a:ext cx="1101030" cy="301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result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4A07EF8-3288-4526-A5CE-096F2353897F}"/>
              </a:ext>
            </a:extLst>
          </p:cNvPr>
          <p:cNvSpPr txBox="1">
            <a:spLocks/>
          </p:cNvSpPr>
          <p:nvPr/>
        </p:nvSpPr>
        <p:spPr>
          <a:xfrm>
            <a:off x="5422900" y="4477026"/>
            <a:ext cx="1101030" cy="301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main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EE7DEFA3-EB81-4DF1-95F3-BF512AB623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66" y="4794443"/>
            <a:ext cx="3982006" cy="971686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DBF9D6-3C57-43EA-897F-8827A95A44F2}"/>
              </a:ext>
            </a:extLst>
          </p:cNvPr>
          <p:cNvSpPr/>
          <p:nvPr/>
        </p:nvSpPr>
        <p:spPr>
          <a:xfrm>
            <a:off x="2311400" y="2846000"/>
            <a:ext cx="4711700" cy="918893"/>
          </a:xfrm>
          <a:prstGeom prst="rect">
            <a:avLst/>
          </a:prstGeom>
          <a:noFill/>
          <a:ln w="539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7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7C75E4F-25C3-4D40-9034-77DD827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12042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Statement vs </a:t>
            </a:r>
            <a:r>
              <a:rPr lang="en-US" altLang="ko-KR" sz="4000" b="1" dirty="0" err="1"/>
              <a:t>PreparedStatement</a:t>
            </a:r>
            <a:endParaRPr lang="ko-KR" altLang="en-US" sz="4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635704-9ED1-4094-9A72-DA04BA5A410B}"/>
              </a:ext>
            </a:extLst>
          </p:cNvPr>
          <p:cNvSpPr/>
          <p:nvPr/>
        </p:nvSpPr>
        <p:spPr>
          <a:xfrm>
            <a:off x="2768600" y="2567647"/>
            <a:ext cx="3086100" cy="30861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/>
              <a:t>캐시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B85F6A-3B91-4837-81F7-D5ED284737BA}"/>
              </a:ext>
            </a:extLst>
          </p:cNvPr>
          <p:cNvSpPr/>
          <p:nvPr/>
        </p:nvSpPr>
        <p:spPr>
          <a:xfrm>
            <a:off x="6553200" y="2567647"/>
            <a:ext cx="3086100" cy="30861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/>
              <a:t>보안</a:t>
            </a:r>
          </a:p>
        </p:txBody>
      </p:sp>
    </p:spTree>
    <p:extLst>
      <p:ext uri="{BB962C8B-B14F-4D97-AF65-F5344CB8AC3E}">
        <p14:creationId xmlns:p14="http://schemas.microsoft.com/office/powerpoint/2010/main" val="374889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207C5A61-DB0D-4E3B-99CC-1CFFF5CD7044}"/>
              </a:ext>
            </a:extLst>
          </p:cNvPr>
          <p:cNvSpPr txBox="1">
            <a:spLocks/>
          </p:cNvSpPr>
          <p:nvPr/>
        </p:nvSpPr>
        <p:spPr>
          <a:xfrm>
            <a:off x="1052687" y="2226769"/>
            <a:ext cx="5599203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b="1" dirty="0"/>
              <a:t>SQL </a:t>
            </a:r>
            <a:r>
              <a:rPr lang="en-US" altLang="ko-KR" sz="6000" b="1" dirty="0" err="1"/>
              <a:t>insection</a:t>
            </a:r>
            <a:endParaRPr lang="ko-KR" altLang="en-US" sz="3200" b="1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95FFA1D-700C-4F22-BF7D-3ED2D97F11F4}"/>
              </a:ext>
            </a:extLst>
          </p:cNvPr>
          <p:cNvSpPr txBox="1">
            <a:spLocks/>
          </p:cNvSpPr>
          <p:nvPr/>
        </p:nvSpPr>
        <p:spPr>
          <a:xfrm>
            <a:off x="1271239" y="3163488"/>
            <a:ext cx="9367024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b="1" dirty="0"/>
              <a:t>악의적인 사용자가 보안상의 취약점을 이용하여</a:t>
            </a:r>
            <a:r>
              <a:rPr lang="en-US" altLang="ko-KR" sz="2000" b="1" dirty="0"/>
              <a:t>, </a:t>
            </a:r>
            <a:r>
              <a:rPr lang="ko-KR" altLang="en-US" sz="2000" b="1" dirty="0">
                <a:solidFill>
                  <a:srgbClr val="FF5B5B"/>
                </a:solidFill>
              </a:rPr>
              <a:t>임의의 </a:t>
            </a:r>
            <a:r>
              <a:rPr lang="en-US" altLang="ko-KR" sz="2000" b="1" dirty="0">
                <a:solidFill>
                  <a:srgbClr val="FF5B5B"/>
                </a:solidFill>
              </a:rPr>
              <a:t>SQL </a:t>
            </a:r>
            <a:r>
              <a:rPr lang="ko-KR" altLang="en-US" sz="2000" b="1" dirty="0">
                <a:solidFill>
                  <a:srgbClr val="FF5B5B"/>
                </a:solidFill>
              </a:rPr>
              <a:t>문을 주입</a:t>
            </a:r>
            <a:r>
              <a:rPr lang="ko-KR" altLang="en-US" sz="2000" b="1" dirty="0"/>
              <a:t>하고 실행되게 하여 </a:t>
            </a:r>
            <a:r>
              <a:rPr lang="ko-KR" altLang="en-US" sz="2000" b="1" dirty="0">
                <a:solidFill>
                  <a:srgbClr val="FF5B5B"/>
                </a:solidFill>
              </a:rPr>
              <a:t>데이터베이스가 비정상적인 동작</a:t>
            </a:r>
            <a:r>
              <a:rPr lang="ko-KR" altLang="en-US" sz="2000" b="1" dirty="0"/>
              <a:t>을 하도록 조작하는 행위</a:t>
            </a:r>
          </a:p>
        </p:txBody>
      </p:sp>
    </p:spTree>
    <p:extLst>
      <p:ext uri="{BB962C8B-B14F-4D97-AF65-F5344CB8AC3E}">
        <p14:creationId xmlns:p14="http://schemas.microsoft.com/office/powerpoint/2010/main" val="3860120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3F137C7-4F06-41D7-AAAB-335E613EA4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5"/>
          <a:stretch/>
        </p:blipFill>
        <p:spPr>
          <a:xfrm>
            <a:off x="2062326" y="1661846"/>
            <a:ext cx="7540157" cy="1767154"/>
          </a:xfrm>
          <a:prstGeom prst="rect">
            <a:avLst/>
          </a:prstGeom>
        </p:spPr>
      </p:pic>
      <p:pic>
        <p:nvPicPr>
          <p:cNvPr id="5" name="그림 4" descr="텍스트, 시계, 장치이(가) 표시된 사진&#10;&#10;자동 생성된 설명">
            <a:extLst>
              <a:ext uri="{FF2B5EF4-FFF2-40B4-BE49-F238E27FC236}">
                <a16:creationId xmlns:a16="http://schemas.microsoft.com/office/drawing/2014/main" id="{6F5C5656-7018-438B-AB60-DB73C523CA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"/>
          <a:stretch/>
        </p:blipFill>
        <p:spPr>
          <a:xfrm>
            <a:off x="2062325" y="4007417"/>
            <a:ext cx="7540157" cy="97958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F569C19F-209D-4D7B-8FCC-3E49C3EE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325" y="3670303"/>
            <a:ext cx="7540157" cy="317342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Statement 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en-US" altLang="ko-KR" sz="2000" b="1" dirty="0" err="1">
                <a:solidFill>
                  <a:schemeClr val="bg1">
                    <a:lumMod val="65000"/>
                  </a:schemeClr>
                </a:solidFill>
              </a:rPr>
              <a:t>getNameById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</a:rPr>
              <a:t>메서드의 일부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A6B8770-F80B-4F16-AD80-58335F90EC88}"/>
              </a:ext>
            </a:extLst>
          </p:cNvPr>
          <p:cNvSpPr txBox="1">
            <a:spLocks/>
          </p:cNvSpPr>
          <p:nvPr/>
        </p:nvSpPr>
        <p:spPr>
          <a:xfrm>
            <a:off x="2062325" y="5082368"/>
            <a:ext cx="7540157" cy="127638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select </a:t>
            </a:r>
            <a:r>
              <a:rPr lang="en-US" altLang="ko-KR" sz="2000" b="1" dirty="0" err="1"/>
              <a:t>usr_id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usr_name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from user </a:t>
            </a:r>
          </a:p>
          <a:p>
            <a:r>
              <a:rPr lang="en-US" altLang="ko-KR" sz="2000" b="1" dirty="0"/>
              <a:t>where </a:t>
            </a:r>
            <a:r>
              <a:rPr lang="en-US" altLang="ko-KR" sz="2000" b="1" dirty="0" err="1"/>
              <a:t>user_id</a:t>
            </a:r>
            <a:r>
              <a:rPr lang="en-US" altLang="ko-KR" sz="2000" b="1" dirty="0"/>
              <a:t> = ‘  </a:t>
            </a:r>
            <a:r>
              <a:rPr lang="en-US" altLang="ko-KR" sz="2000" b="1" dirty="0">
                <a:solidFill>
                  <a:srgbClr val="FF5B5B"/>
                </a:solidFill>
              </a:rPr>
              <a:t>‘ or 1=1 --</a:t>
            </a:r>
            <a:r>
              <a:rPr lang="en-US" altLang="ko-KR" sz="2000" b="1" dirty="0"/>
              <a:t>  ‘</a:t>
            </a:r>
            <a:endParaRPr lang="ko-KR" altLang="en-US" sz="2000" b="1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741E399-0A80-4862-8C85-0D8DADD4A3CA}"/>
              </a:ext>
            </a:extLst>
          </p:cNvPr>
          <p:cNvSpPr txBox="1">
            <a:spLocks/>
          </p:cNvSpPr>
          <p:nvPr/>
        </p:nvSpPr>
        <p:spPr>
          <a:xfrm>
            <a:off x="1271239" y="239005"/>
            <a:ext cx="9367024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b="1" dirty="0"/>
              <a:t>Statement EX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4078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3E77F59-FDCF-4FAD-8AEB-CE585CACC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88" y="1848058"/>
            <a:ext cx="8138223" cy="3732732"/>
          </a:xfrm>
          <a:prstGeom prst="rect">
            <a:avLst/>
          </a:prstGeom>
          <a:solidFill>
            <a:srgbClr val="353535"/>
          </a:solidFill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CE23854-656A-4F2D-91D1-A400D0C8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325" y="1420270"/>
            <a:ext cx="4825172" cy="427788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result 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</a:rPr>
              <a:t>모든 유저의 아이디와 이름</a:t>
            </a:r>
          </a:p>
        </p:txBody>
      </p:sp>
    </p:spTree>
    <p:extLst>
      <p:ext uri="{BB962C8B-B14F-4D97-AF65-F5344CB8AC3E}">
        <p14:creationId xmlns:p14="http://schemas.microsoft.com/office/powerpoint/2010/main" val="144710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3F137C7-4F06-41D7-AAAB-335E613EA4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5"/>
          <a:stretch/>
        </p:blipFill>
        <p:spPr>
          <a:xfrm>
            <a:off x="2062326" y="1661846"/>
            <a:ext cx="7540157" cy="1767154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0A6B8770-F80B-4F16-AD80-58335F90EC88}"/>
              </a:ext>
            </a:extLst>
          </p:cNvPr>
          <p:cNvSpPr txBox="1">
            <a:spLocks/>
          </p:cNvSpPr>
          <p:nvPr/>
        </p:nvSpPr>
        <p:spPr>
          <a:xfrm>
            <a:off x="2062325" y="5488726"/>
            <a:ext cx="7540157" cy="10041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select </a:t>
            </a:r>
            <a:r>
              <a:rPr lang="en-US" altLang="ko-KR" sz="2000" b="1" dirty="0" err="1"/>
              <a:t>usr_id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usr_name</a:t>
            </a:r>
            <a:r>
              <a:rPr lang="en-US" altLang="ko-KR" sz="2000" b="1" dirty="0"/>
              <a:t> </a:t>
            </a:r>
          </a:p>
          <a:p>
            <a:r>
              <a:rPr lang="en-US" altLang="ko-KR" sz="2000" b="1" dirty="0"/>
              <a:t>from user </a:t>
            </a:r>
          </a:p>
          <a:p>
            <a:r>
              <a:rPr lang="en-US" altLang="ko-KR" sz="2000" b="1" dirty="0"/>
              <a:t>where </a:t>
            </a:r>
            <a:r>
              <a:rPr lang="en-US" altLang="ko-KR" sz="2000" b="1" dirty="0" err="1"/>
              <a:t>user_id</a:t>
            </a:r>
            <a:r>
              <a:rPr lang="en-US" altLang="ko-KR" sz="2000" b="1" dirty="0"/>
              <a:t> = “  </a:t>
            </a:r>
            <a:r>
              <a:rPr lang="en-US" altLang="ko-KR" sz="2000" b="1" dirty="0">
                <a:solidFill>
                  <a:srgbClr val="FF5B5B"/>
                </a:solidFill>
              </a:rPr>
              <a:t>\‘ or 1=1 --</a:t>
            </a:r>
            <a:r>
              <a:rPr lang="en-US" altLang="ko-KR" sz="2000" b="1" dirty="0"/>
              <a:t>  “</a:t>
            </a:r>
            <a:endParaRPr lang="ko-KR" altLang="en-US" sz="2000" b="1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741E399-0A80-4862-8C85-0D8DADD4A3CA}"/>
              </a:ext>
            </a:extLst>
          </p:cNvPr>
          <p:cNvSpPr txBox="1">
            <a:spLocks/>
          </p:cNvSpPr>
          <p:nvPr/>
        </p:nvSpPr>
        <p:spPr>
          <a:xfrm>
            <a:off x="1271239" y="239005"/>
            <a:ext cx="9367024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b="1" dirty="0" err="1"/>
              <a:t>PreparedStatement</a:t>
            </a:r>
            <a:r>
              <a:rPr lang="en-US" altLang="ko-KR" sz="6000" b="1" dirty="0"/>
              <a:t> EX</a:t>
            </a:r>
            <a:endParaRPr lang="ko-KR" altLang="en-US" sz="3200" b="1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3B121ED-5FA2-4B81-8406-62FBAB7340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"/>
          <a:stretch/>
        </p:blipFill>
        <p:spPr>
          <a:xfrm>
            <a:off x="2062325" y="3932947"/>
            <a:ext cx="7521762" cy="1418493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47A0E1E-21F7-4F63-A74B-A2A6BD8F002B}"/>
              </a:ext>
            </a:extLst>
          </p:cNvPr>
          <p:cNvSpPr txBox="1">
            <a:spLocks/>
          </p:cNvSpPr>
          <p:nvPr/>
        </p:nvSpPr>
        <p:spPr>
          <a:xfrm>
            <a:off x="2062325" y="3615605"/>
            <a:ext cx="7540157" cy="3173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err="1"/>
              <a:t>PreparedStatement</a:t>
            </a:r>
            <a:r>
              <a:rPr lang="en-US" altLang="ko-KR" sz="2000" b="1" dirty="0"/>
              <a:t> 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en-US" altLang="ko-KR" sz="2000" b="1" dirty="0" err="1">
                <a:solidFill>
                  <a:schemeClr val="bg1">
                    <a:lumMod val="65000"/>
                  </a:schemeClr>
                </a:solidFill>
              </a:rPr>
              <a:t>getNameById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</a:rPr>
              <a:t>메서드의 일부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FCE23854-656A-4F2D-91D1-A400D0C8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325" y="1420270"/>
            <a:ext cx="1061875" cy="427788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result</a:t>
            </a:r>
            <a:endParaRPr lang="ko-KR" altLang="en-US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2DA868-0DBA-45CF-85DB-603900D2D3E0}"/>
              </a:ext>
            </a:extLst>
          </p:cNvPr>
          <p:cNvSpPr/>
          <p:nvPr/>
        </p:nvSpPr>
        <p:spPr>
          <a:xfrm>
            <a:off x="2026888" y="1848058"/>
            <a:ext cx="8208493" cy="3712084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5B5B"/>
                </a:solidFill>
              </a:rPr>
              <a:t>nothing!</a:t>
            </a:r>
            <a:endParaRPr lang="ko-KR" altLang="en-US" dirty="0">
              <a:solidFill>
                <a:srgbClr val="FF5B5B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4EB863-050E-4846-A0D7-53F5F25AAED9}"/>
              </a:ext>
            </a:extLst>
          </p:cNvPr>
          <p:cNvSpPr txBox="1">
            <a:spLocks/>
          </p:cNvSpPr>
          <p:nvPr/>
        </p:nvSpPr>
        <p:spPr>
          <a:xfrm>
            <a:off x="2062325" y="1420270"/>
            <a:ext cx="4825172" cy="427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result 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</a:rPr>
              <a:t>아이디가 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‘ or 1=1 --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</a:rPr>
              <a:t>인 유저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8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E65908A-78CA-43D0-B057-60EC2997D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90" y="313257"/>
            <a:ext cx="7080219" cy="62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5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83B42-7D3C-48C8-B53D-B85C120F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829019" cy="548347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다음주 예고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4C409B3-2596-4440-A383-BF9B604D6131}"/>
              </a:ext>
            </a:extLst>
          </p:cNvPr>
          <p:cNvSpPr txBox="1">
            <a:spLocks/>
          </p:cNvSpPr>
          <p:nvPr/>
        </p:nvSpPr>
        <p:spPr>
          <a:xfrm>
            <a:off x="2152539" y="2969553"/>
            <a:ext cx="7886919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9600" b="1" dirty="0">
                <a:ln>
                  <a:solidFill>
                    <a:schemeClr val="bg1"/>
                  </a:solidFill>
                </a:ln>
                <a:noFill/>
                <a:effectLst>
                  <a:outerShdw blurRad="254000" dist="50800" dir="5400000" algn="ctr" rotWithShape="0">
                    <a:srgbClr val="FF5B5B"/>
                  </a:outerShdw>
                </a:effectLst>
              </a:rPr>
              <a:t>JPA</a:t>
            </a:r>
            <a:r>
              <a:rPr lang="en-US" altLang="ko-KR" sz="6000" b="1" dirty="0">
                <a:ln>
                  <a:solidFill>
                    <a:schemeClr val="bg1"/>
                  </a:solidFill>
                </a:ln>
                <a:noFill/>
                <a:effectLst>
                  <a:outerShdw blurRad="254000" dist="50800" dir="5400000" algn="ctr" rotWithShape="0">
                    <a:srgbClr val="FF5B5B"/>
                  </a:outerShdw>
                </a:effectLst>
              </a:rPr>
              <a:t> </a:t>
            </a:r>
          </a:p>
          <a:p>
            <a:pPr algn="ctr"/>
            <a:r>
              <a:rPr lang="en-US" altLang="ko-KR" sz="6000" b="1" dirty="0">
                <a:ln>
                  <a:solidFill>
                    <a:schemeClr val="bg1"/>
                  </a:solidFill>
                </a:ln>
                <a:noFill/>
                <a:effectLst>
                  <a:outerShdw blurRad="254000" dist="50800" dir="5400000" algn="ctr" rotWithShape="0">
                    <a:srgbClr val="FF5B5B"/>
                  </a:outerShdw>
                </a:effectLst>
              </a:rPr>
              <a:t>COMING SOON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FDA7702-7D99-416E-B49E-1A1C31555768}"/>
              </a:ext>
            </a:extLst>
          </p:cNvPr>
          <p:cNvSpPr txBox="1">
            <a:spLocks/>
          </p:cNvSpPr>
          <p:nvPr/>
        </p:nvSpPr>
        <p:spPr>
          <a:xfrm>
            <a:off x="2152539" y="2969553"/>
            <a:ext cx="7886919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9600" b="1" dirty="0">
                <a:ln>
                  <a:solidFill>
                    <a:schemeClr val="bg1"/>
                  </a:solidFill>
                </a:ln>
                <a:noFill/>
                <a:effectLst>
                  <a:outerShdw blurRad="254000" dist="50800" dir="5400000" algn="ctr" rotWithShape="0">
                    <a:srgbClr val="FF5B5B"/>
                  </a:outerShdw>
                </a:effectLst>
              </a:rPr>
              <a:t>JPA</a:t>
            </a:r>
            <a:r>
              <a:rPr lang="en-US" altLang="ko-KR" sz="6000" b="1" dirty="0">
                <a:ln>
                  <a:solidFill>
                    <a:schemeClr val="bg1"/>
                  </a:solidFill>
                </a:ln>
                <a:noFill/>
                <a:effectLst>
                  <a:outerShdw blurRad="254000" dist="50800" dir="5400000" algn="ctr" rotWithShape="0">
                    <a:srgbClr val="FF5B5B"/>
                  </a:outerShdw>
                </a:effectLst>
              </a:rPr>
              <a:t> </a:t>
            </a:r>
          </a:p>
          <a:p>
            <a:pPr algn="ctr"/>
            <a:r>
              <a:rPr lang="en-US" altLang="ko-KR" sz="6000" b="1" dirty="0">
                <a:ln>
                  <a:solidFill>
                    <a:schemeClr val="bg1"/>
                  </a:solidFill>
                </a:ln>
                <a:noFill/>
                <a:effectLst>
                  <a:outerShdw blurRad="254000" dist="50800" dir="5400000" algn="ctr" rotWithShape="0">
                    <a:srgbClr val="FF5B5B"/>
                  </a:outerShdw>
                </a:effectLst>
              </a:rPr>
              <a:t>COMING SOON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2A3F30-AEAA-4237-87B9-72DF2E7C3A10}"/>
              </a:ext>
            </a:extLst>
          </p:cNvPr>
          <p:cNvSpPr txBox="1">
            <a:spLocks/>
          </p:cNvSpPr>
          <p:nvPr/>
        </p:nvSpPr>
        <p:spPr>
          <a:xfrm>
            <a:off x="2152539" y="2969553"/>
            <a:ext cx="7886919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9600" b="1" dirty="0">
                <a:ln>
                  <a:solidFill>
                    <a:schemeClr val="bg1"/>
                  </a:solidFill>
                </a:ln>
                <a:noFill/>
                <a:effectLst>
                  <a:outerShdw blurRad="254000" dist="50800" dir="5400000" algn="ctr" rotWithShape="0">
                    <a:srgbClr val="FF5B5B"/>
                  </a:outerShdw>
                </a:effectLst>
              </a:rPr>
              <a:t>JPA</a:t>
            </a:r>
            <a:r>
              <a:rPr lang="en-US" altLang="ko-KR" sz="6000" b="1" dirty="0">
                <a:ln>
                  <a:solidFill>
                    <a:schemeClr val="bg1"/>
                  </a:solidFill>
                </a:ln>
                <a:noFill/>
                <a:effectLst>
                  <a:outerShdw blurRad="254000" dist="50800" dir="5400000" algn="ctr" rotWithShape="0">
                    <a:srgbClr val="FF5B5B"/>
                  </a:outerShdw>
                </a:effectLst>
              </a:rPr>
              <a:t> </a:t>
            </a:r>
          </a:p>
          <a:p>
            <a:pPr algn="ctr"/>
            <a:r>
              <a:rPr lang="en-US" altLang="ko-KR" sz="6000" b="1" dirty="0">
                <a:ln>
                  <a:solidFill>
                    <a:schemeClr val="bg1"/>
                  </a:solidFill>
                </a:ln>
                <a:noFill/>
                <a:effectLst>
                  <a:outerShdw blurRad="254000" dist="50800" dir="5400000" algn="ctr" rotWithShape="0">
                    <a:srgbClr val="FF5B5B"/>
                  </a:outerShdw>
                </a:effectLst>
              </a:rPr>
              <a:t>COMING SOON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2ABC1DB-8790-4E95-849F-03ADCB2338DC}"/>
              </a:ext>
            </a:extLst>
          </p:cNvPr>
          <p:cNvSpPr txBox="1">
            <a:spLocks/>
          </p:cNvSpPr>
          <p:nvPr/>
        </p:nvSpPr>
        <p:spPr>
          <a:xfrm>
            <a:off x="2152539" y="2969553"/>
            <a:ext cx="7886919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9600" b="1" dirty="0">
                <a:ln>
                  <a:solidFill>
                    <a:schemeClr val="bg1"/>
                  </a:solidFill>
                </a:ln>
                <a:noFill/>
                <a:effectLst>
                  <a:outerShdw blurRad="254000" dist="50800" dir="5400000" algn="ctr" rotWithShape="0">
                    <a:schemeClr val="bg1">
                      <a:lumMod val="95000"/>
                    </a:schemeClr>
                  </a:outerShdw>
                </a:effectLst>
              </a:rPr>
              <a:t>JPA</a:t>
            </a:r>
            <a:r>
              <a:rPr lang="en-US" altLang="ko-KR" sz="6000" b="1" dirty="0">
                <a:ln>
                  <a:solidFill>
                    <a:schemeClr val="bg1"/>
                  </a:solidFill>
                </a:ln>
                <a:noFill/>
                <a:effectLst>
                  <a:outerShdw blurRad="254000" dist="50800" dir="5400000" algn="ctr" rotWithShape="0">
                    <a:srgbClr val="FF5B5B"/>
                  </a:outerShdw>
                </a:effectLst>
              </a:rPr>
              <a:t> </a:t>
            </a:r>
          </a:p>
          <a:p>
            <a:pPr algn="ctr"/>
            <a:r>
              <a:rPr lang="en-US" altLang="ko-KR" sz="6000" b="1" dirty="0">
                <a:ln>
                  <a:solidFill>
                    <a:schemeClr val="bg1"/>
                  </a:solidFill>
                </a:ln>
                <a:noFill/>
                <a:effectLst>
                  <a:outerShdw blurRad="254000" dist="50800" dir="5400000" algn="ctr" rotWithShape="0">
                    <a:srgbClr val="FF5B5B"/>
                  </a:outerShdw>
                </a:effectLst>
              </a:rPr>
              <a:t>COMING SOON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81FDED8-CA52-4C18-891F-AA39222BEC44}"/>
              </a:ext>
            </a:extLst>
          </p:cNvPr>
          <p:cNvSpPr txBox="1">
            <a:spLocks/>
          </p:cNvSpPr>
          <p:nvPr/>
        </p:nvSpPr>
        <p:spPr>
          <a:xfrm>
            <a:off x="2152539" y="2969553"/>
            <a:ext cx="7886919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9600" b="1" dirty="0">
                <a:ln>
                  <a:solidFill>
                    <a:schemeClr val="bg1"/>
                  </a:solidFill>
                </a:ln>
                <a:noFill/>
                <a:effectLst>
                  <a:outerShdw blurRad="254000" dist="50800" dir="5400000" algn="ctr" rotWithShape="0">
                    <a:schemeClr val="bg1">
                      <a:lumMod val="95000"/>
                    </a:schemeClr>
                  </a:outerShdw>
                </a:effectLst>
              </a:rPr>
              <a:t>JPA</a:t>
            </a:r>
            <a:r>
              <a:rPr lang="en-US" altLang="ko-KR" sz="6000" b="1" dirty="0">
                <a:ln>
                  <a:solidFill>
                    <a:schemeClr val="bg1"/>
                  </a:solidFill>
                </a:ln>
                <a:noFill/>
                <a:effectLst>
                  <a:outerShdw blurRad="254000" dist="50800" dir="5400000" algn="ctr" rotWithShape="0">
                    <a:srgbClr val="FF5B5B"/>
                  </a:outerShdw>
                </a:effectLst>
              </a:rPr>
              <a:t> </a:t>
            </a:r>
          </a:p>
          <a:p>
            <a:pPr algn="ctr"/>
            <a:r>
              <a:rPr lang="en-US" altLang="ko-KR" sz="6000" b="1" dirty="0">
                <a:ln>
                  <a:solidFill>
                    <a:schemeClr val="bg1"/>
                  </a:solidFill>
                </a:ln>
                <a:noFill/>
                <a:effectLst>
                  <a:outerShdw blurRad="254000" dist="50800" dir="5400000" algn="ctr" rotWithShape="0">
                    <a:srgbClr val="FF5B5B"/>
                  </a:outerShdw>
                </a:effectLst>
              </a:rPr>
              <a:t>COMING SOON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6395118-E3B6-4EC5-8C55-D7F1B57E5CE4}"/>
              </a:ext>
            </a:extLst>
          </p:cNvPr>
          <p:cNvSpPr txBox="1">
            <a:spLocks/>
          </p:cNvSpPr>
          <p:nvPr/>
        </p:nvSpPr>
        <p:spPr>
          <a:xfrm>
            <a:off x="2152539" y="2969553"/>
            <a:ext cx="7886919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9600" b="1" dirty="0">
                <a:ln>
                  <a:solidFill>
                    <a:schemeClr val="bg1"/>
                  </a:solidFill>
                </a:ln>
                <a:noFill/>
                <a:effectLst>
                  <a:outerShdw blurRad="254000" dist="50800" dir="5400000" algn="ctr" rotWithShape="0">
                    <a:schemeClr val="bg1">
                      <a:lumMod val="95000"/>
                    </a:schemeClr>
                  </a:outerShdw>
                </a:effectLst>
              </a:rPr>
              <a:t>JPA</a:t>
            </a:r>
            <a:r>
              <a:rPr lang="en-US" altLang="ko-KR" sz="6000" b="1" dirty="0">
                <a:ln>
                  <a:solidFill>
                    <a:schemeClr val="bg1"/>
                  </a:solidFill>
                </a:ln>
                <a:noFill/>
                <a:effectLst>
                  <a:outerShdw blurRad="254000" dist="50800" dir="5400000" algn="ctr" rotWithShape="0">
                    <a:srgbClr val="FF5B5B"/>
                  </a:outerShdw>
                </a:effectLst>
              </a:rPr>
              <a:t> </a:t>
            </a:r>
          </a:p>
          <a:p>
            <a:pPr algn="ctr"/>
            <a:r>
              <a:rPr lang="en-US" altLang="ko-KR" sz="6000" b="1" dirty="0">
                <a:ln>
                  <a:solidFill>
                    <a:schemeClr val="bg1"/>
                  </a:solidFill>
                </a:ln>
                <a:noFill/>
                <a:effectLst>
                  <a:outerShdw blurRad="254000" dist="50800" dir="5400000" algn="ctr" rotWithShape="0">
                    <a:schemeClr val="bg1"/>
                  </a:outerShdw>
                </a:effectLst>
              </a:rPr>
              <a:t>COMING SOON</a:t>
            </a:r>
          </a:p>
        </p:txBody>
      </p:sp>
    </p:spTree>
    <p:extLst>
      <p:ext uri="{BB962C8B-B14F-4D97-AF65-F5344CB8AC3E}">
        <p14:creationId xmlns:p14="http://schemas.microsoft.com/office/powerpoint/2010/main" val="35357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3376BD8-8122-4BD0-A6C7-310282D79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90" y="1345997"/>
            <a:ext cx="9523134" cy="39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2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015C23B-FEF8-427F-AA33-C925C1B717E0}"/>
              </a:ext>
            </a:extLst>
          </p:cNvPr>
          <p:cNvSpPr txBox="1">
            <a:spLocks/>
          </p:cNvSpPr>
          <p:nvPr/>
        </p:nvSpPr>
        <p:spPr>
          <a:xfrm>
            <a:off x="1271239" y="2610759"/>
            <a:ext cx="9367024" cy="2897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800" dirty="0"/>
          </a:p>
        </p:txBody>
      </p:sp>
      <p:pic>
        <p:nvPicPr>
          <p:cNvPr id="4" name="Picture 2" descr="JAVA] Java 제거 후 재설치">
            <a:extLst>
              <a:ext uri="{FF2B5EF4-FFF2-40B4-BE49-F238E27FC236}">
                <a16:creationId xmlns:a16="http://schemas.microsoft.com/office/drawing/2014/main" id="{D2C30490-94F2-4530-9E47-3DF35A9B96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2" r="30773"/>
          <a:stretch/>
        </p:blipFill>
        <p:spPr bwMode="auto">
          <a:xfrm>
            <a:off x="5037435" y="2526436"/>
            <a:ext cx="1834632" cy="306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1637274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JDBC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0725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133E93-5D46-423A-BFB8-7931EF1C20CC}"/>
              </a:ext>
            </a:extLst>
          </p:cNvPr>
          <p:cNvSpPr/>
          <p:nvPr/>
        </p:nvSpPr>
        <p:spPr>
          <a:xfrm>
            <a:off x="3318329" y="1703456"/>
            <a:ext cx="4622800" cy="774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Presentation Layer</a:t>
            </a:r>
          </a:p>
          <a:p>
            <a:pPr algn="ctr"/>
            <a:r>
              <a:rPr lang="en-US" altLang="ko-KR" b="1" dirty="0"/>
              <a:t>view, view models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BFBEB8-A915-4B8E-8626-86397B245482}"/>
              </a:ext>
            </a:extLst>
          </p:cNvPr>
          <p:cNvSpPr/>
          <p:nvPr/>
        </p:nvSpPr>
        <p:spPr>
          <a:xfrm>
            <a:off x="3318329" y="2617856"/>
            <a:ext cx="4622800" cy="774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Application layer(service layer)</a:t>
            </a:r>
          </a:p>
          <a:p>
            <a:pPr algn="ctr"/>
            <a:r>
              <a:rPr lang="en-US" altLang="ko-KR" b="1" dirty="0"/>
              <a:t>Controllers, Event Listener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E52D7E-B13D-4DBA-9009-09F20938B5A2}"/>
              </a:ext>
            </a:extLst>
          </p:cNvPr>
          <p:cNvSpPr/>
          <p:nvPr/>
        </p:nvSpPr>
        <p:spPr>
          <a:xfrm>
            <a:off x="3318329" y="3532256"/>
            <a:ext cx="4622800" cy="77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Business layer</a:t>
            </a:r>
          </a:p>
          <a:p>
            <a:pPr algn="ctr"/>
            <a:r>
              <a:rPr lang="en-US" altLang="ko-KR" b="1" dirty="0"/>
              <a:t>Entities, Domain Services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D8279D-5FA5-47C3-B5B7-419984A050A1}"/>
              </a:ext>
            </a:extLst>
          </p:cNvPr>
          <p:cNvSpPr/>
          <p:nvPr/>
        </p:nvSpPr>
        <p:spPr>
          <a:xfrm>
            <a:off x="3318329" y="4434865"/>
            <a:ext cx="4622800" cy="774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 Access layer(persistent layer)</a:t>
            </a:r>
          </a:p>
          <a:p>
            <a:pPr algn="ctr"/>
            <a:r>
              <a:rPr lang="en-US" altLang="ko-KR" b="1" dirty="0"/>
              <a:t>Query Objects, ORM, Repositories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4FBDE8-4C02-4B39-8F13-95E88463CBC3}"/>
              </a:ext>
            </a:extLst>
          </p:cNvPr>
          <p:cNvSpPr/>
          <p:nvPr/>
        </p:nvSpPr>
        <p:spPr>
          <a:xfrm>
            <a:off x="3318329" y="5337474"/>
            <a:ext cx="4622800" cy="774700"/>
          </a:xfrm>
          <a:prstGeom prst="rect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 layer</a:t>
            </a:r>
          </a:p>
          <a:p>
            <a:pPr algn="ctr"/>
            <a:r>
              <a:rPr lang="en-US" altLang="ko-KR" b="1" dirty="0"/>
              <a:t>Database server, 3</a:t>
            </a:r>
            <a:r>
              <a:rPr lang="en-US" altLang="ko-KR" b="1" baseline="30000" dirty="0"/>
              <a:t>rd</a:t>
            </a:r>
            <a:r>
              <a:rPr lang="en-US" altLang="ko-KR" b="1" dirty="0"/>
              <a:t> party API</a:t>
            </a:r>
            <a:endParaRPr lang="ko-KR" altLang="en-US" b="1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4272F3C-667B-42AC-A42D-4B32A612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644862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Layered Architecture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0957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9BFBEB8-A915-4B8E-8626-86397B245482}"/>
              </a:ext>
            </a:extLst>
          </p:cNvPr>
          <p:cNvSpPr/>
          <p:nvPr/>
        </p:nvSpPr>
        <p:spPr>
          <a:xfrm>
            <a:off x="3302000" y="2145029"/>
            <a:ext cx="4622800" cy="774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JDBC API</a:t>
            </a:r>
            <a:endParaRPr lang="ko-KR" altLang="en-US" sz="2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E52D7E-B13D-4DBA-9009-09F20938B5A2}"/>
              </a:ext>
            </a:extLst>
          </p:cNvPr>
          <p:cNvSpPr/>
          <p:nvPr/>
        </p:nvSpPr>
        <p:spPr>
          <a:xfrm>
            <a:off x="3302000" y="3288029"/>
            <a:ext cx="4622800" cy="774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JDBC</a:t>
            </a:r>
          </a:p>
          <a:p>
            <a:pPr algn="ctr"/>
            <a:r>
              <a:rPr lang="en-US" altLang="ko-KR" sz="2000" b="1" dirty="0" err="1"/>
              <a:t>DriverManager</a:t>
            </a:r>
            <a:endParaRPr lang="ko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D8279D-5FA5-47C3-B5B7-419984A050A1}"/>
              </a:ext>
            </a:extLst>
          </p:cNvPr>
          <p:cNvSpPr/>
          <p:nvPr/>
        </p:nvSpPr>
        <p:spPr>
          <a:xfrm>
            <a:off x="1150053" y="4524785"/>
            <a:ext cx="1978660" cy="774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JDBC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Driver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4FBDE8-4C02-4B39-8F13-95E88463CBC3}"/>
              </a:ext>
            </a:extLst>
          </p:cNvPr>
          <p:cNvSpPr/>
          <p:nvPr/>
        </p:nvSpPr>
        <p:spPr>
          <a:xfrm>
            <a:off x="1150053" y="5667785"/>
            <a:ext cx="1978660" cy="774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MySQL</a:t>
            </a:r>
            <a:endParaRPr lang="ko-KR" altLang="en-US" sz="2000" b="1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4272F3C-667B-42AC-A42D-4B32A612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644862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JDBC </a:t>
            </a:r>
            <a:r>
              <a:rPr lang="ko-KR" altLang="en-US" sz="6000" b="1" dirty="0"/>
              <a:t>구조</a:t>
            </a:r>
            <a:endParaRPr lang="ko-KR" altLang="en-US" sz="32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AD649B-0151-4E7B-9541-5C301650279F}"/>
              </a:ext>
            </a:extLst>
          </p:cNvPr>
          <p:cNvSpPr/>
          <p:nvPr/>
        </p:nvSpPr>
        <p:spPr>
          <a:xfrm>
            <a:off x="3488154" y="4524785"/>
            <a:ext cx="1978660" cy="774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JDBC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Driver</a:t>
            </a:r>
            <a:endParaRPr lang="ko-KR" altLang="en-US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03A132-4E2C-4280-AC2A-D0D1BC2E5D5D}"/>
              </a:ext>
            </a:extLst>
          </p:cNvPr>
          <p:cNvSpPr/>
          <p:nvPr/>
        </p:nvSpPr>
        <p:spPr>
          <a:xfrm>
            <a:off x="3488154" y="5667785"/>
            <a:ext cx="1978660" cy="774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Oracle</a:t>
            </a:r>
            <a:endParaRPr lang="ko-KR" altLang="en-US" sz="2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D498E9-7467-470D-BBD8-092A58D45960}"/>
              </a:ext>
            </a:extLst>
          </p:cNvPr>
          <p:cNvSpPr/>
          <p:nvPr/>
        </p:nvSpPr>
        <p:spPr>
          <a:xfrm>
            <a:off x="5884276" y="4524785"/>
            <a:ext cx="1978660" cy="774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JDBC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Driver</a:t>
            </a:r>
            <a:endParaRPr lang="ko-KR" altLang="en-US" sz="2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A70B84-C9CC-4F32-8F60-06463FFF35BC}"/>
              </a:ext>
            </a:extLst>
          </p:cNvPr>
          <p:cNvSpPr/>
          <p:nvPr/>
        </p:nvSpPr>
        <p:spPr>
          <a:xfrm>
            <a:off x="5884276" y="5667785"/>
            <a:ext cx="1978660" cy="774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SQL</a:t>
            </a:r>
          </a:p>
          <a:p>
            <a:pPr algn="ctr"/>
            <a:r>
              <a:rPr lang="en-US" altLang="ko-KR" sz="2000" b="1" dirty="0"/>
              <a:t>Server</a:t>
            </a:r>
            <a:endParaRPr lang="ko-KR" altLang="en-US" sz="20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55827E-17F7-4497-98E3-D9F6021D5A93}"/>
              </a:ext>
            </a:extLst>
          </p:cNvPr>
          <p:cNvSpPr/>
          <p:nvPr/>
        </p:nvSpPr>
        <p:spPr>
          <a:xfrm>
            <a:off x="8280398" y="4524785"/>
            <a:ext cx="1978660" cy="774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JDBC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Driver</a:t>
            </a:r>
            <a:endParaRPr lang="ko-KR" altLang="en-US" sz="20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A2026E-A11B-41F2-B83E-6898BE5EE199}"/>
              </a:ext>
            </a:extLst>
          </p:cNvPr>
          <p:cNvSpPr/>
          <p:nvPr/>
        </p:nvSpPr>
        <p:spPr>
          <a:xfrm>
            <a:off x="8280398" y="5667785"/>
            <a:ext cx="1978660" cy="774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ODBC</a:t>
            </a:r>
          </a:p>
          <a:p>
            <a:pPr algn="ctr"/>
            <a:r>
              <a:rPr lang="en-US" altLang="ko-KR" sz="2000" b="1" dirty="0" err="1"/>
              <a:t>DataSource</a:t>
            </a:r>
            <a:endParaRPr lang="ko-KR" altLang="en-US" sz="2000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B47DA39-C887-41AE-8434-A9C4F5933AB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613400" y="2919729"/>
            <a:ext cx="0" cy="3683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F8A0C45-67E1-4F1D-A44B-10FA51C052CF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139383" y="4062729"/>
            <a:ext cx="3474018" cy="46205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A5C5559-DEF4-488C-BD78-464D75F401D9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4477484" y="4062729"/>
            <a:ext cx="1135916" cy="46205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9D9E8A0-347A-461A-9F32-0AFDE6344A61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5613400" y="4062729"/>
            <a:ext cx="1260206" cy="46205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CAFE9D4-4894-40B9-B894-5DB6A57D6D57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5613400" y="4062729"/>
            <a:ext cx="3656328" cy="46205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6E5763E-67E7-431C-9F52-812C2055F2A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139383" y="5299485"/>
            <a:ext cx="0" cy="3683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752B1E5-E3B3-4747-86A2-3A093CE0938B}"/>
              </a:ext>
            </a:extLst>
          </p:cNvPr>
          <p:cNvCxnSpPr>
            <a:cxnSpLocks/>
          </p:cNvCxnSpPr>
          <p:nvPr/>
        </p:nvCxnSpPr>
        <p:spPr>
          <a:xfrm>
            <a:off x="4477484" y="5299485"/>
            <a:ext cx="0" cy="3683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B473D91-096C-49A8-B7B9-3D83272351A3}"/>
              </a:ext>
            </a:extLst>
          </p:cNvPr>
          <p:cNvCxnSpPr>
            <a:cxnSpLocks/>
          </p:cNvCxnSpPr>
          <p:nvPr/>
        </p:nvCxnSpPr>
        <p:spPr>
          <a:xfrm>
            <a:off x="6911292" y="5299485"/>
            <a:ext cx="0" cy="3683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B03DB95-82C4-4FD8-A459-3E765FA250CC}"/>
              </a:ext>
            </a:extLst>
          </p:cNvPr>
          <p:cNvCxnSpPr>
            <a:cxnSpLocks/>
          </p:cNvCxnSpPr>
          <p:nvPr/>
        </p:nvCxnSpPr>
        <p:spPr>
          <a:xfrm>
            <a:off x="9273444" y="5299485"/>
            <a:ext cx="0" cy="3683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05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84EF83-7778-4714-8A09-4F32169D0FA8}"/>
              </a:ext>
            </a:extLst>
          </p:cNvPr>
          <p:cNvSpPr/>
          <p:nvPr/>
        </p:nvSpPr>
        <p:spPr>
          <a:xfrm>
            <a:off x="3302000" y="1326392"/>
            <a:ext cx="4622800" cy="7747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/>
              <a:t>DriverManager</a:t>
            </a:r>
            <a:endParaRPr lang="ko-KR" altLang="en-US" sz="2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A49C42-3129-4E90-A37D-F9B95DD7ABEF}"/>
              </a:ext>
            </a:extLst>
          </p:cNvPr>
          <p:cNvSpPr/>
          <p:nvPr/>
        </p:nvSpPr>
        <p:spPr>
          <a:xfrm>
            <a:off x="3302000" y="2469392"/>
            <a:ext cx="4622800" cy="7747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Connection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841EBB-1905-4ABB-B7C4-4F9488B75280}"/>
              </a:ext>
            </a:extLst>
          </p:cNvPr>
          <p:cNvSpPr/>
          <p:nvPr/>
        </p:nvSpPr>
        <p:spPr>
          <a:xfrm>
            <a:off x="3302000" y="3612392"/>
            <a:ext cx="4622800" cy="7747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Statement</a:t>
            </a:r>
            <a:endParaRPr lang="ko-KR" altLang="en-US" sz="2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385ACC-FE84-47BF-9E15-33DCDE92679D}"/>
              </a:ext>
            </a:extLst>
          </p:cNvPr>
          <p:cNvSpPr/>
          <p:nvPr/>
        </p:nvSpPr>
        <p:spPr>
          <a:xfrm>
            <a:off x="3302000" y="4755392"/>
            <a:ext cx="4622800" cy="774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/>
              <a:t>ResultSet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301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01270960-9EEA-4413-9493-DF9679848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62" y="578836"/>
            <a:ext cx="8412897" cy="57003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579A3C-6A03-4D7E-BA03-79DB23F13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410" y="5565601"/>
            <a:ext cx="3923953" cy="526777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BEC7BF28-9222-4E66-8607-E7B12758FFAF}"/>
              </a:ext>
            </a:extLst>
          </p:cNvPr>
          <p:cNvSpPr txBox="1">
            <a:spLocks/>
          </p:cNvSpPr>
          <p:nvPr/>
        </p:nvSpPr>
        <p:spPr>
          <a:xfrm>
            <a:off x="7048186" y="5264365"/>
            <a:ext cx="1101030" cy="301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result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8F35BC71-E390-4D22-BEDA-034F1757CDA2}"/>
              </a:ext>
            </a:extLst>
          </p:cNvPr>
          <p:cNvSpPr txBox="1">
            <a:spLocks/>
          </p:cNvSpPr>
          <p:nvPr/>
        </p:nvSpPr>
        <p:spPr>
          <a:xfrm>
            <a:off x="6996144" y="3926423"/>
            <a:ext cx="1101030" cy="301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main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4A9CB394-AC11-4F61-AAFE-76C79ABB17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410" y="4243840"/>
            <a:ext cx="3982006" cy="971686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287F72B-FF83-4B23-9F4C-4FFF34DA60E9}"/>
              </a:ext>
            </a:extLst>
          </p:cNvPr>
          <p:cNvCxnSpPr>
            <a:cxnSpLocks/>
          </p:cNvCxnSpPr>
          <p:nvPr/>
        </p:nvCxnSpPr>
        <p:spPr>
          <a:xfrm>
            <a:off x="195209" y="2311400"/>
            <a:ext cx="3360791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CF7BE54-45B3-4875-9939-ABBA05A585E7}"/>
              </a:ext>
            </a:extLst>
          </p:cNvPr>
          <p:cNvCxnSpPr>
            <a:cxnSpLocks/>
          </p:cNvCxnSpPr>
          <p:nvPr/>
        </p:nvCxnSpPr>
        <p:spPr>
          <a:xfrm>
            <a:off x="195209" y="2730500"/>
            <a:ext cx="3360791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D9B6D6-2A8A-47A8-8848-CAD28608176E}"/>
              </a:ext>
            </a:extLst>
          </p:cNvPr>
          <p:cNvCxnSpPr>
            <a:cxnSpLocks/>
          </p:cNvCxnSpPr>
          <p:nvPr/>
        </p:nvCxnSpPr>
        <p:spPr>
          <a:xfrm>
            <a:off x="195209" y="3035300"/>
            <a:ext cx="3360791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8F37A5-C2AE-499D-BEFF-5CD1F17BFA36}"/>
              </a:ext>
            </a:extLst>
          </p:cNvPr>
          <p:cNvSpPr/>
          <p:nvPr/>
        </p:nvSpPr>
        <p:spPr>
          <a:xfrm>
            <a:off x="267128" y="1987338"/>
            <a:ext cx="2786834" cy="44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tx1"/>
                </a:solidFill>
              </a:rPr>
              <a:t>DriverManager</a:t>
            </a:r>
            <a:r>
              <a:rPr lang="ko-KR" altLang="en-US" sz="1050" dirty="0">
                <a:solidFill>
                  <a:schemeClr val="tx1"/>
                </a:solidFill>
              </a:rPr>
              <a:t>로부터 </a:t>
            </a:r>
            <a:r>
              <a:rPr lang="en-US" altLang="ko-KR" sz="1050" dirty="0">
                <a:solidFill>
                  <a:schemeClr val="tx1"/>
                </a:solidFill>
              </a:rPr>
              <a:t>Connection </a:t>
            </a:r>
            <a:r>
              <a:rPr lang="ko-KR" altLang="en-US" sz="1050" dirty="0" err="1">
                <a:solidFill>
                  <a:schemeClr val="tx1"/>
                </a:solidFill>
              </a:rPr>
              <a:t>받아옴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A86989-E0D0-49F1-BFB9-EC00B2B3BEF2}"/>
              </a:ext>
            </a:extLst>
          </p:cNvPr>
          <p:cNvSpPr/>
          <p:nvPr/>
        </p:nvSpPr>
        <p:spPr>
          <a:xfrm>
            <a:off x="267128" y="2408577"/>
            <a:ext cx="2650733" cy="44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Connection </a:t>
            </a:r>
            <a:r>
              <a:rPr lang="ko-KR" altLang="en-US" sz="1050" dirty="0">
                <a:solidFill>
                  <a:schemeClr val="tx1"/>
                </a:solidFill>
              </a:rPr>
              <a:t>으로부터 </a:t>
            </a:r>
            <a:r>
              <a:rPr lang="en-US" altLang="ko-KR" sz="1050" dirty="0">
                <a:solidFill>
                  <a:schemeClr val="tx1"/>
                </a:solidFill>
              </a:rPr>
              <a:t>Statement </a:t>
            </a:r>
            <a:r>
              <a:rPr lang="ko-KR" altLang="en-US" sz="1050" dirty="0" err="1">
                <a:solidFill>
                  <a:schemeClr val="tx1"/>
                </a:solidFill>
              </a:rPr>
              <a:t>받아옴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CC83BE-BAC2-47C5-87D1-4B69350C0D8A}"/>
              </a:ext>
            </a:extLst>
          </p:cNvPr>
          <p:cNvSpPr/>
          <p:nvPr/>
        </p:nvSpPr>
        <p:spPr>
          <a:xfrm>
            <a:off x="267128" y="2716221"/>
            <a:ext cx="2650733" cy="44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Statement</a:t>
            </a:r>
            <a:r>
              <a:rPr lang="ko-KR" altLang="en-US" sz="1050" dirty="0">
                <a:solidFill>
                  <a:schemeClr val="tx1"/>
                </a:solidFill>
              </a:rPr>
              <a:t>로부터 </a:t>
            </a:r>
            <a:r>
              <a:rPr lang="en-US" altLang="ko-KR" sz="1050" dirty="0" err="1">
                <a:solidFill>
                  <a:schemeClr val="tx1"/>
                </a:solidFill>
              </a:rPr>
              <a:t>ResultSet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받아옴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3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2969553"/>
            <a:ext cx="9649522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b="1" dirty="0"/>
              <a:t>Statement vs </a:t>
            </a:r>
            <a:r>
              <a:rPr lang="en-US" altLang="ko-KR" sz="4000" b="1" dirty="0" err="1"/>
              <a:t>PreparedStatement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288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7772</TotalTime>
  <Words>356</Words>
  <Application>Microsoft Office PowerPoint</Application>
  <PresentationFormat>와이드스크린</PresentationFormat>
  <Paragraphs>118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-apple-system</vt:lpstr>
      <vt:lpstr>맑은 고딕</vt:lpstr>
      <vt:lpstr>Arial</vt:lpstr>
      <vt:lpstr>Office 테마</vt:lpstr>
      <vt:lpstr>PreparedStatement vs Statement</vt:lpstr>
      <vt:lpstr>PowerPoint 프레젠테이션</vt:lpstr>
      <vt:lpstr>PowerPoint 프레젠테이션</vt:lpstr>
      <vt:lpstr>JDBC</vt:lpstr>
      <vt:lpstr>Layered Architecture</vt:lpstr>
      <vt:lpstr>JDBC 구조</vt:lpstr>
      <vt:lpstr>PowerPoint 프레젠테이션</vt:lpstr>
      <vt:lpstr>PowerPoint 프레젠테이션</vt:lpstr>
      <vt:lpstr>Statement vs PreparedStatement</vt:lpstr>
      <vt:lpstr>Statement vs PreparedStatement</vt:lpstr>
      <vt:lpstr>Statement</vt:lpstr>
      <vt:lpstr>PowerPoint 프레젠테이션</vt:lpstr>
      <vt:lpstr>PreparedStatement EX</vt:lpstr>
      <vt:lpstr>Statement vs PreparedStatement</vt:lpstr>
      <vt:lpstr>PowerPoint 프레젠테이션</vt:lpstr>
      <vt:lpstr>Statement – getNameById 메서드의 일부 </vt:lpstr>
      <vt:lpstr>result – 모든 유저의 아이디와 이름</vt:lpstr>
      <vt:lpstr>PowerPoint 프레젠테이션</vt:lpstr>
      <vt:lpstr>result</vt:lpstr>
      <vt:lpstr>다음주 예고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박예진</cp:lastModifiedBy>
  <cp:revision>358</cp:revision>
  <dcterms:created xsi:type="dcterms:W3CDTF">2021-08-08T03:37:08Z</dcterms:created>
  <dcterms:modified xsi:type="dcterms:W3CDTF">2021-10-08T10:17:25Z</dcterms:modified>
</cp:coreProperties>
</file>