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558" r:id="rId3"/>
    <p:sldId id="588" r:id="rId4"/>
    <p:sldId id="592" r:id="rId5"/>
    <p:sldId id="594" r:id="rId6"/>
    <p:sldId id="593" r:id="rId7"/>
    <p:sldId id="596" r:id="rId8"/>
    <p:sldId id="600" r:id="rId9"/>
    <p:sldId id="599" r:id="rId10"/>
    <p:sldId id="598" r:id="rId11"/>
    <p:sldId id="595" r:id="rId12"/>
    <p:sldId id="601" r:id="rId13"/>
    <p:sldId id="602" r:id="rId14"/>
    <p:sldId id="603" r:id="rId15"/>
    <p:sldId id="586" r:id="rId16"/>
    <p:sldId id="58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3" autoAdjust="0"/>
    <p:restoredTop sz="89520" autoAdjust="0"/>
  </p:normalViewPr>
  <p:slideViewPr>
    <p:cSldViewPr snapToGrid="0">
      <p:cViewPr varScale="1">
        <p:scale>
          <a:sx n="76" d="100"/>
          <a:sy n="76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DFD1D-70AE-4066-B73A-DEF7436A637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63207-1CF1-4914-8F02-469A7DE46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085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615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629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런타임 시</a:t>
            </a:r>
            <a:r>
              <a:rPr lang="en-US" altLang="ko-KR" b="1" dirty="0"/>
              <a:t>, </a:t>
            </a:r>
            <a:r>
              <a:rPr lang="ko-KR" altLang="en-US" b="1" dirty="0" err="1"/>
              <a:t>위빙</a:t>
            </a:r>
            <a:r>
              <a:rPr lang="ko-KR" altLang="en-US" b="1" dirty="0"/>
              <a:t> </a:t>
            </a:r>
            <a:r>
              <a:rPr lang="en-US" altLang="ko-KR" b="1" dirty="0"/>
              <a:t>(RTW: Runtime Weaving)</a:t>
            </a:r>
          </a:p>
          <a:p>
            <a:r>
              <a:rPr lang="en-US" altLang="ko-KR" dirty="0"/>
              <a:t>Spring AOP</a:t>
            </a:r>
            <a:r>
              <a:rPr lang="ko-KR" altLang="en-US" dirty="0"/>
              <a:t>에서 사용하는 </a:t>
            </a:r>
            <a:r>
              <a:rPr lang="ko-KR" altLang="en-US" dirty="0" err="1"/>
              <a:t>위빙</a:t>
            </a:r>
            <a:r>
              <a:rPr lang="ko-KR" altLang="en-US" dirty="0"/>
              <a:t> 방식이다</a:t>
            </a:r>
            <a:r>
              <a:rPr lang="en-US" altLang="ko-KR" dirty="0"/>
              <a:t>. Proxy</a:t>
            </a:r>
            <a:r>
              <a:rPr lang="ko-KR" altLang="en-US" dirty="0"/>
              <a:t>를 생성하여 실제 타깃</a:t>
            </a:r>
            <a:r>
              <a:rPr lang="en-US" altLang="ko-KR" dirty="0"/>
              <a:t>(Target) </a:t>
            </a:r>
            <a:r>
              <a:rPr lang="ko-KR" altLang="en-US" dirty="0"/>
              <a:t>오브젝트의 변형없이 </a:t>
            </a:r>
            <a:r>
              <a:rPr lang="ko-KR" altLang="en-US" dirty="0" err="1"/>
              <a:t>위빙을</a:t>
            </a:r>
            <a:r>
              <a:rPr lang="ko-KR" altLang="en-US" dirty="0"/>
              <a:t> 수행한다</a:t>
            </a:r>
            <a:r>
              <a:rPr lang="en-US" altLang="ko-KR" dirty="0"/>
              <a:t>. </a:t>
            </a:r>
            <a:r>
              <a:rPr lang="ko-KR" altLang="en-US" dirty="0"/>
              <a:t>실제 런타임 상</a:t>
            </a:r>
            <a:r>
              <a:rPr lang="en-US" altLang="ko-KR" dirty="0"/>
              <a:t>, Method </a:t>
            </a:r>
            <a:r>
              <a:rPr lang="ko-KR" altLang="en-US" dirty="0"/>
              <a:t>호출 시에 </a:t>
            </a:r>
            <a:r>
              <a:rPr lang="ko-KR" altLang="en-US" dirty="0" err="1"/>
              <a:t>위빙이</a:t>
            </a:r>
            <a:r>
              <a:rPr lang="ko-KR" altLang="en-US" dirty="0"/>
              <a:t> 이루어 지는 방식이다</a:t>
            </a:r>
            <a:r>
              <a:rPr lang="en-US" altLang="ko-KR" dirty="0"/>
              <a:t>. </a:t>
            </a:r>
            <a:r>
              <a:rPr lang="ko-KR" altLang="en-US" dirty="0"/>
              <a:t>소스파일</a:t>
            </a:r>
            <a:r>
              <a:rPr lang="en-US" altLang="ko-KR" dirty="0"/>
              <a:t>, </a:t>
            </a:r>
            <a:r>
              <a:rPr lang="ko-KR" altLang="en-US" dirty="0"/>
              <a:t>클래스 파일에 대한 변형이 없다는 장점이 있지만</a:t>
            </a:r>
            <a:r>
              <a:rPr lang="en-US" altLang="ko-KR" dirty="0"/>
              <a:t>, </a:t>
            </a:r>
            <a:r>
              <a:rPr lang="ko-KR" altLang="en-US" dirty="0"/>
              <a:t>포인트 컷에 대한 </a:t>
            </a:r>
            <a:r>
              <a:rPr lang="ko-KR" altLang="en-US" dirty="0" err="1"/>
              <a:t>어드바이스</a:t>
            </a:r>
            <a:r>
              <a:rPr lang="ko-KR" altLang="en-US" dirty="0"/>
              <a:t> 적용 </a:t>
            </a:r>
            <a:r>
              <a:rPr lang="ko-KR" altLang="en-US" dirty="0" err="1"/>
              <a:t>갯수가</a:t>
            </a:r>
            <a:r>
              <a:rPr lang="ko-KR" altLang="en-US" dirty="0"/>
              <a:t> 늘어 날수록 성능이 떨어진다는 단점이 있다</a:t>
            </a:r>
            <a:r>
              <a:rPr lang="en-US" altLang="ko-KR" dirty="0"/>
              <a:t>. </a:t>
            </a:r>
            <a:r>
              <a:rPr lang="ko-KR" altLang="en-US" dirty="0"/>
              <a:t>또한 메소드 호출에 대해서만 </a:t>
            </a:r>
            <a:r>
              <a:rPr lang="ko-KR" altLang="en-US" dirty="0" err="1"/>
              <a:t>어드바이스를</a:t>
            </a:r>
            <a:r>
              <a:rPr lang="ko-KR" altLang="en-US" dirty="0"/>
              <a:t> 적용 할 수 있다</a:t>
            </a:r>
            <a:r>
              <a:rPr lang="en-US" altLang="ko-KR" dirty="0"/>
              <a:t>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컴파일 시</a:t>
            </a:r>
            <a:r>
              <a:rPr lang="en-US" altLang="ko-KR" b="1" dirty="0"/>
              <a:t>, </a:t>
            </a:r>
            <a:r>
              <a:rPr lang="ko-KR" altLang="en-US" b="1" dirty="0" err="1"/>
              <a:t>위빙</a:t>
            </a:r>
            <a:r>
              <a:rPr lang="ko-KR" altLang="en-US" b="1" dirty="0"/>
              <a:t> </a:t>
            </a:r>
            <a:r>
              <a:rPr lang="en-US" altLang="ko-KR" b="1" dirty="0"/>
              <a:t>(CTW: Compile time Weaving)</a:t>
            </a:r>
          </a:p>
          <a:p>
            <a:r>
              <a:rPr lang="en-US" altLang="ko-KR" dirty="0"/>
              <a:t>AspectJ</a:t>
            </a:r>
            <a:r>
              <a:rPr lang="ko-KR" altLang="en-US" dirty="0"/>
              <a:t>에는 </a:t>
            </a:r>
            <a:r>
              <a:rPr lang="en-US" altLang="ko-KR" dirty="0"/>
              <a:t>AJC (AspectJ Compiler)</a:t>
            </a:r>
            <a:r>
              <a:rPr lang="ko-KR" altLang="en-US" dirty="0"/>
              <a:t>라는 컴파일러가 있는데 </a:t>
            </a:r>
            <a:r>
              <a:rPr lang="en-US" altLang="ko-KR" dirty="0"/>
              <a:t>Java Compiler</a:t>
            </a:r>
            <a:r>
              <a:rPr lang="ko-KR" altLang="en-US" dirty="0"/>
              <a:t>를 확장한 형태의 컴파일러이다</a:t>
            </a:r>
            <a:r>
              <a:rPr lang="en-US" altLang="ko-KR" dirty="0"/>
              <a:t>. AJC</a:t>
            </a:r>
            <a:r>
              <a:rPr lang="ko-KR" altLang="en-US" dirty="0"/>
              <a:t>를 통해 </a:t>
            </a:r>
            <a:r>
              <a:rPr lang="en-US" altLang="ko-KR" dirty="0"/>
              <a:t>java</a:t>
            </a:r>
            <a:r>
              <a:rPr lang="ko-KR" altLang="en-US" dirty="0"/>
              <a:t>파일을 컴파일 하며</a:t>
            </a:r>
            <a:r>
              <a:rPr lang="en-US" altLang="ko-KR" dirty="0"/>
              <a:t>, </a:t>
            </a:r>
            <a:r>
              <a:rPr lang="ko-KR" altLang="en-US" dirty="0"/>
              <a:t>컴파일 과정에서 바이트 코드 조작을 통해 </a:t>
            </a:r>
            <a:r>
              <a:rPr lang="en-US" altLang="ko-KR" dirty="0"/>
              <a:t>Advisor </a:t>
            </a:r>
            <a:r>
              <a:rPr lang="ko-KR" altLang="en-US" dirty="0"/>
              <a:t>코드를 직접 삽입하여 </a:t>
            </a:r>
            <a:r>
              <a:rPr lang="ko-KR" altLang="en-US" dirty="0" err="1"/>
              <a:t>위빙을</a:t>
            </a:r>
            <a:r>
              <a:rPr lang="ko-KR" altLang="en-US" dirty="0"/>
              <a:t> 수행한다</a:t>
            </a:r>
            <a:r>
              <a:rPr lang="en-US" altLang="ko-KR" dirty="0"/>
              <a:t>. </a:t>
            </a:r>
            <a:r>
              <a:rPr lang="ko-KR" altLang="en-US" dirty="0"/>
              <a:t>장점으로는 </a:t>
            </a:r>
            <a:r>
              <a:rPr lang="en-US" altLang="ko-KR" dirty="0"/>
              <a:t>3</a:t>
            </a:r>
            <a:r>
              <a:rPr lang="ko-KR" altLang="en-US" dirty="0"/>
              <a:t>가지 </a:t>
            </a:r>
            <a:r>
              <a:rPr lang="ko-KR" altLang="en-US" dirty="0" err="1"/>
              <a:t>위빙</a:t>
            </a:r>
            <a:r>
              <a:rPr lang="ko-KR" altLang="en-US" dirty="0"/>
              <a:t> 중에서는 가장 빠른 퍼포먼스를 보여준다</a:t>
            </a:r>
            <a:r>
              <a:rPr lang="en-US" altLang="ko-KR" dirty="0"/>
              <a:t>. (JVM </a:t>
            </a:r>
            <a:r>
              <a:rPr lang="ko-KR" altLang="en-US" dirty="0"/>
              <a:t>상에 올라갈 때 메소드 내에 이미 </a:t>
            </a:r>
            <a:r>
              <a:rPr lang="en-US" altLang="ko-KR" dirty="0"/>
              <a:t>advise </a:t>
            </a:r>
            <a:r>
              <a:rPr lang="ko-KR" altLang="en-US" dirty="0"/>
              <a:t>코드가 삽입 되어있기 때문</a:t>
            </a:r>
            <a:r>
              <a:rPr lang="en-US" altLang="ko-KR" dirty="0"/>
              <a:t>) </a:t>
            </a:r>
            <a:r>
              <a:rPr lang="ko-KR" altLang="en-US" dirty="0"/>
              <a:t>하지만 컴파일 과정에서 </a:t>
            </a:r>
            <a:r>
              <a:rPr lang="en-US" altLang="ko-KR" dirty="0" err="1"/>
              <a:t>lombok</a:t>
            </a:r>
            <a:r>
              <a:rPr lang="ko-KR" altLang="en-US" dirty="0"/>
              <a:t>과 같이 컴파일 과정에서 코드를 조작하는 플러그인과 충돌이 발생할 가능성이 아주 높다</a:t>
            </a:r>
            <a:r>
              <a:rPr lang="en-US" altLang="ko-KR" dirty="0"/>
              <a:t>. (</a:t>
            </a:r>
            <a:r>
              <a:rPr lang="ko-KR" altLang="en-US" dirty="0"/>
              <a:t>거의 같이 사용 불가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b="1" dirty="0"/>
              <a:t>클래스 로드 시</a:t>
            </a:r>
            <a:r>
              <a:rPr lang="en-US" altLang="ko-KR" b="1" dirty="0"/>
              <a:t>, </a:t>
            </a:r>
            <a:r>
              <a:rPr lang="ko-KR" altLang="en-US" b="1" dirty="0" err="1"/>
              <a:t>위빙</a:t>
            </a:r>
            <a:r>
              <a:rPr lang="ko-KR" altLang="en-US" b="1" dirty="0"/>
              <a:t> </a:t>
            </a:r>
            <a:r>
              <a:rPr lang="en-US" altLang="ko-KR" b="1" dirty="0"/>
              <a:t>(LTW: Load time Weaving)</a:t>
            </a:r>
          </a:p>
          <a:p>
            <a:r>
              <a:rPr lang="en-US" altLang="ko-KR" dirty="0" err="1"/>
              <a:t>ClassLoader</a:t>
            </a:r>
            <a:r>
              <a:rPr lang="ko-KR" altLang="en-US" dirty="0"/>
              <a:t>를 이용하여 클래스가 </a:t>
            </a:r>
            <a:r>
              <a:rPr lang="en-US" altLang="ko-KR" dirty="0"/>
              <a:t>JVM</a:t>
            </a:r>
            <a:r>
              <a:rPr lang="ko-KR" altLang="en-US" dirty="0"/>
              <a:t>에 로드 될 때 바이트 코드 조작을 통해 </a:t>
            </a:r>
            <a:r>
              <a:rPr lang="ko-KR" altLang="en-US" dirty="0" err="1"/>
              <a:t>위빙이</a:t>
            </a:r>
            <a:r>
              <a:rPr lang="ko-KR" altLang="en-US" dirty="0"/>
              <a:t> 되는 방식 </a:t>
            </a:r>
            <a:r>
              <a:rPr lang="en-US" altLang="ko-KR" dirty="0"/>
              <a:t>RTW</a:t>
            </a:r>
            <a:r>
              <a:rPr lang="ko-KR" altLang="en-US" dirty="0"/>
              <a:t>처럼 소스파일과 클래스 파일에 조작을 가하지 않아 컴파일 시간은 상대적으로 </a:t>
            </a:r>
            <a:r>
              <a:rPr lang="en-US" altLang="ko-KR" dirty="0"/>
              <a:t>CTW</a:t>
            </a:r>
            <a:r>
              <a:rPr lang="ko-KR" altLang="en-US" dirty="0"/>
              <a:t>보다 짧다</a:t>
            </a:r>
            <a:r>
              <a:rPr lang="en-US" altLang="ko-KR" dirty="0"/>
              <a:t>. </a:t>
            </a:r>
            <a:r>
              <a:rPr lang="ko-KR" altLang="en-US" dirty="0"/>
              <a:t>하지만 오브젝트가 메모리에 올라가는 과정에서 </a:t>
            </a:r>
            <a:r>
              <a:rPr lang="ko-KR" altLang="en-US" dirty="0" err="1"/>
              <a:t>위빙이</a:t>
            </a:r>
            <a:r>
              <a:rPr lang="ko-KR" altLang="en-US" dirty="0"/>
              <a:t> 일어나기 때문에 런타임 시</a:t>
            </a:r>
            <a:r>
              <a:rPr lang="en-US" altLang="ko-KR" dirty="0"/>
              <a:t>, </a:t>
            </a:r>
            <a:r>
              <a:rPr lang="ko-KR" altLang="en-US" dirty="0"/>
              <a:t>시간은 </a:t>
            </a:r>
            <a:r>
              <a:rPr lang="en-US" altLang="ko-KR" dirty="0"/>
              <a:t>CTW</a:t>
            </a:r>
            <a:r>
              <a:rPr lang="ko-KR" altLang="en-US" dirty="0"/>
              <a:t>보다 상대적으로 느리다</a:t>
            </a:r>
            <a:r>
              <a:rPr lang="en-US" altLang="ko-KR" dirty="0"/>
              <a:t>. Application Context</a:t>
            </a:r>
            <a:r>
              <a:rPr lang="ko-KR" altLang="en-US" dirty="0"/>
              <a:t>에 객체가 </a:t>
            </a:r>
            <a:r>
              <a:rPr lang="ko-KR" altLang="en-US" dirty="0" err="1"/>
              <a:t>로드될</a:t>
            </a:r>
            <a:r>
              <a:rPr lang="ko-KR" altLang="en-US" dirty="0"/>
              <a:t> 때</a:t>
            </a:r>
            <a:r>
              <a:rPr lang="en-US" altLang="ko-KR" dirty="0"/>
              <a:t>, </a:t>
            </a:r>
            <a:r>
              <a:rPr lang="en-US" altLang="ko-KR" dirty="0" err="1"/>
              <a:t>aspectj</a:t>
            </a:r>
            <a:r>
              <a:rPr lang="en-US" altLang="ko-KR" dirty="0"/>
              <a:t> weaver</a:t>
            </a:r>
            <a:r>
              <a:rPr lang="ko-KR" altLang="en-US" dirty="0"/>
              <a:t>와 </a:t>
            </a:r>
            <a:r>
              <a:rPr lang="en-US" altLang="ko-KR" dirty="0"/>
              <a:t>spring-instrument</a:t>
            </a:r>
            <a:r>
              <a:rPr lang="ko-KR" altLang="en-US" dirty="0"/>
              <a:t>에 의한 객체 </a:t>
            </a:r>
            <a:r>
              <a:rPr lang="en-US" altLang="ko-KR" dirty="0"/>
              <a:t>handling</a:t>
            </a:r>
            <a:r>
              <a:rPr lang="ko-KR" altLang="en-US" dirty="0"/>
              <a:t>이 발생하기 때문에 </a:t>
            </a:r>
            <a:r>
              <a:rPr lang="en-US" altLang="ko-KR" dirty="0"/>
              <a:t>performance</a:t>
            </a:r>
            <a:r>
              <a:rPr lang="ko-KR" altLang="en-US" dirty="0"/>
              <a:t>가 저하된다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978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ko-KR" altLang="en-US" sz="1200" b="0" i="0" dirty="0">
                <a:effectLst/>
                <a:latin typeface="Noto Sans KR"/>
              </a:rPr>
              <a:t>그때 바로 필요한 게 </a:t>
            </a:r>
            <a:r>
              <a:rPr lang="en-US" altLang="ko-KR" sz="1200" b="0" i="0" dirty="0">
                <a:effectLst/>
                <a:latin typeface="Noto Sans KR"/>
              </a:rPr>
              <a:t>AOP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sz="1200" b="0" i="0" dirty="0">
                <a:effectLst/>
                <a:latin typeface="Noto Sans KR"/>
              </a:rPr>
              <a:t>AOP</a:t>
            </a:r>
            <a:r>
              <a:rPr lang="ko-KR" altLang="en-US" sz="1200" b="0" i="0" dirty="0">
                <a:effectLst/>
                <a:latin typeface="Noto Sans KR"/>
              </a:rPr>
              <a:t>를 이해하기 위한 </a:t>
            </a:r>
            <a:r>
              <a:rPr lang="en-US" altLang="ko-KR" sz="1200" b="0" i="0" dirty="0">
                <a:effectLst/>
                <a:latin typeface="Noto Sans KR"/>
              </a:rPr>
              <a:t>key word</a:t>
            </a:r>
            <a:r>
              <a:rPr lang="ko-KR" altLang="en-US" sz="1200" b="0" i="0" dirty="0">
                <a:effectLst/>
                <a:latin typeface="Noto Sans KR"/>
              </a:rPr>
              <a:t>입니다</a:t>
            </a:r>
            <a:r>
              <a:rPr lang="en-US" altLang="ko-KR" sz="1200" b="0" i="0" dirty="0">
                <a:effectLst/>
                <a:latin typeface="Noto Sans KR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904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ko-KR" altLang="en-US" sz="1200" b="0" i="0" dirty="0">
                <a:effectLst/>
                <a:latin typeface="Noto Sans KR"/>
              </a:rPr>
              <a:t>그때 바로 필요한 게 </a:t>
            </a:r>
            <a:r>
              <a:rPr lang="en-US" altLang="ko-KR" sz="1200" b="0" i="0" dirty="0">
                <a:effectLst/>
                <a:latin typeface="Noto Sans KR"/>
              </a:rPr>
              <a:t>AOP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sz="1200" b="0" i="0" dirty="0">
                <a:effectLst/>
                <a:latin typeface="Noto Sans KR"/>
              </a:rPr>
              <a:t>AOP</a:t>
            </a:r>
            <a:r>
              <a:rPr lang="ko-KR" altLang="en-US" sz="1200" b="0" i="0" dirty="0">
                <a:effectLst/>
                <a:latin typeface="Noto Sans KR"/>
              </a:rPr>
              <a:t>를 이해하기 위한 </a:t>
            </a:r>
            <a:r>
              <a:rPr lang="en-US" altLang="ko-KR" sz="1200" b="0" i="0" dirty="0">
                <a:effectLst/>
                <a:latin typeface="Noto Sans KR"/>
              </a:rPr>
              <a:t>key word</a:t>
            </a:r>
            <a:r>
              <a:rPr lang="ko-KR" altLang="en-US" sz="1200" b="0" i="0" dirty="0">
                <a:effectLst/>
                <a:latin typeface="Noto Sans KR"/>
              </a:rPr>
              <a:t>입니다</a:t>
            </a:r>
            <a:r>
              <a:rPr lang="en-US" altLang="ko-KR" sz="1200" b="0" i="0" dirty="0">
                <a:effectLst/>
                <a:latin typeface="Noto Sans KR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432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ko-KR" altLang="en-US" sz="1200" b="0" i="0" dirty="0">
                <a:effectLst/>
                <a:latin typeface="Noto Sans KR"/>
              </a:rPr>
              <a:t>그때 바로 필요한 게 </a:t>
            </a:r>
            <a:r>
              <a:rPr lang="en-US" altLang="ko-KR" sz="1200" b="0" i="0" dirty="0">
                <a:effectLst/>
                <a:latin typeface="Noto Sans KR"/>
              </a:rPr>
              <a:t>AOP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sz="1200" b="0" i="0" dirty="0">
                <a:effectLst/>
                <a:latin typeface="Noto Sans KR"/>
              </a:rPr>
              <a:t>AOP</a:t>
            </a:r>
            <a:r>
              <a:rPr lang="ko-KR" altLang="en-US" sz="1200" b="0" i="0" dirty="0">
                <a:effectLst/>
                <a:latin typeface="Noto Sans KR"/>
              </a:rPr>
              <a:t>를 이해하기 위한 </a:t>
            </a:r>
            <a:r>
              <a:rPr lang="en-US" altLang="ko-KR" sz="1200" b="0" i="0" dirty="0">
                <a:effectLst/>
                <a:latin typeface="Noto Sans KR"/>
              </a:rPr>
              <a:t>key word</a:t>
            </a:r>
            <a:r>
              <a:rPr lang="ko-KR" altLang="en-US" sz="1200" b="0" i="0" dirty="0">
                <a:effectLst/>
                <a:latin typeface="Noto Sans KR"/>
              </a:rPr>
              <a:t>입니다</a:t>
            </a:r>
            <a:r>
              <a:rPr lang="en-US" altLang="ko-KR" sz="1200" b="0" i="0" dirty="0">
                <a:effectLst/>
                <a:latin typeface="Noto Sans KR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777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21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587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613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553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716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ko-KR" altLang="en-US" sz="1200" b="0" i="0" dirty="0">
                <a:effectLst/>
                <a:latin typeface="Noto Sans KR"/>
              </a:rPr>
              <a:t>그때 바로 필요한 게 </a:t>
            </a:r>
            <a:r>
              <a:rPr lang="en-US" altLang="ko-KR" sz="1200" b="0" i="0" dirty="0">
                <a:effectLst/>
                <a:latin typeface="Noto Sans KR"/>
              </a:rPr>
              <a:t>AOP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sz="1200" b="0" i="0" dirty="0">
                <a:effectLst/>
                <a:latin typeface="Noto Sans KR"/>
              </a:rPr>
              <a:t>여기 </a:t>
            </a:r>
            <a:r>
              <a:rPr lang="en-US" altLang="ko-KR" sz="1200" b="0" i="0" dirty="0">
                <a:effectLst/>
                <a:latin typeface="Noto Sans KR"/>
              </a:rPr>
              <a:t>AOP</a:t>
            </a:r>
            <a:r>
              <a:rPr lang="ko-KR" altLang="en-US" sz="1200" b="0" i="0" dirty="0">
                <a:effectLst/>
                <a:latin typeface="Noto Sans KR"/>
              </a:rPr>
              <a:t>를 이해하기 위해 필요한 </a:t>
            </a:r>
            <a:r>
              <a:rPr lang="en-US" altLang="ko-KR" sz="1200" b="0" i="0" dirty="0">
                <a:effectLst/>
                <a:latin typeface="Noto Sans KR"/>
              </a:rPr>
              <a:t>key word</a:t>
            </a:r>
            <a:r>
              <a:rPr lang="ko-KR" altLang="en-US" sz="1200" b="0" i="0" dirty="0">
                <a:effectLst/>
                <a:latin typeface="Noto Sans KR"/>
              </a:rPr>
              <a:t>가 있습니다</a:t>
            </a:r>
            <a:r>
              <a:rPr lang="en-US" altLang="ko-KR" sz="1200" b="0" i="0" dirty="0">
                <a:effectLst/>
                <a:latin typeface="Noto Sans KR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932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7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752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056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4B8F8-43F1-467B-BCA4-D7C2F37A2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FDDD6-06B9-4C32-BA4D-79B9CC4EA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EA7BF-DB97-49C1-9ECF-3FB3FFD0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EF11D-F0D2-4E95-8C10-050CD4C6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AB6D6-EDE8-4C17-8AE9-AA660C25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5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D44B7-FB57-4314-ABDC-9A95968B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428E38-C215-4E5E-99BD-F1CAC1F6D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E9F14-8EDA-4776-BADB-B367C985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40ECF-BAD2-4B77-8142-634EF7D6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BA82F-7C53-4897-8B62-C196ADC9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8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DDC3C0-8A57-44B2-AE05-655556721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9790B6-D9A2-4FEE-82E2-91C377A75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097EB-F758-46F2-9EE0-608451ED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7A05C-DF2B-44CA-985A-7F2BAD0A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A636F-B310-4245-9636-823020EA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5BDE6-4C9E-4D71-89AA-71017EDE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077AB-0651-4CA7-AB61-6DE7A254A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F33DB-C361-448C-88E3-753F1AC9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206C1-2F16-4EAF-AE8D-373CD78B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8BE7F-53D4-4C94-BD92-1BF3D77F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64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60900-B6AA-447B-9A70-3B15A2A5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94856-1E61-43CA-8AE6-03465F1F4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1BCE6-9470-4F5A-9ADB-F1288BA0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2750-FD83-473D-884B-ED94310E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C1ECF-8C79-4B9F-9CE3-A327E7C4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3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04690-2983-4191-8B08-CB7AE173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2B746-3E05-4EEA-BF15-40388EED4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C3992F-34D6-4BCC-9844-2F371E5AD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8B3B8-A111-4C7E-A23D-C57E1E9D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2CB44-AF50-4A4D-93D8-F4DD2E1B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2B68F7-B4EA-4DF3-ACC2-4565B3D3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0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50889-4A30-465B-9492-E14555AA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B4B27-C57A-4310-A5A3-1D34915AD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8E802F-AC6A-478E-9C6E-1F7F168FF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4854B9-E4F9-4206-BD03-994E22194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97E506-A7B6-4845-8F19-D8ABE3B34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75061C-474D-4AC3-BFFA-AFA29072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B0A555-3B06-496A-AC77-8A877258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E0E7B0-F4E8-47E5-9F82-ABC11B46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8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4694D-1119-455E-A8BC-07D61AEB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1C7F17-DEDA-474B-ACC5-61364C37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6EF94D-1334-4FAD-B045-5AC08F2C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81CF5D-328A-4B7A-9E17-6CB8186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4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B559B-C12E-4515-A200-C5A1CC88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88073D-C5CC-4C5C-82FE-9E84D351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C42C0-1E68-4E51-BDEC-CC66B4A1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7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25252-2BCD-463D-B962-FC2FF6F1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2DE96C-66FE-4CD6-BD94-92F2EDFF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F15629-3480-4225-9DBB-EBFB0C25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70AC41-CB4F-4903-BF8E-7FD204BC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017DCE-A2C9-4449-B77C-A6C39B53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CEFB6B-9152-4E60-8F0F-03EAF387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39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06BCE-30E3-422B-AD73-D290D89C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75D6D2-267A-4A50-9CBF-59708349C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07BB99-DD2B-4368-9A66-50E2F90C1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B35B11-C20B-4B23-93BC-012788AD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AA8679-54D9-44D2-903A-70779A38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FEAA23-0D53-4030-AA40-7F841FFD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7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3FC71D-A8B4-47AE-A7ED-D1BB9139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BBB1D-A2C7-49D6-8365-244E65A1E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BFB35-19C6-41EE-9862-518F70686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61776-29F1-485C-82B3-60304EC17C33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A150F0-33B4-418D-964B-7F9DC4A24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333ED-95FE-4555-896B-D3550E720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7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qainfotech.com/aspect-oriented-programming-in-java-spring/" TargetMode="External"/><Relationship Id="rId13" Type="http://schemas.openxmlformats.org/officeDocument/2006/relationships/hyperlink" Target="https://tram-devlog.tistory.com/entry/Spring-AOP-weaving-proxy" TargetMode="External"/><Relationship Id="rId3" Type="http://schemas.openxmlformats.org/officeDocument/2006/relationships/hyperlink" Target="https://dev.to/anouar1611/spring-aop-introduction-and-concepts-of-aop-4oan" TargetMode="External"/><Relationship Id="rId7" Type="http://schemas.openxmlformats.org/officeDocument/2006/relationships/hyperlink" Target="https://jojoldu.tistory.com/71" TargetMode="External"/><Relationship Id="rId12" Type="http://schemas.openxmlformats.org/officeDocument/2006/relationships/hyperlink" Target="https://shlee0882.tistory.com/206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ailyheumsi.tistory.com/202" TargetMode="External"/><Relationship Id="rId11" Type="http://schemas.openxmlformats.org/officeDocument/2006/relationships/hyperlink" Target="https://atoz-develop.tistory.com/entry/Spring-%EC%8A%A4%ED%94%84%EB%A7%81-AOP-%EA%B0%9C%EB%85%90-%EC%9D%B4%ED%95%B4-%EB%B0%8F-%EC%A0%81%EC%9A%A9-%EB%B0%A9%EB%B2%95" TargetMode="External"/><Relationship Id="rId5" Type="http://schemas.openxmlformats.org/officeDocument/2006/relationships/hyperlink" Target="https://jaehun2841.github.io/2018/07/22/2018-07-22-spring-aop4/#point-cut" TargetMode="External"/><Relationship Id="rId10" Type="http://schemas.openxmlformats.org/officeDocument/2006/relationships/hyperlink" Target="https://engkimbs.tistory.com/746" TargetMode="External"/><Relationship Id="rId4" Type="http://schemas.openxmlformats.org/officeDocument/2006/relationships/hyperlink" Target="https://sup2is.tistory.com/59" TargetMode="External"/><Relationship Id="rId9" Type="http://schemas.openxmlformats.org/officeDocument/2006/relationships/hyperlink" Target="https://itprogramming119.tistory.com/entry/Spring-AOP-%EC%B4%9D%EC%A0%95%EB%A6%AC-%EB%B0%8F-%EC%98%88%EC%A0%9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2012686" y="2921168"/>
            <a:ext cx="8166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Noto Sans Demilight"/>
              </a:rPr>
              <a:t>AOP in spring</a:t>
            </a:r>
          </a:p>
        </p:txBody>
      </p:sp>
    </p:spTree>
    <p:extLst>
      <p:ext uri="{BB962C8B-B14F-4D97-AF65-F5344CB8AC3E}">
        <p14:creationId xmlns:p14="http://schemas.microsoft.com/office/powerpoint/2010/main" val="3387943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B8881C-8C47-4E68-8FB4-29D8BDA256AF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Noto Sans Demilight"/>
              </a:rPr>
              <a:t>Aspect Oriented Programming</a:t>
            </a:r>
            <a:endParaRPr lang="en-US" altLang="ko-KR" sz="2400" b="1" dirty="0">
              <a:latin typeface="Noto Sans Demi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1D1061-858E-4865-96C4-39466E070539}"/>
              </a:ext>
            </a:extLst>
          </p:cNvPr>
          <p:cNvSpPr txBox="1"/>
          <p:nvPr/>
        </p:nvSpPr>
        <p:spPr>
          <a:xfrm>
            <a:off x="179265" y="712152"/>
            <a:ext cx="155574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 err="1">
                <a:latin typeface="Noto Sans Demilight"/>
              </a:rPr>
              <a:t>JoinPoint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E9AB1-810A-49A5-8E66-237A5053AB7E}"/>
              </a:ext>
            </a:extLst>
          </p:cNvPr>
          <p:cNvSpPr txBox="1"/>
          <p:nvPr/>
        </p:nvSpPr>
        <p:spPr>
          <a:xfrm>
            <a:off x="1544048" y="1805618"/>
            <a:ext cx="2109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AOP</a:t>
            </a:r>
            <a:r>
              <a:rPr lang="ko-KR" altLang="en-US" dirty="0"/>
              <a:t>적용되는 지점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B0A3B57-5371-4F88-9967-140AAD814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293" y="1805618"/>
            <a:ext cx="6494120" cy="395228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905EE1-853F-465A-A6BA-BF50EB49B3B0}"/>
              </a:ext>
            </a:extLst>
          </p:cNvPr>
          <p:cNvSpPr/>
          <p:nvPr/>
        </p:nvSpPr>
        <p:spPr>
          <a:xfrm>
            <a:off x="6234083" y="3631639"/>
            <a:ext cx="3060646" cy="2198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6A542B-892C-4A99-9118-6266CD4CF6A7}"/>
              </a:ext>
            </a:extLst>
          </p:cNvPr>
          <p:cNvSpPr txBox="1"/>
          <p:nvPr/>
        </p:nvSpPr>
        <p:spPr>
          <a:xfrm>
            <a:off x="411035" y="4464033"/>
            <a:ext cx="4875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Advice</a:t>
            </a:r>
            <a:r>
              <a:rPr lang="ko-KR" altLang="en-US" dirty="0"/>
              <a:t>가 </a:t>
            </a:r>
            <a:r>
              <a:rPr lang="en-US" altLang="ko-KR" dirty="0"/>
              <a:t>Around</a:t>
            </a:r>
            <a:r>
              <a:rPr lang="ko-KR" altLang="en-US" dirty="0"/>
              <a:t>인 경우 </a:t>
            </a:r>
            <a:endParaRPr lang="en-US" altLang="ko-KR" dirty="0"/>
          </a:p>
          <a:p>
            <a:pPr algn="ctr"/>
            <a:r>
              <a:rPr lang="en-US" altLang="ko-KR" dirty="0" err="1"/>
              <a:t>jointPoint.proceed</a:t>
            </a:r>
            <a:r>
              <a:rPr lang="en-US" altLang="ko-KR" dirty="0"/>
              <a:t>(); </a:t>
            </a:r>
            <a:r>
              <a:rPr lang="ko-KR" altLang="en-US" dirty="0"/>
              <a:t>메서드를 실행해야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27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B8881C-8C47-4E68-8FB4-29D8BDA256AF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Noto Sans Demilight"/>
              </a:rPr>
              <a:t>Aspect Oriented Programming</a:t>
            </a:r>
            <a:endParaRPr lang="en-US" altLang="ko-KR" sz="2400" b="1" dirty="0">
              <a:latin typeface="Noto Sans Demi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1D1061-858E-4865-96C4-39466E070539}"/>
              </a:ext>
            </a:extLst>
          </p:cNvPr>
          <p:cNvSpPr txBox="1"/>
          <p:nvPr/>
        </p:nvSpPr>
        <p:spPr>
          <a:xfrm>
            <a:off x="179265" y="712152"/>
            <a:ext cx="147162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Weaving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F35D8C-9DDC-47FA-A046-338295E626A8}"/>
              </a:ext>
            </a:extLst>
          </p:cNvPr>
          <p:cNvSpPr txBox="1"/>
          <p:nvPr/>
        </p:nvSpPr>
        <p:spPr>
          <a:xfrm>
            <a:off x="683142" y="1802533"/>
            <a:ext cx="4511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Aspect </a:t>
            </a:r>
            <a:r>
              <a:rPr lang="ko-KR" altLang="en-US" dirty="0"/>
              <a:t>클래스에 정의 한 </a:t>
            </a:r>
            <a:r>
              <a:rPr lang="en-US" altLang="ko-KR" dirty="0"/>
              <a:t>Advice </a:t>
            </a:r>
            <a:r>
              <a:rPr lang="ko-KR" altLang="en-US" dirty="0"/>
              <a:t>로직을 타깃</a:t>
            </a:r>
            <a:r>
              <a:rPr lang="en-US" altLang="ko-KR" dirty="0"/>
              <a:t>(Target)</a:t>
            </a:r>
            <a:r>
              <a:rPr lang="ko-KR" altLang="en-US" dirty="0"/>
              <a:t>에 적용하는 것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32EFB1-5903-4DD9-826D-C1D5C1110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293" y="1805618"/>
            <a:ext cx="6494120" cy="39522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2B23AB3-A7A8-4463-9685-435574DC888A}"/>
              </a:ext>
            </a:extLst>
          </p:cNvPr>
          <p:cNvSpPr txBox="1"/>
          <p:nvPr/>
        </p:nvSpPr>
        <p:spPr>
          <a:xfrm>
            <a:off x="683142" y="2950955"/>
            <a:ext cx="4511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Spring</a:t>
            </a:r>
            <a:r>
              <a:rPr lang="ko-KR" altLang="en-US" dirty="0"/>
              <a:t>에서는 </a:t>
            </a:r>
            <a:r>
              <a:rPr lang="en-US" altLang="ko-KR" dirty="0"/>
              <a:t>RTW(Runtime Weaving)</a:t>
            </a:r>
          </a:p>
          <a:p>
            <a:r>
              <a:rPr lang="ko-KR" altLang="en-US" dirty="0"/>
              <a:t>방식을 적용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7C272A-D8C1-4DED-B76E-98DFF538BC5B}"/>
              </a:ext>
            </a:extLst>
          </p:cNvPr>
          <p:cNvSpPr txBox="1"/>
          <p:nvPr/>
        </p:nvSpPr>
        <p:spPr>
          <a:xfrm>
            <a:off x="683142" y="4039805"/>
            <a:ext cx="4511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그 외 </a:t>
            </a:r>
            <a:r>
              <a:rPr lang="en-US" altLang="ko-KR" dirty="0"/>
              <a:t>CTW(Compile Time Weaving), </a:t>
            </a:r>
          </a:p>
          <a:p>
            <a:r>
              <a:rPr lang="en-US" altLang="ko-KR" dirty="0"/>
              <a:t>LTW(Load Time Weaving)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561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B8881C-8C47-4E68-8FB4-29D8BDA256AF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Noto Sans Demilight"/>
              </a:rPr>
              <a:t>Aspect Oriented Programming</a:t>
            </a:r>
            <a:endParaRPr lang="en-US" altLang="ko-KR" sz="2400" b="1" dirty="0">
              <a:latin typeface="Noto Sans Demi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1D1061-858E-4865-96C4-39466E070539}"/>
              </a:ext>
            </a:extLst>
          </p:cNvPr>
          <p:cNvSpPr txBox="1"/>
          <p:nvPr/>
        </p:nvSpPr>
        <p:spPr>
          <a:xfrm>
            <a:off x="179265" y="712152"/>
            <a:ext cx="101951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Proxy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3F4952-BDD6-4B9D-992A-ECE561CCC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985" y="1094698"/>
            <a:ext cx="8991630" cy="359788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3BAAB1-5378-4EA9-AD2E-D77C646E6913}"/>
              </a:ext>
            </a:extLst>
          </p:cNvPr>
          <p:cNvSpPr/>
          <p:nvPr/>
        </p:nvSpPr>
        <p:spPr>
          <a:xfrm>
            <a:off x="3323301" y="1319443"/>
            <a:ext cx="1071069" cy="2068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372902-4AD2-4F70-BCB4-0BD5F218A346}"/>
              </a:ext>
            </a:extLst>
          </p:cNvPr>
          <p:cNvSpPr txBox="1"/>
          <p:nvPr/>
        </p:nvSpPr>
        <p:spPr>
          <a:xfrm>
            <a:off x="460796" y="1574689"/>
            <a:ext cx="1996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이 패키지 안에 있는 모든 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메서드의 실행시간을 구함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03954A9-072F-4227-B567-DA26307C5A39}"/>
              </a:ext>
            </a:extLst>
          </p:cNvPr>
          <p:cNvCxnSpPr>
            <a:cxnSpLocks/>
            <a:stCxn id="11" idx="1"/>
            <a:endCxn id="13" idx="0"/>
          </p:cNvCxnSpPr>
          <p:nvPr/>
        </p:nvCxnSpPr>
        <p:spPr>
          <a:xfrm flipH="1">
            <a:off x="1458826" y="1422859"/>
            <a:ext cx="1864475" cy="1518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2C25A4-2D3C-46C5-BD3A-536326338AF3}"/>
              </a:ext>
            </a:extLst>
          </p:cNvPr>
          <p:cNvSpPr/>
          <p:nvPr/>
        </p:nvSpPr>
        <p:spPr>
          <a:xfrm>
            <a:off x="5954376" y="2348096"/>
            <a:ext cx="4224603" cy="2443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079706-B0CA-44FD-B029-2AFFAA550538}"/>
              </a:ext>
            </a:extLst>
          </p:cNvPr>
          <p:cNvSpPr txBox="1"/>
          <p:nvPr/>
        </p:nvSpPr>
        <p:spPr>
          <a:xfrm>
            <a:off x="460796" y="2779695"/>
            <a:ext cx="1996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호출되는 변수타입을 확인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5377727-A485-4650-A423-7B8F684026A7}"/>
              </a:ext>
            </a:extLst>
          </p:cNvPr>
          <p:cNvCxnSpPr>
            <a:cxnSpLocks/>
            <a:stCxn id="18" idx="1"/>
            <a:endCxn id="19" idx="0"/>
          </p:cNvCxnSpPr>
          <p:nvPr/>
        </p:nvCxnSpPr>
        <p:spPr>
          <a:xfrm flipH="1">
            <a:off x="1458826" y="2470286"/>
            <a:ext cx="4495550" cy="3094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14DF02F-2923-446D-A4BB-8B1443D0C72A}"/>
              </a:ext>
            </a:extLst>
          </p:cNvPr>
          <p:cNvSpPr/>
          <p:nvPr/>
        </p:nvSpPr>
        <p:spPr>
          <a:xfrm>
            <a:off x="4394370" y="4345461"/>
            <a:ext cx="4669243" cy="2443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078038-DE97-4CFD-8A4C-6B8DCB134E71}"/>
              </a:ext>
            </a:extLst>
          </p:cNvPr>
          <p:cNvSpPr txBox="1"/>
          <p:nvPr/>
        </p:nvSpPr>
        <p:spPr>
          <a:xfrm>
            <a:off x="583050" y="5059964"/>
            <a:ext cx="1996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CGLIB</a:t>
            </a:r>
            <a:r>
              <a:rPr lang="ko-KR" altLang="en-US" sz="1200" dirty="0">
                <a:solidFill>
                  <a:srgbClr val="FF0000"/>
                </a:solidFill>
              </a:rPr>
              <a:t>가 </a:t>
            </a:r>
            <a:r>
              <a:rPr lang="en-US" altLang="ko-KR" sz="1200" dirty="0">
                <a:solidFill>
                  <a:srgbClr val="FF0000"/>
                </a:solidFill>
              </a:rPr>
              <a:t>Spring</a:t>
            </a:r>
            <a:r>
              <a:rPr lang="ko-KR" altLang="en-US" sz="1200" dirty="0">
                <a:solidFill>
                  <a:srgbClr val="FF0000"/>
                </a:solidFill>
              </a:rPr>
              <a:t>에서 생성 해주는 </a:t>
            </a:r>
            <a:r>
              <a:rPr lang="en-US" altLang="ko-KR" sz="1200" dirty="0">
                <a:solidFill>
                  <a:srgbClr val="FF0000"/>
                </a:solidFill>
              </a:rPr>
              <a:t>Proxy </a:t>
            </a:r>
            <a:r>
              <a:rPr lang="ko-KR" altLang="en-US" sz="1200" dirty="0">
                <a:solidFill>
                  <a:srgbClr val="FF0000"/>
                </a:solidFill>
              </a:rPr>
              <a:t>클래스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DF44902-B4D3-4BFD-BEF2-D07C992357B9}"/>
              </a:ext>
            </a:extLst>
          </p:cNvPr>
          <p:cNvCxnSpPr>
            <a:cxnSpLocks/>
            <a:stCxn id="26" idx="1"/>
            <a:endCxn id="27" idx="0"/>
          </p:cNvCxnSpPr>
          <p:nvPr/>
        </p:nvCxnSpPr>
        <p:spPr>
          <a:xfrm flipH="1">
            <a:off x="1581080" y="4467651"/>
            <a:ext cx="2813290" cy="5923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26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8" grpId="0" animBg="1"/>
      <p:bldP spid="19" grpId="0"/>
      <p:bldP spid="26" grpId="0" animBg="1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B8881C-8C47-4E68-8FB4-29D8BDA256AF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Noto Sans Demilight"/>
              </a:rPr>
              <a:t>Aspect Oriented Programming</a:t>
            </a:r>
            <a:endParaRPr lang="en-US" altLang="ko-KR" sz="2400" b="1" dirty="0">
              <a:latin typeface="Noto Sans Demi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1D1061-858E-4865-96C4-39466E070539}"/>
              </a:ext>
            </a:extLst>
          </p:cNvPr>
          <p:cNvSpPr txBox="1"/>
          <p:nvPr/>
        </p:nvSpPr>
        <p:spPr>
          <a:xfrm>
            <a:off x="179265" y="712152"/>
            <a:ext cx="101951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Proxy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3FFEC7-E4D6-4ED8-8FAD-BC4FFBAC7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62" y="1119187"/>
            <a:ext cx="88296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19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B8881C-8C47-4E68-8FB4-29D8BDA256AF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Noto Sans Demilight"/>
              </a:rPr>
              <a:t>Aspect Oriented Programming</a:t>
            </a:r>
            <a:endParaRPr lang="en-US" altLang="ko-KR" sz="2400" b="1" dirty="0">
              <a:latin typeface="Noto Sans Demi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1D1061-858E-4865-96C4-39466E070539}"/>
              </a:ext>
            </a:extLst>
          </p:cNvPr>
          <p:cNvSpPr txBox="1"/>
          <p:nvPr/>
        </p:nvSpPr>
        <p:spPr>
          <a:xfrm>
            <a:off x="179265" y="712152"/>
            <a:ext cx="90281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i="0" dirty="0">
                <a:effectLst/>
                <a:latin typeface="Noto Sans Demilight"/>
              </a:rPr>
              <a:t>정리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1159C-933F-4AF6-8FF4-90D6815F3EB1}"/>
              </a:ext>
            </a:extLst>
          </p:cNvPr>
          <p:cNvSpPr txBox="1"/>
          <p:nvPr/>
        </p:nvSpPr>
        <p:spPr>
          <a:xfrm>
            <a:off x="2585618" y="2174316"/>
            <a:ext cx="6923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AOP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rgbClr val="FF0000"/>
                </a:solidFill>
              </a:rPr>
              <a:t>핵심기능</a:t>
            </a:r>
            <a:r>
              <a:rPr lang="ko-KR" altLang="en-US" dirty="0"/>
              <a:t>과 </a:t>
            </a:r>
            <a:r>
              <a:rPr lang="ko-KR" altLang="en-US" dirty="0">
                <a:solidFill>
                  <a:srgbClr val="FF0000"/>
                </a:solidFill>
              </a:rPr>
              <a:t>부가기능</a:t>
            </a:r>
            <a:r>
              <a:rPr lang="ko-KR" altLang="en-US" dirty="0"/>
              <a:t>을 </a:t>
            </a:r>
            <a:r>
              <a:rPr lang="ko-KR" altLang="en-US" dirty="0">
                <a:solidFill>
                  <a:srgbClr val="FF0000"/>
                </a:solidFill>
              </a:rPr>
              <a:t>구분</a:t>
            </a:r>
            <a:r>
              <a:rPr lang="ko-KR" altLang="en-US" dirty="0"/>
              <a:t>하여 코드의 중복을 줄여 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C5F1EC-9AAB-4D93-AF20-0A54B87BD8D1}"/>
              </a:ext>
            </a:extLst>
          </p:cNvPr>
          <p:cNvSpPr txBox="1"/>
          <p:nvPr/>
        </p:nvSpPr>
        <p:spPr>
          <a:xfrm>
            <a:off x="3798113" y="3381016"/>
            <a:ext cx="4498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Spring</a:t>
            </a:r>
            <a:r>
              <a:rPr lang="ko-KR" altLang="en-US" dirty="0"/>
              <a:t>의 </a:t>
            </a:r>
            <a:r>
              <a:rPr lang="en-US" altLang="ko-KR" dirty="0"/>
              <a:t>AOP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rgbClr val="FF0000"/>
                </a:solidFill>
              </a:rPr>
              <a:t>런타임시 적용된다</a:t>
            </a:r>
            <a:r>
              <a:rPr lang="en-US" altLang="ko-KR" dirty="0"/>
              <a:t>.(RTW)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A8793-8FF1-43E1-ACE5-287DDC5C3FBD}"/>
              </a:ext>
            </a:extLst>
          </p:cNvPr>
          <p:cNvSpPr txBox="1"/>
          <p:nvPr/>
        </p:nvSpPr>
        <p:spPr>
          <a:xfrm>
            <a:off x="3474093" y="4587717"/>
            <a:ext cx="51465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Spring</a:t>
            </a:r>
            <a:r>
              <a:rPr lang="ko-KR" altLang="en-US" dirty="0"/>
              <a:t>의 </a:t>
            </a:r>
            <a:r>
              <a:rPr lang="en-US" altLang="ko-KR" dirty="0"/>
              <a:t>AOP</a:t>
            </a:r>
            <a:r>
              <a:rPr lang="ko-KR" altLang="en-US" dirty="0"/>
              <a:t>는 </a:t>
            </a:r>
            <a:r>
              <a:rPr lang="en-US" altLang="ko-KR" dirty="0">
                <a:solidFill>
                  <a:srgbClr val="FF0000"/>
                </a:solidFill>
              </a:rPr>
              <a:t>Proxy</a:t>
            </a:r>
            <a:r>
              <a:rPr lang="ko-KR" altLang="en-US" dirty="0">
                <a:solidFill>
                  <a:srgbClr val="FF0000"/>
                </a:solidFill>
              </a:rPr>
              <a:t>패턴을 사용해 적용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(Spring</a:t>
            </a:r>
            <a:r>
              <a:rPr lang="ko-KR" altLang="en-US" dirty="0"/>
              <a:t>이 </a:t>
            </a:r>
            <a:r>
              <a:rPr lang="en-US" altLang="ko-KR" dirty="0"/>
              <a:t>proxy</a:t>
            </a:r>
            <a:r>
              <a:rPr lang="ko-KR" altLang="en-US" dirty="0"/>
              <a:t>클래스 자동생성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6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99E3662-59C9-420B-8467-2D6A0266501A}"/>
              </a:ext>
            </a:extLst>
          </p:cNvPr>
          <p:cNvSpPr txBox="1"/>
          <p:nvPr/>
        </p:nvSpPr>
        <p:spPr>
          <a:xfrm>
            <a:off x="4978433" y="3136612"/>
            <a:ext cx="2235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감사합니다</a:t>
            </a:r>
            <a:r>
              <a:rPr lang="en-US" altLang="ko-KR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750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589FBC-1A4D-4E91-A32C-2743FC4823F9}"/>
              </a:ext>
            </a:extLst>
          </p:cNvPr>
          <p:cNvSpPr txBox="1"/>
          <p:nvPr/>
        </p:nvSpPr>
        <p:spPr>
          <a:xfrm>
            <a:off x="576348" y="1166842"/>
            <a:ext cx="1103930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222426"/>
                </a:solidFill>
                <a:latin typeface="-apple-system"/>
              </a:rPr>
              <a:t>참고</a:t>
            </a:r>
            <a:endParaRPr lang="ko-KR" altLang="en-US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3"/>
              </a:rPr>
              <a:t>https://dev.to/anouar1611/spring-aop-introduction-and-concepts-of-aop-4oan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4"/>
              </a:rPr>
              <a:t>https://sup2is.tistory.com/59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5"/>
              </a:rPr>
              <a:t>https://jaehun2841.github.io/2018/07/22/2018-07-22-spring-aop4/#point-cut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6"/>
              </a:rPr>
              <a:t>https://dailyheumsi.tistory.com/202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7"/>
              </a:rPr>
              <a:t>https://jojoldu.tistory.com/71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8"/>
              </a:rPr>
              <a:t>https://qainfotech.com/aspect-oriented-programming-in-java-spring/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9"/>
              </a:rPr>
              <a:t>https://itprogramming119.tistory.com/entry/Spring-AOP-%EC%B4%9D%EC%A0%95%EB%A6%AC-%EB%B0%8F-%EC%98%88%EC%A0%9C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10"/>
              </a:rPr>
              <a:t>https://engkimbs.tistory.com/746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11"/>
              </a:rPr>
              <a:t>https://atoz-develop.tistory.com/entry/Spring-%EC%8A%A4%ED%94%84%EB%A7%81-AOP-%EA%B0%9C%EB%85%90-%EC%9D%B4%ED%95%B4-%EB%B0%8F-%EC%A0%81%EC%9A%A9-%EB%B0%A9%EB%B2%95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12"/>
              </a:rPr>
              <a:t>https://shlee0882.tistory.com/206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13"/>
              </a:rPr>
              <a:t>https://tram-devlog.tistory.com/entry/Spring-AOP-weaving-proxy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7850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D7D1F8-EA46-40EC-AD21-0F542A7D3DCD}"/>
              </a:ext>
            </a:extLst>
          </p:cNvPr>
          <p:cNvSpPr txBox="1"/>
          <p:nvPr/>
        </p:nvSpPr>
        <p:spPr>
          <a:xfrm flipH="1">
            <a:off x="3720573" y="3075057"/>
            <a:ext cx="4750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Noto Sans Demilight"/>
              </a:rPr>
              <a:t>AOP</a:t>
            </a:r>
            <a:endParaRPr lang="en-US" altLang="ko-KR" sz="2400" b="1" dirty="0"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417877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D7D1F8-EA46-40EC-AD21-0F542A7D3DCD}"/>
              </a:ext>
            </a:extLst>
          </p:cNvPr>
          <p:cNvSpPr txBox="1"/>
          <p:nvPr/>
        </p:nvSpPr>
        <p:spPr>
          <a:xfrm flipH="1">
            <a:off x="2749286" y="5901267"/>
            <a:ext cx="6693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Noto Sans Demilight"/>
              </a:rPr>
              <a:t>Aspect Oriented Programming</a:t>
            </a:r>
            <a:endParaRPr lang="en-US" altLang="ko-KR" sz="2400" b="1" dirty="0">
              <a:latin typeface="Noto Sans Demiligh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D83247-D1CB-45BC-A4A4-475F65079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5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Noto Sans Demilight"/>
              </a:rPr>
              <a:t>Aspect Oriented Programming</a:t>
            </a:r>
            <a:endParaRPr lang="en-US" altLang="ko-KR" sz="2400" b="1" dirty="0"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A57E1D-ECD8-433D-80FE-D0B5D57A04CC}"/>
              </a:ext>
            </a:extLst>
          </p:cNvPr>
          <p:cNvSpPr txBox="1"/>
          <p:nvPr/>
        </p:nvSpPr>
        <p:spPr>
          <a:xfrm>
            <a:off x="179265" y="712152"/>
            <a:ext cx="119455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Aspect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E657E6B-F388-4103-8FE5-F9BC149883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666"/>
          <a:stretch/>
        </p:blipFill>
        <p:spPr>
          <a:xfrm>
            <a:off x="4625347" y="1235372"/>
            <a:ext cx="7283722" cy="54090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B52C5E-C345-476A-B01E-B32BEE2ADE7F}"/>
              </a:ext>
            </a:extLst>
          </p:cNvPr>
          <p:cNvSpPr txBox="1"/>
          <p:nvPr/>
        </p:nvSpPr>
        <p:spPr>
          <a:xfrm>
            <a:off x="726743" y="1524001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메서드의 실행시간을 구한다면</a:t>
            </a:r>
            <a:r>
              <a:rPr lang="en-US" altLang="ko-KR" dirty="0"/>
              <a:t>?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4EFC36D-4048-4937-8DCE-0A0D70209554}"/>
              </a:ext>
            </a:extLst>
          </p:cNvPr>
          <p:cNvCxnSpPr>
            <a:cxnSpLocks/>
          </p:cNvCxnSpPr>
          <p:nvPr/>
        </p:nvCxnSpPr>
        <p:spPr>
          <a:xfrm>
            <a:off x="4388280" y="1524001"/>
            <a:ext cx="5801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159A21B-0F64-4FCE-AD4C-A76F003E693E}"/>
              </a:ext>
            </a:extLst>
          </p:cNvPr>
          <p:cNvCxnSpPr>
            <a:cxnSpLocks/>
          </p:cNvCxnSpPr>
          <p:nvPr/>
        </p:nvCxnSpPr>
        <p:spPr>
          <a:xfrm>
            <a:off x="4388279" y="6366934"/>
            <a:ext cx="5801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7E16E32-6314-4C7D-82F0-E6447B2EFA8B}"/>
              </a:ext>
            </a:extLst>
          </p:cNvPr>
          <p:cNvCxnSpPr>
            <a:cxnSpLocks/>
          </p:cNvCxnSpPr>
          <p:nvPr/>
        </p:nvCxnSpPr>
        <p:spPr>
          <a:xfrm>
            <a:off x="4388279" y="1524001"/>
            <a:ext cx="0" cy="48429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4E94AD-514A-4AE3-8AF7-B412B9FF5BA0}"/>
              </a:ext>
            </a:extLst>
          </p:cNvPr>
          <p:cNvSpPr/>
          <p:nvPr/>
        </p:nvSpPr>
        <p:spPr>
          <a:xfrm>
            <a:off x="4954992" y="1422400"/>
            <a:ext cx="3538635" cy="253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AEE932-F451-4351-ACCA-1600A29F43F5}"/>
              </a:ext>
            </a:extLst>
          </p:cNvPr>
          <p:cNvSpPr/>
          <p:nvPr/>
        </p:nvSpPr>
        <p:spPr>
          <a:xfrm>
            <a:off x="4968380" y="6214534"/>
            <a:ext cx="3538635" cy="372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C6BFCF-2363-4195-9EC3-78549822314A}"/>
              </a:ext>
            </a:extLst>
          </p:cNvPr>
          <p:cNvSpPr txBox="1"/>
          <p:nvPr/>
        </p:nvSpPr>
        <p:spPr>
          <a:xfrm>
            <a:off x="310764" y="3207767"/>
            <a:ext cx="4286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프로그램의 병목구간을 알기 위해</a:t>
            </a:r>
            <a:r>
              <a:rPr lang="en-US" altLang="ko-KR" dirty="0"/>
              <a:t> </a:t>
            </a:r>
            <a:r>
              <a:rPr lang="ko-KR" altLang="en-US" dirty="0"/>
              <a:t>모든 </a:t>
            </a:r>
            <a:endParaRPr lang="en-US" altLang="ko-KR" dirty="0"/>
          </a:p>
          <a:p>
            <a:r>
              <a:rPr lang="ko-KR" altLang="en-US" dirty="0"/>
              <a:t>메서드의 실행시간을 구해야 한다면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6842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23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Noto Sans Demilight"/>
              </a:rPr>
              <a:t>Aspect Oriented Programming</a:t>
            </a:r>
            <a:endParaRPr lang="en-US" altLang="ko-KR" sz="2400" b="1" dirty="0"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A57E1D-ECD8-433D-80FE-D0B5D57A04CC}"/>
              </a:ext>
            </a:extLst>
          </p:cNvPr>
          <p:cNvSpPr txBox="1"/>
          <p:nvPr/>
        </p:nvSpPr>
        <p:spPr>
          <a:xfrm>
            <a:off x="179265" y="712152"/>
            <a:ext cx="119455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Aspect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2218F3-4CDE-438A-AC48-6D5118AA134D}"/>
              </a:ext>
            </a:extLst>
          </p:cNvPr>
          <p:cNvSpPr txBox="1"/>
          <p:nvPr/>
        </p:nvSpPr>
        <p:spPr>
          <a:xfrm>
            <a:off x="2051976" y="6068904"/>
            <a:ext cx="8088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공통 관심사항</a:t>
            </a:r>
            <a:r>
              <a:rPr lang="en-US" altLang="ko-KR" dirty="0"/>
              <a:t>(cross-cutting concern)</a:t>
            </a:r>
            <a:r>
              <a:rPr lang="ko-KR" altLang="en-US" dirty="0"/>
              <a:t>과 핵심관심사항</a:t>
            </a:r>
            <a:r>
              <a:rPr lang="en-US" altLang="ko-KR" dirty="0"/>
              <a:t>(core concern)</a:t>
            </a:r>
            <a:r>
              <a:rPr lang="ko-KR" altLang="en-US" dirty="0"/>
              <a:t>의 분리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64870C8-C8E4-4258-AC32-18378649B4B7}"/>
              </a:ext>
            </a:extLst>
          </p:cNvPr>
          <p:cNvSpPr/>
          <p:nvPr/>
        </p:nvSpPr>
        <p:spPr>
          <a:xfrm>
            <a:off x="2807485" y="1235372"/>
            <a:ext cx="1868128" cy="91391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i="0" dirty="0">
              <a:solidFill>
                <a:srgbClr val="222426"/>
              </a:solidFill>
              <a:effectLst/>
              <a:latin typeface="Noto Sans Demilight"/>
            </a:endParaRPr>
          </a:p>
          <a:p>
            <a:pPr algn="ctr"/>
            <a:r>
              <a:rPr lang="en-US" altLang="ko-KR" sz="1600" b="1" i="0" dirty="0">
                <a:solidFill>
                  <a:srgbClr val="222426"/>
                </a:solidFill>
                <a:effectLst/>
                <a:latin typeface="Noto Sans Demilight"/>
              </a:rPr>
              <a:t>Controller</a:t>
            </a:r>
            <a:endParaRPr lang="ko-KR" altLang="en-US" sz="1600" dirty="0">
              <a:latin typeface="Noto Sans Demilight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55BE8D2-B629-4CFF-B587-0D1C3E553A62}"/>
              </a:ext>
            </a:extLst>
          </p:cNvPr>
          <p:cNvSpPr/>
          <p:nvPr/>
        </p:nvSpPr>
        <p:spPr>
          <a:xfrm>
            <a:off x="4998834" y="1266728"/>
            <a:ext cx="1868128" cy="91021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rgbClr val="222426"/>
              </a:solidFill>
              <a:latin typeface="Noto Sans Demilight"/>
            </a:endParaRPr>
          </a:p>
          <a:p>
            <a:pPr algn="ctr"/>
            <a:r>
              <a:rPr lang="en-US" altLang="ko-KR" sz="1600" b="1" dirty="0">
                <a:solidFill>
                  <a:srgbClr val="222426"/>
                </a:solidFill>
                <a:latin typeface="Noto Sans Demilight"/>
              </a:rPr>
              <a:t>Service</a:t>
            </a:r>
            <a:endParaRPr lang="ko-KR" altLang="en-US" sz="1600" dirty="0">
              <a:latin typeface="Noto Sans Demilight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0111796-BDD2-4B96-BAB8-D1DA3ED39BC4}"/>
              </a:ext>
            </a:extLst>
          </p:cNvPr>
          <p:cNvSpPr/>
          <p:nvPr/>
        </p:nvSpPr>
        <p:spPr>
          <a:xfrm>
            <a:off x="7190183" y="1266728"/>
            <a:ext cx="1843610" cy="91021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i="0" dirty="0">
              <a:solidFill>
                <a:srgbClr val="222426"/>
              </a:solidFill>
              <a:effectLst/>
              <a:latin typeface="Noto Sans Demilight"/>
            </a:endParaRPr>
          </a:p>
          <a:p>
            <a:pPr algn="ctr"/>
            <a:r>
              <a:rPr lang="en-US" altLang="ko-KR" sz="1600" b="1" i="0" dirty="0">
                <a:solidFill>
                  <a:srgbClr val="222426"/>
                </a:solidFill>
                <a:effectLst/>
                <a:latin typeface="Noto Sans Demilight"/>
              </a:rPr>
              <a:t>Repository</a:t>
            </a:r>
            <a:endParaRPr lang="ko-KR" altLang="en-US" sz="1600" dirty="0">
              <a:latin typeface="Noto Sans Demilight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4A941B6-A478-47AF-8AF5-C4E3FEE27784}"/>
              </a:ext>
            </a:extLst>
          </p:cNvPr>
          <p:cNvSpPr/>
          <p:nvPr/>
        </p:nvSpPr>
        <p:spPr>
          <a:xfrm>
            <a:off x="3055749" y="1306065"/>
            <a:ext cx="1371600" cy="3693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TimeTrace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45EDB15-2FF3-4EEE-8A90-8DEA35E60B7F}"/>
              </a:ext>
            </a:extLst>
          </p:cNvPr>
          <p:cNvSpPr/>
          <p:nvPr/>
        </p:nvSpPr>
        <p:spPr>
          <a:xfrm>
            <a:off x="5247098" y="1306065"/>
            <a:ext cx="1371600" cy="3693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TimeTrace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99475A6-70A9-4E42-BBAD-DF5DE0914CEF}"/>
              </a:ext>
            </a:extLst>
          </p:cNvPr>
          <p:cNvSpPr/>
          <p:nvPr/>
        </p:nvSpPr>
        <p:spPr>
          <a:xfrm>
            <a:off x="7422369" y="1306065"/>
            <a:ext cx="1371600" cy="3693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TimeTrace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DBF81BC-52AB-49C7-BBCA-6E1BD4267E6B}"/>
              </a:ext>
            </a:extLst>
          </p:cNvPr>
          <p:cNvCxnSpPr>
            <a:cxnSpLocks/>
          </p:cNvCxnSpPr>
          <p:nvPr/>
        </p:nvCxnSpPr>
        <p:spPr>
          <a:xfrm flipV="1">
            <a:off x="5960533" y="2353734"/>
            <a:ext cx="0" cy="905932"/>
          </a:xfrm>
          <a:prstGeom prst="line">
            <a:avLst/>
          </a:prstGeom>
          <a:ln w="76200">
            <a:solidFill>
              <a:srgbClr val="FFC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8A13382-FA62-4480-8DD4-4E077A40B761}"/>
              </a:ext>
            </a:extLst>
          </p:cNvPr>
          <p:cNvSpPr/>
          <p:nvPr/>
        </p:nvSpPr>
        <p:spPr>
          <a:xfrm>
            <a:off x="2807485" y="3491527"/>
            <a:ext cx="1868128" cy="91391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i="0" dirty="0">
                <a:solidFill>
                  <a:srgbClr val="222426"/>
                </a:solidFill>
                <a:effectLst/>
                <a:latin typeface="Noto Sans Demilight"/>
              </a:rPr>
              <a:t>Controller</a:t>
            </a:r>
            <a:endParaRPr lang="ko-KR" altLang="en-US" sz="1600" dirty="0">
              <a:latin typeface="Noto Sans Demilight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6D0D4C6-E4BD-4F8D-8BDB-858C1E87986D}"/>
              </a:ext>
            </a:extLst>
          </p:cNvPr>
          <p:cNvSpPr/>
          <p:nvPr/>
        </p:nvSpPr>
        <p:spPr>
          <a:xfrm>
            <a:off x="5011093" y="3491527"/>
            <a:ext cx="1868128" cy="91391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222426"/>
                </a:solidFill>
                <a:latin typeface="Noto Sans Demilight"/>
              </a:rPr>
              <a:t>Service</a:t>
            </a:r>
            <a:endParaRPr lang="ko-KR" altLang="en-US" sz="1600" dirty="0">
              <a:latin typeface="Noto Sans Demilight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143E70C-900F-47E9-9E8C-E81512F69D68}"/>
              </a:ext>
            </a:extLst>
          </p:cNvPr>
          <p:cNvSpPr/>
          <p:nvPr/>
        </p:nvSpPr>
        <p:spPr>
          <a:xfrm>
            <a:off x="7214701" y="3522978"/>
            <a:ext cx="1843610" cy="85101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i="0" dirty="0">
                <a:solidFill>
                  <a:srgbClr val="222426"/>
                </a:solidFill>
                <a:effectLst/>
                <a:latin typeface="Noto Sans Demilight"/>
              </a:rPr>
              <a:t>Repository</a:t>
            </a:r>
            <a:endParaRPr lang="ko-KR" altLang="en-US" sz="1600" dirty="0">
              <a:latin typeface="Noto Sans Demilight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B787C54-0105-4788-8B16-D782A258DD29}"/>
              </a:ext>
            </a:extLst>
          </p:cNvPr>
          <p:cNvSpPr/>
          <p:nvPr/>
        </p:nvSpPr>
        <p:spPr>
          <a:xfrm>
            <a:off x="5247098" y="5494919"/>
            <a:ext cx="1371600" cy="3693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TimeTrace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72A902A-A4C5-4CF3-86E4-77009BB33913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>
            <a:off x="3741549" y="4405443"/>
            <a:ext cx="2191349" cy="1089476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8756A4E-A191-4AF7-8688-5B207DD198D1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 flipH="1">
            <a:off x="5932898" y="4405443"/>
            <a:ext cx="12259" cy="1089476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E834337-C1B7-430E-A5C1-A0A7E032A395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flipH="1">
            <a:off x="5932898" y="4373991"/>
            <a:ext cx="2203608" cy="1120928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3BD8465-F969-40B9-9949-8281EFD798B2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flipH="1">
            <a:off x="4675613" y="3948485"/>
            <a:ext cx="335480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BD45E15-777C-42B1-8A20-DB3153A13722}"/>
              </a:ext>
            </a:extLst>
          </p:cNvPr>
          <p:cNvCxnSpPr>
            <a:cxnSpLocks/>
            <a:stCxn id="29" idx="1"/>
            <a:endCxn id="28" idx="3"/>
          </p:cNvCxnSpPr>
          <p:nvPr/>
        </p:nvCxnSpPr>
        <p:spPr>
          <a:xfrm flipH="1">
            <a:off x="6879221" y="3948485"/>
            <a:ext cx="335480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EC987384-02DB-4C3D-8CF5-4EB426AA7246}"/>
              </a:ext>
            </a:extLst>
          </p:cNvPr>
          <p:cNvCxnSpPr>
            <a:cxnSpLocks/>
          </p:cNvCxnSpPr>
          <p:nvPr/>
        </p:nvCxnSpPr>
        <p:spPr>
          <a:xfrm flipH="1">
            <a:off x="4663354" y="1721836"/>
            <a:ext cx="335480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65A007A-B352-4593-9CA4-9B440DBDFDB3}"/>
              </a:ext>
            </a:extLst>
          </p:cNvPr>
          <p:cNvCxnSpPr>
            <a:cxnSpLocks/>
          </p:cNvCxnSpPr>
          <p:nvPr/>
        </p:nvCxnSpPr>
        <p:spPr>
          <a:xfrm flipH="1">
            <a:off x="6866962" y="1721836"/>
            <a:ext cx="335480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29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 animBg="1"/>
      <p:bldP spid="28" grpId="0" animBg="1"/>
      <p:bldP spid="29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B8881C-8C47-4E68-8FB4-29D8BDA256AF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Noto Sans Demilight"/>
              </a:rPr>
              <a:t>Aspect Oriented Programming</a:t>
            </a:r>
            <a:endParaRPr lang="en-US" altLang="ko-KR" sz="2400" b="1" dirty="0">
              <a:latin typeface="Noto Sans Demiligh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0032D3-6F90-4236-978C-E9EAA1AD5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014" y="1533442"/>
            <a:ext cx="4543972" cy="449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54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B8881C-8C47-4E68-8FB4-29D8BDA256AF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Noto Sans Demilight"/>
              </a:rPr>
              <a:t>Aspect Oriented Programming</a:t>
            </a:r>
            <a:endParaRPr lang="en-US" altLang="ko-KR" sz="2400" b="1" dirty="0">
              <a:latin typeface="Noto Sans Demi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1D1061-858E-4865-96C4-39466E070539}"/>
              </a:ext>
            </a:extLst>
          </p:cNvPr>
          <p:cNvSpPr txBox="1"/>
          <p:nvPr/>
        </p:nvSpPr>
        <p:spPr>
          <a:xfrm>
            <a:off x="179265" y="712152"/>
            <a:ext cx="118494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Advice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C332AA-0C2A-496C-B493-B7CA505B8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293" y="1805618"/>
            <a:ext cx="6494120" cy="39522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93797D-BD8E-4208-8CEC-B108900B4207}"/>
              </a:ext>
            </a:extLst>
          </p:cNvPr>
          <p:cNvSpPr txBox="1"/>
          <p:nvPr/>
        </p:nvSpPr>
        <p:spPr>
          <a:xfrm>
            <a:off x="1919532" y="180561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언제 적용할지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5C23A-EB17-4D9E-B33F-B18DC6344885}"/>
              </a:ext>
            </a:extLst>
          </p:cNvPr>
          <p:cNvSpPr txBox="1"/>
          <p:nvPr/>
        </p:nvSpPr>
        <p:spPr>
          <a:xfrm>
            <a:off x="923011" y="2525527"/>
            <a:ext cx="348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Before - method</a:t>
            </a:r>
            <a:r>
              <a:rPr lang="ko-KR" altLang="en-US" dirty="0"/>
              <a:t>가 실행되기 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7FC63-9306-4CBE-9BA4-02F92B1B0590}"/>
              </a:ext>
            </a:extLst>
          </p:cNvPr>
          <p:cNvSpPr txBox="1"/>
          <p:nvPr/>
        </p:nvSpPr>
        <p:spPr>
          <a:xfrm>
            <a:off x="923011" y="2976054"/>
            <a:ext cx="349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After - method</a:t>
            </a:r>
            <a:r>
              <a:rPr lang="ko-KR" altLang="en-US" dirty="0"/>
              <a:t>가 </a:t>
            </a:r>
            <a:r>
              <a:rPr lang="en-US" altLang="ko-KR" dirty="0"/>
              <a:t>return</a:t>
            </a:r>
            <a:r>
              <a:rPr lang="ko-KR" altLang="en-US" dirty="0"/>
              <a:t>되기 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BD2ABC-8ABC-4421-B38C-E290267DDEE1}"/>
              </a:ext>
            </a:extLst>
          </p:cNvPr>
          <p:cNvSpPr txBox="1"/>
          <p:nvPr/>
        </p:nvSpPr>
        <p:spPr>
          <a:xfrm>
            <a:off x="926318" y="3428513"/>
            <a:ext cx="427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AfterReturning</a:t>
            </a:r>
            <a:r>
              <a:rPr lang="en-US" altLang="ko-KR" dirty="0"/>
              <a:t> - method</a:t>
            </a:r>
            <a:r>
              <a:rPr lang="ko-KR" altLang="en-US" dirty="0"/>
              <a:t>가 </a:t>
            </a:r>
            <a:r>
              <a:rPr lang="en-US" altLang="ko-KR" dirty="0"/>
              <a:t>return</a:t>
            </a:r>
            <a:r>
              <a:rPr lang="ko-KR" altLang="en-US" dirty="0"/>
              <a:t>된 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C52CD2-3E10-460B-A00D-4158EE3B6E94}"/>
              </a:ext>
            </a:extLst>
          </p:cNvPr>
          <p:cNvSpPr txBox="1"/>
          <p:nvPr/>
        </p:nvSpPr>
        <p:spPr>
          <a:xfrm>
            <a:off x="944299" y="3874789"/>
            <a:ext cx="326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AfterThrowing</a:t>
            </a:r>
            <a:r>
              <a:rPr lang="en-US" altLang="ko-KR" dirty="0"/>
              <a:t> – </a:t>
            </a:r>
            <a:r>
              <a:rPr lang="ko-KR" altLang="en-US" dirty="0"/>
              <a:t>에러 발생 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9C225-BB14-4126-8FC4-ED386434C662}"/>
              </a:ext>
            </a:extLst>
          </p:cNvPr>
          <p:cNvSpPr txBox="1"/>
          <p:nvPr/>
        </p:nvSpPr>
        <p:spPr>
          <a:xfrm>
            <a:off x="944299" y="4321065"/>
            <a:ext cx="406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Around - method</a:t>
            </a:r>
            <a:r>
              <a:rPr lang="ko-KR" altLang="en-US" dirty="0"/>
              <a:t>가 실행되기 전 </a:t>
            </a:r>
            <a:r>
              <a:rPr lang="en-US" altLang="ko-KR" dirty="0"/>
              <a:t>/ </a:t>
            </a:r>
            <a:r>
              <a:rPr lang="ko-KR" altLang="en-US" dirty="0"/>
              <a:t>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74787A-DF36-4A04-A2F5-A3E74A3287A7}"/>
              </a:ext>
            </a:extLst>
          </p:cNvPr>
          <p:cNvSpPr/>
          <p:nvPr/>
        </p:nvSpPr>
        <p:spPr>
          <a:xfrm>
            <a:off x="5648644" y="2579724"/>
            <a:ext cx="802716" cy="221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76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3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36036934-809D-423B-AFA5-A18855CCC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293" y="1805618"/>
            <a:ext cx="6494120" cy="39522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B8881C-8C47-4E68-8FB4-29D8BDA256AF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Noto Sans Demilight"/>
              </a:rPr>
              <a:t>Aspect Oriented Programming</a:t>
            </a:r>
            <a:endParaRPr lang="en-US" altLang="ko-KR" sz="2400" b="1" dirty="0">
              <a:latin typeface="Noto Sans Demi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1D1061-858E-4865-96C4-39466E070539}"/>
              </a:ext>
            </a:extLst>
          </p:cNvPr>
          <p:cNvSpPr txBox="1"/>
          <p:nvPr/>
        </p:nvSpPr>
        <p:spPr>
          <a:xfrm>
            <a:off x="179265" y="712152"/>
            <a:ext cx="142757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Pointcut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CED65-667B-4FED-AB76-E11AEF38B785}"/>
              </a:ext>
            </a:extLst>
          </p:cNvPr>
          <p:cNvSpPr txBox="1"/>
          <p:nvPr/>
        </p:nvSpPr>
        <p:spPr>
          <a:xfrm>
            <a:off x="704961" y="1802533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어느 메서드에 적용할지 범위를 지정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FB5669-00D9-4A77-B3A5-1EDD0F75D912}"/>
              </a:ext>
            </a:extLst>
          </p:cNvPr>
          <p:cNvSpPr/>
          <p:nvPr/>
        </p:nvSpPr>
        <p:spPr>
          <a:xfrm>
            <a:off x="6364708" y="2606579"/>
            <a:ext cx="3060646" cy="2198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86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B8881C-8C47-4E68-8FB4-29D8BDA256AF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Noto Sans Demilight"/>
              </a:rPr>
              <a:t>Aspect Oriented Programming</a:t>
            </a:r>
            <a:endParaRPr lang="en-US" altLang="ko-KR" sz="2400" b="1" dirty="0">
              <a:latin typeface="Noto Sans Demi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1D1061-858E-4865-96C4-39466E070539}"/>
              </a:ext>
            </a:extLst>
          </p:cNvPr>
          <p:cNvSpPr txBox="1"/>
          <p:nvPr/>
        </p:nvSpPr>
        <p:spPr>
          <a:xfrm>
            <a:off x="179265" y="712152"/>
            <a:ext cx="217155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Target Object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1C980-34D9-4E93-A126-3E3832A06AAB}"/>
              </a:ext>
            </a:extLst>
          </p:cNvPr>
          <p:cNvSpPr txBox="1"/>
          <p:nvPr/>
        </p:nvSpPr>
        <p:spPr>
          <a:xfrm>
            <a:off x="263587" y="1802533"/>
            <a:ext cx="526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AOP</a:t>
            </a:r>
            <a:r>
              <a:rPr lang="ko-KR" altLang="en-US" dirty="0"/>
              <a:t>가 적용되는 객체</a:t>
            </a:r>
            <a:r>
              <a:rPr lang="en-US" altLang="ko-KR" dirty="0"/>
              <a:t>(</a:t>
            </a:r>
            <a:r>
              <a:rPr lang="ko-KR" altLang="en-US" dirty="0"/>
              <a:t>표현식에 포함되는 메서드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5A486DC-9E8B-444F-A707-A2F467EED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293" y="1805618"/>
            <a:ext cx="6494120" cy="395228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F17052-20F0-43DB-A1CE-C29A9FABC192}"/>
              </a:ext>
            </a:extLst>
          </p:cNvPr>
          <p:cNvSpPr/>
          <p:nvPr/>
        </p:nvSpPr>
        <p:spPr>
          <a:xfrm>
            <a:off x="6364708" y="2606579"/>
            <a:ext cx="3060646" cy="2198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56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26949</TotalTime>
  <Words>765</Words>
  <Application>Microsoft Office PowerPoint</Application>
  <PresentationFormat>와이드스크린</PresentationFormat>
  <Paragraphs>111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-apple-system</vt:lpstr>
      <vt:lpstr>Noto Sans Demilight</vt:lpstr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이남수</dc:creator>
  <cp:lastModifiedBy>이남수</cp:lastModifiedBy>
  <cp:revision>64</cp:revision>
  <dcterms:created xsi:type="dcterms:W3CDTF">2021-08-07T08:11:24Z</dcterms:created>
  <dcterms:modified xsi:type="dcterms:W3CDTF">2021-10-08T10:55:55Z</dcterms:modified>
</cp:coreProperties>
</file>