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603" r:id="rId3"/>
    <p:sldId id="548" r:id="rId4"/>
    <p:sldId id="609" r:id="rId5"/>
    <p:sldId id="611" r:id="rId6"/>
    <p:sldId id="624" r:id="rId7"/>
    <p:sldId id="591" r:id="rId8"/>
    <p:sldId id="612" r:id="rId9"/>
    <p:sldId id="613" r:id="rId10"/>
    <p:sldId id="614" r:id="rId11"/>
    <p:sldId id="615" r:id="rId12"/>
    <p:sldId id="617" r:id="rId13"/>
    <p:sldId id="610" r:id="rId14"/>
    <p:sldId id="618" r:id="rId15"/>
    <p:sldId id="619" r:id="rId16"/>
    <p:sldId id="621" r:id="rId17"/>
    <p:sldId id="620" r:id="rId18"/>
    <p:sldId id="623" r:id="rId19"/>
    <p:sldId id="622" r:id="rId20"/>
    <p:sldId id="61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353535"/>
    <a:srgbClr val="FFFF53"/>
    <a:srgbClr val="F3F81C"/>
    <a:srgbClr val="70AD47"/>
    <a:srgbClr val="EEA410"/>
    <a:srgbClr val="CC99FF"/>
    <a:srgbClr val="EBF1E9"/>
    <a:srgbClr val="FFFFFF"/>
    <a:srgbClr val="D5E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7" autoAdjust="0"/>
    <p:restoredTop sz="80856" autoAdjust="0"/>
  </p:normalViewPr>
  <p:slideViewPr>
    <p:cSldViewPr snapToGrid="0">
      <p:cViewPr varScale="1">
        <p:scale>
          <a:sx n="89" d="100"/>
          <a:sy n="89" d="100"/>
        </p:scale>
        <p:origin x="6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JDBC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프로그래밍의 예시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 -&gt;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번거롭다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785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세분성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–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데이터베이스에 있는 테이블 수 보다 더 많은 클래스를 가진 모델 생성 가능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상속성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–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데이터에는 상속이라는 개념이 없음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일치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–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데이터는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pk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같으면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같은건데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자바는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==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equals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로 나뉨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연관성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–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자바는 참조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데이터는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외래키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탐색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–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자바는 그래프형태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데이터는 조인사용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38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04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JPA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에서 중요한 객체들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Hibernate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에서는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EntityManagerFactory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-&gt;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SessionFactory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EntityManager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-&gt; Session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EntityTransaction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-&gt; Transaction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75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JPA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에서 중요한 객체들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901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JPA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에서 중요한 객체들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18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JPA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에서 중요한 객체들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529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JPA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에서 중요한 객체들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92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249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27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12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data access layer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있는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Persistance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Framework,,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 프레임워크는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SQL Mapper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ORM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으로 나뉘는데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 프레임워크들은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JDBC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프로그래밍의 복잡함이나 번거로움을 줄여준다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08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35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그렇기에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jpa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자바 객체를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매핑하기위한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API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제공하고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JPA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구현체라는건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이러한 인터페이스를 구현한 것이다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916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51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75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68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013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메서드 호출로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DB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데이터를 조작 하기 때문에 세밀함이 떨어집니다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복잡한 통계 분석 쿼리를 메서드만으로 해결하는 것은 힘든 일입니다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이것을 보완하기 위해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SQL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과 유사한 기술인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JPQL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을 지원합니다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물론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SQL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자체 쿼리를 작성할 수 있도록 지원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3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/>
              <a:t>20211012 </a:t>
            </a:r>
            <a:r>
              <a:rPr lang="ko-KR" altLang="en-US" sz="1600" dirty="0"/>
              <a:t>박예진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8E449DA-253E-4C34-A508-1A26C57968D7}"/>
              </a:ext>
            </a:extLst>
          </p:cNvPr>
          <p:cNvSpPr txBox="1">
            <a:spLocks/>
          </p:cNvSpPr>
          <p:nvPr/>
        </p:nvSpPr>
        <p:spPr>
          <a:xfrm>
            <a:off x="4981862" y="3258293"/>
            <a:ext cx="2228275" cy="9058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JPA</a:t>
            </a:r>
            <a:endParaRPr lang="ko-KR" altLang="en-US" b="1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622B3039-0BF7-4513-85E8-C4E5CA234B22}"/>
              </a:ext>
            </a:extLst>
          </p:cNvPr>
          <p:cNvSpPr txBox="1">
            <a:spLocks/>
          </p:cNvSpPr>
          <p:nvPr/>
        </p:nvSpPr>
        <p:spPr>
          <a:xfrm>
            <a:off x="3666931" y="2992582"/>
            <a:ext cx="4858138" cy="53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BF6E769-3F9C-4F62-8AED-C0165C3B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1216557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ORM</a:t>
            </a:r>
            <a:r>
              <a:rPr lang="ko-KR" altLang="en-US" sz="4000" b="1" dirty="0"/>
              <a:t>의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단점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6C9D3C-4EF6-4212-B69A-92D488A976BD}"/>
              </a:ext>
            </a:extLst>
          </p:cNvPr>
          <p:cNvSpPr/>
          <p:nvPr/>
        </p:nvSpPr>
        <p:spPr>
          <a:xfrm>
            <a:off x="3784600" y="3206093"/>
            <a:ext cx="4622800" cy="774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세밀함 부족으로 인한 성능 이슈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B3B945-E170-4378-966D-24D8B3CE66AC}"/>
              </a:ext>
            </a:extLst>
          </p:cNvPr>
          <p:cNvSpPr/>
          <p:nvPr/>
        </p:nvSpPr>
        <p:spPr>
          <a:xfrm>
            <a:off x="3784600" y="4301007"/>
            <a:ext cx="4622800" cy="774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객체</a:t>
            </a:r>
            <a:r>
              <a:rPr lang="en-US" altLang="ko-KR" b="1" dirty="0">
                <a:solidFill>
                  <a:schemeClr val="tx1"/>
                </a:solidFill>
              </a:rPr>
              <a:t>-</a:t>
            </a:r>
            <a:r>
              <a:rPr lang="ko-KR" altLang="en-US" b="1" dirty="0">
                <a:solidFill>
                  <a:schemeClr val="tx1"/>
                </a:solidFill>
              </a:rPr>
              <a:t>데이터간 불일치 문제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4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7E9DCFD-50E2-4CA5-9D00-125F0C6934D6}"/>
              </a:ext>
            </a:extLst>
          </p:cNvPr>
          <p:cNvSpPr/>
          <p:nvPr/>
        </p:nvSpPr>
        <p:spPr>
          <a:xfrm>
            <a:off x="989556" y="3097061"/>
            <a:ext cx="1966586" cy="196658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i="0" dirty="0">
                <a:solidFill>
                  <a:srgbClr val="222222"/>
                </a:solidFill>
                <a:effectLst/>
                <a:latin typeface="FC Sans"/>
              </a:rPr>
              <a:t>Granularity</a:t>
            </a:r>
          </a:p>
          <a:p>
            <a:pPr algn="ctr" latinLnBrk="0"/>
            <a:r>
              <a:rPr lang="en-US" altLang="ko-KR" dirty="0">
                <a:solidFill>
                  <a:srgbClr val="222222"/>
                </a:solidFill>
                <a:latin typeface="FC Sans"/>
              </a:rPr>
              <a:t>(</a:t>
            </a:r>
            <a:r>
              <a:rPr lang="ko-KR" altLang="en-US" dirty="0" err="1">
                <a:solidFill>
                  <a:srgbClr val="222222"/>
                </a:solidFill>
                <a:latin typeface="FC Sans"/>
              </a:rPr>
              <a:t>세분성</a:t>
            </a:r>
            <a:r>
              <a:rPr lang="en-US" altLang="ko-KR" dirty="0">
                <a:solidFill>
                  <a:srgbClr val="222222"/>
                </a:solidFill>
                <a:latin typeface="FC Sans"/>
              </a:rPr>
              <a:t>)</a:t>
            </a:r>
            <a:endParaRPr lang="en-US" altLang="ko-KR" i="0" dirty="0">
              <a:solidFill>
                <a:srgbClr val="222222"/>
              </a:solidFill>
              <a:effectLst/>
              <a:latin typeface="FC San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642EF9-1C41-4117-8799-647F8E77B469}"/>
              </a:ext>
            </a:extLst>
          </p:cNvPr>
          <p:cNvSpPr/>
          <p:nvPr/>
        </p:nvSpPr>
        <p:spPr>
          <a:xfrm>
            <a:off x="3081403" y="3097061"/>
            <a:ext cx="1966586" cy="196658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i="0" dirty="0">
                <a:solidFill>
                  <a:srgbClr val="222222"/>
                </a:solidFill>
                <a:effectLst/>
                <a:latin typeface="FC Sans"/>
              </a:rPr>
              <a:t>Inheritance</a:t>
            </a:r>
          </a:p>
          <a:p>
            <a:pPr algn="ctr" latinLnBrk="0"/>
            <a:r>
              <a:rPr lang="en-US" altLang="ko-KR" dirty="0">
                <a:solidFill>
                  <a:srgbClr val="222222"/>
                </a:solidFill>
                <a:latin typeface="FC Sans"/>
              </a:rPr>
              <a:t>(</a:t>
            </a:r>
            <a:r>
              <a:rPr lang="ko-KR" altLang="en-US" dirty="0" err="1">
                <a:solidFill>
                  <a:srgbClr val="222222"/>
                </a:solidFill>
                <a:latin typeface="FC Sans"/>
              </a:rPr>
              <a:t>상속성</a:t>
            </a:r>
            <a:r>
              <a:rPr lang="en-US" altLang="ko-KR" dirty="0">
                <a:solidFill>
                  <a:srgbClr val="222222"/>
                </a:solidFill>
                <a:latin typeface="FC Sans"/>
              </a:rPr>
              <a:t>)</a:t>
            </a:r>
            <a:endParaRPr lang="en-US" altLang="ko-KR" i="0" dirty="0">
              <a:solidFill>
                <a:srgbClr val="222222"/>
              </a:solidFill>
              <a:effectLst/>
              <a:latin typeface="FC San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7E70D3-BF7C-4CDE-8AA1-E2BB54CE86A7}"/>
              </a:ext>
            </a:extLst>
          </p:cNvPr>
          <p:cNvSpPr/>
          <p:nvPr/>
        </p:nvSpPr>
        <p:spPr>
          <a:xfrm>
            <a:off x="5173250" y="3097061"/>
            <a:ext cx="1966586" cy="196658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i="0" dirty="0">
                <a:solidFill>
                  <a:srgbClr val="222222"/>
                </a:solidFill>
                <a:effectLst/>
                <a:latin typeface="FC Sans"/>
              </a:rPr>
              <a:t>Identity</a:t>
            </a:r>
          </a:p>
          <a:p>
            <a:pPr algn="ctr" latinLnBrk="0"/>
            <a:r>
              <a:rPr lang="en-US" altLang="ko-KR" dirty="0">
                <a:solidFill>
                  <a:srgbClr val="222222"/>
                </a:solidFill>
                <a:latin typeface="FC Sans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FC Sans"/>
              </a:rPr>
              <a:t>일치</a:t>
            </a:r>
            <a:r>
              <a:rPr lang="en-US" altLang="ko-KR" dirty="0">
                <a:solidFill>
                  <a:srgbClr val="222222"/>
                </a:solidFill>
                <a:latin typeface="FC Sans"/>
              </a:rPr>
              <a:t>)</a:t>
            </a:r>
            <a:endParaRPr lang="en-US" altLang="ko-KR" i="0" dirty="0">
              <a:solidFill>
                <a:srgbClr val="222222"/>
              </a:solidFill>
              <a:effectLst/>
              <a:latin typeface="FC San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728490B-2F7D-45A9-8687-578AE8812525}"/>
              </a:ext>
            </a:extLst>
          </p:cNvPr>
          <p:cNvSpPr/>
          <p:nvPr/>
        </p:nvSpPr>
        <p:spPr>
          <a:xfrm>
            <a:off x="7265097" y="3097061"/>
            <a:ext cx="1966586" cy="196658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i="0" dirty="0">
                <a:solidFill>
                  <a:srgbClr val="222222"/>
                </a:solidFill>
                <a:effectLst/>
                <a:latin typeface="FC Sans"/>
              </a:rPr>
              <a:t>Associations</a:t>
            </a:r>
          </a:p>
          <a:p>
            <a:pPr algn="ctr" latinLnBrk="0"/>
            <a:r>
              <a:rPr lang="en-US" altLang="ko-KR" dirty="0">
                <a:solidFill>
                  <a:srgbClr val="222222"/>
                </a:solidFill>
                <a:latin typeface="FC Sans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FC Sans"/>
              </a:rPr>
              <a:t>연관성</a:t>
            </a:r>
            <a:r>
              <a:rPr lang="en-US" altLang="ko-KR" dirty="0">
                <a:solidFill>
                  <a:srgbClr val="222222"/>
                </a:solidFill>
                <a:latin typeface="FC Sans"/>
              </a:rPr>
              <a:t>)</a:t>
            </a:r>
            <a:endParaRPr lang="en-US" altLang="ko-KR" i="0" dirty="0">
              <a:solidFill>
                <a:srgbClr val="222222"/>
              </a:solidFill>
              <a:effectLst/>
              <a:latin typeface="FC San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2785FF9-C3A6-47AC-8564-E0129F914F16}"/>
              </a:ext>
            </a:extLst>
          </p:cNvPr>
          <p:cNvSpPr/>
          <p:nvPr/>
        </p:nvSpPr>
        <p:spPr>
          <a:xfrm>
            <a:off x="9356944" y="3097061"/>
            <a:ext cx="1966586" cy="196658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i="0" dirty="0">
                <a:solidFill>
                  <a:srgbClr val="222222"/>
                </a:solidFill>
                <a:effectLst/>
                <a:latin typeface="FC Sans"/>
              </a:rPr>
              <a:t>Navigation</a:t>
            </a:r>
          </a:p>
          <a:p>
            <a:pPr algn="ctr" latinLnBrk="0"/>
            <a:r>
              <a:rPr lang="en-US" altLang="ko-KR" dirty="0">
                <a:solidFill>
                  <a:srgbClr val="222222"/>
                </a:solidFill>
                <a:latin typeface="FC Sans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FC Sans"/>
              </a:rPr>
              <a:t>탐색</a:t>
            </a:r>
            <a:r>
              <a:rPr lang="en-US" altLang="ko-KR" dirty="0">
                <a:solidFill>
                  <a:srgbClr val="222222"/>
                </a:solidFill>
                <a:latin typeface="FC Sans"/>
              </a:rPr>
              <a:t>)</a:t>
            </a:r>
            <a:endParaRPr lang="en-US" altLang="ko-KR" i="0" dirty="0">
              <a:solidFill>
                <a:srgbClr val="222222"/>
              </a:solidFill>
              <a:effectLst/>
              <a:latin typeface="FC San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626192-5D6A-4761-A28F-F78330677903}"/>
              </a:ext>
            </a:extLst>
          </p:cNvPr>
          <p:cNvSpPr/>
          <p:nvPr/>
        </p:nvSpPr>
        <p:spPr>
          <a:xfrm>
            <a:off x="3784600" y="1882837"/>
            <a:ext cx="4622800" cy="774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객체</a:t>
            </a:r>
            <a:r>
              <a:rPr lang="en-US" altLang="ko-KR" b="1" dirty="0">
                <a:solidFill>
                  <a:schemeClr val="tx1"/>
                </a:solidFill>
              </a:rPr>
              <a:t>-</a:t>
            </a:r>
            <a:r>
              <a:rPr lang="ko-KR" altLang="en-US" b="1" dirty="0">
                <a:solidFill>
                  <a:schemeClr val="tx1"/>
                </a:solidFill>
              </a:rPr>
              <a:t>데이터간 불일치 문제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467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15090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JPA</a:t>
            </a:r>
            <a:endParaRPr lang="ko-KR" altLang="en-US" sz="4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635704-9ED1-4094-9A72-DA04BA5A410B}"/>
              </a:ext>
            </a:extLst>
          </p:cNvPr>
          <p:cNvSpPr/>
          <p:nvPr/>
        </p:nvSpPr>
        <p:spPr>
          <a:xfrm>
            <a:off x="2768600" y="2567647"/>
            <a:ext cx="3086100" cy="3086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ORM</a:t>
            </a:r>
            <a:endParaRPr lang="ko-KR" altLang="en-US" sz="4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B85F6A-3B91-4837-81F7-D5ED284737BA}"/>
              </a:ext>
            </a:extLst>
          </p:cNvPr>
          <p:cNvSpPr/>
          <p:nvPr/>
        </p:nvSpPr>
        <p:spPr>
          <a:xfrm>
            <a:off x="6553200" y="2567647"/>
            <a:ext cx="3086100" cy="3086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영속성</a:t>
            </a:r>
            <a:endParaRPr lang="en-US" altLang="ko-KR" sz="4000" b="1" dirty="0"/>
          </a:p>
          <a:p>
            <a:pPr algn="ctr"/>
            <a:r>
              <a:rPr lang="ko-KR" altLang="en-US" sz="4000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38096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EEAEABE-29EC-4F9B-B48E-801731CE3165}"/>
              </a:ext>
            </a:extLst>
          </p:cNvPr>
          <p:cNvSpPr/>
          <p:nvPr/>
        </p:nvSpPr>
        <p:spPr>
          <a:xfrm>
            <a:off x="3784600" y="1572491"/>
            <a:ext cx="4622800" cy="7627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/>
              <a:t>EntityManagerFactory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B0D4A4-F071-4BA7-9AC3-80C1742AE4D6}"/>
              </a:ext>
            </a:extLst>
          </p:cNvPr>
          <p:cNvSpPr/>
          <p:nvPr/>
        </p:nvSpPr>
        <p:spPr>
          <a:xfrm>
            <a:off x="3784600" y="2556634"/>
            <a:ext cx="4622800" cy="7627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/>
              <a:t>EntityManager</a:t>
            </a:r>
            <a:endParaRPr lang="en-US" altLang="ko-KR" sz="2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81F790-0867-456C-B29A-81AF503B7550}"/>
              </a:ext>
            </a:extLst>
          </p:cNvPr>
          <p:cNvSpPr/>
          <p:nvPr/>
        </p:nvSpPr>
        <p:spPr>
          <a:xfrm>
            <a:off x="3784600" y="3540777"/>
            <a:ext cx="4622800" cy="7627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Entity</a:t>
            </a:r>
            <a:endParaRPr lang="ko-KR" altLang="en-US" sz="2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EE32CE-0BC9-4296-B9C6-F6C583105EEF}"/>
              </a:ext>
            </a:extLst>
          </p:cNvPr>
          <p:cNvSpPr/>
          <p:nvPr/>
        </p:nvSpPr>
        <p:spPr>
          <a:xfrm>
            <a:off x="3784600" y="4524920"/>
            <a:ext cx="4622800" cy="7627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/>
              <a:t>EntityTransaction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661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EEAEABE-29EC-4F9B-B48E-801731CE3165}"/>
              </a:ext>
            </a:extLst>
          </p:cNvPr>
          <p:cNvSpPr/>
          <p:nvPr/>
        </p:nvSpPr>
        <p:spPr>
          <a:xfrm>
            <a:off x="1242012" y="642276"/>
            <a:ext cx="4622800" cy="7627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/>
              <a:t>EntityManagerFactory</a:t>
            </a:r>
            <a:endParaRPr lang="ko-KR" altLang="en-US" sz="24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5BCE4DCF-E7A0-4277-9E8E-72670B17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31" y="4930186"/>
            <a:ext cx="8862317" cy="1494475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WAS</a:t>
            </a:r>
            <a:r>
              <a:rPr lang="ko-KR" altLang="en-US" sz="2000" dirty="0"/>
              <a:t>가 종료될 때</a:t>
            </a:r>
            <a:r>
              <a:rPr lang="en-US" altLang="ko-KR" sz="2000" dirty="0"/>
              <a:t>, close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고객의 요청이 들어올 때 마다 </a:t>
            </a:r>
            <a:r>
              <a:rPr lang="en-US" altLang="ko-KR" sz="2000" dirty="0" err="1"/>
              <a:t>EntityManager</a:t>
            </a:r>
            <a:r>
              <a:rPr lang="ko-KR" altLang="en-US" sz="2000" dirty="0"/>
              <a:t>을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4EA871-235D-4DE5-B68B-C92446AD0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13" y="2012871"/>
            <a:ext cx="9257336" cy="604381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92529879-194D-40A9-B3D4-0F8D297D8420}"/>
              </a:ext>
            </a:extLst>
          </p:cNvPr>
          <p:cNvSpPr txBox="1">
            <a:spLocks/>
          </p:cNvSpPr>
          <p:nvPr/>
        </p:nvSpPr>
        <p:spPr>
          <a:xfrm>
            <a:off x="1171031" y="1619128"/>
            <a:ext cx="9649522" cy="604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application</a:t>
            </a:r>
            <a:r>
              <a:rPr lang="ko-KR" altLang="en-US" sz="2000" dirty="0"/>
              <a:t> 로딩 시점에 </a:t>
            </a:r>
            <a:r>
              <a:rPr lang="en-US" altLang="ko-KR" sz="2000" dirty="0"/>
              <a:t>DB</a:t>
            </a:r>
            <a:r>
              <a:rPr lang="ko-KR" altLang="en-US" sz="2000" dirty="0"/>
              <a:t>당 딱 하나 만 생성</a:t>
            </a:r>
            <a:r>
              <a:rPr lang="en-US" altLang="ko-KR" sz="2000" dirty="0"/>
              <a:t>(Thread-safe </a:t>
            </a:r>
            <a:r>
              <a:rPr lang="ko-KR" altLang="en-US" sz="2000" dirty="0"/>
              <a:t>보장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16CF290-A8DF-438A-ABA5-6A841269B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12" y="2670016"/>
            <a:ext cx="9268274" cy="220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2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5BCE4DCF-E7A0-4277-9E8E-72670B17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31" y="3945699"/>
            <a:ext cx="8862317" cy="1494475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Transaction </a:t>
            </a:r>
            <a:r>
              <a:rPr lang="ko-KR" altLang="en-US" sz="2000" dirty="0"/>
              <a:t>수행 후 에는 반드시 </a:t>
            </a:r>
            <a:r>
              <a:rPr lang="en-US" altLang="ko-KR" sz="2000" dirty="0"/>
              <a:t>close</a:t>
            </a:r>
            <a:r>
              <a:rPr lang="ko-KR" altLang="en-US" sz="2000" dirty="0" err="1"/>
              <a:t>해야한다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그렇지 않으면 내부적으로 </a:t>
            </a:r>
            <a:r>
              <a:rPr lang="en-US" altLang="ko-KR" sz="2000" dirty="0"/>
              <a:t>DB Connection</a:t>
            </a:r>
            <a:r>
              <a:rPr lang="ko-KR" altLang="en-US" sz="2000" dirty="0"/>
              <a:t>을 반환하지 않는다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2529879-194D-40A9-B3D4-0F8D297D8420}"/>
              </a:ext>
            </a:extLst>
          </p:cNvPr>
          <p:cNvSpPr txBox="1">
            <a:spLocks/>
          </p:cNvSpPr>
          <p:nvPr/>
        </p:nvSpPr>
        <p:spPr>
          <a:xfrm>
            <a:off x="1171031" y="1619128"/>
            <a:ext cx="9649522" cy="604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실제 </a:t>
            </a:r>
            <a:r>
              <a:rPr lang="en-US" altLang="ko-KR" sz="2000" dirty="0"/>
              <a:t>Transaction </a:t>
            </a:r>
            <a:r>
              <a:rPr lang="ko-KR" altLang="en-US" sz="2000" dirty="0"/>
              <a:t>단위를 수행 할 때 마다 생성</a:t>
            </a:r>
            <a:r>
              <a:rPr lang="en-US" altLang="ko-KR" sz="2000" dirty="0"/>
              <a:t>(Thread-safe </a:t>
            </a:r>
            <a:r>
              <a:rPr lang="ko-KR" altLang="en-US" sz="2000" dirty="0"/>
              <a:t>보장하지 않음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8DA22C-FC37-4CC6-93B9-A23A1119A524}"/>
              </a:ext>
            </a:extLst>
          </p:cNvPr>
          <p:cNvSpPr/>
          <p:nvPr/>
        </p:nvSpPr>
        <p:spPr>
          <a:xfrm>
            <a:off x="1264581" y="671926"/>
            <a:ext cx="4622800" cy="7627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/>
              <a:t>EntityManager</a:t>
            </a:r>
            <a:endParaRPr lang="en-US" altLang="ko-KR" sz="2400" b="1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9019945-8349-45AB-904F-BDF3E87DEA01}"/>
              </a:ext>
            </a:extLst>
          </p:cNvPr>
          <p:cNvSpPr txBox="1">
            <a:spLocks/>
          </p:cNvSpPr>
          <p:nvPr/>
        </p:nvSpPr>
        <p:spPr>
          <a:xfrm>
            <a:off x="1171030" y="2223510"/>
            <a:ext cx="8862317" cy="1722189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/>
              <a:t>EntityManager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em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emf.createEntityManager</a:t>
            </a:r>
            <a:r>
              <a:rPr lang="en-US" altLang="ko-KR" sz="2000" dirty="0"/>
              <a:t>();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~~~</a:t>
            </a:r>
            <a:r>
              <a:rPr lang="ko-KR" altLang="en-US" sz="2000" dirty="0"/>
              <a:t>트랜잭션</a:t>
            </a:r>
            <a:r>
              <a:rPr lang="en-US" altLang="ko-KR" sz="2000" dirty="0"/>
              <a:t> </a:t>
            </a:r>
            <a:r>
              <a:rPr lang="ko-KR" altLang="en-US" sz="2000" dirty="0"/>
              <a:t>수행</a:t>
            </a:r>
            <a:r>
              <a:rPr lang="en-US" altLang="ko-KR" sz="2000" dirty="0"/>
              <a:t>~~~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em.close</a:t>
            </a:r>
            <a:r>
              <a:rPr lang="en-US" altLang="ko-KR" sz="2000" dirty="0"/>
              <a:t>  </a:t>
            </a: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1268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5A785FB-C806-4A54-9C51-764029F0D7B8}"/>
              </a:ext>
            </a:extLst>
          </p:cNvPr>
          <p:cNvSpPr/>
          <p:nvPr/>
        </p:nvSpPr>
        <p:spPr>
          <a:xfrm>
            <a:off x="1171030" y="634641"/>
            <a:ext cx="4622800" cy="7627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Entity</a:t>
            </a:r>
            <a:endParaRPr lang="ko-KR" altLang="en-US" sz="2400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CCAF58A-DF93-42CB-B7BE-5798F2EEE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30" y="1549165"/>
            <a:ext cx="8112670" cy="497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7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92529879-194D-40A9-B3D4-0F8D297D8420}"/>
              </a:ext>
            </a:extLst>
          </p:cNvPr>
          <p:cNvSpPr txBox="1">
            <a:spLocks/>
          </p:cNvSpPr>
          <p:nvPr/>
        </p:nvSpPr>
        <p:spPr>
          <a:xfrm>
            <a:off x="1171031" y="1619128"/>
            <a:ext cx="9649522" cy="604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데이터를 변경하는 모든 작업은 </a:t>
            </a:r>
            <a:r>
              <a:rPr lang="en-US" altLang="ko-KR" sz="2000" dirty="0" err="1"/>
              <a:t>EntityTransaction</a:t>
            </a:r>
            <a:r>
              <a:rPr lang="ko-KR" altLang="en-US" sz="2000" dirty="0"/>
              <a:t>안에서 수행되어야 한다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D1926E-72E4-4049-A5F9-4CDC41DABD26}"/>
              </a:ext>
            </a:extLst>
          </p:cNvPr>
          <p:cNvSpPr/>
          <p:nvPr/>
        </p:nvSpPr>
        <p:spPr>
          <a:xfrm>
            <a:off x="1264581" y="671926"/>
            <a:ext cx="4622800" cy="7627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/>
              <a:t>EntityTransaction</a:t>
            </a:r>
            <a:endParaRPr lang="ko-KR" altLang="en-US" sz="2400" b="1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C4A5926-C146-450F-A656-1827B21038E1}"/>
              </a:ext>
            </a:extLst>
          </p:cNvPr>
          <p:cNvSpPr txBox="1">
            <a:spLocks/>
          </p:cNvSpPr>
          <p:nvPr/>
        </p:nvSpPr>
        <p:spPr>
          <a:xfrm>
            <a:off x="1171030" y="2223510"/>
            <a:ext cx="8862317" cy="241098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</a:t>
            </a:r>
            <a:r>
              <a:rPr lang="en-US" altLang="ko-KR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EntityManager</a:t>
            </a:r>
            <a:r>
              <a:rPr lang="en-US" altLang="ko-KR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내부</a:t>
            </a:r>
            <a:endParaRPr lang="en-US" altLang="ko-KR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altLang="ko-KR" sz="2000" dirty="0"/>
          </a:p>
          <a:p>
            <a:r>
              <a:rPr lang="en-US" altLang="ko-KR" sz="2000" dirty="0" err="1"/>
              <a:t>EntityTranscation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tx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em.getTransaction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 err="1"/>
              <a:t>tx.begin</a:t>
            </a:r>
            <a:r>
              <a:rPr lang="en-US" altLang="ko-KR" sz="2000" dirty="0"/>
              <a:t>();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~~ </a:t>
            </a:r>
            <a:r>
              <a:rPr lang="ko-KR" altLang="en-US" sz="2000" dirty="0"/>
              <a:t>트랜잭션 내부 </a:t>
            </a:r>
            <a:r>
              <a:rPr lang="en-US" altLang="ko-KR" sz="2000" dirty="0"/>
              <a:t>~~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tx.commit</a:t>
            </a:r>
            <a:r>
              <a:rPr lang="en-US" altLang="ko-KR" sz="2000" dirty="0"/>
              <a:t>();  </a:t>
            </a: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2121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011FB5-7EE6-4A1D-A7D9-037D62706EC1}"/>
              </a:ext>
            </a:extLst>
          </p:cNvPr>
          <p:cNvSpPr/>
          <p:nvPr/>
        </p:nvSpPr>
        <p:spPr>
          <a:xfrm>
            <a:off x="4424297" y="2429313"/>
            <a:ext cx="2776603" cy="3532339"/>
          </a:xfrm>
          <a:prstGeom prst="rect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BEE04116-F5DF-4131-BD28-8FF911A67A68}"/>
              </a:ext>
            </a:extLst>
          </p:cNvPr>
          <p:cNvSpPr/>
          <p:nvPr/>
        </p:nvSpPr>
        <p:spPr>
          <a:xfrm>
            <a:off x="8285744" y="2610432"/>
            <a:ext cx="1164921" cy="1215025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DB</a:t>
            </a:r>
            <a:endParaRPr lang="ko-KR" altLang="en-US" sz="32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E98D4-709E-44A3-8EA9-9FCC86B806C3}"/>
              </a:ext>
            </a:extLst>
          </p:cNvPr>
          <p:cNvSpPr/>
          <p:nvPr/>
        </p:nvSpPr>
        <p:spPr>
          <a:xfrm>
            <a:off x="4727750" y="2726953"/>
            <a:ext cx="2169694" cy="10596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 캐시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E1DAF5-9F15-4C20-811F-E66AB3E1EFA4}"/>
              </a:ext>
            </a:extLst>
          </p:cNvPr>
          <p:cNvSpPr/>
          <p:nvPr/>
        </p:nvSpPr>
        <p:spPr>
          <a:xfrm>
            <a:off x="4727750" y="4504953"/>
            <a:ext cx="2169694" cy="10596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EntityManager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Object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90D1AF-3C99-4267-A3EA-1FAF8759EF3D}"/>
              </a:ext>
            </a:extLst>
          </p:cNvPr>
          <p:cNvSpPr/>
          <p:nvPr/>
        </p:nvSpPr>
        <p:spPr>
          <a:xfrm>
            <a:off x="1951147" y="4504953"/>
            <a:ext cx="2169694" cy="10596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차 캐시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A893CFC-3CF7-44EE-8E63-581F56AB3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459" y="4310872"/>
            <a:ext cx="1447800" cy="14478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87EEAE-81E6-4902-8ABB-CD8601284A9A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5812597" y="3786592"/>
            <a:ext cx="0" cy="718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8641971-C92B-4852-975F-859D3BC34B82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 flipV="1">
            <a:off x="6897444" y="3217945"/>
            <a:ext cx="1388300" cy="38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17EB7A-1BA3-412F-B1F0-8E871BADE3EE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4120841" y="5034773"/>
            <a:ext cx="6069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375BE5-ADFA-4B06-8C46-06B373290203}"/>
              </a:ext>
            </a:extLst>
          </p:cNvPr>
          <p:cNvCxnSpPr>
            <a:cxnSpLocks/>
          </p:cNvCxnSpPr>
          <p:nvPr/>
        </p:nvCxnSpPr>
        <p:spPr>
          <a:xfrm>
            <a:off x="6897444" y="5034773"/>
            <a:ext cx="1509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A61634-2271-4E36-B640-DEA73E7DE8EE}"/>
              </a:ext>
            </a:extLst>
          </p:cNvPr>
          <p:cNvSpPr/>
          <p:nvPr/>
        </p:nvSpPr>
        <p:spPr>
          <a:xfrm>
            <a:off x="1914113" y="4268323"/>
            <a:ext cx="1236553" cy="8509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optional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FA5317-5803-49AD-B51A-20FE51E0ED24}"/>
              </a:ext>
            </a:extLst>
          </p:cNvPr>
          <p:cNvSpPr/>
          <p:nvPr/>
        </p:nvSpPr>
        <p:spPr>
          <a:xfrm>
            <a:off x="4325893" y="2154586"/>
            <a:ext cx="1236553" cy="8509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JPA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1E97A2F-9D26-4E36-8BBA-660B41CFA4C2}"/>
              </a:ext>
            </a:extLst>
          </p:cNvPr>
          <p:cNvSpPr/>
          <p:nvPr/>
        </p:nvSpPr>
        <p:spPr>
          <a:xfrm>
            <a:off x="5845736" y="3983591"/>
            <a:ext cx="1197736" cy="32876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Persist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2AD857EC-238D-4EF3-ACA6-52298736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583541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b="1" dirty="0"/>
              <a:t>영속성 관리</a:t>
            </a:r>
          </a:p>
        </p:txBody>
      </p:sp>
    </p:spTree>
    <p:extLst>
      <p:ext uri="{BB962C8B-B14F-4D97-AF65-F5344CB8AC3E}">
        <p14:creationId xmlns:p14="http://schemas.microsoft.com/office/powerpoint/2010/main" val="1380333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D502B11-0D2E-472C-B2DF-DA659330C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3" y="1561331"/>
            <a:ext cx="11410753" cy="4959741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8B0C4DF-319A-4DAC-8CBC-E48985E62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01988"/>
            <a:ext cx="5447036" cy="25560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188382-93B2-4A1A-A895-D4991AA46ADD}"/>
              </a:ext>
            </a:extLst>
          </p:cNvPr>
          <p:cNvSpPr/>
          <p:nvPr/>
        </p:nvSpPr>
        <p:spPr>
          <a:xfrm>
            <a:off x="6223000" y="6216272"/>
            <a:ext cx="5130800" cy="304800"/>
          </a:xfrm>
          <a:prstGeom prst="rect">
            <a:avLst/>
          </a:prstGeom>
          <a:noFill/>
          <a:ln w="254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64BE44-A6CC-46DC-9899-7C1ACFE4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63" y="532023"/>
            <a:ext cx="9649522" cy="918894"/>
          </a:xfrm>
        </p:spPr>
        <p:txBody>
          <a:bodyPr>
            <a:noAutofit/>
          </a:bodyPr>
          <a:lstStyle/>
          <a:p>
            <a:r>
              <a:rPr lang="en-US" altLang="ko-KR" sz="4000" b="1" dirty="0"/>
              <a:t>JPA</a:t>
            </a:r>
            <a:r>
              <a:rPr lang="ko-KR" altLang="en-US" sz="4000" b="1" dirty="0"/>
              <a:t>로 </a:t>
            </a:r>
            <a:r>
              <a:rPr lang="en-US" altLang="ko-KR" sz="4000" b="1" dirty="0" err="1"/>
              <a:t>db</a:t>
            </a:r>
            <a:r>
              <a:rPr lang="ko-KR" altLang="en-US" sz="4000" b="1" dirty="0"/>
              <a:t>에 데이터 추가해보기</a:t>
            </a:r>
            <a:r>
              <a:rPr lang="en-US" altLang="ko-KR" sz="4000" b="1" dirty="0"/>
              <a:t>!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1892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01270960-9EEA-4413-9493-DF9679848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62" y="578836"/>
            <a:ext cx="8412897" cy="57003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579A3C-6A03-4D7E-BA03-79DB23F13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10" y="5565601"/>
            <a:ext cx="3923953" cy="526777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BEC7BF28-9222-4E66-8607-E7B12758FFAF}"/>
              </a:ext>
            </a:extLst>
          </p:cNvPr>
          <p:cNvSpPr txBox="1">
            <a:spLocks/>
          </p:cNvSpPr>
          <p:nvPr/>
        </p:nvSpPr>
        <p:spPr>
          <a:xfrm>
            <a:off x="7048186" y="5264365"/>
            <a:ext cx="1101030" cy="301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result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8F35BC71-E390-4D22-BEDA-034F1757CDA2}"/>
              </a:ext>
            </a:extLst>
          </p:cNvPr>
          <p:cNvSpPr txBox="1">
            <a:spLocks/>
          </p:cNvSpPr>
          <p:nvPr/>
        </p:nvSpPr>
        <p:spPr>
          <a:xfrm>
            <a:off x="6996144" y="3926423"/>
            <a:ext cx="1101030" cy="301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main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4A9CB394-AC11-4F61-AAFE-76C79ABB1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10" y="4243840"/>
            <a:ext cx="3982006" cy="971686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287F72B-FF83-4B23-9F4C-4FFF34DA60E9}"/>
              </a:ext>
            </a:extLst>
          </p:cNvPr>
          <p:cNvCxnSpPr>
            <a:cxnSpLocks/>
          </p:cNvCxnSpPr>
          <p:nvPr/>
        </p:nvCxnSpPr>
        <p:spPr>
          <a:xfrm>
            <a:off x="195209" y="2311400"/>
            <a:ext cx="3360791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CF7BE54-45B3-4875-9939-ABBA05A585E7}"/>
              </a:ext>
            </a:extLst>
          </p:cNvPr>
          <p:cNvCxnSpPr>
            <a:cxnSpLocks/>
          </p:cNvCxnSpPr>
          <p:nvPr/>
        </p:nvCxnSpPr>
        <p:spPr>
          <a:xfrm>
            <a:off x="195209" y="2730500"/>
            <a:ext cx="3360791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D9B6D6-2A8A-47A8-8848-CAD28608176E}"/>
              </a:ext>
            </a:extLst>
          </p:cNvPr>
          <p:cNvCxnSpPr>
            <a:cxnSpLocks/>
          </p:cNvCxnSpPr>
          <p:nvPr/>
        </p:nvCxnSpPr>
        <p:spPr>
          <a:xfrm>
            <a:off x="195209" y="3035300"/>
            <a:ext cx="3360791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8F37A5-C2AE-499D-BEFF-5CD1F17BFA36}"/>
              </a:ext>
            </a:extLst>
          </p:cNvPr>
          <p:cNvSpPr/>
          <p:nvPr/>
        </p:nvSpPr>
        <p:spPr>
          <a:xfrm>
            <a:off x="267128" y="1987338"/>
            <a:ext cx="2786834" cy="44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tx1"/>
                </a:solidFill>
              </a:rPr>
              <a:t>DriverManager</a:t>
            </a:r>
            <a:r>
              <a:rPr lang="ko-KR" altLang="en-US" sz="1050" dirty="0">
                <a:solidFill>
                  <a:schemeClr val="tx1"/>
                </a:solidFill>
              </a:rPr>
              <a:t>로부터 </a:t>
            </a:r>
            <a:r>
              <a:rPr lang="en-US" altLang="ko-KR" sz="1050" dirty="0">
                <a:solidFill>
                  <a:schemeClr val="tx1"/>
                </a:solidFill>
              </a:rPr>
              <a:t>Connection </a:t>
            </a:r>
            <a:r>
              <a:rPr lang="ko-KR" altLang="en-US" sz="1050" dirty="0" err="1">
                <a:solidFill>
                  <a:schemeClr val="tx1"/>
                </a:solidFill>
              </a:rPr>
              <a:t>받아옴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A86989-E0D0-49F1-BFB9-EC00B2B3BEF2}"/>
              </a:ext>
            </a:extLst>
          </p:cNvPr>
          <p:cNvSpPr/>
          <p:nvPr/>
        </p:nvSpPr>
        <p:spPr>
          <a:xfrm>
            <a:off x="267128" y="2408577"/>
            <a:ext cx="2650733" cy="44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Connection </a:t>
            </a:r>
            <a:r>
              <a:rPr lang="ko-KR" altLang="en-US" sz="1050" dirty="0">
                <a:solidFill>
                  <a:schemeClr val="tx1"/>
                </a:solidFill>
              </a:rPr>
              <a:t>으로부터 </a:t>
            </a:r>
            <a:r>
              <a:rPr lang="en-US" altLang="ko-KR" sz="1050" dirty="0">
                <a:solidFill>
                  <a:schemeClr val="tx1"/>
                </a:solidFill>
              </a:rPr>
              <a:t>Statement </a:t>
            </a:r>
            <a:r>
              <a:rPr lang="ko-KR" altLang="en-US" sz="1050" dirty="0" err="1">
                <a:solidFill>
                  <a:schemeClr val="tx1"/>
                </a:solidFill>
              </a:rPr>
              <a:t>받아옴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CC83BE-BAC2-47C5-87D1-4B69350C0D8A}"/>
              </a:ext>
            </a:extLst>
          </p:cNvPr>
          <p:cNvSpPr/>
          <p:nvPr/>
        </p:nvSpPr>
        <p:spPr>
          <a:xfrm>
            <a:off x="267128" y="2716221"/>
            <a:ext cx="2650733" cy="44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Statement</a:t>
            </a:r>
            <a:r>
              <a:rPr lang="ko-KR" altLang="en-US" sz="1050" dirty="0">
                <a:solidFill>
                  <a:schemeClr val="tx1"/>
                </a:solidFill>
              </a:rPr>
              <a:t>로부터 </a:t>
            </a:r>
            <a:r>
              <a:rPr lang="en-US" altLang="ko-KR" sz="1050" dirty="0" err="1">
                <a:solidFill>
                  <a:schemeClr val="tx1"/>
                </a:solidFill>
              </a:rPr>
              <a:t>ResultSet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받아옴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34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BF6E769-3F9C-4F62-8AED-C0165C3B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b="1" dirty="0"/>
              <a:t>끝</a:t>
            </a:r>
            <a:r>
              <a:rPr lang="en-US" altLang="ko-KR" sz="4000" b="1" dirty="0"/>
              <a:t>!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1598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133E93-5D46-423A-BFB8-7931EF1C20CC}"/>
              </a:ext>
            </a:extLst>
          </p:cNvPr>
          <p:cNvSpPr/>
          <p:nvPr/>
        </p:nvSpPr>
        <p:spPr>
          <a:xfrm>
            <a:off x="2348511" y="1703456"/>
            <a:ext cx="4622800" cy="774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Presentation Layer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BFBEB8-A915-4B8E-8626-86397B245482}"/>
              </a:ext>
            </a:extLst>
          </p:cNvPr>
          <p:cNvSpPr/>
          <p:nvPr/>
        </p:nvSpPr>
        <p:spPr>
          <a:xfrm>
            <a:off x="2348511" y="2617856"/>
            <a:ext cx="4622800" cy="774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Application layer(service layer)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E52D7E-B13D-4DBA-9009-09F20938B5A2}"/>
              </a:ext>
            </a:extLst>
          </p:cNvPr>
          <p:cNvSpPr/>
          <p:nvPr/>
        </p:nvSpPr>
        <p:spPr>
          <a:xfrm>
            <a:off x="2348511" y="3532256"/>
            <a:ext cx="4622800" cy="77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Business layer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D8279D-5FA5-47C3-B5B7-419984A050A1}"/>
              </a:ext>
            </a:extLst>
          </p:cNvPr>
          <p:cNvSpPr/>
          <p:nvPr/>
        </p:nvSpPr>
        <p:spPr>
          <a:xfrm>
            <a:off x="2348511" y="4434865"/>
            <a:ext cx="4622800" cy="774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 Access layer(persistent layer)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4FBDE8-4C02-4B39-8F13-95E88463CBC3}"/>
              </a:ext>
            </a:extLst>
          </p:cNvPr>
          <p:cNvSpPr/>
          <p:nvPr/>
        </p:nvSpPr>
        <p:spPr>
          <a:xfrm>
            <a:off x="2348511" y="5337474"/>
            <a:ext cx="4622800" cy="774700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 layer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4272F3C-667B-42AC-A42D-4B32A612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644862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Layered Architecture</a:t>
            </a:r>
            <a:endParaRPr lang="ko-KR" altLang="en-US" sz="3200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72E0E85-2A23-49EE-B3E0-E6796728B02A}"/>
              </a:ext>
            </a:extLst>
          </p:cNvPr>
          <p:cNvCxnSpPr>
            <a:stCxn id="9" idx="3"/>
          </p:cNvCxnSpPr>
          <p:nvPr/>
        </p:nvCxnSpPr>
        <p:spPr>
          <a:xfrm flipV="1">
            <a:off x="6971311" y="4434865"/>
            <a:ext cx="468580" cy="387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C713D56-7BE3-4843-BE44-138EEDE48265}"/>
              </a:ext>
            </a:extLst>
          </p:cNvPr>
          <p:cNvCxnSpPr>
            <a:cxnSpLocks/>
          </p:cNvCxnSpPr>
          <p:nvPr/>
        </p:nvCxnSpPr>
        <p:spPr>
          <a:xfrm>
            <a:off x="6971311" y="4826555"/>
            <a:ext cx="468580" cy="387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9CE992B-705F-44A4-B497-869AEF55B174}"/>
              </a:ext>
            </a:extLst>
          </p:cNvPr>
          <p:cNvSpPr/>
          <p:nvPr/>
        </p:nvSpPr>
        <p:spPr>
          <a:xfrm>
            <a:off x="7439890" y="4300987"/>
            <a:ext cx="2403599" cy="3873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SQL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Mapper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41AACCF-A980-4EBF-B09A-3DF2A8A8AAAA}"/>
              </a:ext>
            </a:extLst>
          </p:cNvPr>
          <p:cNvSpPr/>
          <p:nvPr/>
        </p:nvSpPr>
        <p:spPr>
          <a:xfrm>
            <a:off x="7439890" y="5045010"/>
            <a:ext cx="2403599" cy="3873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BEEED86-B92E-4972-BEE5-B72A64CB1B22}"/>
              </a:ext>
            </a:extLst>
          </p:cNvPr>
          <p:cNvSpPr/>
          <p:nvPr/>
        </p:nvSpPr>
        <p:spPr>
          <a:xfrm>
            <a:off x="7439890" y="4623957"/>
            <a:ext cx="4259420" cy="3873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</a:rPr>
              <a:t>Mybatis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</a:rPr>
              <a:t>Jdbc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</a:rPr>
              <a:t>Templetes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 JDBC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C12A4D-9996-4E71-B22F-DBD192EC65F8}"/>
              </a:ext>
            </a:extLst>
          </p:cNvPr>
          <p:cNvSpPr/>
          <p:nvPr/>
        </p:nvSpPr>
        <p:spPr>
          <a:xfrm>
            <a:off x="7439890" y="5375052"/>
            <a:ext cx="4447310" cy="3873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JPA/Hibernate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Sequelize</a:t>
            </a:r>
            <a:r>
              <a:rPr lang="en-US" altLang="ko-KR" dirty="0">
                <a:solidFill>
                  <a:schemeClr val="tx1"/>
                </a:solidFill>
              </a:rPr>
              <a:t>, Django ORM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7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785B6D-38B2-4B0A-A5F1-BA75C0589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05" y="1474741"/>
            <a:ext cx="7513790" cy="39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5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804C87-D545-4E61-B10F-4CB0FE36B227}"/>
              </a:ext>
            </a:extLst>
          </p:cNvPr>
          <p:cNvSpPr/>
          <p:nvPr/>
        </p:nvSpPr>
        <p:spPr>
          <a:xfrm>
            <a:off x="3581400" y="1422179"/>
            <a:ext cx="5029200" cy="1856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JPA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4F13E1-228C-4AFA-A90C-CB5D3C04A30D}"/>
              </a:ext>
            </a:extLst>
          </p:cNvPr>
          <p:cNvSpPr/>
          <p:nvPr/>
        </p:nvSpPr>
        <p:spPr>
          <a:xfrm>
            <a:off x="5008417" y="4303927"/>
            <a:ext cx="2272145" cy="12469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EclipseLink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A4B72C-8D65-489C-AE26-C7E5A56C5045}"/>
              </a:ext>
            </a:extLst>
          </p:cNvPr>
          <p:cNvSpPr/>
          <p:nvPr/>
        </p:nvSpPr>
        <p:spPr>
          <a:xfrm>
            <a:off x="1877290" y="4303927"/>
            <a:ext cx="2272145" cy="12469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Hibernate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26DF80-388B-4CB8-A7BC-F8CD1403DB58}"/>
              </a:ext>
            </a:extLst>
          </p:cNvPr>
          <p:cNvSpPr/>
          <p:nvPr/>
        </p:nvSpPr>
        <p:spPr>
          <a:xfrm>
            <a:off x="8139544" y="4303927"/>
            <a:ext cx="2272145" cy="12469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OpenJPA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1E05458-26BF-4B10-9094-39BC24486EDB}"/>
              </a:ext>
            </a:extLst>
          </p:cNvPr>
          <p:cNvCxnSpPr>
            <a:stCxn id="6" idx="0"/>
          </p:cNvCxnSpPr>
          <p:nvPr/>
        </p:nvCxnSpPr>
        <p:spPr>
          <a:xfrm flipV="1">
            <a:off x="3013363" y="3278688"/>
            <a:ext cx="1780594" cy="10252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B831E0F-3E82-4445-859B-E5DB6CF3BBA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144490" y="3278689"/>
            <a:ext cx="0" cy="102523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D43D679-DA05-468B-B352-763EC1A33EF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635087" y="3278689"/>
            <a:ext cx="1640530" cy="102523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8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22" y="15090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JPA</a:t>
            </a:r>
            <a:endParaRPr lang="ko-KR" altLang="en-US" sz="4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635704-9ED1-4094-9A72-DA04BA5A410B}"/>
              </a:ext>
            </a:extLst>
          </p:cNvPr>
          <p:cNvSpPr/>
          <p:nvPr/>
        </p:nvSpPr>
        <p:spPr>
          <a:xfrm>
            <a:off x="2768600" y="2567647"/>
            <a:ext cx="3086100" cy="3086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ORM</a:t>
            </a:r>
            <a:endParaRPr lang="ko-KR" altLang="en-US" sz="4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B85F6A-3B91-4837-81F7-D5ED284737BA}"/>
              </a:ext>
            </a:extLst>
          </p:cNvPr>
          <p:cNvSpPr/>
          <p:nvPr/>
        </p:nvSpPr>
        <p:spPr>
          <a:xfrm>
            <a:off x="6553200" y="2567647"/>
            <a:ext cx="3086100" cy="3086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영속성</a:t>
            </a:r>
            <a:endParaRPr lang="en-US" altLang="ko-KR" sz="4000" b="1" dirty="0"/>
          </a:p>
          <a:p>
            <a:pPr algn="ctr"/>
            <a:r>
              <a:rPr lang="ko-KR" altLang="en-US" sz="4000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5015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72D894E-A0C3-430C-9929-CC737D1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ORM(Object-relational mapping)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7301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6F4AE78-6EDB-4D14-BE1E-F74B4B501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700147"/>
              </p:ext>
            </p:extLst>
          </p:nvPr>
        </p:nvGraphicFramePr>
        <p:xfrm>
          <a:off x="1365337" y="719665"/>
          <a:ext cx="9933141" cy="5092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331">
                  <a:extLst>
                    <a:ext uri="{9D8B030D-6E8A-4147-A177-3AD203B41FA5}">
                      <a16:colId xmlns:a16="http://schemas.microsoft.com/office/drawing/2014/main" val="1720472888"/>
                    </a:ext>
                  </a:extLst>
                </a:gridCol>
                <a:gridCol w="4809995">
                  <a:extLst>
                    <a:ext uri="{9D8B030D-6E8A-4147-A177-3AD203B41FA5}">
                      <a16:colId xmlns:a16="http://schemas.microsoft.com/office/drawing/2014/main" val="1995642982"/>
                    </a:ext>
                  </a:extLst>
                </a:gridCol>
                <a:gridCol w="3519815">
                  <a:extLst>
                    <a:ext uri="{9D8B030D-6E8A-4147-A177-3AD203B41FA5}">
                      <a16:colId xmlns:a16="http://schemas.microsoft.com/office/drawing/2014/main" val="2402658006"/>
                    </a:ext>
                  </a:extLst>
                </a:gridCol>
              </a:tblGrid>
              <a:tr h="56460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368274"/>
                  </a:ext>
                </a:extLst>
              </a:tr>
              <a:tr h="1509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create table Student{</a:t>
                      </a:r>
                    </a:p>
                    <a:p>
                      <a:pPr algn="l" latinLnBrk="1"/>
                      <a:r>
                        <a:rPr lang="en-US" altLang="ko-KR" dirty="0"/>
                        <a:t>     n int(10) private key,</a:t>
                      </a:r>
                    </a:p>
                    <a:p>
                      <a:pPr algn="l" latinLnBrk="1"/>
                      <a:r>
                        <a:rPr lang="en-US" altLang="ko-KR" dirty="0"/>
                        <a:t>     name varchar(30) not null,</a:t>
                      </a:r>
                    </a:p>
                    <a:p>
                      <a:pPr algn="l" latinLnBrk="1"/>
                      <a:r>
                        <a:rPr lang="en-US" altLang="ko-KR" dirty="0"/>
                        <a:t>     grade int(5)</a:t>
                      </a:r>
                    </a:p>
                    <a:p>
                      <a:pPr algn="l" latinLnBrk="1"/>
                      <a:r>
                        <a:rPr lang="en-US" altLang="ko-KR" dirty="0"/>
                        <a:t>};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class Student{</a:t>
                      </a:r>
                    </a:p>
                    <a:p>
                      <a:pPr algn="l" latinLnBrk="1"/>
                      <a:r>
                        <a:rPr lang="en-US" altLang="ko-KR" dirty="0"/>
                        <a:t>      private int n;</a:t>
                      </a:r>
                    </a:p>
                    <a:p>
                      <a:pPr algn="l" latinLnBrk="1"/>
                      <a:r>
                        <a:rPr lang="en-US" altLang="ko-KR" dirty="0"/>
                        <a:t>      private String name;</a:t>
                      </a:r>
                    </a:p>
                    <a:p>
                      <a:pPr algn="l" latinLnBrk="1"/>
                      <a:r>
                        <a:rPr lang="en-US" altLang="ko-KR" dirty="0"/>
                        <a:t>      private int grade;</a:t>
                      </a:r>
                    </a:p>
                    <a:p>
                      <a:pPr algn="l" latinLnBrk="1"/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728781"/>
                  </a:ext>
                </a:extLst>
              </a:tr>
              <a:tr h="1509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insert into </a:t>
                      </a:r>
                      <a:r>
                        <a:rPr lang="en-US" altLang="ko-KR" b="1" dirty="0"/>
                        <a:t>student</a:t>
                      </a:r>
                      <a:r>
                        <a:rPr lang="en-US" altLang="ko-KR" dirty="0"/>
                        <a:t> values (</a:t>
                      </a:r>
                      <a:r>
                        <a:rPr lang="en-US" altLang="ko-KR" b="1" dirty="0"/>
                        <a:t>1,”JinniePark”,1</a:t>
                      </a:r>
                      <a:r>
                        <a:rPr lang="en-US" altLang="ko-KR" b="0" dirty="0"/>
                        <a:t>);</a:t>
                      </a:r>
                      <a:endParaRPr lang="ko-KR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new Student(1,”JinniePark”,1);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116378"/>
                  </a:ext>
                </a:extLst>
              </a:tr>
              <a:tr h="1509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update </a:t>
                      </a:r>
                      <a:r>
                        <a:rPr lang="en-US" altLang="ko-KR" b="1" dirty="0"/>
                        <a:t>student</a:t>
                      </a:r>
                      <a:r>
                        <a:rPr lang="en-US" altLang="ko-KR" dirty="0"/>
                        <a:t> set </a:t>
                      </a:r>
                      <a:r>
                        <a:rPr lang="en-US" altLang="ko-KR" b="1" dirty="0"/>
                        <a:t>grade = 2</a:t>
                      </a:r>
                      <a:r>
                        <a:rPr lang="en-US" altLang="ko-KR" dirty="0"/>
                        <a:t>;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student.setGrade</a:t>
                      </a:r>
                      <a:r>
                        <a:rPr lang="en-US" altLang="ko-KR" dirty="0"/>
                        <a:t>(2);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91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85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BF6E769-3F9C-4F62-8AED-C0165C3B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1279619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ORM</a:t>
            </a:r>
            <a:r>
              <a:rPr lang="ko-KR" altLang="en-US" sz="4000" b="1" dirty="0"/>
              <a:t>의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장점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C6A59B-8AC5-43FB-BA29-0A9C86C98998}"/>
              </a:ext>
            </a:extLst>
          </p:cNvPr>
          <p:cNvSpPr/>
          <p:nvPr/>
        </p:nvSpPr>
        <p:spPr>
          <a:xfrm>
            <a:off x="3784600" y="2518727"/>
            <a:ext cx="4622800" cy="774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완벽한 </a:t>
            </a:r>
            <a:r>
              <a:rPr lang="ko-KR" altLang="en-US" b="1" dirty="0" err="1">
                <a:solidFill>
                  <a:schemeClr val="tx1"/>
                </a:solidFill>
              </a:rPr>
              <a:t>객체지향적인</a:t>
            </a:r>
            <a:r>
              <a:rPr lang="ko-KR" altLang="en-US" b="1" dirty="0">
                <a:solidFill>
                  <a:schemeClr val="tx1"/>
                </a:solidFill>
              </a:rPr>
              <a:t> 코드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0603CF-610D-4B09-8237-F1AF58D1D6CE}"/>
              </a:ext>
            </a:extLst>
          </p:cNvPr>
          <p:cNvSpPr/>
          <p:nvPr/>
        </p:nvSpPr>
        <p:spPr>
          <a:xfrm>
            <a:off x="3784600" y="3613641"/>
            <a:ext cx="4622800" cy="774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재사용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유지보수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</a:rPr>
              <a:t>리팩토링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873619-5375-4A7D-919A-14A64ECB0F09}"/>
              </a:ext>
            </a:extLst>
          </p:cNvPr>
          <p:cNvSpPr/>
          <p:nvPr/>
        </p:nvSpPr>
        <p:spPr>
          <a:xfrm>
            <a:off x="3784600" y="4708555"/>
            <a:ext cx="4622800" cy="774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DBMS </a:t>
            </a:r>
            <a:r>
              <a:rPr lang="ko-KR" altLang="en-US" b="1" dirty="0">
                <a:solidFill>
                  <a:schemeClr val="tx1"/>
                </a:solidFill>
              </a:rPr>
              <a:t>종속성 하락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0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9147</TotalTime>
  <Words>548</Words>
  <Application>Microsoft Office PowerPoint</Application>
  <PresentationFormat>와이드스크린</PresentationFormat>
  <Paragraphs>148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-apple-system</vt:lpstr>
      <vt:lpstr>FC Sans</vt:lpstr>
      <vt:lpstr>Spoqa Han Sans</vt:lpstr>
      <vt:lpstr>맑은 고딕</vt:lpstr>
      <vt:lpstr>Arial</vt:lpstr>
      <vt:lpstr>Office 테마</vt:lpstr>
      <vt:lpstr>PowerPoint 프레젠테이션</vt:lpstr>
      <vt:lpstr>PowerPoint 프레젠테이션</vt:lpstr>
      <vt:lpstr>Layered Architecture</vt:lpstr>
      <vt:lpstr>PowerPoint 프레젠테이션</vt:lpstr>
      <vt:lpstr>PowerPoint 프레젠테이션</vt:lpstr>
      <vt:lpstr>JPA</vt:lpstr>
      <vt:lpstr>ORM(Object-relational mapping)</vt:lpstr>
      <vt:lpstr>PowerPoint 프레젠테이션</vt:lpstr>
      <vt:lpstr>ORM의 장점</vt:lpstr>
      <vt:lpstr>ORM의 단점</vt:lpstr>
      <vt:lpstr>PowerPoint 프레젠테이션</vt:lpstr>
      <vt:lpstr>JPA</vt:lpstr>
      <vt:lpstr>PowerPoint 프레젠테이션</vt:lpstr>
      <vt:lpstr>WAS가 종료될 때, close한다.  고객의 요청이 들어올 때 마다 EntityManager을 생성</vt:lpstr>
      <vt:lpstr>Transaction 수행 후 에는 반드시 close해야한다. 그렇지 않으면 내부적으로 DB Connection을 반환하지 않는다. </vt:lpstr>
      <vt:lpstr>PowerPoint 프레젠테이션</vt:lpstr>
      <vt:lpstr>PowerPoint 프레젠테이션</vt:lpstr>
      <vt:lpstr>영속성 관리</vt:lpstr>
      <vt:lpstr>JPA로 db에 데이터 추가해보기!</vt:lpstr>
      <vt:lpstr>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420</cp:revision>
  <dcterms:created xsi:type="dcterms:W3CDTF">2021-08-08T03:37:08Z</dcterms:created>
  <dcterms:modified xsi:type="dcterms:W3CDTF">2021-10-12T11:12:46Z</dcterms:modified>
</cp:coreProperties>
</file>