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58" r:id="rId3"/>
    <p:sldId id="592" r:id="rId4"/>
    <p:sldId id="607" r:id="rId5"/>
    <p:sldId id="605" r:id="rId6"/>
    <p:sldId id="606" r:id="rId7"/>
    <p:sldId id="608" r:id="rId8"/>
    <p:sldId id="604" r:id="rId9"/>
    <p:sldId id="588" r:id="rId10"/>
    <p:sldId id="594" r:id="rId11"/>
    <p:sldId id="609" r:id="rId12"/>
    <p:sldId id="610" r:id="rId13"/>
    <p:sldId id="611" r:id="rId14"/>
    <p:sldId id="612" r:id="rId15"/>
    <p:sldId id="586" r:id="rId16"/>
    <p:sldId id="5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88917" autoAdjust="0"/>
  </p:normalViewPr>
  <p:slideViewPr>
    <p:cSldViewPr snapToGrid="0">
      <p:cViewPr varScale="1">
        <p:scale>
          <a:sx n="88" d="100"/>
          <a:sy n="88" d="100"/>
        </p:scale>
        <p:origin x="6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1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2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1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2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5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2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6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3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mdule.tistory.com/154" TargetMode="External"/><Relationship Id="rId13" Type="http://schemas.openxmlformats.org/officeDocument/2006/relationships/hyperlink" Target="https://jdm.kr/blog/235" TargetMode="External"/><Relationship Id="rId3" Type="http://schemas.openxmlformats.org/officeDocument/2006/relationships/hyperlink" Target="https://webdevtechblog.com/%EC%8B%B1%EA%B8%80%ED%84%B4-%ED%8C%A8%ED%84%B4-singleton-pattern-db75ed29c36" TargetMode="External"/><Relationship Id="rId7" Type="http://schemas.openxmlformats.org/officeDocument/2006/relationships/hyperlink" Target="http://wiki.gurubee.net/pages/viewpage.action?pageId=1507415" TargetMode="External"/><Relationship Id="rId12" Type="http://schemas.openxmlformats.org/officeDocument/2006/relationships/hyperlink" Target="https://coding-factory.tistory.com/71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ru-daru.tistory.com/56" TargetMode="External"/><Relationship Id="rId11" Type="http://schemas.openxmlformats.org/officeDocument/2006/relationships/hyperlink" Target="https://dailyheumsi.tistory.com/201" TargetMode="External"/><Relationship Id="rId5" Type="http://schemas.openxmlformats.org/officeDocument/2006/relationships/hyperlink" Target="https://cheolhojung.github.io/posts/java/proxy.html" TargetMode="External"/><Relationship Id="rId10" Type="http://schemas.openxmlformats.org/officeDocument/2006/relationships/hyperlink" Target="https://developside.tistory.com/80" TargetMode="External"/><Relationship Id="rId4" Type="http://schemas.openxmlformats.org/officeDocument/2006/relationships/hyperlink" Target="https://jeong-pro.tistory.com/86" TargetMode="External"/><Relationship Id="rId9" Type="http://schemas.openxmlformats.org/officeDocument/2006/relationships/hyperlink" Target="https://m.blog.naver.com/cncn6666/221784973026" TargetMode="External"/><Relationship Id="rId14" Type="http://schemas.openxmlformats.org/officeDocument/2006/relationships/hyperlink" Target="https://limkydev.tistory.com/7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Singleton / Proxy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Demilight"/>
              </a:rPr>
              <a:t>구현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2C901-4D5D-41A4-8156-A7657A2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69" y="4535140"/>
            <a:ext cx="5181600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57A80A-F1D7-4AE2-8FE8-CA38BE737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63" y="4782790"/>
            <a:ext cx="4705350" cy="168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A39EE-E9AC-422B-8981-A60429B3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91" y="3171718"/>
            <a:ext cx="2638425" cy="83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0F7E92-1EF0-4404-973F-EAE7C8103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615" y="908366"/>
            <a:ext cx="4295775" cy="159067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4F34D-7563-472F-89DF-4DDDD8F92D40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3010938" y="4009918"/>
            <a:ext cx="3031566" cy="7728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571DDA-AA59-4027-B71B-E6B74B630DD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6042504" y="4009918"/>
            <a:ext cx="3275765" cy="5252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1FD689-BE15-4328-AA2D-22A46BC47035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6042503" y="2499041"/>
            <a:ext cx="1" cy="67267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1C40B4-8EBC-454B-A2FB-D39A5B2E2C9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363613" y="5625753"/>
            <a:ext cx="1363856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12682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Demilight"/>
              </a:rPr>
              <a:t>실행 결과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2C901-4D5D-41A4-8156-A7657A2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46" y="4320965"/>
            <a:ext cx="3313274" cy="1394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57A80A-F1D7-4AE2-8FE8-CA38BE737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7" y="4498102"/>
            <a:ext cx="2889865" cy="1035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A39EE-E9AC-422B-8981-A60429B3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043" y="3369624"/>
            <a:ext cx="2016062" cy="6404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0F7E92-1EF0-4404-973F-EAE7C8103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923" y="1849319"/>
            <a:ext cx="2796301" cy="10354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CF10A1-3433-4E08-9CA0-A5FE3680F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644" y="2480135"/>
            <a:ext cx="5305425" cy="12001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E61F1F-B856-45BE-8C3B-AC1A9E76451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497074" y="2884757"/>
            <a:ext cx="0" cy="48486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F169AE-5CFA-4FFE-987D-2D2E8CCE27E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822170" y="4010106"/>
            <a:ext cx="1674904" cy="4879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C2F74B-A461-44C3-8474-E022C2CA0C12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3497074" y="4010106"/>
            <a:ext cx="2040909" cy="3108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3BA82B-8997-4A0B-A6E0-76F3DBEBB08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3267102" y="5015821"/>
            <a:ext cx="614244" cy="251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Noto Sans Demilight"/>
              </a:rPr>
              <a:t>종류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E3EFE-6058-4B94-928A-311B6D6C571B}"/>
              </a:ext>
            </a:extLst>
          </p:cNvPr>
          <p:cNvSpPr txBox="1"/>
          <p:nvPr/>
        </p:nvSpPr>
        <p:spPr>
          <a:xfrm>
            <a:off x="425380" y="1796602"/>
            <a:ext cx="114836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원격 프록시 </a:t>
            </a:r>
            <a:r>
              <a:rPr lang="en-US" altLang="ko-KR" dirty="0"/>
              <a:t>: </a:t>
            </a:r>
            <a:r>
              <a:rPr lang="ko-KR" altLang="en-US" dirty="0"/>
              <a:t>원격 객체에 대한 접근 제어가 가능합니다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 프록시 </a:t>
            </a:r>
            <a:r>
              <a:rPr lang="en-US" altLang="ko-KR" dirty="0"/>
              <a:t>(Virtual Proxy) : </a:t>
            </a:r>
            <a:r>
              <a:rPr lang="ko-KR" altLang="en-US" dirty="0"/>
              <a:t>미리 생성하기 힘든 객체에 대한 접근 및 생성시점 등을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보호 프록시 </a:t>
            </a:r>
            <a:r>
              <a:rPr lang="en-US" altLang="ko-KR" dirty="0"/>
              <a:t>(Protection Proxy) : </a:t>
            </a:r>
            <a:r>
              <a:rPr lang="ko-KR" altLang="en-US" dirty="0"/>
              <a:t>객체에 따른 접근 권한을 </a:t>
            </a:r>
            <a:r>
              <a:rPr lang="ko-KR" altLang="en-US" dirty="0" err="1"/>
              <a:t>제어해야하는</a:t>
            </a:r>
            <a:r>
              <a:rPr lang="ko-KR" altLang="en-US" dirty="0"/>
              <a:t> 객체의 접근을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방화벽 프록시 </a:t>
            </a:r>
            <a:r>
              <a:rPr lang="en-US" altLang="ko-KR" dirty="0"/>
              <a:t>: </a:t>
            </a:r>
            <a:r>
              <a:rPr lang="ko-KR" altLang="en-US" dirty="0"/>
              <a:t>일련의 네트워크 자원에 대한 접근을 제어해 주 객체를 </a:t>
            </a:r>
            <a:r>
              <a:rPr lang="en-US" altLang="ko-KR" dirty="0"/>
              <a:t>'</a:t>
            </a:r>
            <a:r>
              <a:rPr lang="ko-KR" altLang="en-US" dirty="0"/>
              <a:t>나쁜</a:t>
            </a:r>
            <a:r>
              <a:rPr lang="en-US" altLang="ko-KR" dirty="0"/>
              <a:t>' </a:t>
            </a:r>
            <a:r>
              <a:rPr lang="ko-KR" altLang="en-US" dirty="0"/>
              <a:t>클라이언트들로부터 보호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스마트 레퍼런스 프록시 </a:t>
            </a:r>
            <a:r>
              <a:rPr lang="en-US" altLang="ko-KR" dirty="0"/>
              <a:t>(Smart Reference Proxy) : </a:t>
            </a:r>
            <a:r>
              <a:rPr lang="ko-KR" altLang="en-US" dirty="0"/>
              <a:t>주 객체가 참조될 때마다 추가 행동을 제공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				ex) </a:t>
            </a:r>
            <a:r>
              <a:rPr lang="ko-KR" altLang="en-US" dirty="0"/>
              <a:t>객체 참조에 대한 선 작업</a:t>
            </a:r>
            <a:r>
              <a:rPr lang="en-US" altLang="ko-KR" dirty="0"/>
              <a:t>, </a:t>
            </a:r>
            <a:r>
              <a:rPr lang="ko-KR" altLang="en-US" dirty="0"/>
              <a:t>후 작업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0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6976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Noto Sans Demilight"/>
              </a:rPr>
              <a:t>종류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E3EFE-6058-4B94-928A-311B6D6C571B}"/>
              </a:ext>
            </a:extLst>
          </p:cNvPr>
          <p:cNvSpPr txBox="1"/>
          <p:nvPr/>
        </p:nvSpPr>
        <p:spPr>
          <a:xfrm>
            <a:off x="354155" y="1796602"/>
            <a:ext cx="115549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캐싱</a:t>
            </a:r>
            <a:r>
              <a:rPr lang="ko-KR" altLang="en-US" dirty="0"/>
              <a:t> 프록시 </a:t>
            </a:r>
            <a:r>
              <a:rPr lang="en-US" altLang="ko-KR" dirty="0"/>
              <a:t>(Caching Proxy) : </a:t>
            </a:r>
            <a:r>
              <a:rPr lang="ko-KR" altLang="en-US" dirty="0"/>
              <a:t>비용이 많이 드는 작업의 결과를 임시로 저장 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	        </a:t>
            </a:r>
            <a:r>
              <a:rPr lang="ko-KR" altLang="en-US" dirty="0"/>
              <a:t>클라이언트에 저장된 결과를 실제 작업처리 대신 보여주고 자원을 절약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동기화 프록시 </a:t>
            </a:r>
            <a:r>
              <a:rPr lang="en-US" altLang="ko-KR" dirty="0"/>
              <a:t>(Synchronization Proxy) : </a:t>
            </a:r>
            <a:r>
              <a:rPr lang="ko-KR" altLang="en-US" dirty="0"/>
              <a:t>여러 스레드에서 주 객체에 접근하는 경우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		          </a:t>
            </a:r>
            <a:r>
              <a:rPr lang="ko-KR" altLang="en-US" dirty="0"/>
              <a:t>안전하게 작업을 처리할 수 있게 해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복잡도 숨김 프록시 </a:t>
            </a:r>
            <a:r>
              <a:rPr lang="en-US" altLang="ko-KR" dirty="0"/>
              <a:t>(Complexity Hiding Proxy) : </a:t>
            </a:r>
            <a:r>
              <a:rPr lang="ko-KR" altLang="en-US" dirty="0"/>
              <a:t>복잡한 클래스들의 집합에 대한 접근을 제어하고</a:t>
            </a:r>
            <a:r>
              <a:rPr lang="en-US" altLang="ko-KR" dirty="0"/>
              <a:t>, </a:t>
            </a:r>
            <a:r>
              <a:rPr lang="ko-KR" altLang="en-US" dirty="0"/>
              <a:t>복잡도를 숨김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지연 복사 프록시 </a:t>
            </a:r>
            <a:r>
              <a:rPr lang="en-US" altLang="ko-KR" dirty="0"/>
              <a:t>(Copy-On-Write Proxy) : </a:t>
            </a:r>
            <a:r>
              <a:rPr lang="ko-KR" altLang="en-US" dirty="0"/>
              <a:t>클라이언트에서 필요로 할 때까지 객체가 복사를 지연시키는 역할 </a:t>
            </a:r>
            <a:r>
              <a:rPr lang="en-US" altLang="ko-KR" dirty="0"/>
              <a:t>					'</a:t>
            </a:r>
            <a:r>
              <a:rPr lang="ko-KR" altLang="en-US" dirty="0"/>
              <a:t>변형된 가상 프록시</a:t>
            </a:r>
            <a:r>
              <a:rPr lang="en-US" altLang="ko-KR" dirty="0"/>
              <a:t>'</a:t>
            </a:r>
            <a:r>
              <a:rPr lang="ko-KR" altLang="en-US" dirty="0"/>
              <a:t>라고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51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11801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Noto Sans Demilight"/>
              </a:rPr>
              <a:t>장 </a:t>
            </a:r>
            <a:r>
              <a:rPr lang="en-US" altLang="ko-KR" sz="2000" b="1" i="0" dirty="0">
                <a:effectLst/>
                <a:latin typeface="Noto Sans Demilight"/>
              </a:rPr>
              <a:t>/ </a:t>
            </a:r>
            <a:r>
              <a:rPr lang="ko-KR" altLang="en-US" sz="2000" b="1" i="0" dirty="0">
                <a:effectLst/>
                <a:latin typeface="Noto Sans Demilight"/>
              </a:rPr>
              <a:t>단점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4A9ED-04CF-4F5F-A6A4-3E83E7F44B8E}"/>
              </a:ext>
            </a:extLst>
          </p:cNvPr>
          <p:cNvSpPr txBox="1"/>
          <p:nvPr/>
        </p:nvSpPr>
        <p:spPr>
          <a:xfrm>
            <a:off x="575219" y="1830808"/>
            <a:ext cx="111612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프록시 패턴 장점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>
                <a:effectLst/>
              </a:rPr>
              <a:t>1.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사이즈가 큰 객체</a:t>
            </a:r>
            <a:r>
              <a:rPr lang="en-US" altLang="ko-KR" dirty="0"/>
              <a:t>(ex : 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가 로딩되기 전에도 프록시를 통해 참조를 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effectLst/>
              </a:rPr>
              <a:t>2.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실제 객체의 </a:t>
            </a:r>
            <a:r>
              <a:rPr lang="en-US" altLang="ko-KR" dirty="0"/>
              <a:t>public, protected </a:t>
            </a:r>
            <a:r>
              <a:rPr lang="ko-KR" altLang="en-US" dirty="0">
                <a:solidFill>
                  <a:srgbClr val="FF0000"/>
                </a:solidFill>
              </a:rPr>
              <a:t>메소드들을 숨기고 인터페이스를 통해 노출</a:t>
            </a:r>
            <a:r>
              <a:rPr lang="ko-KR" altLang="en-US" dirty="0"/>
              <a:t>시킬 수 있다</a:t>
            </a:r>
            <a:r>
              <a:rPr lang="en-US" altLang="ko-KR" dirty="0"/>
              <a:t>. </a:t>
            </a:r>
          </a:p>
          <a:p>
            <a:r>
              <a:rPr lang="en-US" altLang="ko-KR" b="1" dirty="0">
                <a:effectLst/>
              </a:rPr>
              <a:t>3. </a:t>
            </a:r>
            <a:r>
              <a:rPr lang="ko-KR" altLang="en-US" dirty="0"/>
              <a:t>로컬에 있지 않고 </a:t>
            </a:r>
            <a:r>
              <a:rPr lang="ko-KR" altLang="en-US" dirty="0">
                <a:solidFill>
                  <a:srgbClr val="FF0000"/>
                </a:solidFill>
              </a:rPr>
              <a:t>떨어져 있는 객체를 사용할 수 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</a:p>
          <a:p>
            <a:r>
              <a:rPr lang="en-US" altLang="ko-KR" b="1" dirty="0">
                <a:effectLst/>
              </a:rPr>
              <a:t>4.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원래 객체의 접근에 대해서 </a:t>
            </a:r>
            <a:r>
              <a:rPr lang="ko-KR" altLang="en-US" dirty="0">
                <a:solidFill>
                  <a:srgbClr val="FF0000"/>
                </a:solidFill>
              </a:rPr>
              <a:t>사전처리</a:t>
            </a:r>
            <a:r>
              <a:rPr lang="ko-KR" altLang="en-US" dirty="0"/>
              <a:t>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b="1" dirty="0"/>
              <a:t>프록시 패턴 단점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>
                <a:effectLst/>
              </a:rPr>
              <a:t>1.</a:t>
            </a:r>
            <a:r>
              <a:rPr lang="ko-KR" altLang="en-US" dirty="0"/>
              <a:t> 객체를 생성할 때 </a:t>
            </a:r>
            <a:r>
              <a:rPr lang="ko-KR" altLang="en-US" dirty="0">
                <a:solidFill>
                  <a:srgbClr val="FF0000"/>
                </a:solidFill>
              </a:rPr>
              <a:t>한단계를 거치게 되므로</a:t>
            </a:r>
            <a:r>
              <a:rPr lang="en-US" altLang="ko-KR" dirty="0"/>
              <a:t>, </a:t>
            </a:r>
            <a:r>
              <a:rPr lang="ko-KR" altLang="en-US" dirty="0"/>
              <a:t>빈번한 객체 생성이 필요한 경우 </a:t>
            </a:r>
            <a:r>
              <a:rPr lang="ko-KR" altLang="en-US" dirty="0">
                <a:solidFill>
                  <a:srgbClr val="FF0000"/>
                </a:solidFill>
              </a:rPr>
              <a:t>성능이 저하될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effectLst/>
              </a:rPr>
              <a:t>2.</a:t>
            </a:r>
            <a:r>
              <a:rPr lang="ko-KR" altLang="en-US" dirty="0"/>
              <a:t> 프록시 내부에서 객체 생성을 위해 </a:t>
            </a:r>
            <a:r>
              <a:rPr lang="ko-KR" altLang="en-US" dirty="0">
                <a:solidFill>
                  <a:srgbClr val="FF0000"/>
                </a:solidFill>
              </a:rPr>
              <a:t>스레드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생성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0000"/>
                </a:solidFill>
              </a:rPr>
              <a:t>동기화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ko-KR" altLang="en-US" dirty="0"/>
              <a:t>되야 하는 경우 </a:t>
            </a:r>
            <a:r>
              <a:rPr lang="ko-KR" altLang="en-US" dirty="0">
                <a:solidFill>
                  <a:srgbClr val="FF0000"/>
                </a:solidFill>
              </a:rPr>
              <a:t>성능이 저하될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effectLst/>
              </a:rPr>
              <a:t>3.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로직이 </a:t>
            </a:r>
            <a:r>
              <a:rPr lang="ko-KR" altLang="en-US" dirty="0" err="1"/>
              <a:t>난해해져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가독성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떨어질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06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5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676831" y="1028343"/>
            <a:ext cx="110393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ko-KR" altLang="en-US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singleton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https://webdevtechblog.com/%EC%8B%B1%EA%B8%80%ED%84%B4-%ED%8C%A8%ED%84%B4-singleton-pattern-db75ed29c36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4"/>
              </a:rPr>
              <a:t>https://jeong-pro.tistory.com/86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proxy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https://cheolhojung.github.io/posts/java/proxy.html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https://daru-daru.tistory.com/56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http://wiki.gurubee.net/pages/viewpage.action?pageId=1507415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https://bamdule.tistory.com/154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https://m.blog.naver.com/cncn6666/221784973026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https://developside.tistory.com/80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1"/>
              </a:rPr>
              <a:t>https://dailyheumsi.tistory.com/201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2"/>
              </a:rPr>
              <a:t>https://coding-factory.tistory.com/711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3"/>
              </a:rPr>
              <a:t>https://jdm.kr/blog/235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4"/>
              </a:rPr>
              <a:t>https://limkydev.tistory.com/79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54453-ECA8-45A6-ACDD-AAD842FA6C7E}"/>
              </a:ext>
            </a:extLst>
          </p:cNvPr>
          <p:cNvSpPr txBox="1"/>
          <p:nvPr/>
        </p:nvSpPr>
        <p:spPr>
          <a:xfrm>
            <a:off x="179265" y="712152"/>
            <a:ext cx="17448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Singleton?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3E703-5217-4EC4-869C-A432A5937C6E}"/>
              </a:ext>
            </a:extLst>
          </p:cNvPr>
          <p:cNvSpPr txBox="1"/>
          <p:nvPr/>
        </p:nvSpPr>
        <p:spPr>
          <a:xfrm>
            <a:off x="1051683" y="1416817"/>
            <a:ext cx="588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인스턴스를 </a:t>
            </a:r>
            <a:r>
              <a:rPr lang="en-US" altLang="ko-KR" dirty="0"/>
              <a:t>1</a:t>
            </a:r>
            <a:r>
              <a:rPr lang="ko-KR" altLang="en-US" dirty="0"/>
              <a:t>개만 생성해 공유하도록 하는 디자인 패턴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090E0-6435-4EAE-B5AF-A958E42F95A4}"/>
              </a:ext>
            </a:extLst>
          </p:cNvPr>
          <p:cNvSpPr txBox="1"/>
          <p:nvPr/>
        </p:nvSpPr>
        <p:spPr>
          <a:xfrm>
            <a:off x="1051683" y="209762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1</a:t>
            </a:r>
            <a:r>
              <a:rPr lang="ko-KR" altLang="en-US" dirty="0"/>
              <a:t>개만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C04586-97D4-4F0C-B7FA-8FAC352E2886}"/>
              </a:ext>
            </a:extLst>
          </p:cNvPr>
          <p:cNvSpPr txBox="1"/>
          <p:nvPr/>
        </p:nvSpPr>
        <p:spPr>
          <a:xfrm>
            <a:off x="1051683" y="2778423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서비스는 수많은 요청을 처리해야한다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B8EDF-108E-4126-8C56-2CB08802A401}"/>
              </a:ext>
            </a:extLst>
          </p:cNvPr>
          <p:cNvSpPr txBox="1"/>
          <p:nvPr/>
        </p:nvSpPr>
        <p:spPr>
          <a:xfrm>
            <a:off x="1051683" y="3459226"/>
            <a:ext cx="87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요청마다 필요한 객체를 생성해 사용한다면</a:t>
            </a:r>
            <a:r>
              <a:rPr lang="en-US" altLang="ko-KR" dirty="0"/>
              <a:t>, </a:t>
            </a:r>
            <a:r>
              <a:rPr lang="ko-KR" altLang="en-US" dirty="0"/>
              <a:t>자원이 낭비되고 처리시간이 길어진다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BF104-F60A-4233-9C7D-83CF91F399AA}"/>
              </a:ext>
            </a:extLst>
          </p:cNvPr>
          <p:cNvSpPr txBox="1"/>
          <p:nvPr/>
        </p:nvSpPr>
        <p:spPr>
          <a:xfrm>
            <a:off x="1051683" y="4140029"/>
            <a:ext cx="868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문제를 해결하기 위해 </a:t>
            </a:r>
            <a:r>
              <a:rPr lang="en-US" altLang="ko-KR" dirty="0"/>
              <a:t>1</a:t>
            </a:r>
            <a:r>
              <a:rPr lang="ko-KR" altLang="en-US" dirty="0"/>
              <a:t>개의 인스턴스를 공유하는 </a:t>
            </a:r>
            <a:r>
              <a:rPr lang="en-US" altLang="ko-KR" b="1" dirty="0"/>
              <a:t>“</a:t>
            </a:r>
            <a:r>
              <a:rPr lang="ko-KR" altLang="en-US" b="1" dirty="0" err="1"/>
              <a:t>싱글턴</a:t>
            </a:r>
            <a:r>
              <a:rPr lang="ko-KR" altLang="en-US" b="1" dirty="0"/>
              <a:t> 패턴</a:t>
            </a:r>
            <a:r>
              <a:rPr lang="en-US" altLang="ko-KR" b="1" dirty="0"/>
              <a:t>”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16FF7-4D1D-437A-9599-C76A7600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95" y="2476200"/>
            <a:ext cx="7077075" cy="146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구현방법</a:t>
            </a:r>
            <a:r>
              <a:rPr lang="en-US" altLang="ko-KR" sz="2800" b="1" dirty="0">
                <a:latin typeface="Noto Sans Demilight"/>
              </a:rPr>
              <a:t>1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0996E-4E9F-496D-8593-9EF99FB2D7DC}"/>
              </a:ext>
            </a:extLst>
          </p:cNvPr>
          <p:cNvSpPr txBox="1"/>
          <p:nvPr/>
        </p:nvSpPr>
        <p:spPr>
          <a:xfrm>
            <a:off x="4778707" y="433257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로딩 시 객체생성</a:t>
            </a:r>
          </a:p>
        </p:txBody>
      </p:sp>
    </p:spTree>
    <p:extLst>
      <p:ext uri="{BB962C8B-B14F-4D97-AF65-F5344CB8AC3E}">
        <p14:creationId xmlns:p14="http://schemas.microsoft.com/office/powerpoint/2010/main" val="377408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27780F-85BE-4218-9963-036FC170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45" y="2319337"/>
            <a:ext cx="5667375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965E1-7042-4897-9093-FF6E8225BCAD}"/>
              </a:ext>
            </a:extLst>
          </p:cNvPr>
          <p:cNvSpPr txBox="1"/>
          <p:nvPr/>
        </p:nvSpPr>
        <p:spPr>
          <a:xfrm>
            <a:off x="179265" y="712152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구현방법</a:t>
            </a:r>
            <a:r>
              <a:rPr lang="en-US" altLang="ko-KR" sz="2800" b="1" dirty="0">
                <a:latin typeface="Noto Sans Demilight"/>
              </a:rPr>
              <a:t>2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FC2A8-E95E-4F1D-AFDA-EC4C7019B0B7}"/>
              </a:ext>
            </a:extLst>
          </p:cNvPr>
          <p:cNvSpPr txBox="1"/>
          <p:nvPr/>
        </p:nvSpPr>
        <p:spPr>
          <a:xfrm>
            <a:off x="4704167" y="501586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요청시에 인스턴스를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411EBC-4FC8-41B2-B936-B37D91B19175}"/>
              </a:ext>
            </a:extLst>
          </p:cNvPr>
          <p:cNvSpPr/>
          <p:nvPr/>
        </p:nvSpPr>
        <p:spPr>
          <a:xfrm>
            <a:off x="4704167" y="2928066"/>
            <a:ext cx="1185004" cy="272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827EB87-4FA7-441E-BC65-07BFEAE24FD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70152" y="2014972"/>
            <a:ext cx="1234015" cy="913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724B62-1F21-42DE-863B-991A6E33859A}"/>
              </a:ext>
            </a:extLst>
          </p:cNvPr>
          <p:cNvSpPr txBox="1"/>
          <p:nvPr/>
        </p:nvSpPr>
        <p:spPr>
          <a:xfrm>
            <a:off x="1286188" y="1368641"/>
            <a:ext cx="436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메서드 전체에 </a:t>
            </a:r>
            <a:r>
              <a:rPr lang="en-US" altLang="ko-KR" sz="1200" dirty="0">
                <a:solidFill>
                  <a:srgbClr val="FF0000"/>
                </a:solidFill>
              </a:rPr>
              <a:t>synchronized</a:t>
            </a:r>
            <a:r>
              <a:rPr lang="ko-KR" altLang="en-US" sz="1200" dirty="0">
                <a:solidFill>
                  <a:srgbClr val="FF0000"/>
                </a:solidFill>
              </a:rPr>
              <a:t>가 적용되므로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요청이 많을 경우 성능에 영향을 줄 수 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(synchronized</a:t>
            </a:r>
            <a:r>
              <a:rPr lang="ko-KR" altLang="en-US" sz="1200" dirty="0">
                <a:solidFill>
                  <a:srgbClr val="FF0000"/>
                </a:solidFill>
              </a:rPr>
              <a:t>를 사용하면 보통 </a:t>
            </a:r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배정도 느려진다고 한다</a:t>
            </a:r>
            <a:r>
              <a:rPr lang="en-US" altLang="ko-KR" sz="1200" dirty="0">
                <a:solidFill>
                  <a:srgbClr val="FF0000"/>
                </a:solidFill>
              </a:rPr>
              <a:t>.)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EE5E78-D817-4FAD-9656-5DBC102E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45" y="1852612"/>
            <a:ext cx="4981575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218FD-B5C8-484E-98B6-791D95B78876}"/>
              </a:ext>
            </a:extLst>
          </p:cNvPr>
          <p:cNvSpPr txBox="1"/>
          <p:nvPr/>
        </p:nvSpPr>
        <p:spPr>
          <a:xfrm>
            <a:off x="179265" y="712152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구현방법</a:t>
            </a:r>
            <a:r>
              <a:rPr lang="en-US" altLang="ko-KR" sz="2800" b="1" dirty="0">
                <a:latin typeface="Noto Sans Demilight"/>
              </a:rPr>
              <a:t>3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183D8-F8D3-4C0C-B891-1D97BE5CA9B7}"/>
              </a:ext>
            </a:extLst>
          </p:cNvPr>
          <p:cNvSpPr txBox="1"/>
          <p:nvPr/>
        </p:nvSpPr>
        <p:spPr>
          <a:xfrm>
            <a:off x="4704167" y="5236929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요청시에 인스턴스를 생성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F14DF1-BD8D-4202-9900-9A8DB470227C}"/>
              </a:ext>
            </a:extLst>
          </p:cNvPr>
          <p:cNvSpPr/>
          <p:nvPr/>
        </p:nvSpPr>
        <p:spPr>
          <a:xfrm>
            <a:off x="4442910" y="2871741"/>
            <a:ext cx="1185004" cy="272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0C5DC2-A62F-48CE-A100-A295EEF4496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10873" y="1589315"/>
            <a:ext cx="1032037" cy="1282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9010D7-FECC-4B7D-A86C-72600D36C37E}"/>
              </a:ext>
            </a:extLst>
          </p:cNvPr>
          <p:cNvSpPr txBox="1"/>
          <p:nvPr/>
        </p:nvSpPr>
        <p:spPr>
          <a:xfrm>
            <a:off x="1024931" y="1312316"/>
            <a:ext cx="477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객체가 할당되지 않은 시점에만 </a:t>
            </a:r>
            <a:r>
              <a:rPr lang="en-US" altLang="ko-KR" sz="1200" dirty="0">
                <a:solidFill>
                  <a:srgbClr val="FF0000"/>
                </a:solidFill>
              </a:rPr>
              <a:t>synchronize</a:t>
            </a:r>
            <a:r>
              <a:rPr lang="ko-KR" altLang="en-US" sz="1200" dirty="0">
                <a:solidFill>
                  <a:srgbClr val="FF0000"/>
                </a:solidFill>
              </a:rPr>
              <a:t>를 적용해 객체를 생성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Singleton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218FD-B5C8-484E-98B6-791D95B78876}"/>
              </a:ext>
            </a:extLst>
          </p:cNvPr>
          <p:cNvSpPr txBox="1"/>
          <p:nvPr/>
        </p:nvSpPr>
        <p:spPr>
          <a:xfrm>
            <a:off x="179265" y="712152"/>
            <a:ext cx="141577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장</a:t>
            </a:r>
            <a:r>
              <a:rPr lang="en-US" altLang="ko-KR" sz="2800" b="1" dirty="0">
                <a:latin typeface="Noto Sans Demilight"/>
              </a:rPr>
              <a:t>/</a:t>
            </a:r>
            <a:r>
              <a:rPr lang="ko-KR" altLang="en-US" sz="2800" b="1" dirty="0">
                <a:latin typeface="Noto Sans Demilight"/>
              </a:rPr>
              <a:t>단점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3DC44-77F5-4251-9726-0E5280B97C77}"/>
              </a:ext>
            </a:extLst>
          </p:cNvPr>
          <p:cNvSpPr txBox="1"/>
          <p:nvPr/>
        </p:nvSpPr>
        <p:spPr>
          <a:xfrm>
            <a:off x="1071779" y="4260510"/>
            <a:ext cx="647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싱글턴이</a:t>
            </a:r>
            <a:r>
              <a:rPr lang="ko-KR" altLang="en-US" dirty="0"/>
              <a:t> 적용된 객체의 값을 변경하도록 설계</a:t>
            </a:r>
            <a:r>
              <a:rPr lang="en-US" altLang="ko-KR" dirty="0"/>
              <a:t>X (stateless)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51EBE-1D3C-453A-8AA7-14C5C6151E6F}"/>
              </a:ext>
            </a:extLst>
          </p:cNvPr>
          <p:cNvSpPr txBox="1"/>
          <p:nvPr/>
        </p:nvSpPr>
        <p:spPr>
          <a:xfrm>
            <a:off x="1071779" y="4965570"/>
            <a:ext cx="802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클래스 </a:t>
            </a:r>
            <a:r>
              <a:rPr lang="ko-KR" altLang="en-US" dirty="0" err="1"/>
              <a:t>로더를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사용한다면 인스턴스가 </a:t>
            </a:r>
            <a:r>
              <a:rPr lang="en-US" altLang="ko-KR" dirty="0"/>
              <a:t>2</a:t>
            </a:r>
            <a:r>
              <a:rPr lang="ko-KR" altLang="en-US" dirty="0"/>
              <a:t>개 이상 생성될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86A20-6C6A-492F-BDBE-4434A244E3FE}"/>
              </a:ext>
            </a:extLst>
          </p:cNvPr>
          <p:cNvSpPr txBox="1"/>
          <p:nvPr/>
        </p:nvSpPr>
        <p:spPr>
          <a:xfrm>
            <a:off x="1071777" y="2145435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단 한 개의 인스턴스를 보장할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0338D-C27C-4E1F-8999-5EEB2DB45FB9}"/>
              </a:ext>
            </a:extLst>
          </p:cNvPr>
          <p:cNvSpPr txBox="1"/>
          <p:nvPr/>
        </p:nvSpPr>
        <p:spPr>
          <a:xfrm>
            <a:off x="1071777" y="285049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메모리 낭비를 방지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BF071-4A92-46A7-8DF6-632066B135D3}"/>
              </a:ext>
            </a:extLst>
          </p:cNvPr>
          <p:cNvSpPr txBox="1"/>
          <p:nvPr/>
        </p:nvSpPr>
        <p:spPr>
          <a:xfrm>
            <a:off x="1071777" y="3555450"/>
            <a:ext cx="810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DB Connection Pool</a:t>
            </a:r>
            <a:r>
              <a:rPr lang="ko-KR" altLang="en-US" dirty="0"/>
              <a:t>과 같이 공통된 일을 여러 번 수행하는 경우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74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Proxy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90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DDC6AF1-B4CB-4D92-898A-ECF6236E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49" y="1624012"/>
            <a:ext cx="5829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28957</TotalTime>
  <Words>657</Words>
  <Application>Microsoft Office PowerPoint</Application>
  <PresentationFormat>와이드스크린</PresentationFormat>
  <Paragraphs>112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65</cp:revision>
  <dcterms:created xsi:type="dcterms:W3CDTF">2021-08-07T08:11:24Z</dcterms:created>
  <dcterms:modified xsi:type="dcterms:W3CDTF">2021-10-12T11:25:27Z</dcterms:modified>
</cp:coreProperties>
</file>