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7" r:id="rId3"/>
    <p:sldId id="634" r:id="rId4"/>
    <p:sldId id="624" r:id="rId5"/>
    <p:sldId id="633" r:id="rId6"/>
    <p:sldId id="635" r:id="rId7"/>
    <p:sldId id="637" r:id="rId8"/>
    <p:sldId id="638" r:id="rId9"/>
    <p:sldId id="639" r:id="rId10"/>
    <p:sldId id="628" r:id="rId11"/>
    <p:sldId id="629" r:id="rId12"/>
    <p:sldId id="645" r:id="rId13"/>
    <p:sldId id="643" r:id="rId14"/>
    <p:sldId id="644" r:id="rId15"/>
    <p:sldId id="630" r:id="rId16"/>
    <p:sldId id="641" r:id="rId17"/>
    <p:sldId id="650" r:id="rId18"/>
    <p:sldId id="646" r:id="rId19"/>
    <p:sldId id="648" r:id="rId20"/>
    <p:sldId id="647" r:id="rId21"/>
    <p:sldId id="649" r:id="rId22"/>
    <p:sldId id="642" r:id="rId23"/>
    <p:sldId id="63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AFAF"/>
    <a:srgbClr val="353535"/>
    <a:srgbClr val="FFFF53"/>
    <a:srgbClr val="F3F81C"/>
    <a:srgbClr val="70AD47"/>
    <a:srgbClr val="EEA410"/>
    <a:srgbClr val="CC99FF"/>
    <a:srgbClr val="EBF1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83498" autoAdjust="0"/>
  </p:normalViewPr>
  <p:slideViewPr>
    <p:cSldViewPr snapToGrid="0">
      <p:cViewPr varScale="1">
        <p:scale>
          <a:sx n="48" d="100"/>
          <a:sy n="48" d="100"/>
        </p:scale>
        <p:origin x="60" y="9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stateless protocol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모든 요청이 독립적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기억하지 않는다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5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토큰 베이스로 인증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2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1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리퀘스트를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보내면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리퀘스트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내용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예를들면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비밀번호 아이디가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맞다면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인증되면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토큰을 만들어서 서명 알고리즘으로 서명한 뒤에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response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2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이미 토큰이 생성되고 나면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토큰을 같이 보내서 서버가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서명한것을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확인한다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서명이 잘 되어있으면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이전에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인증받았다는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것을 알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2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9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20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19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악의적인 사용자가 다른 사용자를 공격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게시판을 포함한 웹에서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자바스크립트같은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스크립트 언어를 삽입해 개발자가 의도하지 않은 기능을 작동 시킴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2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악의적인 사용자가 다른 사용자를 공격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게시판을 포함한 웹에서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자바스크립트같은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스크립트 언어를 삽입해 개발자가 의도하지 않은 기능을 작동 시킴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2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최대 크기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4096byte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9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서버를 공격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en-US" altLang="ko-KR" dirty="0"/>
            </a:b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6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2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https://www.youtube.com/watch?v=tosLBcAX1vk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https://www.youtube.com/watch?v=1QiOXWEbqYQ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https://velog.io/@mokyoungg/JWT-%ED%86%A0%ED%81%B0%EC%9D%84-%EC%96%B4%EB%94%94%EC%97%90-%EC%A0%80%EC%9E%A5%ED%95%B4%EC%95%BC-%ED%95%98%EB%8A%94%EA%B0%80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1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나에 관한 것을 기억하기 위해 서버가 내 브라우저에 저장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유튜브가 준 쿠키는 유튜브에만 보내지게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쿠키가 있다면 자동으로 보내짐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(only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인증 뿐만 아니라 언어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설정같은것도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저장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(only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그밖에도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세션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저장할때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어디까지 봤는지 표시에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쓰인당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1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쿠키 베이스로 인증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8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나에 관한 것을 기억하기 위해 서버가 내 브라우저에 저장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유튜브가 준 쿠키는 유튜브에만 보내지게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쿠키가 있다면 자동으로 보내짐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(only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2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나에 관한 것을 기억하기 위해 서버가 내 브라우저에 저장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유튜브가 준 쿠키는 유튜브에만 보내지게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쿠키가 있다면 자동으로 보내짐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(only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2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나에 관한 것을 기억하기 위해 서버가 내 브라우저에 저장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유튜브가 준 쿠키는 유튜브에만 보내지게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쿠키가 있다면 자동으로 보내짐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(only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2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과거에 시내버스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이용시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사용했던 토큰 사진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String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 받을 때마다 서버에 보냄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쿠키랑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비슷해 보임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근데 이건 네이티브 웹도 가능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게다가 스트링이니까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http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헤더에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보내는것도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가능하고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에도 보낼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누구나 까서 확인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비밀번호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같은거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저장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ㄴㄴ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api/conte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20211019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823545" y="3258293"/>
            <a:ext cx="8544910" cy="905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세션</a:t>
            </a:r>
            <a:r>
              <a:rPr lang="en-US" altLang="ko-KR" b="1" dirty="0"/>
              <a:t>/</a:t>
            </a:r>
            <a:r>
              <a:rPr lang="ko-KR" altLang="en-US" b="1" dirty="0"/>
              <a:t>쿠키</a:t>
            </a:r>
            <a:r>
              <a:rPr lang="en-US" altLang="ko-KR" b="1" dirty="0"/>
              <a:t>/JWT/</a:t>
            </a:r>
            <a:r>
              <a:rPr lang="ko-KR" altLang="en-US" b="1" dirty="0"/>
              <a:t>토큰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992582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Token</a:t>
            </a:r>
            <a:endParaRPr lang="ko-KR" altLang="en-US" sz="4000" b="1" dirty="0"/>
          </a:p>
        </p:txBody>
      </p:sp>
      <p:pic>
        <p:nvPicPr>
          <p:cNvPr id="4" name="그림 3" descr="동전이(가) 표시된 사진&#10;&#10;자동 생성된 설명">
            <a:extLst>
              <a:ext uri="{FF2B5EF4-FFF2-40B4-BE49-F238E27FC236}">
                <a16:creationId xmlns:a16="http://schemas.microsoft.com/office/drawing/2014/main" id="{3A4E9482-BF46-4383-B80F-140F80F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0"/>
          <a:stretch/>
        </p:blipFill>
        <p:spPr>
          <a:xfrm>
            <a:off x="3271443" y="2704925"/>
            <a:ext cx="5649113" cy="24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JWT(Json Web Token)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217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</a:t>
            </a:r>
            <a:r>
              <a:rPr lang="ko-KR" altLang="en-US" sz="4000" b="1" dirty="0"/>
              <a:t>의 생김새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EAFADCF-5170-47F1-9DD8-A911FFFA43E1}"/>
              </a:ext>
            </a:extLst>
          </p:cNvPr>
          <p:cNvSpPr txBox="1">
            <a:spLocks/>
          </p:cNvSpPr>
          <p:nvPr/>
        </p:nvSpPr>
        <p:spPr>
          <a:xfrm>
            <a:off x="1358922" y="251010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err="1"/>
              <a:t>aaaaaa</a:t>
            </a:r>
            <a:r>
              <a:rPr lang="en-US" altLang="ko-KR" sz="5400" b="1" dirty="0"/>
              <a:t> . </a:t>
            </a:r>
            <a:r>
              <a:rPr lang="en-US" altLang="ko-KR" sz="5400" b="1" dirty="0" err="1"/>
              <a:t>bbbbbb</a:t>
            </a:r>
            <a:r>
              <a:rPr lang="en-US" altLang="ko-KR" sz="5400" b="1" dirty="0"/>
              <a:t> . </a:t>
            </a:r>
            <a:r>
              <a:rPr lang="en-US" altLang="ko-KR" sz="5400" b="1" dirty="0" err="1"/>
              <a:t>cccccc</a:t>
            </a:r>
            <a:endParaRPr lang="ko-KR" altLang="en-US" sz="5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015A74-9C5B-411D-80F2-D13111921FED}"/>
              </a:ext>
            </a:extLst>
          </p:cNvPr>
          <p:cNvSpPr/>
          <p:nvPr/>
        </p:nvSpPr>
        <p:spPr>
          <a:xfrm>
            <a:off x="2002971" y="3340644"/>
            <a:ext cx="2394858" cy="88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976233-A3D5-4133-B208-B3CF32746BBD}"/>
              </a:ext>
            </a:extLst>
          </p:cNvPr>
          <p:cNvSpPr/>
          <p:nvPr/>
        </p:nvSpPr>
        <p:spPr>
          <a:xfrm>
            <a:off x="5041878" y="3340644"/>
            <a:ext cx="2394858" cy="88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0046FC-36EE-46B3-AD72-0A8393486480}"/>
              </a:ext>
            </a:extLst>
          </p:cNvPr>
          <p:cNvSpPr/>
          <p:nvPr/>
        </p:nvSpPr>
        <p:spPr>
          <a:xfrm>
            <a:off x="8080785" y="3340644"/>
            <a:ext cx="2394858" cy="88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843EB-4CA5-4149-90FF-8106A01E57A3}"/>
              </a:ext>
            </a:extLst>
          </p:cNvPr>
          <p:cNvSpPr txBox="1"/>
          <p:nvPr/>
        </p:nvSpPr>
        <p:spPr>
          <a:xfrm>
            <a:off x="2433308" y="3472543"/>
            <a:ext cx="1614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헤더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(header)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43691-D9B0-49D6-AAFF-30A945C38D0A}"/>
              </a:ext>
            </a:extLst>
          </p:cNvPr>
          <p:cNvSpPr txBox="1"/>
          <p:nvPr/>
        </p:nvSpPr>
        <p:spPr>
          <a:xfrm>
            <a:off x="5386679" y="3472543"/>
            <a:ext cx="178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(payload)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658B2-582B-47C5-B7B4-D36A25085C3C}"/>
              </a:ext>
            </a:extLst>
          </p:cNvPr>
          <p:cNvSpPr txBox="1"/>
          <p:nvPr/>
        </p:nvSpPr>
        <p:spPr>
          <a:xfrm>
            <a:off x="8261012" y="3472543"/>
            <a:ext cx="2034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서명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(signature)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5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동전이(가) 표시된 사진&#10;&#10;자동 생성된 설명">
            <a:extLst>
              <a:ext uri="{FF2B5EF4-FFF2-40B4-BE49-F238E27FC236}">
                <a16:creationId xmlns:a16="http://schemas.microsoft.com/office/drawing/2014/main" id="{BB05FF09-8C9A-4836-8192-2793C93C4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5985051" y="2644802"/>
            <a:ext cx="1172614" cy="100234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2" name="그림 11" descr="동전이(가) 표시된 사진&#10;&#10;자동 생성된 설명">
            <a:extLst>
              <a:ext uri="{FF2B5EF4-FFF2-40B4-BE49-F238E27FC236}">
                <a16:creationId xmlns:a16="http://schemas.microsoft.com/office/drawing/2014/main" id="{E9E83986-E2E1-4A65-BEFF-EAAB99FD8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8689217" y="2427302"/>
            <a:ext cx="1172614" cy="1002344"/>
          </a:xfrm>
          <a:prstGeom prst="rect">
            <a:avLst/>
          </a:prstGeom>
        </p:spPr>
      </p:pic>
      <p:pic>
        <p:nvPicPr>
          <p:cNvPr id="16" name="그림 15" descr="동전이(가) 표시된 사진&#10;&#10;자동 생성된 설명">
            <a:extLst>
              <a:ext uri="{FF2B5EF4-FFF2-40B4-BE49-F238E27FC236}">
                <a16:creationId xmlns:a16="http://schemas.microsoft.com/office/drawing/2014/main" id="{23A3701F-28A5-40EF-9FA7-4945991F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2330170" y="2427302"/>
            <a:ext cx="1172614" cy="10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3" name="그림 12" descr="동전이(가) 표시된 사진&#10;&#10;자동 생성된 설명">
            <a:extLst>
              <a:ext uri="{FF2B5EF4-FFF2-40B4-BE49-F238E27FC236}">
                <a16:creationId xmlns:a16="http://schemas.microsoft.com/office/drawing/2014/main" id="{D11D0901-E4CF-4DF9-AA99-F1EAC6170B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2330170" y="2427302"/>
            <a:ext cx="1172614" cy="10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75 L -0.00065 0.35463 L 0.52539 0.35463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051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세션 </a:t>
            </a:r>
            <a:r>
              <a:rPr lang="en-US" altLang="ko-KR" sz="4000" b="1" dirty="0"/>
              <a:t>vs JWT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154AB-5E37-42B3-BA19-0406E912ED6A}"/>
              </a:ext>
            </a:extLst>
          </p:cNvPr>
          <p:cNvSpPr/>
          <p:nvPr/>
        </p:nvSpPr>
        <p:spPr>
          <a:xfrm>
            <a:off x="3101521" y="2247900"/>
            <a:ext cx="6217557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세션</a:t>
            </a:r>
            <a:r>
              <a:rPr lang="ko-KR" altLang="en-US" dirty="0">
                <a:solidFill>
                  <a:schemeClr val="tx1"/>
                </a:solidFill>
              </a:rPr>
              <a:t>은 저장된 정보를 이용한 기능 제공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Session DB</a:t>
            </a:r>
            <a:r>
              <a:rPr lang="ko-KR" altLang="en-US" dirty="0">
                <a:solidFill>
                  <a:schemeClr val="tx1"/>
                </a:solidFill>
              </a:rPr>
              <a:t>를 꼭 필요로 함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보통 </a:t>
            </a:r>
            <a:r>
              <a:rPr lang="en-US" altLang="ko-KR" dirty="0" err="1">
                <a:solidFill>
                  <a:schemeClr val="tx1"/>
                </a:solidFill>
              </a:rPr>
              <a:t>redis</a:t>
            </a:r>
            <a:r>
              <a:rPr lang="ko-KR" altLang="en-US" dirty="0">
                <a:solidFill>
                  <a:schemeClr val="tx1"/>
                </a:solidFill>
              </a:rPr>
              <a:t>를 많이 사용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로그인 되어있는 기기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기기수</a:t>
            </a:r>
            <a:r>
              <a:rPr lang="ko-KR" altLang="en-US" dirty="0">
                <a:solidFill>
                  <a:schemeClr val="tx1"/>
                </a:solidFill>
              </a:rPr>
              <a:t> 제한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F2C67D-1131-4700-9A1B-C18A0311BC1C}"/>
              </a:ext>
            </a:extLst>
          </p:cNvPr>
          <p:cNvSpPr/>
          <p:nvPr/>
        </p:nvSpPr>
        <p:spPr>
          <a:xfrm>
            <a:off x="3101521" y="4196443"/>
            <a:ext cx="6217557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JWT</a:t>
            </a:r>
            <a:r>
              <a:rPr lang="ko-KR" altLang="en-US" dirty="0">
                <a:solidFill>
                  <a:schemeClr val="tx1"/>
                </a:solidFill>
              </a:rPr>
              <a:t>는 모든 생성된 토큰을 추적할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를 필요로 하지 않아 유지비용이 적다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코로나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98313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추가적으로</a:t>
            </a:r>
            <a:r>
              <a:rPr lang="en-US" altLang="ko-KR" sz="4000" b="1" dirty="0"/>
              <a:t>..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295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198E652-D398-4CE7-8F73-76AD80504ADE}"/>
              </a:ext>
            </a:extLst>
          </p:cNvPr>
          <p:cNvSpPr txBox="1">
            <a:spLocks/>
          </p:cNvSpPr>
          <p:nvPr/>
        </p:nvSpPr>
        <p:spPr>
          <a:xfrm>
            <a:off x="1271239" y="2969553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token</a:t>
            </a:r>
            <a:r>
              <a:rPr lang="ko-KR" altLang="en-US" sz="4000" b="1" dirty="0"/>
              <a:t>은 어디에 저장되어야 하는가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1630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900409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XSS(Cross-Site Scripting)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826F34-5B2B-497D-90B6-1BAFF9EA5960}"/>
              </a:ext>
            </a:extLst>
          </p:cNvPr>
          <p:cNvSpPr/>
          <p:nvPr/>
        </p:nvSpPr>
        <p:spPr>
          <a:xfrm>
            <a:off x="2831852" y="2819303"/>
            <a:ext cx="6703661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악의적인 사용자가 다른 사용자를 공격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게시판을 포함한 웹에서 </a:t>
            </a: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-apple-system"/>
              </a:rPr>
              <a:t>자바스크립트같은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스크립트 언어를 삽입해 개발자가 의도하지 않은 기능을 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작동 시킴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2954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DFB7184-BEB6-43CF-97FC-1956BDB0A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36" y="453102"/>
            <a:ext cx="6442286" cy="24232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589158-6B4D-4103-982F-4FB58553C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36" y="3154526"/>
            <a:ext cx="6501991" cy="33130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30CDC-8296-4FBC-9AFD-F2D64B8539BF}"/>
              </a:ext>
            </a:extLst>
          </p:cNvPr>
          <p:cNvSpPr txBox="1"/>
          <p:nvPr/>
        </p:nvSpPr>
        <p:spPr>
          <a:xfrm>
            <a:off x="3983952" y="1757859"/>
            <a:ext cx="3239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5B5B"/>
                </a:solidFill>
              </a:rPr>
              <a:t>&lt;SCRIPT&gt;alert("</a:t>
            </a:r>
            <a:r>
              <a:rPr lang="ko-KR" altLang="en-US" sz="1400" dirty="0">
                <a:solidFill>
                  <a:srgbClr val="FF5B5B"/>
                </a:solidFill>
              </a:rPr>
              <a:t>테스트</a:t>
            </a:r>
            <a:r>
              <a:rPr lang="en-US" altLang="ko-KR" sz="1400" dirty="0">
                <a:solidFill>
                  <a:srgbClr val="FF5B5B"/>
                </a:solidFill>
              </a:rPr>
              <a:t>!!!");&lt;/SCRIPT&gt;</a:t>
            </a:r>
            <a:endParaRPr lang="ko-KR" altLang="en-US" sz="1400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3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26247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HTTP</a:t>
            </a:r>
            <a:r>
              <a:rPr lang="ko-KR" altLang="en-US" sz="4000" b="1" dirty="0"/>
              <a:t>프로토콜의 특징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2A0B5F-A98F-4642-869C-362267CABCB3}"/>
              </a:ext>
            </a:extLst>
          </p:cNvPr>
          <p:cNvSpPr txBox="1">
            <a:spLocks/>
          </p:cNvSpPr>
          <p:nvPr/>
        </p:nvSpPr>
        <p:spPr>
          <a:xfrm>
            <a:off x="3537043" y="2181367"/>
            <a:ext cx="5360377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B0F0"/>
                </a:solidFill>
              </a:rPr>
              <a:t>connectionless</a:t>
            </a:r>
          </a:p>
          <a:p>
            <a:r>
              <a:rPr lang="ko-KR" altLang="en-US" sz="2000" b="1" dirty="0" err="1"/>
              <a:t>요청후</a:t>
            </a:r>
            <a:r>
              <a:rPr lang="ko-KR" altLang="en-US" sz="2000" b="1" dirty="0"/>
              <a:t> 응답을 받으면 연결을 끊어버린다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1C9AB03-2A3A-4106-A6BA-7BDAA2F212DF}"/>
              </a:ext>
            </a:extLst>
          </p:cNvPr>
          <p:cNvSpPr txBox="1">
            <a:spLocks/>
          </p:cNvSpPr>
          <p:nvPr/>
        </p:nvSpPr>
        <p:spPr>
          <a:xfrm>
            <a:off x="3537043" y="3429000"/>
            <a:ext cx="5463118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B0F0"/>
                </a:solidFill>
              </a:rPr>
              <a:t>stateless</a:t>
            </a:r>
          </a:p>
          <a:p>
            <a:r>
              <a:rPr lang="ko-KR" altLang="en-US" sz="2000" b="1" dirty="0"/>
              <a:t>통신이 끝나면 상태를 유지하지 않는다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5B1F5-ADAA-40EF-A0BA-27F7F70F360B}"/>
              </a:ext>
            </a:extLst>
          </p:cNvPr>
          <p:cNvSpPr txBox="1"/>
          <p:nvPr/>
        </p:nvSpPr>
        <p:spPr>
          <a:xfrm>
            <a:off x="3254828" y="5312228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&gt;&gt;&gt;&gt;</a:t>
            </a:r>
            <a:r>
              <a:rPr lang="ko-KR" altLang="en-US" dirty="0"/>
              <a:t>어떻게 하면 유저 정보를 기억 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7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012950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CSRF(Cross-Site Request Forgery)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0A02C-AA9A-4C0B-B674-FB0DDB400ED8}"/>
              </a:ext>
            </a:extLst>
          </p:cNvPr>
          <p:cNvSpPr/>
          <p:nvPr/>
        </p:nvSpPr>
        <p:spPr>
          <a:xfrm>
            <a:off x="2831852" y="2819303"/>
            <a:ext cx="6703661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악의적인 사용자가 다른 사용자를 공격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게시판을 포함한 웹에서 </a:t>
            </a: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-apple-system"/>
              </a:rPr>
              <a:t>자바스크립트같은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스크립트 언어를 삽입해 개발자가 의도하지 않은 기능을 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작동 시킴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0F8E6-1227-40B6-ABF3-75FD624DD527}"/>
              </a:ext>
            </a:extLst>
          </p:cNvPr>
          <p:cNvSpPr/>
          <p:nvPr/>
        </p:nvSpPr>
        <p:spPr>
          <a:xfrm>
            <a:off x="2831853" y="4449191"/>
            <a:ext cx="2355290" cy="80635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0" i="0" dirty="0">
                <a:solidFill>
                  <a:schemeClr val="accent3"/>
                </a:solidFill>
                <a:effectLst/>
                <a:latin typeface="-apple-system"/>
              </a:rPr>
              <a:t>(+) </a:t>
            </a:r>
            <a:r>
              <a:rPr lang="ko-KR" altLang="en-US" sz="2000" b="0" i="0" dirty="0">
                <a:solidFill>
                  <a:schemeClr val="accent3"/>
                </a:solidFill>
                <a:effectLst/>
                <a:latin typeface="-apple-system"/>
              </a:rPr>
              <a:t>옥션의 사례</a:t>
            </a:r>
            <a:endParaRPr lang="en-US" altLang="ko-KR" sz="2000" b="0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081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EF58AF-1953-43DB-A18A-7C617F83304D}"/>
              </a:ext>
            </a:extLst>
          </p:cNvPr>
          <p:cNvSpPr/>
          <p:nvPr/>
        </p:nvSpPr>
        <p:spPr>
          <a:xfrm>
            <a:off x="1358922" y="8557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사용자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1F9407-E956-4A31-949E-0C9A6965DEE0}"/>
              </a:ext>
            </a:extLst>
          </p:cNvPr>
          <p:cNvSpPr/>
          <p:nvPr/>
        </p:nvSpPr>
        <p:spPr>
          <a:xfrm>
            <a:off x="7717971" y="8557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다른 사이트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591E09-3520-4CBF-B95E-B0E71828EB7E}"/>
              </a:ext>
            </a:extLst>
          </p:cNvPr>
          <p:cNvCxnSpPr/>
          <p:nvPr/>
        </p:nvCxnSpPr>
        <p:spPr>
          <a:xfrm>
            <a:off x="4474029" y="1941637"/>
            <a:ext cx="3243942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8FAB6A-9C2E-474B-A945-37908B2C7498}"/>
              </a:ext>
            </a:extLst>
          </p:cNvPr>
          <p:cNvSpPr/>
          <p:nvPr/>
        </p:nvSpPr>
        <p:spPr>
          <a:xfrm>
            <a:off x="1358922" y="399757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악성 서버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2E978F-A3B6-47B0-BF96-091678111C8B}"/>
              </a:ext>
            </a:extLst>
          </p:cNvPr>
          <p:cNvSpPr/>
          <p:nvPr/>
        </p:nvSpPr>
        <p:spPr>
          <a:xfrm>
            <a:off x="4647304" y="4206072"/>
            <a:ext cx="6703661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form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action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http://facebook.com/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api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/content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method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post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"&gt;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	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input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type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hidden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name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body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srgbClr val="990055"/>
                </a:solidFill>
                <a:latin typeface="Noto Sans" panose="020B0502040204020203" pitchFamily="34" charset="0"/>
              </a:rPr>
              <a:t>		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value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ko-KR" altLang="en-US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여기 가입하면 돈 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10</a:t>
            </a:r>
            <a:r>
              <a:rPr lang="ko-KR" altLang="en-US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만원 드립니다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.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ko-KR" altLang="en-US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/&gt;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input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type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submit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value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Click Me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"/&gt;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&lt;/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form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&gt;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9D22910-739D-42B8-AF73-415364D3412C}"/>
              </a:ext>
            </a:extLst>
          </p:cNvPr>
          <p:cNvSpPr txBox="1">
            <a:spLocks/>
          </p:cNvSpPr>
          <p:nvPr/>
        </p:nvSpPr>
        <p:spPr>
          <a:xfrm>
            <a:off x="4684508" y="158892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인증된 상태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727F4-B3BB-4CD0-BAFC-48D9E444A739}"/>
              </a:ext>
            </a:extLst>
          </p:cNvPr>
          <p:cNvCxnSpPr>
            <a:cxnSpLocks/>
          </p:cNvCxnSpPr>
          <p:nvPr/>
        </p:nvCxnSpPr>
        <p:spPr>
          <a:xfrm>
            <a:off x="2386959" y="2967615"/>
            <a:ext cx="0" cy="1029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CFA239-6F95-4000-9537-3D8251CDD079}"/>
              </a:ext>
            </a:extLst>
          </p:cNvPr>
          <p:cNvCxnSpPr>
            <a:cxnSpLocks/>
          </p:cNvCxnSpPr>
          <p:nvPr/>
        </p:nvCxnSpPr>
        <p:spPr>
          <a:xfrm flipV="1">
            <a:off x="3434709" y="2967615"/>
            <a:ext cx="0" cy="1029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B36ADE61-38EA-49F4-A48C-86F467D544E8}"/>
              </a:ext>
            </a:extLst>
          </p:cNvPr>
          <p:cNvSpPr txBox="1">
            <a:spLocks/>
          </p:cNvSpPr>
          <p:nvPr/>
        </p:nvSpPr>
        <p:spPr>
          <a:xfrm>
            <a:off x="3718267" y="3883086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F39EF16-9E23-4462-8759-2C787FEC1FDB}"/>
              </a:ext>
            </a:extLst>
          </p:cNvPr>
          <p:cNvSpPr txBox="1">
            <a:spLocks/>
          </p:cNvSpPr>
          <p:nvPr/>
        </p:nvSpPr>
        <p:spPr>
          <a:xfrm rot="16200000">
            <a:off x="764988" y="3359302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16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18295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token</a:t>
            </a:r>
            <a:r>
              <a:rPr lang="ko-KR" altLang="en-US" sz="4000" b="1" dirty="0"/>
              <a:t>은 어디에 저장되어야 하는가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8758F9-0FF3-41AF-A059-7C0BBC2208E0}"/>
              </a:ext>
            </a:extLst>
          </p:cNvPr>
          <p:cNvSpPr/>
          <p:nvPr/>
        </p:nvSpPr>
        <p:spPr>
          <a:xfrm>
            <a:off x="1358922" y="2485292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쿠키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81DD2-2DCD-402E-A52A-8305BC56A2A8}"/>
              </a:ext>
            </a:extLst>
          </p:cNvPr>
          <p:cNvSpPr/>
          <p:nvPr/>
        </p:nvSpPr>
        <p:spPr>
          <a:xfrm>
            <a:off x="4626129" y="2485292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세션 스토리지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5875D4-74EB-42AA-8F3E-614A95333BE4}"/>
              </a:ext>
            </a:extLst>
          </p:cNvPr>
          <p:cNvSpPr/>
          <p:nvPr/>
        </p:nvSpPr>
        <p:spPr>
          <a:xfrm>
            <a:off x="7893336" y="2485292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로컬 스토리지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57DB6-7A26-4175-B8F1-7C96F5CBB1A3}"/>
              </a:ext>
            </a:extLst>
          </p:cNvPr>
          <p:cNvSpPr txBox="1"/>
          <p:nvPr/>
        </p:nvSpPr>
        <p:spPr>
          <a:xfrm>
            <a:off x="1547350" y="4674480"/>
            <a:ext cx="2946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</a:p>
          <a:p>
            <a:r>
              <a:rPr lang="ko-KR" altLang="en-US" dirty="0"/>
              <a:t>일정 기간이 지나면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(+) </a:t>
            </a:r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속성을 통해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로부터의 접근 막기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8D843-74E9-4D05-81D7-81F5DA9A5B6E}"/>
              </a:ext>
            </a:extLst>
          </p:cNvPr>
          <p:cNvSpPr txBox="1"/>
          <p:nvPr/>
        </p:nvSpPr>
        <p:spPr>
          <a:xfrm>
            <a:off x="4726875" y="4674480"/>
            <a:ext cx="319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5~10MB</a:t>
            </a:r>
          </a:p>
          <a:p>
            <a:r>
              <a:rPr lang="ko-KR" altLang="en-US" dirty="0"/>
              <a:t>세션을</a:t>
            </a:r>
            <a:r>
              <a:rPr lang="en-US" altLang="ko-KR" dirty="0"/>
              <a:t> </a:t>
            </a:r>
            <a:r>
              <a:rPr lang="ko-KR" altLang="en-US" dirty="0"/>
              <a:t>위한 저장 공간</a:t>
            </a:r>
            <a:endParaRPr lang="en-US" altLang="ko-KR" dirty="0"/>
          </a:p>
          <a:p>
            <a:r>
              <a:rPr lang="ko-KR" altLang="en-US" dirty="0"/>
              <a:t>세션이 종료되면 모두 삭제</a:t>
            </a:r>
            <a:endParaRPr lang="en-US" altLang="ko-KR" dirty="0"/>
          </a:p>
          <a:p>
            <a:r>
              <a:rPr lang="ko-KR" altLang="en-US" dirty="0"/>
              <a:t>서버에서 접근이 불가하므로</a:t>
            </a:r>
            <a:endParaRPr lang="en-US" altLang="ko-KR" dirty="0"/>
          </a:p>
          <a:p>
            <a:r>
              <a:rPr lang="ko-KR" altLang="en-US" dirty="0"/>
              <a:t>클라이언트 측에서 스토리지 </a:t>
            </a:r>
            <a:endParaRPr lang="en-US" altLang="ko-KR" dirty="0"/>
          </a:p>
          <a:p>
            <a:r>
              <a:rPr lang="ko-KR" altLang="en-US" dirty="0"/>
              <a:t>값을 꺼내서 </a:t>
            </a:r>
            <a:r>
              <a:rPr lang="ko-KR" altLang="en-US" dirty="0" err="1"/>
              <a:t>전달해줘야함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739F-7610-42E2-B58F-6D70138D60D3}"/>
              </a:ext>
            </a:extLst>
          </p:cNvPr>
          <p:cNvSpPr txBox="1"/>
          <p:nvPr/>
        </p:nvSpPr>
        <p:spPr>
          <a:xfrm>
            <a:off x="7926790" y="4674480"/>
            <a:ext cx="3118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5MB</a:t>
            </a:r>
          </a:p>
          <a:p>
            <a:r>
              <a:rPr lang="ko-KR" altLang="en-US" dirty="0"/>
              <a:t>반 영구적인 저장 공간</a:t>
            </a:r>
            <a:endParaRPr lang="en-US" altLang="ko-KR" dirty="0"/>
          </a:p>
          <a:p>
            <a:r>
              <a:rPr lang="ko-KR" altLang="en-US" dirty="0"/>
              <a:t>서버에서 접근 불가 하므로 </a:t>
            </a:r>
            <a:endParaRPr lang="en-US" altLang="ko-KR" dirty="0"/>
          </a:p>
          <a:p>
            <a:r>
              <a:rPr lang="ko-KR" altLang="en-US" dirty="0"/>
              <a:t>클라이언트 측에서 스토리지</a:t>
            </a:r>
            <a:endParaRPr lang="en-US" altLang="ko-KR" dirty="0"/>
          </a:p>
          <a:p>
            <a:r>
              <a:rPr lang="ko-KR" altLang="en-US" dirty="0"/>
              <a:t>값을 꺼내서 </a:t>
            </a:r>
            <a:r>
              <a:rPr lang="ko-KR" altLang="en-US" dirty="0" err="1"/>
              <a:t>전달해줘야함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934B6-7C45-406C-8FD1-52C4EA381FB1}"/>
              </a:ext>
            </a:extLst>
          </p:cNvPr>
          <p:cNvSpPr/>
          <p:nvPr/>
        </p:nvSpPr>
        <p:spPr>
          <a:xfrm>
            <a:off x="1266094" y="2363372"/>
            <a:ext cx="3278275" cy="4192173"/>
          </a:xfrm>
          <a:prstGeom prst="rect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BD792-9434-40B2-B02A-FC897156A469}"/>
              </a:ext>
            </a:extLst>
          </p:cNvPr>
          <p:cNvSpPr/>
          <p:nvPr/>
        </p:nvSpPr>
        <p:spPr>
          <a:xfrm>
            <a:off x="4544369" y="2363372"/>
            <a:ext cx="6573600" cy="4192173"/>
          </a:xfrm>
          <a:prstGeom prst="rect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5339-167F-43F5-B5F3-C07173492957}"/>
              </a:ext>
            </a:extLst>
          </p:cNvPr>
          <p:cNvSpPr txBox="1"/>
          <p:nvPr/>
        </p:nvSpPr>
        <p:spPr>
          <a:xfrm>
            <a:off x="1044809" y="195536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5B5B"/>
                </a:solidFill>
              </a:rPr>
              <a:t>용량이 작은 대신 보안면에서 유리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E2EC6-6162-4B0A-89E2-803E6F779D37}"/>
              </a:ext>
            </a:extLst>
          </p:cNvPr>
          <p:cNvSpPr txBox="1"/>
          <p:nvPr/>
        </p:nvSpPr>
        <p:spPr>
          <a:xfrm>
            <a:off x="6021670" y="195536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5B5B"/>
                </a:solidFill>
              </a:rPr>
              <a:t>용량이 큰 대신 보안면에서 불리</a:t>
            </a:r>
          </a:p>
        </p:txBody>
      </p:sp>
    </p:spTree>
    <p:extLst>
      <p:ext uri="{BB962C8B-B14F-4D97-AF65-F5344CB8AC3E}">
        <p14:creationId xmlns:p14="http://schemas.microsoft.com/office/powerpoint/2010/main" val="4438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465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Cookie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843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Cookie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D77B287-FDA7-4D54-9F64-C4037B1FD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540" y1="22222" x2="58333" y2="28807"/>
                        <a14:foregroundMark x1="68651" y1="25926" x2="70238" y2="32922"/>
                        <a14:foregroundMark x1="68651" y1="21399" x2="71429" y2="27160"/>
                        <a14:foregroundMark x1="69048" y1="24280" x2="70238" y2="30864"/>
                        <a14:foregroundMark x1="69444" y1="24280" x2="72222" y2="30453"/>
                        <a14:foregroundMark x1="71032" y1="21399" x2="74603" y2="28807"/>
                        <a14:foregroundMark x1="65873" y1="25103" x2="66270" y2="33745"/>
                        <a14:foregroundMark x1="63095" y1="20988" x2="60714" y2="33745"/>
                        <a14:foregroundMark x1="63492" y1="21399" x2="64683" y2="28395"/>
                        <a14:foregroundMark x1="53968" y1="18930" x2="52381" y2="29218"/>
                        <a14:foregroundMark x1="55159" y1="21811" x2="52778" y2="27160"/>
                        <a14:foregroundMark x1="53571" y1="14815" x2="59127" y2="18930"/>
                        <a14:foregroundMark x1="52381" y1="16049" x2="51984" y2="23868"/>
                        <a14:foregroundMark x1="57143" y1="14815" x2="56349" y2="22222"/>
                        <a14:foregroundMark x1="58333" y1="13169" x2="65476" y2="21399"/>
                        <a14:foregroundMark x1="61905" y1="15226" x2="68254" y2="21399"/>
                        <a14:foregroundMark x1="63889" y1="13169" x2="69841" y2="23868"/>
                        <a14:foregroundMark x1="66270" y1="12757" x2="70238" y2="20988"/>
                        <a14:foregroundMark x1="54365" y1="11523" x2="48810" y2="21399"/>
                        <a14:foregroundMark x1="44444" y1="17284" x2="43651" y2="20988"/>
                        <a14:foregroundMark x1="50397" y1="15638" x2="44048" y2="23045"/>
                        <a14:foregroundMark x1="50794" y1="15226" x2="45635" y2="23868"/>
                        <a14:foregroundMark x1="51190" y1="14815" x2="40873" y2="17695"/>
                        <a14:foregroundMark x1="50000" y1="15226" x2="47619" y2="19753"/>
                        <a14:foregroundMark x1="49206" y1="14403" x2="46429" y2="18930"/>
                        <a14:foregroundMark x1="47619" y1="12346" x2="42460" y2="21811"/>
                        <a14:foregroundMark x1="47619" y1="16049" x2="44444" y2="22222"/>
                        <a14:foregroundMark x1="46825" y1="12346" x2="42460" y2="20988"/>
                        <a14:foregroundMark x1="48016" y1="13169" x2="42460" y2="16461"/>
                        <a14:foregroundMark x1="58730" y1="41975" x2="53968" y2="53909"/>
                        <a14:foregroundMark x1="57143" y1="46914" x2="51190" y2="54733"/>
                        <a14:foregroundMark x1="51984" y1="52263" x2="48016" y2="57613"/>
                        <a14:foregroundMark x1="31746" y1="62963" x2="32143" y2="71605"/>
                        <a14:foregroundMark x1="33333" y1="61317" x2="33333" y2="65021"/>
                        <a14:foregroundMark x1="31746" y1="49383" x2="31746" y2="49383"/>
                        <a14:foregroundMark x1="25794" y1="23868" x2="25794" y2="23868"/>
                        <a14:foregroundMark x1="18651" y1="25514" x2="18651" y2="25514"/>
                        <a14:foregroundMark x1="37302" y1="57202" x2="33333" y2="60905"/>
                        <a14:foregroundMark x1="32143" y1="57613" x2="32143" y2="57613"/>
                        <a14:foregroundMark x1="30952" y1="58436" x2="30952" y2="58436"/>
                        <a14:foregroundMark x1="31746" y1="56379" x2="31746" y2="56379"/>
                        <a14:foregroundMark x1="32143" y1="54733" x2="32143" y2="54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1373" y="2535962"/>
            <a:ext cx="1514456" cy="146036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38306852-060C-4C83-9B19-14E9F9E28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73" y="2535962"/>
            <a:ext cx="1003507" cy="1238272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6D568AEB-E127-4B10-9996-08BA4A08E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1" y="2539505"/>
            <a:ext cx="1003507" cy="12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/>
              <a:t>Cookie </a:t>
            </a:r>
            <a:r>
              <a:rPr lang="ko-KR" altLang="en-US" sz="4000" b="1" dirty="0"/>
              <a:t>이용 예시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D77B287-FDA7-4D54-9F64-C4037B1FD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540" y1="22222" x2="58333" y2="28807"/>
                        <a14:foregroundMark x1="68651" y1="25926" x2="70238" y2="32922"/>
                        <a14:foregroundMark x1="68651" y1="21399" x2="71429" y2="27160"/>
                        <a14:foregroundMark x1="69048" y1="24280" x2="70238" y2="30864"/>
                        <a14:foregroundMark x1="69444" y1="24280" x2="72222" y2="30453"/>
                        <a14:foregroundMark x1="71032" y1="21399" x2="74603" y2="28807"/>
                        <a14:foregroundMark x1="65873" y1="25103" x2="66270" y2="33745"/>
                        <a14:foregroundMark x1="63095" y1="20988" x2="60714" y2="33745"/>
                        <a14:foregroundMark x1="63492" y1="21399" x2="64683" y2="28395"/>
                        <a14:foregroundMark x1="53968" y1="18930" x2="52381" y2="29218"/>
                        <a14:foregroundMark x1="55159" y1="21811" x2="52778" y2="27160"/>
                        <a14:foregroundMark x1="53571" y1="14815" x2="59127" y2="18930"/>
                        <a14:foregroundMark x1="52381" y1="16049" x2="51984" y2="23868"/>
                        <a14:foregroundMark x1="57143" y1="14815" x2="56349" y2="22222"/>
                        <a14:foregroundMark x1="58333" y1="13169" x2="65476" y2="21399"/>
                        <a14:foregroundMark x1="61905" y1="15226" x2="68254" y2="21399"/>
                        <a14:foregroundMark x1="63889" y1="13169" x2="69841" y2="23868"/>
                        <a14:foregroundMark x1="66270" y1="12757" x2="70238" y2="20988"/>
                        <a14:foregroundMark x1="54365" y1="11523" x2="48810" y2="21399"/>
                        <a14:foregroundMark x1="44444" y1="17284" x2="43651" y2="20988"/>
                        <a14:foregroundMark x1="50397" y1="15638" x2="44048" y2="23045"/>
                        <a14:foregroundMark x1="50794" y1="15226" x2="45635" y2="23868"/>
                        <a14:foregroundMark x1="51190" y1="14815" x2="40873" y2="17695"/>
                        <a14:foregroundMark x1="50000" y1="15226" x2="47619" y2="19753"/>
                        <a14:foregroundMark x1="49206" y1="14403" x2="46429" y2="18930"/>
                        <a14:foregroundMark x1="47619" y1="12346" x2="42460" y2="21811"/>
                        <a14:foregroundMark x1="47619" y1="16049" x2="44444" y2="22222"/>
                        <a14:foregroundMark x1="46825" y1="12346" x2="42460" y2="20988"/>
                        <a14:foregroundMark x1="48016" y1="13169" x2="42460" y2="16461"/>
                        <a14:foregroundMark x1="58730" y1="41975" x2="53968" y2="53909"/>
                        <a14:foregroundMark x1="57143" y1="46914" x2="51190" y2="54733"/>
                        <a14:foregroundMark x1="51984" y1="52263" x2="48016" y2="57613"/>
                        <a14:foregroundMark x1="31746" y1="62963" x2="32143" y2="71605"/>
                        <a14:foregroundMark x1="33333" y1="61317" x2="33333" y2="65021"/>
                        <a14:foregroundMark x1="31746" y1="49383" x2="31746" y2="49383"/>
                        <a14:foregroundMark x1="25794" y1="23868" x2="25794" y2="23868"/>
                        <a14:foregroundMark x1="18651" y1="25514" x2="18651" y2="25514"/>
                        <a14:foregroundMark x1="37302" y1="57202" x2="33333" y2="60905"/>
                        <a14:foregroundMark x1="32143" y1="57613" x2="32143" y2="57613"/>
                        <a14:foregroundMark x1="30952" y1="58436" x2="30952" y2="58436"/>
                        <a14:foregroundMark x1="31746" y1="56379" x2="31746" y2="56379"/>
                        <a14:foregroundMark x1="32143" y1="54733" x2="32143" y2="54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1373" y="2535962"/>
            <a:ext cx="1514456" cy="146036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375162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38306852-060C-4C83-9B19-14E9F9E28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9" y="2471665"/>
            <a:ext cx="1003507" cy="123827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5821FBF-2B67-4A09-A4CA-771BBC7210B3}"/>
              </a:ext>
            </a:extLst>
          </p:cNvPr>
          <p:cNvGrpSpPr/>
          <p:nvPr/>
        </p:nvGrpSpPr>
        <p:grpSpPr>
          <a:xfrm>
            <a:off x="1515260" y="4535591"/>
            <a:ext cx="2889515" cy="1460368"/>
            <a:chOff x="260359" y="1277606"/>
            <a:chExt cx="2757118" cy="146036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6A136E-349E-4FF4-BC6F-FEE0B0A00D9B}"/>
                </a:ext>
              </a:extLst>
            </p:cNvPr>
            <p:cNvGrpSpPr/>
            <p:nvPr/>
          </p:nvGrpSpPr>
          <p:grpSpPr>
            <a:xfrm>
              <a:off x="260359" y="1277606"/>
              <a:ext cx="2656115" cy="1460368"/>
              <a:chOff x="1719047" y="1421395"/>
              <a:chExt cx="2656115" cy="146036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1510400-C99A-46F0-805A-0F6C37B8DE65}"/>
                  </a:ext>
                </a:extLst>
              </p:cNvPr>
              <p:cNvSpPr/>
              <p:nvPr/>
            </p:nvSpPr>
            <p:spPr>
              <a:xfrm>
                <a:off x="1719047" y="1421395"/>
                <a:ext cx="2656115" cy="1460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특가 찬스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!!!</a:t>
                </a:r>
              </a:p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0EF4748-4CFF-4341-8C7F-FFF353C58E12}"/>
                  </a:ext>
                </a:extLst>
              </p:cNvPr>
              <p:cNvSpPr/>
              <p:nvPr/>
            </p:nvSpPr>
            <p:spPr>
              <a:xfrm>
                <a:off x="4119268" y="1467642"/>
                <a:ext cx="208892" cy="208892"/>
              </a:xfrm>
              <a:prstGeom prst="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X</a:t>
                </a:r>
                <a:endParaRPr lang="ko-KR" altLang="en-US" sz="16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893BD7C-6A78-4FB8-BEC0-04526CF22780}"/>
                  </a:ext>
                </a:extLst>
              </p:cNvPr>
              <p:cNvSpPr/>
              <p:nvPr/>
            </p:nvSpPr>
            <p:spPr>
              <a:xfrm>
                <a:off x="3870994" y="1467642"/>
                <a:ext cx="208892" cy="2088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ㅁ</a:t>
                </a:r>
                <a:endParaRPr lang="ko-KR" altLang="en-US" sz="16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7EFAB9A-2BAD-48E9-B0AC-65DEA1378AD2}"/>
                  </a:ext>
                </a:extLst>
              </p:cNvPr>
              <p:cNvSpPr/>
              <p:nvPr/>
            </p:nvSpPr>
            <p:spPr>
              <a:xfrm>
                <a:off x="3605280" y="1467642"/>
                <a:ext cx="208892" cy="2088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ㅡ</a:t>
                </a:r>
                <a:endParaRPr lang="ko-KR" altLang="en-US" sz="16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C5F4C7-0641-4D3B-9E8D-7A9B08765E73}"/>
                </a:ext>
              </a:extLst>
            </p:cNvPr>
            <p:cNvSpPr/>
            <p:nvPr/>
          </p:nvSpPr>
          <p:spPr>
            <a:xfrm>
              <a:off x="978585" y="2518358"/>
              <a:ext cx="156795" cy="1410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4577D4-B385-4A74-9C4D-1936CADB5A59}"/>
                </a:ext>
              </a:extLst>
            </p:cNvPr>
            <p:cNvSpPr/>
            <p:nvPr/>
          </p:nvSpPr>
          <p:spPr>
            <a:xfrm>
              <a:off x="1024305" y="2495498"/>
              <a:ext cx="1993172" cy="197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오늘은 더 이상 표시하지 않음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70DB5777-862B-4935-B183-7F2771DD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89844" l="9961" r="97266">
                        <a14:foregroundMark x1="94531" y1="9375" x2="94531" y2="9375"/>
                        <a14:foregroundMark x1="97266" y1="2539" x2="97266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5" y="5383995"/>
            <a:ext cx="611964" cy="611964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D491C235-D78E-4A71-917B-8C80BF08D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48" y="2471665"/>
            <a:ext cx="1003507" cy="12382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906319-CBEE-4408-A245-2017CE788EA3}"/>
              </a:ext>
            </a:extLst>
          </p:cNvPr>
          <p:cNvSpPr txBox="1"/>
          <p:nvPr/>
        </p:nvSpPr>
        <p:spPr>
          <a:xfrm>
            <a:off x="8556417" y="2258963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창을 띄우지 말라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5B57F-AB75-4FD3-ADD2-B0E6E70F5FDC}"/>
              </a:ext>
            </a:extLst>
          </p:cNvPr>
          <p:cNvSpPr txBox="1"/>
          <p:nvPr/>
        </p:nvSpPr>
        <p:spPr>
          <a:xfrm>
            <a:off x="5931373" y="2397462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창을 띄우지 말라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2493F-1626-45B9-BCD3-A1F50960A37F}"/>
              </a:ext>
            </a:extLst>
          </p:cNvPr>
          <p:cNvSpPr txBox="1"/>
          <p:nvPr/>
        </p:nvSpPr>
        <p:spPr>
          <a:xfrm>
            <a:off x="2267975" y="2254571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창을 띄우지 말라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57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Session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42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478644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Session </a:t>
            </a:r>
            <a:r>
              <a:rPr lang="ko-KR" altLang="en-US" sz="4000" b="1" dirty="0"/>
              <a:t>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3425887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3473221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B4A4EE0B-1586-4E33-9710-24C9AD2A6CD2}"/>
              </a:ext>
            </a:extLst>
          </p:cNvPr>
          <p:cNvSpPr/>
          <p:nvPr/>
        </p:nvSpPr>
        <p:spPr>
          <a:xfrm>
            <a:off x="8366567" y="4887686"/>
            <a:ext cx="1817914" cy="141254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AA685-B521-4655-B5B8-30BB45E2CB2F}"/>
              </a:ext>
            </a:extLst>
          </p:cNvPr>
          <p:cNvCxnSpPr>
            <a:cxnSpLocks/>
          </p:cNvCxnSpPr>
          <p:nvPr/>
        </p:nvCxnSpPr>
        <p:spPr>
          <a:xfrm>
            <a:off x="8863959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C2A29D-67DF-479B-A118-FFC541ECD9C4}"/>
              </a:ext>
            </a:extLst>
          </p:cNvPr>
          <p:cNvCxnSpPr>
            <a:cxnSpLocks/>
          </p:cNvCxnSpPr>
          <p:nvPr/>
        </p:nvCxnSpPr>
        <p:spPr>
          <a:xfrm flipV="1">
            <a:off x="9669502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094FA39C-9403-4621-916D-A50572AA74E8}"/>
              </a:ext>
            </a:extLst>
          </p:cNvPr>
          <p:cNvSpPr/>
          <p:nvPr/>
        </p:nvSpPr>
        <p:spPr>
          <a:xfrm>
            <a:off x="2481604" y="3546410"/>
            <a:ext cx="1061804" cy="881743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A51B4E6F-0115-4FAE-851D-A1C5A60749ED}"/>
              </a:ext>
            </a:extLst>
          </p:cNvPr>
          <p:cNvSpPr/>
          <p:nvPr/>
        </p:nvSpPr>
        <p:spPr>
          <a:xfrm>
            <a:off x="5552271" y="3761420"/>
            <a:ext cx="1061804" cy="881743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18DA5C56-9DF5-4E33-AA84-D90A916444C0}"/>
              </a:ext>
            </a:extLst>
          </p:cNvPr>
          <p:cNvSpPr/>
          <p:nvPr/>
        </p:nvSpPr>
        <p:spPr>
          <a:xfrm>
            <a:off x="9967855" y="3425887"/>
            <a:ext cx="1061804" cy="881743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A47B49-8657-41EE-8B0E-96E296D69214}"/>
              </a:ext>
            </a:extLst>
          </p:cNvPr>
          <p:cNvSpPr/>
          <p:nvPr/>
        </p:nvSpPr>
        <p:spPr>
          <a:xfrm>
            <a:off x="10898476" y="3522306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66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5" grpId="0" animBg="1"/>
      <p:bldP spid="5" grpId="1" animBg="1"/>
      <p:bldP spid="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478644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Session id </a:t>
            </a:r>
            <a:r>
              <a:rPr lang="ko-KR" altLang="en-US" sz="4000" b="1" dirty="0"/>
              <a:t>전달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3425887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2587687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D77B287-FDA7-4D54-9F64-C4037B1FD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540" y1="22222" x2="58333" y2="28807"/>
                        <a14:foregroundMark x1="68651" y1="25926" x2="70238" y2="32922"/>
                        <a14:foregroundMark x1="68651" y1="21399" x2="71429" y2="27160"/>
                        <a14:foregroundMark x1="69048" y1="24280" x2="70238" y2="30864"/>
                        <a14:foregroundMark x1="69444" y1="24280" x2="72222" y2="30453"/>
                        <a14:foregroundMark x1="71032" y1="21399" x2="74603" y2="28807"/>
                        <a14:foregroundMark x1="65873" y1="25103" x2="66270" y2="33745"/>
                        <a14:foregroundMark x1="63095" y1="20988" x2="60714" y2="33745"/>
                        <a14:foregroundMark x1="63492" y1="21399" x2="64683" y2="28395"/>
                        <a14:foregroundMark x1="53968" y1="18930" x2="52381" y2="29218"/>
                        <a14:foregroundMark x1="55159" y1="21811" x2="52778" y2="27160"/>
                        <a14:foregroundMark x1="53571" y1="14815" x2="59127" y2="18930"/>
                        <a14:foregroundMark x1="52381" y1="16049" x2="51984" y2="23868"/>
                        <a14:foregroundMark x1="57143" y1="14815" x2="56349" y2="22222"/>
                        <a14:foregroundMark x1="58333" y1="13169" x2="65476" y2="21399"/>
                        <a14:foregroundMark x1="61905" y1="15226" x2="68254" y2="21399"/>
                        <a14:foregroundMark x1="63889" y1="13169" x2="69841" y2="23868"/>
                        <a14:foregroundMark x1="66270" y1="12757" x2="70238" y2="20988"/>
                        <a14:foregroundMark x1="54365" y1="11523" x2="48810" y2="21399"/>
                        <a14:foregroundMark x1="44444" y1="17284" x2="43651" y2="20988"/>
                        <a14:foregroundMark x1="50397" y1="15638" x2="44048" y2="23045"/>
                        <a14:foregroundMark x1="50794" y1="15226" x2="45635" y2="23868"/>
                        <a14:foregroundMark x1="51190" y1="14815" x2="40873" y2="17695"/>
                        <a14:foregroundMark x1="50000" y1="15226" x2="47619" y2="19753"/>
                        <a14:foregroundMark x1="49206" y1="14403" x2="46429" y2="18930"/>
                        <a14:foregroundMark x1="47619" y1="12346" x2="42460" y2="21811"/>
                        <a14:foregroundMark x1="47619" y1="16049" x2="44444" y2="22222"/>
                        <a14:foregroundMark x1="46825" y1="12346" x2="42460" y2="20988"/>
                        <a14:foregroundMark x1="48016" y1="13169" x2="42460" y2="16461"/>
                        <a14:foregroundMark x1="58730" y1="41975" x2="53968" y2="53909"/>
                        <a14:foregroundMark x1="57143" y1="46914" x2="51190" y2="54733"/>
                        <a14:foregroundMark x1="51984" y1="52263" x2="48016" y2="57613"/>
                        <a14:foregroundMark x1="31746" y1="62963" x2="32143" y2="71605"/>
                        <a14:foregroundMark x1="33333" y1="61317" x2="33333" y2="65021"/>
                        <a14:foregroundMark x1="31746" y1="49383" x2="31746" y2="49383"/>
                        <a14:foregroundMark x1="25794" y1="23868" x2="25794" y2="23868"/>
                        <a14:foregroundMark x1="18651" y1="25514" x2="18651" y2="25514"/>
                        <a14:foregroundMark x1="37302" y1="57202" x2="33333" y2="60905"/>
                        <a14:foregroundMark x1="32143" y1="57613" x2="32143" y2="57613"/>
                        <a14:foregroundMark x1="30952" y1="58436" x2="30952" y2="58436"/>
                        <a14:foregroundMark x1="31746" y1="56379" x2="31746" y2="56379"/>
                        <a14:foregroundMark x1="32143" y1="54733" x2="32143" y2="54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1373" y="1389848"/>
            <a:ext cx="1514456" cy="146036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3473221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2282886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6D568AEB-E127-4B10-9996-08BA4A08E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1" y="1393391"/>
            <a:ext cx="1003507" cy="1238272"/>
          </a:xfrm>
          <a:prstGeom prst="rect">
            <a:avLst/>
          </a:prstGeom>
        </p:spPr>
      </p:pic>
      <p:sp>
        <p:nvSpPr>
          <p:cNvPr id="12" name="원통형 11">
            <a:extLst>
              <a:ext uri="{FF2B5EF4-FFF2-40B4-BE49-F238E27FC236}">
                <a16:creationId xmlns:a16="http://schemas.microsoft.com/office/drawing/2014/main" id="{B4A4EE0B-1586-4E33-9710-24C9AD2A6CD2}"/>
              </a:ext>
            </a:extLst>
          </p:cNvPr>
          <p:cNvSpPr/>
          <p:nvPr/>
        </p:nvSpPr>
        <p:spPr>
          <a:xfrm>
            <a:off x="8366567" y="4887686"/>
            <a:ext cx="1817914" cy="141254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AA685-B521-4655-B5B8-30BB45E2CB2F}"/>
              </a:ext>
            </a:extLst>
          </p:cNvPr>
          <p:cNvCxnSpPr>
            <a:cxnSpLocks/>
          </p:cNvCxnSpPr>
          <p:nvPr/>
        </p:nvCxnSpPr>
        <p:spPr>
          <a:xfrm>
            <a:off x="8863959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C2A29D-67DF-479B-A118-FFC541ECD9C4}"/>
              </a:ext>
            </a:extLst>
          </p:cNvPr>
          <p:cNvCxnSpPr>
            <a:cxnSpLocks/>
          </p:cNvCxnSpPr>
          <p:nvPr/>
        </p:nvCxnSpPr>
        <p:spPr>
          <a:xfrm flipV="1">
            <a:off x="9669502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클립아트이(가) 표시된 사진&#10;&#10;자동 생성된 설명">
            <a:extLst>
              <a:ext uri="{FF2B5EF4-FFF2-40B4-BE49-F238E27FC236}">
                <a16:creationId xmlns:a16="http://schemas.microsoft.com/office/drawing/2014/main" id="{61637FFD-4939-4A30-A598-0AEC0E7DD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66" y="1400651"/>
            <a:ext cx="1003507" cy="12382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AE1015-ED6A-4298-9B19-E9822A4830A0}"/>
              </a:ext>
            </a:extLst>
          </p:cNvPr>
          <p:cNvSpPr/>
          <p:nvPr/>
        </p:nvSpPr>
        <p:spPr>
          <a:xfrm>
            <a:off x="6251985" y="1388292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53EEA-84A1-424E-9851-98D05EEF3606}"/>
              </a:ext>
            </a:extLst>
          </p:cNvPr>
          <p:cNvSpPr/>
          <p:nvPr/>
        </p:nvSpPr>
        <p:spPr>
          <a:xfrm>
            <a:off x="2625776" y="1297113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A7C2A1-3337-43CE-A807-184951F888E2}"/>
              </a:ext>
            </a:extLst>
          </p:cNvPr>
          <p:cNvSpPr/>
          <p:nvPr/>
        </p:nvSpPr>
        <p:spPr>
          <a:xfrm>
            <a:off x="9004170" y="1297113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91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  <p:bldP spid="23" grpId="0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478644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이후 해당 서버 재방문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19018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3425887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2587687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3473221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2282886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6D568AEB-E127-4B10-9996-08BA4A08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1" y="1393391"/>
            <a:ext cx="1003507" cy="1238272"/>
          </a:xfrm>
          <a:prstGeom prst="rect">
            <a:avLst/>
          </a:prstGeom>
        </p:spPr>
      </p:pic>
      <p:sp>
        <p:nvSpPr>
          <p:cNvPr id="12" name="원통형 11">
            <a:extLst>
              <a:ext uri="{FF2B5EF4-FFF2-40B4-BE49-F238E27FC236}">
                <a16:creationId xmlns:a16="http://schemas.microsoft.com/office/drawing/2014/main" id="{B4A4EE0B-1586-4E33-9710-24C9AD2A6CD2}"/>
              </a:ext>
            </a:extLst>
          </p:cNvPr>
          <p:cNvSpPr/>
          <p:nvPr/>
        </p:nvSpPr>
        <p:spPr>
          <a:xfrm>
            <a:off x="8366567" y="4887686"/>
            <a:ext cx="1817914" cy="141254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AA685-B521-4655-B5B8-30BB45E2CB2F}"/>
              </a:ext>
            </a:extLst>
          </p:cNvPr>
          <p:cNvCxnSpPr>
            <a:cxnSpLocks/>
          </p:cNvCxnSpPr>
          <p:nvPr/>
        </p:nvCxnSpPr>
        <p:spPr>
          <a:xfrm>
            <a:off x="8863959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C2A29D-67DF-479B-A118-FFC541ECD9C4}"/>
              </a:ext>
            </a:extLst>
          </p:cNvPr>
          <p:cNvCxnSpPr>
            <a:cxnSpLocks/>
          </p:cNvCxnSpPr>
          <p:nvPr/>
        </p:nvCxnSpPr>
        <p:spPr>
          <a:xfrm flipV="1">
            <a:off x="9669502" y="4016828"/>
            <a:ext cx="0" cy="94705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클립아트이(가) 표시된 사진&#10;&#10;자동 생성된 설명">
            <a:extLst>
              <a:ext uri="{FF2B5EF4-FFF2-40B4-BE49-F238E27FC236}">
                <a16:creationId xmlns:a16="http://schemas.microsoft.com/office/drawing/2014/main" id="{61637FFD-4939-4A30-A598-0AEC0E7D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61" b="93309" l="5505" r="90826">
                        <a14:foregroundMark x1="36697" y1="54275" x2="35780" y2="73606"/>
                        <a14:foregroundMark x1="40826" y1="50186" x2="41743" y2="61710"/>
                        <a14:foregroundMark x1="40367" y1="14498" x2="36239" y2="21561"/>
                        <a14:foregroundMark x1="36239" y1="11152" x2="32569" y2="19703"/>
                        <a14:foregroundMark x1="37156" y1="7807" x2="41743" y2="13755"/>
                        <a14:foregroundMark x1="41743" y1="4461" x2="41743" y2="4461"/>
                        <a14:foregroundMark x1="13303" y1="18587" x2="13303" y2="18587"/>
                        <a14:foregroundMark x1="5963" y1="55762" x2="10092" y2="64312"/>
                        <a14:foregroundMark x1="65596" y1="66171" x2="70183" y2="69517"/>
                        <a14:foregroundMark x1="69725" y1="63197" x2="70183" y2="67658"/>
                        <a14:foregroundMark x1="73394" y1="51301" x2="73394" y2="51301"/>
                        <a14:foregroundMark x1="77064" y1="41636" x2="77064" y2="41636"/>
                        <a14:foregroundMark x1="81193" y1="35316" x2="81193" y2="35316"/>
                        <a14:foregroundMark x1="91284" y1="39405" x2="91284" y2="39405"/>
                        <a14:foregroundMark x1="52752" y1="91450" x2="52752" y2="91450"/>
                        <a14:foregroundMark x1="26147" y1="93309" x2="26147" y2="93309"/>
                        <a14:foregroundMark x1="68807" y1="60223" x2="68807" y2="60223"/>
                        <a14:foregroundMark x1="71101" y1="58736" x2="71101" y2="58736"/>
                        <a14:foregroundMark x1="69725" y1="58736" x2="69725" y2="58736"/>
                        <a14:foregroundMark x1="69725" y1="56506" x2="69725" y2="56506"/>
                        <a14:foregroundMark x1="48624" y1="93309" x2="57798" y2="92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66" y="1400651"/>
            <a:ext cx="1003507" cy="12382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53EEA-84A1-424E-9851-98D05EEF3606}"/>
              </a:ext>
            </a:extLst>
          </p:cNvPr>
          <p:cNvSpPr/>
          <p:nvPr/>
        </p:nvSpPr>
        <p:spPr>
          <a:xfrm>
            <a:off x="2625776" y="1297113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A7C2A1-3337-43CE-A807-184951F888E2}"/>
              </a:ext>
            </a:extLst>
          </p:cNvPr>
          <p:cNvSpPr/>
          <p:nvPr/>
        </p:nvSpPr>
        <p:spPr>
          <a:xfrm>
            <a:off x="9004170" y="1297113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63A7DA-CCFF-4070-A6C2-B15367D1A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7540" y1="22222" x2="58333" y2="28807"/>
                        <a14:foregroundMark x1="68651" y1="25926" x2="70238" y2="32922"/>
                        <a14:foregroundMark x1="68651" y1="21399" x2="71429" y2="27160"/>
                        <a14:foregroundMark x1="69048" y1="24280" x2="70238" y2="30864"/>
                        <a14:foregroundMark x1="69444" y1="24280" x2="72222" y2="30453"/>
                        <a14:foregroundMark x1="71032" y1="21399" x2="74603" y2="28807"/>
                        <a14:foregroundMark x1="65873" y1="25103" x2="66270" y2="33745"/>
                        <a14:foregroundMark x1="63095" y1="20988" x2="60714" y2="33745"/>
                        <a14:foregroundMark x1="63492" y1="21399" x2="64683" y2="28395"/>
                        <a14:foregroundMark x1="53968" y1="18930" x2="52381" y2="29218"/>
                        <a14:foregroundMark x1="55159" y1="21811" x2="52778" y2="27160"/>
                        <a14:foregroundMark x1="53571" y1="14815" x2="59127" y2="18930"/>
                        <a14:foregroundMark x1="52381" y1="16049" x2="51984" y2="23868"/>
                        <a14:foregroundMark x1="57143" y1="14815" x2="56349" y2="22222"/>
                        <a14:foregroundMark x1="58333" y1="13169" x2="65476" y2="21399"/>
                        <a14:foregroundMark x1="61905" y1="15226" x2="68254" y2="21399"/>
                        <a14:foregroundMark x1="63889" y1="13169" x2="69841" y2="23868"/>
                        <a14:foregroundMark x1="66270" y1="12757" x2="70238" y2="20988"/>
                        <a14:foregroundMark x1="54365" y1="11523" x2="48810" y2="21399"/>
                        <a14:foregroundMark x1="44444" y1="17284" x2="43651" y2="20988"/>
                        <a14:foregroundMark x1="50397" y1="15638" x2="44048" y2="23045"/>
                        <a14:foregroundMark x1="50794" y1="15226" x2="45635" y2="23868"/>
                        <a14:foregroundMark x1="51190" y1="14815" x2="40873" y2="17695"/>
                        <a14:foregroundMark x1="50000" y1="15226" x2="47619" y2="19753"/>
                        <a14:foregroundMark x1="49206" y1="14403" x2="46429" y2="18930"/>
                        <a14:foregroundMark x1="47619" y1="12346" x2="42460" y2="21811"/>
                        <a14:foregroundMark x1="47619" y1="16049" x2="44444" y2="22222"/>
                        <a14:foregroundMark x1="46825" y1="12346" x2="42460" y2="20988"/>
                        <a14:foregroundMark x1="48016" y1="13169" x2="42460" y2="16461"/>
                        <a14:foregroundMark x1="58730" y1="41975" x2="53968" y2="53909"/>
                        <a14:foregroundMark x1="57143" y1="46914" x2="51190" y2="54733"/>
                        <a14:foregroundMark x1="51984" y1="52263" x2="48016" y2="57613"/>
                        <a14:foregroundMark x1="31746" y1="62963" x2="32143" y2="71605"/>
                        <a14:foregroundMark x1="33333" y1="61317" x2="33333" y2="65021"/>
                        <a14:foregroundMark x1="31746" y1="49383" x2="31746" y2="49383"/>
                        <a14:foregroundMark x1="25794" y1="23868" x2="25794" y2="23868"/>
                        <a14:foregroundMark x1="18651" y1="25514" x2="18651" y2="25514"/>
                        <a14:foregroundMark x1="37302" y1="57202" x2="33333" y2="60905"/>
                        <a14:foregroundMark x1="32143" y1="57613" x2="32143" y2="57613"/>
                        <a14:foregroundMark x1="30952" y1="58436" x2="30952" y2="58436"/>
                        <a14:foregroundMark x1="31746" y1="56379" x2="31746" y2="56379"/>
                        <a14:foregroundMark x1="32143" y1="54733" x2="32143" y2="54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81" y="3393230"/>
            <a:ext cx="1514456" cy="14603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42D906-AC45-452D-8F44-A32A2D3C02CC}"/>
              </a:ext>
            </a:extLst>
          </p:cNvPr>
          <p:cNvSpPr/>
          <p:nvPr/>
        </p:nvSpPr>
        <p:spPr>
          <a:xfrm>
            <a:off x="6622921" y="3393230"/>
            <a:ext cx="640465" cy="17650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43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9412</TotalTime>
  <Words>817</Words>
  <Application>Microsoft Office PowerPoint</Application>
  <PresentationFormat>와이드스크린</PresentationFormat>
  <Paragraphs>208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-apple-system</vt:lpstr>
      <vt:lpstr>맑은 고딕</vt:lpstr>
      <vt:lpstr>Arial</vt:lpstr>
      <vt:lpstr>Noto Sans</vt:lpstr>
      <vt:lpstr>Office 테마</vt:lpstr>
      <vt:lpstr>PowerPoint 프레젠테이션</vt:lpstr>
      <vt:lpstr>HTTP프로토콜의 특징</vt:lpstr>
      <vt:lpstr>Cookie</vt:lpstr>
      <vt:lpstr>Cookie</vt:lpstr>
      <vt:lpstr>Cookie 이용 예시</vt:lpstr>
      <vt:lpstr>Session</vt:lpstr>
      <vt:lpstr>Session 생성</vt:lpstr>
      <vt:lpstr>Session id 전달</vt:lpstr>
      <vt:lpstr>이후 해당 서버 재방문</vt:lpstr>
      <vt:lpstr>Token</vt:lpstr>
      <vt:lpstr>JWT(Json Web Token)</vt:lpstr>
      <vt:lpstr>JWT의 생김새</vt:lpstr>
      <vt:lpstr>JWT</vt:lpstr>
      <vt:lpstr>JWT</vt:lpstr>
      <vt:lpstr>세션 vs JWT</vt:lpstr>
      <vt:lpstr>추가적으로..</vt:lpstr>
      <vt:lpstr>PowerPoint 프레젠테이션</vt:lpstr>
      <vt:lpstr>XSS(Cross-Site Scripting)</vt:lpstr>
      <vt:lpstr>PowerPoint 프레젠테이션</vt:lpstr>
      <vt:lpstr>CSRF(Cross-Site Request Forgery)</vt:lpstr>
      <vt:lpstr>PowerPoint 프레젠테이션</vt:lpstr>
      <vt:lpstr>token은 어디에 저장되어야 하는가?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467</cp:revision>
  <dcterms:created xsi:type="dcterms:W3CDTF">2021-08-08T03:37:08Z</dcterms:created>
  <dcterms:modified xsi:type="dcterms:W3CDTF">2021-10-19T09:40:36Z</dcterms:modified>
</cp:coreProperties>
</file>